
<file path=[Content_Types].xml><?xml version="1.0" encoding="utf-8"?>
<Types xmlns="http://schemas.openxmlformats.org/package/2006/content-types">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handoutMasterIdLst>
    <p:handoutMasterId r:id="rId31"/>
  </p:handoutMasterIdLst>
  <p:sldIdLst>
    <p:sldId id="271" r:id="rId2"/>
    <p:sldId id="391" r:id="rId3"/>
    <p:sldId id="394" r:id="rId4"/>
    <p:sldId id="408" r:id="rId5"/>
    <p:sldId id="409" r:id="rId6"/>
    <p:sldId id="410" r:id="rId7"/>
    <p:sldId id="411" r:id="rId8"/>
    <p:sldId id="412" r:id="rId9"/>
    <p:sldId id="413" r:id="rId10"/>
    <p:sldId id="414" r:id="rId11"/>
    <p:sldId id="427" r:id="rId12"/>
    <p:sldId id="415" r:id="rId13"/>
    <p:sldId id="432" r:id="rId14"/>
    <p:sldId id="416" r:id="rId15"/>
    <p:sldId id="417" r:id="rId16"/>
    <p:sldId id="418" r:id="rId17"/>
    <p:sldId id="419" r:id="rId18"/>
    <p:sldId id="420" r:id="rId19"/>
    <p:sldId id="421" r:id="rId20"/>
    <p:sldId id="422" r:id="rId21"/>
    <p:sldId id="423" r:id="rId22"/>
    <p:sldId id="424" r:id="rId23"/>
    <p:sldId id="425" r:id="rId24"/>
    <p:sldId id="426" r:id="rId25"/>
    <p:sldId id="428" r:id="rId26"/>
    <p:sldId id="430" r:id="rId27"/>
    <p:sldId id="431" r:id="rId28"/>
    <p:sldId id="429" r:id="rId29"/>
  </p:sldIdLst>
  <p:sldSz cx="12192000" cy="6858000"/>
  <p:notesSz cx="6858000" cy="9144000"/>
  <p:custDataLst>
    <p:tags r:id="rId32"/>
  </p:custDataLst>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22" userDrawn="1">
          <p15:clr>
            <a:srgbClr val="A4A3A4"/>
          </p15:clr>
        </p15:guide>
        <p15:guide id="2" pos="7257" userDrawn="1">
          <p15:clr>
            <a:srgbClr val="A4A3A4"/>
          </p15:clr>
        </p15:guide>
        <p15:guide id="3" orient="horz" pos="414" userDrawn="1">
          <p15:clr>
            <a:srgbClr val="A4A3A4"/>
          </p15:clr>
        </p15:guide>
        <p15:guide id="6" orient="horz" pos="390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015" autoAdjust="0"/>
    <p:restoredTop sz="86016" autoAdjust="0"/>
  </p:normalViewPr>
  <p:slideViewPr>
    <p:cSldViewPr snapToGrid="0">
      <p:cViewPr varScale="1">
        <p:scale>
          <a:sx n="74" d="100"/>
          <a:sy n="74" d="100"/>
        </p:scale>
        <p:origin x="1459" y="72"/>
      </p:cViewPr>
      <p:guideLst>
        <p:guide pos="422"/>
        <p:guide pos="7257"/>
        <p:guide orient="horz" pos="414"/>
        <p:guide orient="horz" pos="3906"/>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99" d="100"/>
          <a:sy n="99"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0176C01-2996-41EA-87C6-D94E8BA12DB2}" type="datetime2">
              <a:rPr lang="zh-CN" altLang="en-US" smtClean="0">
                <a:latin typeface="微软雅黑" panose="020B0503020204020204" pitchFamily="34" charset="-122"/>
                <a:ea typeface="微软雅黑" panose="020B0503020204020204" pitchFamily="34" charset="-122"/>
              </a:rPr>
              <a:t>2020年10月2日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EA50F75F-AD11-4973-BAED-59A0098129E9}" type="datetime2">
              <a:rPr lang="zh-CN" altLang="en-US" smtClean="0"/>
              <a:pPr/>
              <a:t>2020年10月2日</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2869989-EB00-4EE7-BCB5-25BDC5BB29F8}" type="slidenum">
              <a:rPr lang="en-US" altLang="zh-CN" smtClean="0"/>
              <a:pPr/>
              <a:t>‹#›</a:t>
            </a:fld>
            <a:endParaRPr lang="zh-CN" alt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6pPr>
            <a:lvl7pPr marL="29718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7pPr>
            <a:lvl8pPr marL="34290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8pPr>
            <a:lvl9pPr marL="38862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9pPr>
          </a:lstStyle>
          <a:p>
            <a:pPr algn="r" eaLnBrk="1" hangingPunct="1">
              <a:lnSpc>
                <a:spcPct val="100000"/>
              </a:lnSpc>
              <a:spcBef>
                <a:spcPct val="0"/>
              </a:spcBef>
              <a:buClrTx/>
              <a:buFontTx/>
              <a:buNone/>
              <a:defRPr/>
            </a:pPr>
            <a:fld id="{49CD1C7F-0836-45EF-B0D5-C8289C26A76C}" type="slidenum">
              <a:rPr kumimoji="0" lang="zh-CN" altLang="en-US" sz="1200" b="0" smtClean="0">
                <a:latin typeface="Arial" charset="0"/>
                <a:ea typeface="宋体" pitchFamily="2" charset="-122"/>
              </a:rPr>
              <a:pPr algn="r" eaLnBrk="1" hangingPunct="1">
                <a:lnSpc>
                  <a:spcPct val="100000"/>
                </a:lnSpc>
                <a:spcBef>
                  <a:spcPct val="0"/>
                </a:spcBef>
                <a:buClrTx/>
                <a:buFontTx/>
                <a:buNone/>
                <a:defRPr/>
              </a:pPr>
              <a:t>1</a:t>
            </a:fld>
            <a:endParaRPr kumimoji="0" lang="en-US" altLang="zh-CN" sz="1200" b="0" dirty="0">
              <a:latin typeface="Arial" charset="0"/>
              <a:ea typeface="宋体" pitchFamily="2" charset="-122"/>
            </a:endParaRPr>
          </a:p>
        </p:txBody>
      </p:sp>
      <p:sp>
        <p:nvSpPr>
          <p:cNvPr id="52227" name="Rectangle 2"/>
          <p:cNvSpPr>
            <a:spLocks noGrp="1" noRot="1" noChangeAspect="1" noChangeArrowheads="1" noTextEdit="1"/>
          </p:cNvSpPr>
          <p:nvPr>
            <p:ph type="sldImg"/>
          </p:nvPr>
        </p:nvSpPr>
        <p:spPr>
          <a:xfrm>
            <a:off x="381000" y="685800"/>
            <a:ext cx="6096000" cy="3429000"/>
          </a:xfrm>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kern="1200" dirty="0">
              <a:solidFill>
                <a:schemeClr val="tx1"/>
              </a:solidFill>
              <a:effectLst/>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6277613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首页">
    <p:spTree>
      <p:nvGrpSpPr>
        <p:cNvPr id="1" name=""/>
        <p:cNvGrpSpPr/>
        <p:nvPr/>
      </p:nvGrpSpPr>
      <p:grpSpPr>
        <a:xfrm>
          <a:off x="0" y="0"/>
          <a:ext cx="0" cy="0"/>
          <a:chOff x="0" y="0"/>
          <a:chExt cx="0" cy="0"/>
        </a:xfrm>
      </p:grpSpPr>
      <p:grpSp>
        <p:nvGrpSpPr>
          <p:cNvPr id="5" name="组 4"/>
          <p:cNvGrpSpPr/>
          <p:nvPr userDrawn="1"/>
        </p:nvGrpSpPr>
        <p:grpSpPr bwMode="hidden">
          <a:xfrm>
            <a:off x="-1" y="0"/>
            <a:ext cx="12192002" cy="6858000"/>
            <a:chOff x="-1" y="0"/>
            <a:chExt cx="12192002" cy="6858000"/>
          </a:xfrm>
        </p:grpSpPr>
        <p:cxnSp>
          <p:nvCxnSpPr>
            <p:cNvPr id="6" name="直接连接符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接连接符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接连接符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接连接符​​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接连接符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1293845" y="3421150"/>
            <a:ext cx="9604310" cy="1871475"/>
          </a:xfrm>
          <a:prstGeom prst="rect">
            <a:avLst/>
          </a:prstGeom>
        </p:spPr>
        <p:txBody>
          <a:bodyPr rtlCol="0" anchor="b">
            <a:noAutofit/>
          </a:bodyPr>
          <a:lstStyle>
            <a:lvl1pPr algn="l">
              <a:lnSpc>
                <a:spcPct val="100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293845" y="5432564"/>
            <a:ext cx="9604310" cy="457200"/>
          </a:xfrm>
          <a:prstGeom prst="rect">
            <a:avLst/>
          </a:prstGeom>
        </p:spPr>
        <p:txBody>
          <a:bodyPr rtlCol="0">
            <a:normAutofit/>
          </a:bodyPr>
          <a:lstStyle>
            <a:lvl1pPr marL="0" indent="0" algn="l">
              <a:spcBef>
                <a:spcPts val="0"/>
              </a:spcBef>
              <a:buNone/>
              <a:defRPr sz="2000" b="0">
                <a:solidFill>
                  <a:schemeClr val="accent1">
                    <a:lumMod val="7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endParaRPr lang="zh-CN" altLang="en-US" noProof="0" dirty="0"/>
          </a:p>
        </p:txBody>
      </p:sp>
      <p:cxnSp>
        <p:nvCxnSpPr>
          <p:cNvPr id="58" name="直接连接符​​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7" name="图片 5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24629" y="58735"/>
            <a:ext cx="6342743" cy="3561284"/>
          </a:xfrm>
          <a:prstGeom prst="ellipse">
            <a:avLst/>
          </a:prstGeom>
          <a:ln>
            <a:noFill/>
          </a:ln>
          <a:effectLst>
            <a:softEdge rad="112500"/>
          </a:effectLst>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p:cNvSpPr>
            <a:spLocks noGrp="1"/>
          </p:cNvSpPr>
          <p:nvPr>
            <p:ph type="title"/>
          </p:nvPr>
        </p:nvSpPr>
        <p:spPr>
          <a:xfrm>
            <a:off x="571501" y="0"/>
            <a:ext cx="10735408" cy="668780"/>
          </a:xfrm>
          <a:prstGeom prst="rect">
            <a:avLst/>
          </a:prstGeom>
        </p:spPr>
        <p:txBody>
          <a:bodyPr rtlCol="0"/>
          <a:lstStyle>
            <a:lvl1pPr>
              <a:lnSpc>
                <a:spcPct val="130000"/>
              </a:lnSpc>
              <a:defRPr sz="3200"/>
            </a:lvl1pPr>
          </a:lstStyle>
          <a:p>
            <a:pPr rtl="0"/>
            <a:r>
              <a:rPr lang="zh-CN" altLang="en-US" dirty="0"/>
              <a:t>单击此处编辑母版标题样式</a:t>
            </a:r>
          </a:p>
        </p:txBody>
      </p:sp>
      <p:sp>
        <p:nvSpPr>
          <p:cNvPr id="8" name="矩形 7"/>
          <p:cNvSpPr/>
          <p:nvPr userDrawn="1"/>
        </p:nvSpPr>
        <p:spPr>
          <a:xfrm>
            <a:off x="0" y="0"/>
            <a:ext cx="368300" cy="668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内容占位符 3">
            <a:extLst>
              <a:ext uri="{FF2B5EF4-FFF2-40B4-BE49-F238E27FC236}">
                <a16:creationId xmlns:a16="http://schemas.microsoft.com/office/drawing/2014/main" id="{0FEA946F-9E58-4197-B970-78284E15F6A4}"/>
              </a:ext>
            </a:extLst>
          </p:cNvPr>
          <p:cNvSpPr>
            <a:spLocks noGrp="1"/>
          </p:cNvSpPr>
          <p:nvPr>
            <p:ph sz="quarter" idx="10"/>
          </p:nvPr>
        </p:nvSpPr>
        <p:spPr>
          <a:xfrm>
            <a:off x="659423" y="1019908"/>
            <a:ext cx="10735408" cy="5046784"/>
          </a:xfrm>
          <a:prstGeom prst="rect">
            <a:avLst/>
          </a:prstGeom>
        </p:spPr>
        <p:txBody>
          <a:bodyPr/>
          <a:lstStyle>
            <a:lvl1pPr marL="228600" indent="-228600">
              <a:lnSpc>
                <a:spcPct val="100000"/>
              </a:lnSpc>
              <a:buFont typeface="Wingdings" panose="05000000000000000000" pitchFamily="2" charset="2"/>
              <a:buChar char="Ø"/>
              <a:defRPr sz="3200" b="1"/>
            </a:lvl1pPr>
            <a:lvl2pPr marL="457200" indent="-182880">
              <a:lnSpc>
                <a:spcPct val="100000"/>
              </a:lnSpc>
              <a:buFont typeface="Wingdings" panose="05000000000000000000" pitchFamily="2" charset="2"/>
              <a:buChar char="Ø"/>
              <a:defRPr sz="2800" b="1"/>
            </a:lvl2pPr>
            <a:lvl3pPr marL="685800" indent="-179388">
              <a:lnSpc>
                <a:spcPct val="100000"/>
              </a:lnSpc>
              <a:buFont typeface="Wingdings" panose="05000000000000000000" pitchFamily="2" charset="2"/>
              <a:buChar char="Ø"/>
              <a:defRPr sz="2400" b="1"/>
            </a:lvl3pPr>
            <a:lvl4pPr marL="914400" indent="-182880">
              <a:lnSpc>
                <a:spcPct val="100000"/>
              </a:lnSpc>
              <a:buFont typeface="Wingdings" panose="05000000000000000000" pitchFamily="2" charset="2"/>
              <a:buChar char="Ø"/>
              <a:defRPr sz="2000" b="1"/>
            </a:lvl4pPr>
            <a:lvl5pPr marL="1143000" indent="-179388">
              <a:lnSpc>
                <a:spcPct val="100000"/>
              </a:lnSpc>
              <a:buFont typeface="Wingdings" panose="05000000000000000000" pitchFamily="2" charset="2"/>
              <a:buChar char="Ø"/>
              <a:defRPr sz="1800" b="1"/>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2" presetClass="entr" presetSubtype="4" fill="hold" nodeType="click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ppt_x"/>
                          </p:val>
                        </p:tav>
                        <p:tav tm="100000">
                          <p:val>
                            <p:strVal val="#ppt_x"/>
                          </p:val>
                        </p:tav>
                      </p:tavLst>
                    </p:anim>
                    <p:anim calcmode="lin" valueType="num">
                      <p:cBhvr additive="base">
                        <p:cTn dur="500" fill="hold"/>
                        <p:tgtEl>
                          <p:spTgt spid="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过渡页">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组 6"/>
          <p:cNvGrpSpPr/>
          <p:nvPr userDrawn="1"/>
        </p:nvGrpSpPr>
        <p:grpSpPr bwMode="hidden">
          <a:xfrm>
            <a:off x="-1" y="0"/>
            <a:ext cx="12192002" cy="6858000"/>
            <a:chOff x="-1" y="0"/>
            <a:chExt cx="12192002" cy="6858000"/>
          </a:xfrm>
        </p:grpSpPr>
        <p:cxnSp>
          <p:nvCxnSpPr>
            <p:cNvPr id="8" name="直接连接符​​(S)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组 23"/>
            <p:cNvGrpSpPr/>
            <p:nvPr userDrawn="1"/>
          </p:nvGrpSpPr>
          <p:grpSpPr bwMode="hidden">
            <a:xfrm>
              <a:off x="-1" y="0"/>
              <a:ext cx="12192001" cy="6858000"/>
              <a:chOff x="-1" y="0"/>
              <a:chExt cx="12192001" cy="6858000"/>
            </a:xfrm>
          </p:grpSpPr>
          <p:cxnSp>
            <p:nvCxnSpPr>
              <p:cNvPr id="42" name="直接连接符​​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组 46"/>
              <p:cNvGrpSpPr/>
              <p:nvPr/>
            </p:nvGrpSpPr>
            <p:grpSpPr bwMode="hidden">
              <a:xfrm>
                <a:off x="6327885" y="0"/>
                <a:ext cx="5864115" cy="5898673"/>
                <a:chOff x="6327885" y="0"/>
                <a:chExt cx="5864115" cy="5898673"/>
              </a:xfrm>
            </p:grpSpPr>
            <p:cxnSp>
              <p:nvCxnSpPr>
                <p:cNvPr id="53" name="直接连接符​​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连接符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组 24"/>
            <p:cNvGrpSpPr/>
            <p:nvPr userDrawn="1"/>
          </p:nvGrpSpPr>
          <p:grpSpPr bwMode="hidden">
            <a:xfrm flipH="1">
              <a:off x="0" y="0"/>
              <a:ext cx="12192001" cy="6858000"/>
              <a:chOff x="-1" y="0"/>
              <a:chExt cx="12192001" cy="6858000"/>
            </a:xfrm>
          </p:grpSpPr>
          <p:cxnSp>
            <p:nvCxnSpPr>
              <p:cNvPr id="26" name="直接连接符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组 30"/>
              <p:cNvGrpSpPr/>
              <p:nvPr/>
            </p:nvGrpSpPr>
            <p:grpSpPr bwMode="hidden">
              <a:xfrm>
                <a:off x="6327885" y="0"/>
                <a:ext cx="5864115" cy="5898673"/>
                <a:chOff x="6327885" y="0"/>
                <a:chExt cx="5864115" cy="5898673"/>
              </a:xfrm>
            </p:grpSpPr>
            <p:cxnSp>
              <p:nvCxnSpPr>
                <p:cNvPr id="37" name="直接连接符​​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295400" y="2541573"/>
            <a:ext cx="9601200" cy="2743200"/>
          </a:xfrm>
          <a:prstGeom prst="rect">
            <a:avLst/>
          </a:prstGeom>
        </p:spPr>
        <p:txBody>
          <a:bodyPr rtlCol="0" anchor="b">
            <a:normAutofit/>
          </a:bodyPr>
          <a:lstStyle>
            <a:lvl1pPr>
              <a:lnSpc>
                <a:spcPct val="85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295400" y="5431536"/>
            <a:ext cx="9601200" cy="457200"/>
          </a:xfrm>
          <a:prstGeom prst="rect">
            <a:avLst/>
          </a:prstGeom>
        </p:spPr>
        <p:txBody>
          <a:bodyPr rtlCol="0">
            <a:normAutofit/>
          </a:bodyPr>
          <a:lstStyle>
            <a:lvl1pPr marL="0" indent="0">
              <a:spcBef>
                <a:spcPts val="0"/>
              </a:spcBef>
              <a:buNone/>
              <a:defRPr sz="2000" b="0">
                <a:solidFill>
                  <a:schemeClr val="tx1"/>
                </a:solidFill>
                <a:latin typeface="微软雅黑" panose="020B0503020204020204" pitchFamily="34" charset="-122"/>
                <a:ea typeface="微软雅黑" panose="020B0503020204020204" pitchFamily="34" charset="-122"/>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CN" altLang="en-US" noProof="0"/>
              <a:t>编辑母版文本样式</a:t>
            </a:r>
          </a:p>
        </p:txBody>
      </p:sp>
      <p:cxnSp>
        <p:nvCxnSpPr>
          <p:cNvPr id="58" name="直接连接符​​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Tx" preserve="1">
  <p:cSld name="目录页">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组 8"/>
          <p:cNvGrpSpPr/>
          <p:nvPr userDrawn="1"/>
        </p:nvGrpSpPr>
        <p:grpSpPr bwMode="hidden">
          <a:xfrm>
            <a:off x="-1" y="0"/>
            <a:ext cx="12192002" cy="6858000"/>
            <a:chOff x="-1" y="0"/>
            <a:chExt cx="12192002" cy="6858000"/>
          </a:xfrm>
        </p:grpSpPr>
        <p:cxnSp>
          <p:nvCxnSpPr>
            <p:cNvPr id="10" name="直接连接符​​(S)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25"/>
            <p:cNvGrpSpPr/>
            <p:nvPr userDrawn="1"/>
          </p:nvGrpSpPr>
          <p:grpSpPr bwMode="hidden">
            <a:xfrm>
              <a:off x="-1" y="0"/>
              <a:ext cx="12192001" cy="6858000"/>
              <a:chOff x="-1" y="0"/>
              <a:chExt cx="12192001" cy="6858000"/>
            </a:xfrm>
          </p:grpSpPr>
          <p:cxnSp>
            <p:nvCxnSpPr>
              <p:cNvPr id="44" name="直接连接符​​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bwMode="hidden">
              <a:xfrm>
                <a:off x="6327885" y="0"/>
                <a:ext cx="5864115" cy="5898673"/>
                <a:chOff x="6327885" y="0"/>
                <a:chExt cx="5864115" cy="5898673"/>
              </a:xfrm>
            </p:grpSpPr>
            <p:cxnSp>
              <p:nvCxnSpPr>
                <p:cNvPr id="55" name="直接连接符​​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 26"/>
            <p:cNvGrpSpPr/>
            <p:nvPr userDrawn="1"/>
          </p:nvGrpSpPr>
          <p:grpSpPr bwMode="hidden">
            <a:xfrm flipH="1">
              <a:off x="0" y="0"/>
              <a:ext cx="12192001" cy="6858000"/>
              <a:chOff x="-1" y="0"/>
              <a:chExt cx="12192001" cy="6858000"/>
            </a:xfrm>
          </p:grpSpPr>
          <p:cxnSp>
            <p:nvCxnSpPr>
              <p:cNvPr id="28" name="直接连接符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组 32"/>
              <p:cNvGrpSpPr/>
              <p:nvPr/>
            </p:nvGrpSpPr>
            <p:grpSpPr bwMode="hidden">
              <a:xfrm>
                <a:off x="6327885" y="0"/>
                <a:ext cx="5864115" cy="5898673"/>
                <a:chOff x="6327885" y="0"/>
                <a:chExt cx="5864115" cy="5898673"/>
              </a:xfrm>
            </p:grpSpPr>
            <p:cxnSp>
              <p:nvCxnSpPr>
                <p:cNvPr id="39" name="直接连接符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7913152" y="571500"/>
            <a:ext cx="3657600" cy="2197100"/>
          </a:xfrm>
          <a:prstGeom prst="rect">
            <a:avLst/>
          </a:prstGeom>
        </p:spPr>
        <p:txBody>
          <a:bodyPr rtlCol="0" anchor="b">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43197" y="571500"/>
            <a:ext cx="6217920" cy="5715000"/>
          </a:xfrm>
          <a:prstGeom prst="rect">
            <a:avLst/>
          </a:prstGeom>
        </p:spPr>
        <p:txBody>
          <a:bodyPr rtlCol="0">
            <a:normAutofit/>
          </a:bodyPr>
          <a:lstStyle>
            <a:lvl1pPr>
              <a:defRPr sz="3200" b="1">
                <a:latin typeface="微软雅黑" panose="020B0503020204020204" pitchFamily="34" charset="-122"/>
                <a:ea typeface="微软雅黑" panose="020B0503020204020204" pitchFamily="34" charset="-122"/>
              </a:defRPr>
            </a:lvl1pPr>
            <a:lvl2pPr>
              <a:defRPr sz="2800" b="1">
                <a:latin typeface="微软雅黑" panose="020B0503020204020204" pitchFamily="34" charset="-122"/>
                <a:ea typeface="微软雅黑" panose="020B0503020204020204" pitchFamily="34" charset="-122"/>
              </a:defRPr>
            </a:lvl2pPr>
            <a:lvl3pPr>
              <a:defRPr sz="2400" b="1">
                <a:latin typeface="微软雅黑" panose="020B0503020204020204" pitchFamily="34" charset="-122"/>
                <a:ea typeface="微软雅黑" panose="020B0503020204020204" pitchFamily="34" charset="-122"/>
              </a:defRPr>
            </a:lvl3pPr>
            <a:lvl4pPr>
              <a:defRPr sz="2000" b="1">
                <a:latin typeface="微软雅黑" panose="020B0503020204020204" pitchFamily="34" charset="-122"/>
                <a:ea typeface="微软雅黑" panose="020B0503020204020204" pitchFamily="34" charset="-122"/>
              </a:defRPr>
            </a:lvl4pPr>
            <a:lvl5pPr>
              <a:defRPr sz="2000" b="1">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rtl="0"/>
            <a:r>
              <a:rPr lang="zh-CN" altLang="en-US" noProof="0" dirty="0"/>
              <a:t>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文本占位符 3"/>
          <p:cNvSpPr>
            <a:spLocks noGrp="1"/>
          </p:cNvSpPr>
          <p:nvPr>
            <p:ph type="body" sz="half" idx="2"/>
          </p:nvPr>
        </p:nvSpPr>
        <p:spPr>
          <a:xfrm>
            <a:off x="7913152" y="2995012"/>
            <a:ext cx="3657600" cy="2285950"/>
          </a:xfrm>
          <a:prstGeom prst="rect">
            <a:avLst/>
          </a:prstGeom>
        </p:spPr>
        <p:txBody>
          <a:bodyPr rtlCol="0">
            <a:normAutofit/>
          </a:bodyPr>
          <a:lstStyle>
            <a:lvl1pPr marL="0" indent="0">
              <a:spcBef>
                <a:spcPts val="1200"/>
              </a:spcBef>
              <a:buNone/>
              <a:defRPr sz="2400">
                <a:solidFill>
                  <a:schemeClr val="bg1"/>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cxnSp>
        <p:nvCxnSpPr>
          <p:cNvPr id="60" name="直接连接符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页脚占位符 5"/>
          <p:cNvSpPr>
            <a:spLocks noGrp="1"/>
          </p:cNvSpPr>
          <p:nvPr>
            <p:ph type="ftr" sz="quarter" idx="11"/>
          </p:nvPr>
        </p:nvSpPr>
        <p:spPr>
          <a:xfrm>
            <a:off x="609601" y="6289679"/>
            <a:ext cx="6128030" cy="222436"/>
          </a:xfrm>
          <a:prstGeom prst="rect">
            <a:avLst/>
          </a:prstGeom>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5" name="日期占位符 4"/>
          <p:cNvSpPr>
            <a:spLocks noGrp="1"/>
          </p:cNvSpPr>
          <p:nvPr>
            <p:ph type="dt" sz="half" idx="10"/>
          </p:nvPr>
        </p:nvSpPr>
        <p:spPr>
          <a:xfrm>
            <a:off x="8088923" y="6289679"/>
            <a:ext cx="2171065" cy="145542"/>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lang="zh-CN" altLang="en-US" smtClean="0"/>
              <a:pPr/>
              <a:t>2020年10月2日</a:t>
            </a:fld>
            <a:endParaRPr lang="zh-CN" altLang="en-US" dirty="0"/>
          </a:p>
        </p:txBody>
      </p:sp>
      <p:sp>
        <p:nvSpPr>
          <p:cNvPr id="8" name="幻灯片编号占位符 7"/>
          <p:cNvSpPr>
            <a:spLocks noGrp="1"/>
          </p:cNvSpPr>
          <p:nvPr>
            <p:ph type="sldNum" sz="quarter" idx="12"/>
          </p:nvPr>
        </p:nvSpPr>
        <p:spPr>
          <a:xfrm>
            <a:off x="10665311" y="6289679"/>
            <a:ext cx="918882" cy="222436"/>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E31375A4-56A4-47D6-9801-1991572033F7}" type="slidenum">
              <a:rPr lang="en-US" altLang="zh-CN" noProof="0" smtClean="0"/>
              <a:pPr/>
              <a:t>‹#›</a:t>
            </a:fld>
            <a:endParaRPr lang="zh-CN" altLang="en-US"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8915225"/>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24B919C4-B555-4A5D-AE9E-3CD588E5252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9DD511C9-35D2-451E-9E5E-3D4B0A129C1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72E94592-F4CE-4979-B834-93CE05189735}"/>
              </a:ext>
            </a:extLst>
          </p:cNvPr>
          <p:cNvSpPr>
            <a:spLocks noGrp="1" noChangeArrowheads="1"/>
          </p:cNvSpPr>
          <p:nvPr>
            <p:ph type="sldNum" sz="quarter" idx="12"/>
          </p:nvPr>
        </p:nvSpPr>
        <p:spPr>
          <a:ln/>
        </p:spPr>
        <p:txBody>
          <a:bodyPr/>
          <a:lstStyle>
            <a:lvl1pPr>
              <a:defRPr/>
            </a:lvl1pPr>
          </a:lstStyle>
          <a:p>
            <a:pPr>
              <a:defRPr/>
            </a:pPr>
            <a:fld id="{3112B9AC-A31C-4047-BE8D-273E28AB9DAB}" type="slidenum">
              <a:rPr lang="en-US" altLang="zh-CN"/>
              <a:pPr>
                <a:defRPr/>
              </a:pPr>
              <a:t>‹#›</a:t>
            </a:fld>
            <a:endParaRPr lang="en-US" altLang="zh-CN"/>
          </a:p>
        </p:txBody>
      </p:sp>
    </p:spTree>
    <p:extLst>
      <p:ext uri="{BB962C8B-B14F-4D97-AF65-F5344CB8AC3E}">
        <p14:creationId xmlns:p14="http://schemas.microsoft.com/office/powerpoint/2010/main" val="3248346349"/>
      </p:ext>
    </p:extLst>
  </p:cSld>
  <p:clrMapOvr>
    <a:masterClrMapping/>
  </p:clrMapOvr>
  <p:transition spd="slow">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9924D3C-B5BC-4E6F-BD45-8D7401CE63E0}" type="datetime3">
              <a:rPr lang="zh-CN" altLang="en-US" smtClean="0"/>
              <a:pPr/>
              <a:t>2020年10月2日星期五</a:t>
            </a:fld>
            <a:endParaRPr lang="en-US" altLang="zh-CN"/>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80B4DA83-A190-4CC0-A189-00E3DD132D42}" type="slidenum">
              <a:rPr lang="zh-CN" altLang="en-US" smtClean="0"/>
              <a:pPr/>
              <a:t>‹#›</a:t>
            </a:fld>
            <a:endParaRPr lang="en-US" altLang="zh-CN"/>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1056007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4092020-4CB6-4BDF-A229-21088922D341}" type="datetime3">
              <a:rPr lang="zh-CN" altLang="en-US" smtClean="0"/>
              <a:pPr/>
              <a:t>2020年10月2日星期五</a:t>
            </a:fld>
            <a:endParaRPr lang="en-US" altLang="zh-CN"/>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38796367-DFEC-42F2-9FCE-CCDF956EAD64}" type="slidenum">
              <a:rPr lang="zh-CN" altLang="en-US" smtClean="0"/>
              <a:pPr/>
              <a:t>‹#›</a:t>
            </a:fld>
            <a:endParaRPr lang="en-US" altLang="zh-CN"/>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44425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组 95"/>
          <p:cNvGrpSpPr/>
          <p:nvPr userDrawn="1"/>
        </p:nvGrpSpPr>
        <p:grpSpPr bwMode="hidden">
          <a:xfrm>
            <a:off x="0" y="0"/>
            <a:ext cx="12192000" cy="6738256"/>
            <a:chOff x="-1" y="0"/>
            <a:chExt cx="12192002" cy="6858000"/>
          </a:xfrm>
        </p:grpSpPr>
        <p:cxnSp>
          <p:nvCxnSpPr>
            <p:cNvPr id="97" name="直接连接符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112"/>
            <p:cNvGrpSpPr/>
            <p:nvPr userDrawn="1"/>
          </p:nvGrpSpPr>
          <p:grpSpPr bwMode="hidden">
            <a:xfrm>
              <a:off x="-1" y="0"/>
              <a:ext cx="12192001" cy="6858000"/>
              <a:chOff x="-1" y="0"/>
              <a:chExt cx="12192001" cy="6858000"/>
            </a:xfrm>
          </p:grpSpPr>
          <p:cxnSp>
            <p:nvCxnSpPr>
              <p:cNvPr id="131" name="直接连接符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组 135"/>
              <p:cNvGrpSpPr/>
              <p:nvPr/>
            </p:nvGrpSpPr>
            <p:grpSpPr bwMode="hidden">
              <a:xfrm>
                <a:off x="6327885" y="0"/>
                <a:ext cx="5864115" cy="5898673"/>
                <a:chOff x="6327885" y="0"/>
                <a:chExt cx="5864115" cy="5898673"/>
              </a:xfrm>
            </p:grpSpPr>
            <p:cxnSp>
              <p:nvCxnSpPr>
                <p:cNvPr id="142" name="直接连接符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接连接符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组 113"/>
            <p:cNvGrpSpPr/>
            <p:nvPr userDrawn="1"/>
          </p:nvGrpSpPr>
          <p:grpSpPr bwMode="hidden">
            <a:xfrm flipH="1">
              <a:off x="0" y="0"/>
              <a:ext cx="12192001" cy="6858000"/>
              <a:chOff x="-1" y="0"/>
              <a:chExt cx="12192001" cy="6858000"/>
            </a:xfrm>
          </p:grpSpPr>
          <p:cxnSp>
            <p:nvCxnSpPr>
              <p:cNvPr id="115" name="直接连接符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组 119"/>
              <p:cNvGrpSpPr/>
              <p:nvPr/>
            </p:nvGrpSpPr>
            <p:grpSpPr bwMode="hidden">
              <a:xfrm>
                <a:off x="6327885" y="0"/>
                <a:ext cx="5864115" cy="5898673"/>
                <a:chOff x="6327885" y="0"/>
                <a:chExt cx="5864115" cy="5898673"/>
              </a:xfrm>
            </p:grpSpPr>
            <p:cxnSp>
              <p:nvCxnSpPr>
                <p:cNvPr id="126" name="直接连接符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148" name="直接连接符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1" r:id="rId3"/>
    <p:sldLayoutId id="2147483656" r:id="rId4"/>
    <p:sldLayoutId id="2147483657" r:id="rId5"/>
    <p:sldLayoutId id="2147483659" r:id="rId6"/>
    <p:sldLayoutId id="2147483660" r:id="rId7"/>
    <p:sldLayoutId id="214748366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ctrTitle"/>
          </p:nvPr>
        </p:nvSpPr>
        <p:spPr>
          <a:xfrm>
            <a:off x="1293845" y="3429000"/>
            <a:ext cx="9604310" cy="1863626"/>
          </a:xfrm>
        </p:spPr>
        <p:txBody>
          <a:bodyPr/>
          <a:lstStyle/>
          <a:p>
            <a:pPr algn="ctr"/>
            <a:r>
              <a:rPr lang="en-US" altLang="zh-CN" sz="6600" dirty="0">
                <a:solidFill>
                  <a:schemeClr val="tx1">
                    <a:lumMod val="90000"/>
                    <a:lumOff val="10000"/>
                  </a:schemeClr>
                </a:solidFill>
                <a:latin typeface="+mn-lt"/>
                <a:ea typeface="+mn-ea"/>
                <a:cs typeface="+mn-ea"/>
                <a:sym typeface="+mn-lt"/>
              </a:rPr>
              <a:t>Java11:GUI </a:t>
            </a:r>
            <a:r>
              <a:rPr lang="zh-CN" altLang="en-US" sz="6600" dirty="0">
                <a:solidFill>
                  <a:schemeClr val="tx1">
                    <a:lumMod val="90000"/>
                    <a:lumOff val="10000"/>
                  </a:schemeClr>
                </a:solidFill>
                <a:latin typeface="+mn-lt"/>
                <a:ea typeface="+mn-ea"/>
                <a:cs typeface="+mn-ea"/>
                <a:sym typeface="+mn-lt"/>
              </a:rPr>
              <a:t>编程</a:t>
            </a:r>
          </a:p>
        </p:txBody>
      </p:sp>
      <p:sp>
        <p:nvSpPr>
          <p:cNvPr id="10" name="副标题 9"/>
          <p:cNvSpPr>
            <a:spLocks noGrp="1"/>
          </p:cNvSpPr>
          <p:nvPr>
            <p:ph type="subTitle" idx="1"/>
          </p:nvPr>
        </p:nvSpPr>
        <p:spPr>
          <a:xfrm>
            <a:off x="1293845" y="5483364"/>
            <a:ext cx="9604310" cy="457200"/>
          </a:xfrm>
        </p:spPr>
        <p:txBody>
          <a:bodyPr>
            <a:normAutofit/>
          </a:bodyPr>
          <a:lstStyle/>
          <a:p>
            <a:pPr algn="ctr">
              <a:lnSpc>
                <a:spcPct val="80000"/>
              </a:lnSpc>
              <a:buClrTx/>
              <a:defRPr/>
            </a:pPr>
            <a:r>
              <a:rPr lang="zh-CN" altLang="en-US" b="1" dirty="0">
                <a:latin typeface="+mn-lt"/>
                <a:ea typeface="+mn-ea"/>
                <a:cs typeface="+mn-ea"/>
                <a:sym typeface="+mn-lt"/>
              </a:rPr>
              <a:t>授课教师：邱元杰     电子邮箱：</a:t>
            </a:r>
            <a:r>
              <a:rPr lang="en-US" altLang="zh-CN" b="1" dirty="0">
                <a:latin typeface="+mn-lt"/>
                <a:ea typeface="+mn-ea"/>
                <a:cs typeface="+mn-ea"/>
                <a:sym typeface="+mn-lt"/>
              </a:rPr>
              <a:t>yuanjiq@126.com</a:t>
            </a:r>
            <a:r>
              <a:rPr lang="zh-CN" altLang="en-US" b="1" dirty="0">
                <a:latin typeface="+mn-lt"/>
                <a:ea typeface="+mn-ea"/>
                <a:cs typeface="+mn-ea"/>
                <a:sym typeface="+mn-lt"/>
              </a:rPr>
              <a:t>，微信电话</a:t>
            </a:r>
            <a:r>
              <a:rPr lang="en-US" altLang="zh-CN" b="1" dirty="0">
                <a:latin typeface="+mn-lt"/>
                <a:ea typeface="+mn-ea"/>
                <a:cs typeface="+mn-ea"/>
                <a:sym typeface="+mn-lt"/>
              </a:rPr>
              <a:t>:</a:t>
            </a:r>
            <a:r>
              <a:rPr lang="en-US" altLang="zh-CN" dirty="0">
                <a:latin typeface="Times New Roman" panose="02020603050405020304" pitchFamily="18" charset="0"/>
                <a:ea typeface="GungsuhChe" panose="02030609000101010101" pitchFamily="49" charset="-127"/>
                <a:cs typeface="Times New Roman" panose="02020603050405020304" pitchFamily="18" charset="0"/>
              </a:rPr>
              <a:t> 13679081552</a:t>
            </a:r>
            <a:endParaRPr lang="zh-CN" altLang="en-US" b="1" dirty="0">
              <a:latin typeface="+mn-lt"/>
              <a:ea typeface="+mn-ea"/>
              <a:cs typeface="+mn-ea"/>
              <a:sym typeface="+mn-lt"/>
            </a:endParaRPr>
          </a:p>
        </p:txBody>
      </p:sp>
      <p:pic>
        <p:nvPicPr>
          <p:cNvPr id="3" name="图片 2">
            <a:extLst>
              <a:ext uri="{FF2B5EF4-FFF2-40B4-BE49-F238E27FC236}">
                <a16:creationId xmlns:a16="http://schemas.microsoft.com/office/drawing/2014/main" id="{C2AD121E-6CD4-4E4C-8B0D-7638A8185D87}"/>
              </a:ext>
            </a:extLst>
          </p:cNvPr>
          <p:cNvPicPr>
            <a:picLocks noChangeAspect="1"/>
          </p:cNvPicPr>
          <p:nvPr/>
        </p:nvPicPr>
        <p:blipFill>
          <a:blip r:embed="rId3"/>
          <a:stretch>
            <a:fillRect/>
          </a:stretch>
        </p:blipFill>
        <p:spPr>
          <a:xfrm>
            <a:off x="167120" y="691959"/>
            <a:ext cx="3269206" cy="3433763"/>
          </a:xfrm>
          <a:prstGeom prst="rect">
            <a:avLst/>
          </a:prstGeom>
        </p:spPr>
      </p:pic>
    </p:spTree>
    <p:extLst>
      <p:ext uri="{BB962C8B-B14F-4D97-AF65-F5344CB8AC3E}">
        <p14:creationId xmlns:p14="http://schemas.microsoft.com/office/powerpoint/2010/main" val="2449189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02" name="Rectangle 2">
            <a:extLst>
              <a:ext uri="{FF2B5EF4-FFF2-40B4-BE49-F238E27FC236}">
                <a16:creationId xmlns:a16="http://schemas.microsoft.com/office/drawing/2014/main" id="{8A52D47B-AFFD-4485-A7A5-55C1577B5665}"/>
              </a:ext>
            </a:extLst>
          </p:cNvPr>
          <p:cNvSpPr>
            <a:spLocks noGrp="1" noChangeArrowheads="1"/>
          </p:cNvSpPr>
          <p:nvPr>
            <p:ph type="title"/>
          </p:nvPr>
        </p:nvSpPr>
        <p:spPr/>
        <p:txBody>
          <a:bodyPr/>
          <a:lstStyle/>
          <a:p>
            <a:pPr eaLnBrk="1" hangingPunct="1">
              <a:defRPr/>
            </a:pPr>
            <a:r>
              <a:rPr lang="en-US" altLang="zh-CN"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2  </a:t>
            </a:r>
            <a:r>
              <a:rPr lang="zh-CN" altLang="en-US"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面板</a:t>
            </a:r>
          </a:p>
        </p:txBody>
      </p:sp>
      <p:sp>
        <p:nvSpPr>
          <p:cNvPr id="12292" name="Rectangle 3">
            <a:extLst>
              <a:ext uri="{FF2B5EF4-FFF2-40B4-BE49-F238E27FC236}">
                <a16:creationId xmlns:a16="http://schemas.microsoft.com/office/drawing/2014/main" id="{9E562F00-7786-444C-8816-5677DC731E52}"/>
              </a:ext>
            </a:extLst>
          </p:cNvPr>
          <p:cNvSpPr>
            <a:spLocks noGrp="1" noChangeArrowheads="1"/>
          </p:cNvSpPr>
          <p:nvPr>
            <p:ph sz="quarter" idx="10"/>
          </p:nvPr>
        </p:nvSpPr>
        <p:spPr/>
        <p:txBody>
          <a:bodyPr/>
          <a:lstStyle/>
          <a:p>
            <a:pPr eaLnBrk="1" hangingPunct="1"/>
            <a:r>
              <a:rPr lang="zh-CN" altLang="en-US" sz="2400" b="1">
                <a:solidFill>
                  <a:schemeClr val="tx2"/>
                </a:solidFill>
                <a:latin typeface="Times New Roman" panose="02020603050405020304" pitchFamily="18" charset="0"/>
                <a:ea typeface="楷体_GB2312" pitchFamily="49" charset="-122"/>
              </a:rPr>
              <a:t>创建</a:t>
            </a:r>
            <a:r>
              <a:rPr lang="en-US" altLang="zh-CN" sz="2400" b="1">
                <a:solidFill>
                  <a:schemeClr val="tx2"/>
                </a:solidFill>
                <a:latin typeface="Times New Roman" panose="02020603050405020304" pitchFamily="18" charset="0"/>
                <a:ea typeface="楷体_GB2312" pitchFamily="49" charset="-122"/>
              </a:rPr>
              <a:t>Panel</a:t>
            </a:r>
            <a:r>
              <a:rPr lang="zh-CN" altLang="en-US" sz="2400" b="1">
                <a:solidFill>
                  <a:schemeClr val="tx2"/>
                </a:solidFill>
                <a:latin typeface="Times New Roman" panose="02020603050405020304" pitchFamily="18" charset="0"/>
                <a:ea typeface="楷体_GB2312" pitchFamily="49" charset="-122"/>
              </a:rPr>
              <a:t>面板的例子</a:t>
            </a:r>
            <a:endParaRPr lang="zh-CN" altLang="en-US" sz="2400" b="1">
              <a:solidFill>
                <a:schemeClr val="bg2"/>
              </a:solidFill>
              <a:latin typeface="Times New Roman" panose="02020603050405020304" pitchFamily="18" charset="0"/>
              <a:ea typeface="楷体_GB2312" pitchFamily="49" charset="-122"/>
            </a:endParaRPr>
          </a:p>
        </p:txBody>
      </p:sp>
      <p:sp>
        <p:nvSpPr>
          <p:cNvPr id="12290" name="灯片编号占位符 5">
            <a:extLst>
              <a:ext uri="{FF2B5EF4-FFF2-40B4-BE49-F238E27FC236}">
                <a16:creationId xmlns:a16="http://schemas.microsoft.com/office/drawing/2014/main" id="{5AFAE5EA-9115-4A07-B1AC-88B81FA621DC}"/>
              </a:ext>
            </a:extLst>
          </p:cNvPr>
          <p:cNvSpPr>
            <a:spLocks noGrp="1"/>
          </p:cNvSpPr>
          <p:nvPr>
            <p:ph type="sldNum" sz="quarter" idx="4294967295"/>
          </p:nvPr>
        </p:nvSpPr>
        <p:spPr>
          <a:xfrm>
            <a:off x="0" y="0"/>
            <a:ext cx="0" cy="0"/>
          </a:xfrm>
          <a:noFill/>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2A2501F1-E7F5-4207-B6D0-B2C0B1F49408}" type="slidenum">
              <a:rPr kumimoji="0" lang="en-US" altLang="zh-CN" sz="1400"/>
              <a:pPr/>
              <a:t>10</a:t>
            </a:fld>
            <a:endParaRPr kumimoji="0" lang="en-US" altLang="zh-CN" sz="1400"/>
          </a:p>
        </p:txBody>
      </p:sp>
      <p:pic>
        <p:nvPicPr>
          <p:cNvPr id="12293" name="Picture 5">
            <a:extLst>
              <a:ext uri="{FF2B5EF4-FFF2-40B4-BE49-F238E27FC236}">
                <a16:creationId xmlns:a16="http://schemas.microsoft.com/office/drawing/2014/main" id="{7CC0AD7B-3AE1-4993-9172-647A655B20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84" t="10527" r="17160" b="7018"/>
          <a:stretch>
            <a:fillRect/>
          </a:stretch>
        </p:blipFill>
        <p:spPr bwMode="auto">
          <a:xfrm>
            <a:off x="1301262" y="1482792"/>
            <a:ext cx="7010400" cy="4775200"/>
          </a:xfrm>
          <a:prstGeom prst="rect">
            <a:avLst/>
          </a:prstGeom>
          <a:noFill/>
          <a:ln w="9525">
            <a:solidFill>
              <a:srgbClr val="00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06" name="Picture 6">
            <a:extLst>
              <a:ext uri="{FF2B5EF4-FFF2-40B4-BE49-F238E27FC236}">
                <a16:creationId xmlns:a16="http://schemas.microsoft.com/office/drawing/2014/main" id="{46E232D9-75DC-480C-BCE6-972B122CE3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7246" y="3933092"/>
            <a:ext cx="28575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07206"/>
                                        </p:tgtEl>
                                        <p:attrNameLst>
                                          <p:attrName>style.visibility</p:attrName>
                                        </p:attrNameLst>
                                      </p:cBhvr>
                                      <p:to>
                                        <p:strVal val="visible"/>
                                      </p:to>
                                    </p:set>
                                    <p:anim calcmode="lin" valueType="num">
                                      <p:cBhvr additive="base">
                                        <p:cTn id="7" dur="500" fill="hold"/>
                                        <p:tgtEl>
                                          <p:spTgt spid="307206"/>
                                        </p:tgtEl>
                                        <p:attrNameLst>
                                          <p:attrName>ppt_x</p:attrName>
                                        </p:attrNameLst>
                                      </p:cBhvr>
                                      <p:tavLst>
                                        <p:tav tm="0">
                                          <p:val>
                                            <p:strVal val="0-#ppt_w/2"/>
                                          </p:val>
                                        </p:tav>
                                        <p:tav tm="100000">
                                          <p:val>
                                            <p:strVal val="#ppt_x"/>
                                          </p:val>
                                        </p:tav>
                                      </p:tavLst>
                                    </p:anim>
                                    <p:anim calcmode="lin" valueType="num">
                                      <p:cBhvr additive="base">
                                        <p:cTn id="8" dur="500" fill="hold"/>
                                        <p:tgtEl>
                                          <p:spTgt spid="3072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0514" name="Rectangle 2">
            <a:extLst>
              <a:ext uri="{FF2B5EF4-FFF2-40B4-BE49-F238E27FC236}">
                <a16:creationId xmlns:a16="http://schemas.microsoft.com/office/drawing/2014/main" id="{149959B5-FE41-4190-A097-2FB56A9A799C}"/>
              </a:ext>
            </a:extLst>
          </p:cNvPr>
          <p:cNvSpPr>
            <a:spLocks noGrp="1" noChangeArrowheads="1"/>
          </p:cNvSpPr>
          <p:nvPr>
            <p:ph type="title"/>
          </p:nvPr>
        </p:nvSpPr>
        <p:spPr/>
        <p:txBody>
          <a:bodyPr/>
          <a:lstStyle/>
          <a:p>
            <a:pPr eaLnBrk="1" hangingPunct="1">
              <a:defRPr/>
            </a:pPr>
            <a:r>
              <a:rPr lang="en-US" altLang="zh-CN"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2  </a:t>
            </a:r>
            <a:r>
              <a:rPr lang="zh-CN" altLang="en-US"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面板</a:t>
            </a:r>
          </a:p>
        </p:txBody>
      </p:sp>
      <p:sp>
        <p:nvSpPr>
          <p:cNvPr id="13316" name="Rectangle 3">
            <a:extLst>
              <a:ext uri="{FF2B5EF4-FFF2-40B4-BE49-F238E27FC236}">
                <a16:creationId xmlns:a16="http://schemas.microsoft.com/office/drawing/2014/main" id="{3346FA2D-092E-4A15-9922-57D01FE0353E}"/>
              </a:ext>
            </a:extLst>
          </p:cNvPr>
          <p:cNvSpPr>
            <a:spLocks noGrp="1" noChangeArrowheads="1"/>
          </p:cNvSpPr>
          <p:nvPr>
            <p:ph sz="quarter" idx="10"/>
          </p:nvPr>
        </p:nvSpPr>
        <p:spPr/>
        <p:txBody>
          <a:bodyPr/>
          <a:lstStyle/>
          <a:p>
            <a:pPr eaLnBrk="1" hangingPunct="1"/>
            <a:r>
              <a:rPr lang="zh-CN" altLang="en-US" sz="2400" b="1">
                <a:solidFill>
                  <a:schemeClr val="tx2"/>
                </a:solidFill>
                <a:latin typeface="Times New Roman" panose="02020603050405020304" pitchFamily="18" charset="0"/>
                <a:ea typeface="楷体_GB2312" pitchFamily="49" charset="-122"/>
              </a:rPr>
              <a:t>在</a:t>
            </a:r>
            <a:r>
              <a:rPr lang="en-US" altLang="zh-CN" sz="2400" b="1">
                <a:solidFill>
                  <a:schemeClr val="tx2"/>
                </a:solidFill>
                <a:latin typeface="Times New Roman" panose="02020603050405020304" pitchFamily="18" charset="0"/>
                <a:ea typeface="楷体_GB2312" pitchFamily="49" charset="-122"/>
              </a:rPr>
              <a:t>Panel</a:t>
            </a:r>
            <a:r>
              <a:rPr lang="zh-CN" altLang="en-US" sz="2400" b="1">
                <a:solidFill>
                  <a:schemeClr val="tx2"/>
                </a:solidFill>
                <a:latin typeface="Times New Roman" panose="02020603050405020304" pitchFamily="18" charset="0"/>
                <a:ea typeface="楷体_GB2312" pitchFamily="49" charset="-122"/>
              </a:rPr>
              <a:t>面板添加按钮的例子</a:t>
            </a:r>
            <a:endParaRPr lang="zh-CN" altLang="en-US" sz="2400" b="1">
              <a:solidFill>
                <a:schemeClr val="bg2"/>
              </a:solidFill>
              <a:latin typeface="Times New Roman" panose="02020603050405020304" pitchFamily="18" charset="0"/>
              <a:ea typeface="楷体_GB2312" pitchFamily="49" charset="-122"/>
            </a:endParaRPr>
          </a:p>
        </p:txBody>
      </p:sp>
      <p:sp>
        <p:nvSpPr>
          <p:cNvPr id="13314" name="灯片编号占位符 5">
            <a:extLst>
              <a:ext uri="{FF2B5EF4-FFF2-40B4-BE49-F238E27FC236}">
                <a16:creationId xmlns:a16="http://schemas.microsoft.com/office/drawing/2014/main" id="{9C0D300C-8133-4270-935E-A5096F8A5528}"/>
              </a:ext>
            </a:extLst>
          </p:cNvPr>
          <p:cNvSpPr>
            <a:spLocks noGrp="1"/>
          </p:cNvSpPr>
          <p:nvPr>
            <p:ph type="sldNum" sz="quarter" idx="4294967295"/>
          </p:nvPr>
        </p:nvSpPr>
        <p:spPr>
          <a:xfrm>
            <a:off x="0" y="0"/>
            <a:ext cx="0" cy="0"/>
          </a:xfrm>
          <a:noFill/>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67661A41-03EC-4801-93DE-EB41961A7079}" type="slidenum">
              <a:rPr kumimoji="0" lang="en-US" altLang="zh-CN" sz="1400"/>
              <a:pPr/>
              <a:t>11</a:t>
            </a:fld>
            <a:endParaRPr kumimoji="0" lang="en-US" altLang="zh-CN" sz="1400"/>
          </a:p>
        </p:txBody>
      </p:sp>
      <p:pic>
        <p:nvPicPr>
          <p:cNvPr id="13317" name="Picture 6">
            <a:extLst>
              <a:ext uri="{FF2B5EF4-FFF2-40B4-BE49-F238E27FC236}">
                <a16:creationId xmlns:a16="http://schemas.microsoft.com/office/drawing/2014/main" id="{FC75E827-D683-44A0-8805-31F8014471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99" t="8333" r="30000" b="8333"/>
          <a:stretch>
            <a:fillRect/>
          </a:stretch>
        </p:blipFill>
        <p:spPr bwMode="auto">
          <a:xfrm>
            <a:off x="2362200" y="1676400"/>
            <a:ext cx="7162800" cy="4876800"/>
          </a:xfrm>
          <a:prstGeom prst="rect">
            <a:avLst/>
          </a:prstGeom>
          <a:noFill/>
          <a:ln w="9525">
            <a:solidFill>
              <a:srgbClr val="00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0519" name="Picture 7">
            <a:extLst>
              <a:ext uri="{FF2B5EF4-FFF2-40B4-BE49-F238E27FC236}">
                <a16:creationId xmlns:a16="http://schemas.microsoft.com/office/drawing/2014/main" id="{BA3F8C5E-C8E2-4846-A273-DC736B104C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2971800"/>
            <a:ext cx="5181600" cy="363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20519"/>
                                        </p:tgtEl>
                                        <p:attrNameLst>
                                          <p:attrName>style.visibility</p:attrName>
                                        </p:attrNameLst>
                                      </p:cBhvr>
                                      <p:to>
                                        <p:strVal val="visible"/>
                                      </p:to>
                                    </p:set>
                                    <p:animEffect transition="in" filter="dissolve">
                                      <p:cBhvr>
                                        <p:cTn id="7" dur="500"/>
                                        <p:tgtEl>
                                          <p:spTgt spid="320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a:extLst>
              <a:ext uri="{FF2B5EF4-FFF2-40B4-BE49-F238E27FC236}">
                <a16:creationId xmlns:a16="http://schemas.microsoft.com/office/drawing/2014/main" id="{386F526C-5760-4D5E-9537-78C618F683E2}"/>
              </a:ext>
            </a:extLst>
          </p:cNvPr>
          <p:cNvSpPr>
            <a:spLocks noGrp="1" noChangeArrowheads="1"/>
          </p:cNvSpPr>
          <p:nvPr>
            <p:ph type="title"/>
          </p:nvPr>
        </p:nvSpPr>
        <p:spPr/>
        <p:txBody>
          <a:bodyPr/>
          <a:lstStyle/>
          <a:p>
            <a:pPr eaLnBrk="1" hangingPunct="1">
              <a:defRPr/>
            </a:pPr>
            <a:r>
              <a:rPr lang="en-US" altLang="zh-CN"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3  </a:t>
            </a:r>
            <a:r>
              <a:rPr lang="zh-CN" altLang="en-US"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布局管理器</a:t>
            </a:r>
          </a:p>
        </p:txBody>
      </p:sp>
      <p:sp>
        <p:nvSpPr>
          <p:cNvPr id="14340" name="Rectangle 3">
            <a:extLst>
              <a:ext uri="{FF2B5EF4-FFF2-40B4-BE49-F238E27FC236}">
                <a16:creationId xmlns:a16="http://schemas.microsoft.com/office/drawing/2014/main" id="{50DCA3A9-6C6A-4F66-8FEE-934F8460B7B4}"/>
              </a:ext>
            </a:extLst>
          </p:cNvPr>
          <p:cNvSpPr>
            <a:spLocks noGrp="1" noChangeArrowheads="1"/>
          </p:cNvSpPr>
          <p:nvPr>
            <p:ph sz="quarter" idx="10"/>
          </p:nvPr>
        </p:nvSpPr>
        <p:spPr/>
        <p:txBody>
          <a:bodyPr/>
          <a:lstStyle/>
          <a:p>
            <a:pPr eaLnBrk="1" hangingPunct="1">
              <a:lnSpc>
                <a:spcPct val="90000"/>
              </a:lnSpc>
            </a:pPr>
            <a:r>
              <a:rPr lang="zh-CN" altLang="en-US" b="1" dirty="0">
                <a:latin typeface="Times New Roman" panose="02020603050405020304" pitchFamily="18" charset="0"/>
                <a:ea typeface="楷体_GB2312" pitchFamily="49" charset="-122"/>
              </a:rPr>
              <a:t>布局管理器是一个对象</a:t>
            </a:r>
          </a:p>
          <a:p>
            <a:pPr lvl="1" eaLnBrk="1" hangingPunct="1">
              <a:lnSpc>
                <a:spcPct val="90000"/>
              </a:lnSpc>
            </a:pPr>
            <a:r>
              <a:rPr lang="zh-CN" altLang="en-US" b="1" dirty="0">
                <a:latin typeface="Times New Roman" panose="02020603050405020304" pitchFamily="18" charset="0"/>
                <a:ea typeface="楷体_GB2312" pitchFamily="49" charset="-122"/>
              </a:rPr>
              <a:t>当容器大小变化时，此对象将自动调整容器中各组件的大小和位置。</a:t>
            </a:r>
          </a:p>
          <a:p>
            <a:pPr lvl="1" eaLnBrk="1" hangingPunct="1">
              <a:lnSpc>
                <a:spcPct val="90000"/>
              </a:lnSpc>
            </a:pPr>
            <a:r>
              <a:rPr lang="zh-CN" altLang="en-US" b="1" dirty="0">
                <a:latin typeface="Times New Roman" panose="02020603050405020304" pitchFamily="18" charset="0"/>
                <a:ea typeface="楷体_GB2312" pitchFamily="49" charset="-122"/>
              </a:rPr>
              <a:t>目的是使各组件在不同平台上排列和显示都正常。</a:t>
            </a:r>
          </a:p>
          <a:p>
            <a:pPr eaLnBrk="1" hangingPunct="1">
              <a:lnSpc>
                <a:spcPct val="90000"/>
              </a:lnSpc>
            </a:pPr>
            <a:r>
              <a:rPr lang="zh-CN" altLang="en-US" b="1" dirty="0">
                <a:latin typeface="Times New Roman" panose="02020603050405020304" pitchFamily="18" charset="0"/>
                <a:ea typeface="楷体_GB2312" pitchFamily="49" charset="-122"/>
              </a:rPr>
              <a:t>可以为</a:t>
            </a:r>
            <a:r>
              <a:rPr lang="en-US" altLang="zh-CN" b="1" dirty="0">
                <a:latin typeface="Times New Roman" panose="02020603050405020304" pitchFamily="18" charset="0"/>
                <a:ea typeface="楷体_GB2312" pitchFamily="49" charset="-122"/>
              </a:rPr>
              <a:t>Container</a:t>
            </a:r>
            <a:r>
              <a:rPr lang="zh-CN" altLang="en-US" b="1" dirty="0">
                <a:latin typeface="Times New Roman" panose="02020603050405020304" pitchFamily="18" charset="0"/>
                <a:ea typeface="楷体_GB2312" pitchFamily="49" charset="-122"/>
              </a:rPr>
              <a:t>类型的对象设置各种布局管理器</a:t>
            </a:r>
          </a:p>
          <a:p>
            <a:pPr lvl="1" eaLnBrk="1" hangingPunct="1">
              <a:lnSpc>
                <a:spcPct val="90000"/>
              </a:lnSpc>
            </a:pPr>
            <a:r>
              <a:rPr lang="zh-CN" altLang="en-US" b="1" dirty="0">
                <a:latin typeface="Times New Roman" panose="02020603050405020304" pitchFamily="18" charset="0"/>
                <a:ea typeface="楷体_GB2312" pitchFamily="49" charset="-122"/>
              </a:rPr>
              <a:t>使用</a:t>
            </a:r>
            <a:r>
              <a:rPr lang="en-US" altLang="zh-CN" b="1" dirty="0">
                <a:latin typeface="Times New Roman" panose="02020603050405020304" pitchFamily="18" charset="0"/>
                <a:ea typeface="楷体_GB2312" pitchFamily="49" charset="-122"/>
              </a:rPr>
              <a:t>Container</a:t>
            </a:r>
            <a:r>
              <a:rPr lang="zh-CN" altLang="en-US" b="1" dirty="0">
                <a:latin typeface="Times New Roman" panose="02020603050405020304" pitchFamily="18" charset="0"/>
                <a:ea typeface="楷体_GB2312" pitchFamily="49" charset="-122"/>
              </a:rPr>
              <a:t>的方法：</a:t>
            </a:r>
            <a:r>
              <a:rPr lang="en-US" altLang="zh-CN" b="1" dirty="0">
                <a:latin typeface="Times New Roman" panose="02020603050405020304" pitchFamily="18" charset="0"/>
                <a:ea typeface="楷体_GB2312" pitchFamily="49" charset="-122"/>
              </a:rPr>
              <a:t>public void </a:t>
            </a:r>
            <a:r>
              <a:rPr lang="en-US" altLang="zh-CN" b="1" dirty="0" err="1">
                <a:latin typeface="Times New Roman" panose="02020603050405020304" pitchFamily="18" charset="0"/>
                <a:ea typeface="楷体_GB2312" pitchFamily="49" charset="-122"/>
              </a:rPr>
              <a:t>setLayout</a:t>
            </a:r>
            <a:r>
              <a:rPr lang="en-US" altLang="zh-CN" b="1" dirty="0">
                <a:latin typeface="Times New Roman" panose="02020603050405020304" pitchFamily="18" charset="0"/>
                <a:ea typeface="楷体_GB2312" pitchFamily="49" charset="-122"/>
              </a:rPr>
              <a:t>(</a:t>
            </a:r>
            <a:r>
              <a:rPr lang="en-US" altLang="zh-CN" b="1" dirty="0" err="1">
                <a:latin typeface="Times New Roman" panose="02020603050405020304" pitchFamily="18" charset="0"/>
                <a:ea typeface="楷体_GB2312" pitchFamily="49" charset="-122"/>
              </a:rPr>
              <a:t>LayoutManager</a:t>
            </a:r>
            <a:r>
              <a:rPr lang="en-US" altLang="zh-CN" b="1" dirty="0">
                <a:latin typeface="Times New Roman" panose="02020603050405020304" pitchFamily="18" charset="0"/>
                <a:ea typeface="楷体_GB2312" pitchFamily="49" charset="-122"/>
              </a:rPr>
              <a:t> </a:t>
            </a:r>
            <a:r>
              <a:rPr lang="en-US" altLang="zh-CN" b="1" dirty="0" err="1">
                <a:latin typeface="Times New Roman" panose="02020603050405020304" pitchFamily="18" charset="0"/>
                <a:ea typeface="楷体_GB2312" pitchFamily="49" charset="-122"/>
              </a:rPr>
              <a:t>mgr</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p>
          <a:p>
            <a:pPr lvl="1" eaLnBrk="1" hangingPunct="1">
              <a:lnSpc>
                <a:spcPct val="90000"/>
              </a:lnSpc>
            </a:pPr>
            <a:r>
              <a:rPr lang="en-US" altLang="zh-CN" b="1" dirty="0" err="1">
                <a:latin typeface="Times New Roman" panose="02020603050405020304" pitchFamily="18" charset="0"/>
                <a:ea typeface="楷体_GB2312" pitchFamily="49" charset="-122"/>
              </a:rPr>
              <a:t>setLayout</a:t>
            </a:r>
            <a:r>
              <a:rPr lang="en-US" altLang="zh-CN" b="1" dirty="0">
                <a:latin typeface="Times New Roman" panose="02020603050405020304" pitchFamily="18" charset="0"/>
                <a:ea typeface="楷体_GB2312" pitchFamily="49" charset="-122"/>
              </a:rPr>
              <a:t>(null)</a:t>
            </a:r>
            <a:r>
              <a:rPr lang="zh-CN" altLang="en-US" b="1" dirty="0">
                <a:latin typeface="Times New Roman" panose="02020603050405020304" pitchFamily="18" charset="0"/>
                <a:ea typeface="楷体_GB2312" pitchFamily="49" charset="-122"/>
              </a:rPr>
              <a:t>表示不使用布局管理器。</a:t>
            </a:r>
          </a:p>
        </p:txBody>
      </p:sp>
      <p:sp>
        <p:nvSpPr>
          <p:cNvPr id="14338" name="灯片编号占位符 5">
            <a:extLst>
              <a:ext uri="{FF2B5EF4-FFF2-40B4-BE49-F238E27FC236}">
                <a16:creationId xmlns:a16="http://schemas.microsoft.com/office/drawing/2014/main" id="{6A2826BB-DA2E-4BF5-912A-9E08D88EB2E4}"/>
              </a:ext>
            </a:extLst>
          </p:cNvPr>
          <p:cNvSpPr>
            <a:spLocks noGrp="1"/>
          </p:cNvSpPr>
          <p:nvPr>
            <p:ph type="sldNum" sz="quarter" idx="4294967295"/>
          </p:nvPr>
        </p:nvSpPr>
        <p:spPr>
          <a:xfrm>
            <a:off x="0" y="0"/>
            <a:ext cx="0" cy="0"/>
          </a:xfrm>
          <a:noFill/>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B64B4F91-DBD9-487D-AFFA-8C96E361D533}" type="slidenum">
              <a:rPr kumimoji="0" lang="en-US" altLang="zh-CN" sz="1400"/>
              <a:pPr/>
              <a:t>12</a:t>
            </a:fld>
            <a:endParaRPr kumimoji="0" lang="en-US" altLang="zh-CN" sz="14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49A62-9534-43E9-891D-FCB3B71EF80D}"/>
              </a:ext>
            </a:extLst>
          </p:cNvPr>
          <p:cNvSpPr>
            <a:spLocks noGrp="1"/>
          </p:cNvSpPr>
          <p:nvPr>
            <p:ph type="title"/>
          </p:nvPr>
        </p:nvSpPr>
        <p:spPr/>
        <p:txBody>
          <a:bodyPr/>
          <a:lstStyle/>
          <a:p>
            <a:r>
              <a:rPr lang="en-US" altLang="zh-CN" sz="32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3  </a:t>
            </a:r>
            <a:r>
              <a:rPr lang="zh-CN" altLang="en-US" sz="32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布局管理器</a:t>
            </a:r>
            <a:endParaRPr lang="zh-CN" altLang="en-US" dirty="0"/>
          </a:p>
        </p:txBody>
      </p:sp>
      <p:sp>
        <p:nvSpPr>
          <p:cNvPr id="3" name="内容占位符 2">
            <a:extLst>
              <a:ext uri="{FF2B5EF4-FFF2-40B4-BE49-F238E27FC236}">
                <a16:creationId xmlns:a16="http://schemas.microsoft.com/office/drawing/2014/main" id="{31FB05E4-E44C-47C1-B291-A5D45307CF4E}"/>
              </a:ext>
            </a:extLst>
          </p:cNvPr>
          <p:cNvSpPr>
            <a:spLocks noGrp="1"/>
          </p:cNvSpPr>
          <p:nvPr>
            <p:ph sz="quarter" idx="10"/>
          </p:nvPr>
        </p:nvSpPr>
        <p:spPr/>
        <p:txBody>
          <a:bodyPr/>
          <a:lstStyle/>
          <a:p>
            <a:pPr eaLnBrk="1" hangingPunct="1">
              <a:lnSpc>
                <a:spcPct val="90000"/>
              </a:lnSpc>
            </a:pPr>
            <a:r>
              <a:rPr lang="zh-CN" altLang="en-US" b="1" dirty="0">
                <a:latin typeface="Times New Roman" panose="02020603050405020304" pitchFamily="18" charset="0"/>
                <a:ea typeface="楷体_GB2312" pitchFamily="49" charset="-122"/>
              </a:rPr>
              <a:t>布局管理器包括以下几种</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类</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a:t>
            </a:r>
          </a:p>
          <a:p>
            <a:pPr lvl="1" eaLnBrk="1" hangingPunct="1">
              <a:lnSpc>
                <a:spcPct val="90000"/>
              </a:lnSpc>
            </a:pPr>
            <a:r>
              <a:rPr lang="en-US" altLang="zh-CN" b="1" dirty="0" err="1">
                <a:latin typeface="Times New Roman" panose="02020603050405020304" pitchFamily="18" charset="0"/>
                <a:ea typeface="楷体_GB2312" pitchFamily="49" charset="-122"/>
              </a:rPr>
              <a:t>FlowLayout</a:t>
            </a:r>
            <a:r>
              <a:rPr lang="zh-CN" altLang="en-US" b="1" dirty="0">
                <a:latin typeface="Times New Roman" panose="02020603050405020304" pitchFamily="18" charset="0"/>
                <a:ea typeface="楷体_GB2312" pitchFamily="49" charset="-122"/>
              </a:rPr>
              <a:t>：流式布局管理器</a:t>
            </a:r>
          </a:p>
          <a:p>
            <a:pPr lvl="1" eaLnBrk="1" hangingPunct="1">
              <a:lnSpc>
                <a:spcPct val="90000"/>
              </a:lnSpc>
            </a:pPr>
            <a:r>
              <a:rPr lang="en-US" altLang="zh-CN" b="1" dirty="0" err="1">
                <a:latin typeface="Times New Roman" panose="02020603050405020304" pitchFamily="18" charset="0"/>
                <a:ea typeface="楷体_GB2312" pitchFamily="49" charset="-122"/>
              </a:rPr>
              <a:t>BorderLayout</a:t>
            </a:r>
            <a:r>
              <a:rPr lang="zh-CN" altLang="en-US" b="1" dirty="0">
                <a:latin typeface="Times New Roman" panose="02020603050405020304" pitchFamily="18" charset="0"/>
                <a:ea typeface="楷体_GB2312" pitchFamily="49" charset="-122"/>
              </a:rPr>
              <a:t>：边界布局管理器</a:t>
            </a:r>
          </a:p>
          <a:p>
            <a:pPr lvl="1" eaLnBrk="1" hangingPunct="1">
              <a:lnSpc>
                <a:spcPct val="90000"/>
              </a:lnSpc>
            </a:pPr>
            <a:r>
              <a:rPr lang="en-US" altLang="zh-CN" b="1" dirty="0" err="1">
                <a:latin typeface="Times New Roman" panose="02020603050405020304" pitchFamily="18" charset="0"/>
                <a:ea typeface="楷体_GB2312" pitchFamily="49" charset="-122"/>
              </a:rPr>
              <a:t>CardLayout</a:t>
            </a:r>
            <a:r>
              <a:rPr lang="zh-CN" altLang="en-US" b="1" dirty="0">
                <a:latin typeface="Times New Roman" panose="02020603050405020304" pitchFamily="18" charset="0"/>
                <a:ea typeface="楷体_GB2312" pitchFamily="49" charset="-122"/>
              </a:rPr>
              <a:t>：分页布局管理器</a:t>
            </a:r>
          </a:p>
          <a:p>
            <a:pPr lvl="1" eaLnBrk="1" hangingPunct="1">
              <a:lnSpc>
                <a:spcPct val="90000"/>
              </a:lnSpc>
            </a:pPr>
            <a:r>
              <a:rPr lang="en-US" altLang="zh-CN" b="1" dirty="0" err="1">
                <a:latin typeface="Times New Roman" panose="02020603050405020304" pitchFamily="18" charset="0"/>
                <a:ea typeface="楷体_GB2312" pitchFamily="49" charset="-122"/>
              </a:rPr>
              <a:t>GridLayout</a:t>
            </a:r>
            <a:r>
              <a:rPr lang="zh-CN" altLang="en-US" b="1" dirty="0">
                <a:latin typeface="Times New Roman" panose="02020603050405020304" pitchFamily="18" charset="0"/>
                <a:ea typeface="楷体_GB2312" pitchFamily="49" charset="-122"/>
              </a:rPr>
              <a:t>：网格布局管理器</a:t>
            </a:r>
          </a:p>
          <a:p>
            <a:pPr lvl="1" eaLnBrk="1" hangingPunct="1">
              <a:lnSpc>
                <a:spcPct val="90000"/>
              </a:lnSpc>
            </a:pPr>
            <a:r>
              <a:rPr lang="en-US" altLang="zh-CN" b="1" dirty="0" err="1">
                <a:latin typeface="Times New Roman" panose="02020603050405020304" pitchFamily="18" charset="0"/>
                <a:ea typeface="楷体_GB2312" pitchFamily="49" charset="-122"/>
              </a:rPr>
              <a:t>GridBagLayout</a:t>
            </a:r>
            <a:r>
              <a:rPr lang="zh-CN" altLang="en-US" b="1" dirty="0">
                <a:latin typeface="Times New Roman" panose="02020603050405020304" pitchFamily="18" charset="0"/>
                <a:ea typeface="楷体_GB2312" pitchFamily="49" charset="-122"/>
              </a:rPr>
              <a:t>：网格组布局管理器</a:t>
            </a:r>
          </a:p>
          <a:p>
            <a:pPr lvl="1" eaLnBrk="1" hangingPunct="1">
              <a:lnSpc>
                <a:spcPct val="90000"/>
              </a:lnSpc>
            </a:pPr>
            <a:r>
              <a:rPr lang="en-US" altLang="zh-CN" b="1" dirty="0" err="1">
                <a:latin typeface="Times New Roman" panose="02020603050405020304" pitchFamily="18" charset="0"/>
                <a:ea typeface="楷体_GB2312" pitchFamily="49" charset="-122"/>
              </a:rPr>
              <a:t>BoxLayout</a:t>
            </a:r>
            <a:r>
              <a:rPr lang="zh-CN" altLang="en-US" b="1" dirty="0">
                <a:latin typeface="Times New Roman" panose="02020603050405020304" pitchFamily="18" charset="0"/>
                <a:ea typeface="楷体_GB2312" pitchFamily="49" charset="-122"/>
              </a:rPr>
              <a:t>：箱式布局管理器</a:t>
            </a:r>
          </a:p>
          <a:p>
            <a:pPr lvl="1" eaLnBrk="1" hangingPunct="1">
              <a:lnSpc>
                <a:spcPct val="90000"/>
              </a:lnSpc>
            </a:pPr>
            <a:r>
              <a:rPr lang="zh-CN" altLang="en-US" b="1" dirty="0">
                <a:latin typeface="Times New Roman" panose="02020603050405020304" pitchFamily="18" charset="0"/>
                <a:ea typeface="楷体_GB2312" pitchFamily="49" charset="-122"/>
              </a:rPr>
              <a:t>用户还可以创建自己的布局管理器，只要实现</a:t>
            </a:r>
            <a:r>
              <a:rPr lang="en-US" altLang="zh-CN" b="1" dirty="0" err="1">
                <a:latin typeface="Times New Roman" panose="02020603050405020304" pitchFamily="18" charset="0"/>
                <a:ea typeface="楷体_GB2312" pitchFamily="49" charset="-122"/>
              </a:rPr>
              <a:t>LayoutManager</a:t>
            </a:r>
            <a:r>
              <a:rPr lang="zh-CN" altLang="en-US" b="1" dirty="0">
                <a:latin typeface="Times New Roman" panose="02020603050405020304" pitchFamily="18" charset="0"/>
                <a:ea typeface="楷体_GB2312" pitchFamily="49" charset="-122"/>
              </a:rPr>
              <a:t>接口。</a:t>
            </a:r>
            <a:endParaRPr lang="zh-CN" altLang="en-US" sz="3600" dirty="0"/>
          </a:p>
        </p:txBody>
      </p:sp>
    </p:spTree>
    <p:extLst>
      <p:ext uri="{BB962C8B-B14F-4D97-AF65-F5344CB8AC3E}">
        <p14:creationId xmlns:p14="http://schemas.microsoft.com/office/powerpoint/2010/main" val="1698206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9250" name="Rectangle 2">
            <a:extLst>
              <a:ext uri="{FF2B5EF4-FFF2-40B4-BE49-F238E27FC236}">
                <a16:creationId xmlns:a16="http://schemas.microsoft.com/office/drawing/2014/main" id="{8F2FCE59-DFCF-4177-8B03-6EFD23303D18}"/>
              </a:ext>
            </a:extLst>
          </p:cNvPr>
          <p:cNvSpPr>
            <a:spLocks noGrp="1" noChangeArrowheads="1"/>
          </p:cNvSpPr>
          <p:nvPr>
            <p:ph type="title"/>
          </p:nvPr>
        </p:nvSpPr>
        <p:spPr/>
        <p:txBody>
          <a:bodyPr/>
          <a:lstStyle/>
          <a:p>
            <a:pPr eaLnBrk="1" hangingPunct="1">
              <a:defRPr/>
            </a:pPr>
            <a:r>
              <a:rPr lang="en-US" altLang="zh-CN"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3  </a:t>
            </a:r>
            <a:r>
              <a:rPr lang="zh-CN" altLang="en-US"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布局管理器</a:t>
            </a:r>
          </a:p>
        </p:txBody>
      </p:sp>
      <p:sp>
        <p:nvSpPr>
          <p:cNvPr id="15364" name="Rectangle 3">
            <a:extLst>
              <a:ext uri="{FF2B5EF4-FFF2-40B4-BE49-F238E27FC236}">
                <a16:creationId xmlns:a16="http://schemas.microsoft.com/office/drawing/2014/main" id="{BBDF4040-83CF-4896-9DE1-82607F1297B2}"/>
              </a:ext>
            </a:extLst>
          </p:cNvPr>
          <p:cNvSpPr>
            <a:spLocks noGrp="1" noChangeArrowheads="1"/>
          </p:cNvSpPr>
          <p:nvPr>
            <p:ph sz="quarter" idx="10"/>
          </p:nvPr>
        </p:nvSpPr>
        <p:spPr/>
        <p:txBody>
          <a:bodyPr/>
          <a:lstStyle/>
          <a:p>
            <a:pPr eaLnBrk="1" hangingPunct="1">
              <a:buFont typeface="Wingdings" panose="05000000000000000000" pitchFamily="2" charset="2"/>
              <a:buNone/>
            </a:pPr>
            <a:r>
              <a:rPr lang="zh-CN" altLang="en-US" sz="2400" b="1">
                <a:solidFill>
                  <a:schemeClr val="tx2"/>
                </a:solidFill>
                <a:latin typeface="Times New Roman" panose="02020603050405020304" pitchFamily="18" charset="0"/>
                <a:ea typeface="楷体_GB2312" pitchFamily="49" charset="-122"/>
              </a:rPr>
              <a:t>例子：</a:t>
            </a:r>
            <a:endParaRPr lang="zh-CN" altLang="en-US" sz="2400" b="1">
              <a:solidFill>
                <a:schemeClr val="bg2"/>
              </a:solidFill>
              <a:latin typeface="Times New Roman" panose="02020603050405020304" pitchFamily="18" charset="0"/>
              <a:ea typeface="楷体_GB2312" pitchFamily="49" charset="-122"/>
            </a:endParaRPr>
          </a:p>
        </p:txBody>
      </p:sp>
      <p:sp>
        <p:nvSpPr>
          <p:cNvPr id="15362" name="灯片编号占位符 5">
            <a:extLst>
              <a:ext uri="{FF2B5EF4-FFF2-40B4-BE49-F238E27FC236}">
                <a16:creationId xmlns:a16="http://schemas.microsoft.com/office/drawing/2014/main" id="{F58FAACD-A831-4A7F-8C0B-F43E9B3C9F80}"/>
              </a:ext>
            </a:extLst>
          </p:cNvPr>
          <p:cNvSpPr>
            <a:spLocks noGrp="1"/>
          </p:cNvSpPr>
          <p:nvPr>
            <p:ph type="sldNum" sz="quarter" idx="4294967295"/>
          </p:nvPr>
        </p:nvSpPr>
        <p:spPr>
          <a:xfrm>
            <a:off x="0" y="0"/>
            <a:ext cx="0" cy="0"/>
          </a:xfrm>
          <a:noFill/>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806B0B28-798F-400D-A7B1-FAF9A63B3A08}" type="slidenum">
              <a:rPr kumimoji="0" lang="en-US" altLang="zh-CN" sz="1400"/>
              <a:pPr/>
              <a:t>14</a:t>
            </a:fld>
            <a:endParaRPr kumimoji="0" lang="en-US" altLang="zh-CN" sz="1400"/>
          </a:p>
        </p:txBody>
      </p:sp>
      <p:pic>
        <p:nvPicPr>
          <p:cNvPr id="15365" name="Picture 9">
            <a:extLst>
              <a:ext uri="{FF2B5EF4-FFF2-40B4-BE49-F238E27FC236}">
                <a16:creationId xmlns:a16="http://schemas.microsoft.com/office/drawing/2014/main" id="{89277C9D-1F00-4290-BF7D-E3FD032982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60" t="6837" r="29276" b="5983"/>
          <a:stretch>
            <a:fillRect/>
          </a:stretch>
        </p:blipFill>
        <p:spPr bwMode="auto">
          <a:xfrm>
            <a:off x="2895600" y="1219200"/>
            <a:ext cx="6705600" cy="5257800"/>
          </a:xfrm>
          <a:prstGeom prst="rect">
            <a:avLst/>
          </a:prstGeom>
          <a:noFill/>
          <a:ln w="9525">
            <a:solidFill>
              <a:srgbClr val="00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09262" name="Group 14">
            <a:extLst>
              <a:ext uri="{FF2B5EF4-FFF2-40B4-BE49-F238E27FC236}">
                <a16:creationId xmlns:a16="http://schemas.microsoft.com/office/drawing/2014/main" id="{F8BCEB2E-9496-426F-B29D-CE66FC0346A5}"/>
              </a:ext>
            </a:extLst>
          </p:cNvPr>
          <p:cNvGrpSpPr>
            <a:grpSpLocks/>
          </p:cNvGrpSpPr>
          <p:nvPr/>
        </p:nvGrpSpPr>
        <p:grpSpPr bwMode="auto">
          <a:xfrm>
            <a:off x="4724400" y="2819400"/>
            <a:ext cx="4876800" cy="609600"/>
            <a:chOff x="2016" y="1776"/>
            <a:chExt cx="3072" cy="384"/>
          </a:xfrm>
        </p:grpSpPr>
        <p:sp>
          <p:nvSpPr>
            <p:cNvPr id="15374" name="Line 10">
              <a:extLst>
                <a:ext uri="{FF2B5EF4-FFF2-40B4-BE49-F238E27FC236}">
                  <a16:creationId xmlns:a16="http://schemas.microsoft.com/office/drawing/2014/main" id="{0E81D64F-415D-403A-8EA8-0A9CC18F10C6}"/>
                </a:ext>
              </a:extLst>
            </p:cNvPr>
            <p:cNvSpPr>
              <a:spLocks noChangeShapeType="1"/>
            </p:cNvSpPr>
            <p:nvPr/>
          </p:nvSpPr>
          <p:spPr bwMode="auto">
            <a:xfrm>
              <a:off x="2016" y="2016"/>
              <a:ext cx="1776" cy="0"/>
            </a:xfrm>
            <a:prstGeom prst="line">
              <a:avLst/>
            </a:prstGeom>
            <a:noFill/>
            <a:ln w="952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75" name="AutoShape 11">
              <a:extLst>
                <a:ext uri="{FF2B5EF4-FFF2-40B4-BE49-F238E27FC236}">
                  <a16:creationId xmlns:a16="http://schemas.microsoft.com/office/drawing/2014/main" id="{03C27684-CEEE-4E7B-8CD2-F6619550B3A6}"/>
                </a:ext>
              </a:extLst>
            </p:cNvPr>
            <p:cNvSpPr>
              <a:spLocks noChangeArrowheads="1"/>
            </p:cNvSpPr>
            <p:nvPr/>
          </p:nvSpPr>
          <p:spPr bwMode="auto">
            <a:xfrm>
              <a:off x="4272" y="1776"/>
              <a:ext cx="816" cy="384"/>
            </a:xfrm>
            <a:prstGeom prst="wedgeRoundRectCallout">
              <a:avLst>
                <a:gd name="adj1" fmla="val -111153"/>
                <a:gd name="adj2" fmla="val 12241"/>
                <a:gd name="adj3" fmla="val 16667"/>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800">
                  <a:solidFill>
                    <a:schemeClr val="tx2"/>
                  </a:solidFill>
                  <a:latin typeface="Times New Roman" panose="02020603050405020304" pitchFamily="18" charset="0"/>
                  <a:ea typeface="楷体_GB2312" pitchFamily="49" charset="-122"/>
                </a:rPr>
                <a:t>创建</a:t>
              </a:r>
              <a:r>
                <a:rPr lang="en-US" altLang="zh-CN" sz="1800">
                  <a:solidFill>
                    <a:schemeClr val="tx2"/>
                  </a:solidFill>
                  <a:latin typeface="Times New Roman" panose="02020603050405020304" pitchFamily="18" charset="0"/>
                  <a:ea typeface="楷体_GB2312" pitchFamily="49" charset="-122"/>
                </a:rPr>
                <a:t>ExGui</a:t>
              </a:r>
              <a:r>
                <a:rPr lang="zh-CN" altLang="en-US" sz="1800">
                  <a:solidFill>
                    <a:schemeClr val="tx2"/>
                  </a:solidFill>
                  <a:latin typeface="Times New Roman" panose="02020603050405020304" pitchFamily="18" charset="0"/>
                  <a:ea typeface="楷体_GB2312" pitchFamily="49" charset="-122"/>
                </a:rPr>
                <a:t>实例</a:t>
              </a:r>
            </a:p>
          </p:txBody>
        </p:sp>
      </p:grpSp>
      <p:grpSp>
        <p:nvGrpSpPr>
          <p:cNvPr id="309263" name="Group 15">
            <a:extLst>
              <a:ext uri="{FF2B5EF4-FFF2-40B4-BE49-F238E27FC236}">
                <a16:creationId xmlns:a16="http://schemas.microsoft.com/office/drawing/2014/main" id="{D9649C08-4869-439E-BF2E-2D66A70A113B}"/>
              </a:ext>
            </a:extLst>
          </p:cNvPr>
          <p:cNvGrpSpPr>
            <a:grpSpLocks/>
          </p:cNvGrpSpPr>
          <p:nvPr/>
        </p:nvGrpSpPr>
        <p:grpSpPr bwMode="auto">
          <a:xfrm>
            <a:off x="4648200" y="3733800"/>
            <a:ext cx="4648200" cy="609600"/>
            <a:chOff x="1968" y="2352"/>
            <a:chExt cx="2928" cy="384"/>
          </a:xfrm>
        </p:grpSpPr>
        <p:sp>
          <p:nvSpPr>
            <p:cNvPr id="15372" name="Line 12">
              <a:extLst>
                <a:ext uri="{FF2B5EF4-FFF2-40B4-BE49-F238E27FC236}">
                  <a16:creationId xmlns:a16="http://schemas.microsoft.com/office/drawing/2014/main" id="{E6BBA296-D8DA-4813-90B4-B24B62116A1A}"/>
                </a:ext>
              </a:extLst>
            </p:cNvPr>
            <p:cNvSpPr>
              <a:spLocks noChangeShapeType="1"/>
            </p:cNvSpPr>
            <p:nvPr/>
          </p:nvSpPr>
          <p:spPr bwMode="auto">
            <a:xfrm>
              <a:off x="1968" y="2688"/>
              <a:ext cx="2112" cy="0"/>
            </a:xfrm>
            <a:prstGeom prst="line">
              <a:avLst/>
            </a:prstGeom>
            <a:noFill/>
            <a:ln w="952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73" name="AutoShape 13">
              <a:extLst>
                <a:ext uri="{FF2B5EF4-FFF2-40B4-BE49-F238E27FC236}">
                  <a16:creationId xmlns:a16="http://schemas.microsoft.com/office/drawing/2014/main" id="{DF47BB70-99E0-451F-AB13-858564ECDD7C}"/>
                </a:ext>
              </a:extLst>
            </p:cNvPr>
            <p:cNvSpPr>
              <a:spLocks noChangeArrowheads="1"/>
            </p:cNvSpPr>
            <p:nvPr/>
          </p:nvSpPr>
          <p:spPr bwMode="auto">
            <a:xfrm>
              <a:off x="4464" y="2352"/>
              <a:ext cx="432" cy="384"/>
            </a:xfrm>
            <a:prstGeom prst="wedgeRoundRectCallout">
              <a:avLst>
                <a:gd name="adj1" fmla="val -139815"/>
                <a:gd name="adj2" fmla="val 34898"/>
                <a:gd name="adj3" fmla="val 16667"/>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800">
                  <a:solidFill>
                    <a:schemeClr val="tx2"/>
                  </a:solidFill>
                  <a:latin typeface="Times New Roman" panose="02020603050405020304" pitchFamily="18" charset="0"/>
                  <a:ea typeface="楷体_GB2312" pitchFamily="49" charset="-122"/>
                </a:rPr>
                <a:t>创建框架</a:t>
              </a:r>
            </a:p>
          </p:txBody>
        </p:sp>
      </p:grpSp>
      <p:grpSp>
        <p:nvGrpSpPr>
          <p:cNvPr id="309266" name="Group 18">
            <a:extLst>
              <a:ext uri="{FF2B5EF4-FFF2-40B4-BE49-F238E27FC236}">
                <a16:creationId xmlns:a16="http://schemas.microsoft.com/office/drawing/2014/main" id="{B910FF71-71B3-46EB-BF9F-79A8522DC0CB}"/>
              </a:ext>
            </a:extLst>
          </p:cNvPr>
          <p:cNvGrpSpPr>
            <a:grpSpLocks/>
          </p:cNvGrpSpPr>
          <p:nvPr/>
        </p:nvGrpSpPr>
        <p:grpSpPr bwMode="auto">
          <a:xfrm>
            <a:off x="6019800" y="4419600"/>
            <a:ext cx="3581400" cy="533400"/>
            <a:chOff x="2832" y="2784"/>
            <a:chExt cx="2256" cy="336"/>
          </a:xfrm>
        </p:grpSpPr>
        <p:sp>
          <p:nvSpPr>
            <p:cNvPr id="15370" name="Line 16">
              <a:extLst>
                <a:ext uri="{FF2B5EF4-FFF2-40B4-BE49-F238E27FC236}">
                  <a16:creationId xmlns:a16="http://schemas.microsoft.com/office/drawing/2014/main" id="{6590C1A7-4E1F-484B-8946-956CDC33D566}"/>
                </a:ext>
              </a:extLst>
            </p:cNvPr>
            <p:cNvSpPr>
              <a:spLocks noChangeShapeType="1"/>
            </p:cNvSpPr>
            <p:nvPr/>
          </p:nvSpPr>
          <p:spPr bwMode="auto">
            <a:xfrm>
              <a:off x="2832" y="2784"/>
              <a:ext cx="1152" cy="0"/>
            </a:xfrm>
            <a:prstGeom prst="line">
              <a:avLst/>
            </a:prstGeom>
            <a:noFill/>
            <a:ln w="952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371" name="AutoShape 17">
              <a:extLst>
                <a:ext uri="{FF2B5EF4-FFF2-40B4-BE49-F238E27FC236}">
                  <a16:creationId xmlns:a16="http://schemas.microsoft.com/office/drawing/2014/main" id="{40419012-983F-4BF9-B123-5F3FEF9E7EE3}"/>
                </a:ext>
              </a:extLst>
            </p:cNvPr>
            <p:cNvSpPr>
              <a:spLocks noChangeArrowheads="1"/>
            </p:cNvSpPr>
            <p:nvPr/>
          </p:nvSpPr>
          <p:spPr bwMode="auto">
            <a:xfrm>
              <a:off x="4416" y="2832"/>
              <a:ext cx="672" cy="288"/>
            </a:xfrm>
            <a:prstGeom prst="wedgeRoundRectCallout">
              <a:avLst>
                <a:gd name="adj1" fmla="val -115329"/>
                <a:gd name="adj2" fmla="val -62153"/>
                <a:gd name="adj3" fmla="val 16667"/>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800">
                  <a:solidFill>
                    <a:schemeClr val="tx2"/>
                  </a:solidFill>
                  <a:latin typeface="Times New Roman" panose="02020603050405020304" pitchFamily="18" charset="0"/>
                  <a:ea typeface="楷体_GB2312" pitchFamily="49" charset="-122"/>
                </a:rPr>
                <a:t>创建布局</a:t>
              </a:r>
            </a:p>
          </p:txBody>
        </p:sp>
      </p:grpSp>
      <p:pic>
        <p:nvPicPr>
          <p:cNvPr id="309267" name="Picture 19" descr="g9-3">
            <a:extLst>
              <a:ext uri="{FF2B5EF4-FFF2-40B4-BE49-F238E27FC236}">
                <a16:creationId xmlns:a16="http://schemas.microsoft.com/office/drawing/2014/main" id="{23B0D1B6-ACDE-4021-BC95-987BD2D2D0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7200" y="5160229"/>
            <a:ext cx="3048000"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09262"/>
                                        </p:tgtEl>
                                        <p:attrNameLst>
                                          <p:attrName>style.visibility</p:attrName>
                                        </p:attrNameLst>
                                      </p:cBhvr>
                                      <p:to>
                                        <p:strVal val="visible"/>
                                      </p:to>
                                    </p:set>
                                    <p:anim calcmode="lin" valueType="num">
                                      <p:cBhvr additive="base">
                                        <p:cTn id="7" dur="500" fill="hold"/>
                                        <p:tgtEl>
                                          <p:spTgt spid="309262"/>
                                        </p:tgtEl>
                                        <p:attrNameLst>
                                          <p:attrName>ppt_x</p:attrName>
                                        </p:attrNameLst>
                                      </p:cBhvr>
                                      <p:tavLst>
                                        <p:tav tm="0">
                                          <p:val>
                                            <p:strVal val="0-#ppt_w/2"/>
                                          </p:val>
                                        </p:tav>
                                        <p:tav tm="100000">
                                          <p:val>
                                            <p:strVal val="#ppt_x"/>
                                          </p:val>
                                        </p:tav>
                                      </p:tavLst>
                                    </p:anim>
                                    <p:anim calcmode="lin" valueType="num">
                                      <p:cBhvr additive="base">
                                        <p:cTn id="8" dur="500" fill="hold"/>
                                        <p:tgtEl>
                                          <p:spTgt spid="3092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09263"/>
                                        </p:tgtEl>
                                        <p:attrNameLst>
                                          <p:attrName>style.visibility</p:attrName>
                                        </p:attrNameLst>
                                      </p:cBhvr>
                                      <p:to>
                                        <p:strVal val="visible"/>
                                      </p:to>
                                    </p:set>
                                    <p:anim calcmode="lin" valueType="num">
                                      <p:cBhvr additive="base">
                                        <p:cTn id="13" dur="500" fill="hold"/>
                                        <p:tgtEl>
                                          <p:spTgt spid="309263"/>
                                        </p:tgtEl>
                                        <p:attrNameLst>
                                          <p:attrName>ppt_x</p:attrName>
                                        </p:attrNameLst>
                                      </p:cBhvr>
                                      <p:tavLst>
                                        <p:tav tm="0">
                                          <p:val>
                                            <p:strVal val="0-#ppt_w/2"/>
                                          </p:val>
                                        </p:tav>
                                        <p:tav tm="100000">
                                          <p:val>
                                            <p:strVal val="#ppt_x"/>
                                          </p:val>
                                        </p:tav>
                                      </p:tavLst>
                                    </p:anim>
                                    <p:anim calcmode="lin" valueType="num">
                                      <p:cBhvr additive="base">
                                        <p:cTn id="14" dur="500" fill="hold"/>
                                        <p:tgtEl>
                                          <p:spTgt spid="30926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09266"/>
                                        </p:tgtEl>
                                        <p:attrNameLst>
                                          <p:attrName>style.visibility</p:attrName>
                                        </p:attrNameLst>
                                      </p:cBhvr>
                                      <p:to>
                                        <p:strVal val="visible"/>
                                      </p:to>
                                    </p:set>
                                    <p:anim calcmode="lin" valueType="num">
                                      <p:cBhvr additive="base">
                                        <p:cTn id="19" dur="500" fill="hold"/>
                                        <p:tgtEl>
                                          <p:spTgt spid="309266"/>
                                        </p:tgtEl>
                                        <p:attrNameLst>
                                          <p:attrName>ppt_x</p:attrName>
                                        </p:attrNameLst>
                                      </p:cBhvr>
                                      <p:tavLst>
                                        <p:tav tm="0">
                                          <p:val>
                                            <p:strVal val="0-#ppt_w/2"/>
                                          </p:val>
                                        </p:tav>
                                        <p:tav tm="100000">
                                          <p:val>
                                            <p:strVal val="#ppt_x"/>
                                          </p:val>
                                        </p:tav>
                                      </p:tavLst>
                                    </p:anim>
                                    <p:anim calcmode="lin" valueType="num">
                                      <p:cBhvr additive="base">
                                        <p:cTn id="20" dur="500" fill="hold"/>
                                        <p:tgtEl>
                                          <p:spTgt spid="30926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09267"/>
                                        </p:tgtEl>
                                        <p:attrNameLst>
                                          <p:attrName>style.visibility</p:attrName>
                                        </p:attrNameLst>
                                      </p:cBhvr>
                                      <p:to>
                                        <p:strVal val="visible"/>
                                      </p:to>
                                    </p:set>
                                    <p:anim calcmode="lin" valueType="num">
                                      <p:cBhvr additive="base">
                                        <p:cTn id="25" dur="500" fill="hold"/>
                                        <p:tgtEl>
                                          <p:spTgt spid="309267"/>
                                        </p:tgtEl>
                                        <p:attrNameLst>
                                          <p:attrName>ppt_x</p:attrName>
                                        </p:attrNameLst>
                                      </p:cBhvr>
                                      <p:tavLst>
                                        <p:tav tm="0">
                                          <p:val>
                                            <p:strVal val="0-#ppt_w/2"/>
                                          </p:val>
                                        </p:tav>
                                        <p:tav tm="100000">
                                          <p:val>
                                            <p:strVal val="#ppt_x"/>
                                          </p:val>
                                        </p:tav>
                                      </p:tavLst>
                                    </p:anim>
                                    <p:anim calcmode="lin" valueType="num">
                                      <p:cBhvr additive="base">
                                        <p:cTn id="26" dur="500" fill="hold"/>
                                        <p:tgtEl>
                                          <p:spTgt spid="3092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0274" name="Rectangle 2">
            <a:extLst>
              <a:ext uri="{FF2B5EF4-FFF2-40B4-BE49-F238E27FC236}">
                <a16:creationId xmlns:a16="http://schemas.microsoft.com/office/drawing/2014/main" id="{24CF1056-4697-4BB1-8FC1-C4C64FEDD4A0}"/>
              </a:ext>
            </a:extLst>
          </p:cNvPr>
          <p:cNvSpPr>
            <a:spLocks noGrp="1" noChangeArrowheads="1"/>
          </p:cNvSpPr>
          <p:nvPr>
            <p:ph type="title"/>
          </p:nvPr>
        </p:nvSpPr>
        <p:spPr/>
        <p:txBody>
          <a:bodyPr/>
          <a:lstStyle/>
          <a:p>
            <a:pPr eaLnBrk="1" hangingPunct="1">
              <a:defRPr/>
            </a:pPr>
            <a:r>
              <a:rPr lang="en-US" altLang="zh-CN"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3  </a:t>
            </a:r>
            <a:r>
              <a:rPr lang="zh-CN" altLang="en-US"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布局管理器</a:t>
            </a:r>
          </a:p>
        </p:txBody>
      </p:sp>
      <p:sp>
        <p:nvSpPr>
          <p:cNvPr id="16388" name="Rectangle 3">
            <a:extLst>
              <a:ext uri="{FF2B5EF4-FFF2-40B4-BE49-F238E27FC236}">
                <a16:creationId xmlns:a16="http://schemas.microsoft.com/office/drawing/2014/main" id="{409E6A23-620D-47EF-8A3F-329EB77C676B}"/>
              </a:ext>
            </a:extLst>
          </p:cNvPr>
          <p:cNvSpPr>
            <a:spLocks noGrp="1" noChangeArrowheads="1"/>
          </p:cNvSpPr>
          <p:nvPr>
            <p:ph sz="quarter" idx="10"/>
          </p:nvPr>
        </p:nvSpPr>
        <p:spPr/>
        <p:txBody>
          <a:bodyPr/>
          <a:lstStyle/>
          <a:p>
            <a:pPr eaLnBrk="1" hangingPunct="1">
              <a:lnSpc>
                <a:spcPct val="90000"/>
              </a:lnSpc>
            </a:pPr>
            <a:r>
              <a:rPr lang="zh-CN" altLang="en-US" sz="2400" b="1" dirty="0">
                <a:latin typeface="Times New Roman" panose="02020603050405020304" pitchFamily="18" charset="0"/>
                <a:ea typeface="楷体_GB2312" pitchFamily="49" charset="-122"/>
              </a:rPr>
              <a:t>布</a:t>
            </a:r>
            <a:r>
              <a:rPr lang="en-US" altLang="zh-CN" sz="2400" b="1" dirty="0" err="1">
                <a:latin typeface="Times New Roman" panose="02020603050405020304" pitchFamily="18" charset="0"/>
                <a:ea typeface="楷体_GB2312" pitchFamily="49" charset="-122"/>
              </a:rPr>
              <a:t>FlowLayout</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流式布局管理器</a:t>
            </a:r>
          </a:p>
          <a:p>
            <a:pPr lvl="1" eaLnBrk="1" hangingPunct="1">
              <a:lnSpc>
                <a:spcPct val="90000"/>
              </a:lnSpc>
            </a:pPr>
            <a:r>
              <a:rPr lang="zh-CN" altLang="en-US" sz="2000" b="1" dirty="0">
                <a:latin typeface="Times New Roman" panose="02020603050405020304" pitchFamily="18" charset="0"/>
                <a:ea typeface="楷体_GB2312" pitchFamily="49" charset="-122"/>
              </a:rPr>
              <a:t>将各组件设置为最合适的大小</a:t>
            </a:r>
            <a:r>
              <a:rPr lang="en-US" altLang="zh-CN" sz="2000" b="1" dirty="0">
                <a:latin typeface="Times New Roman" panose="02020603050405020304" pitchFamily="18" charset="0"/>
                <a:ea typeface="楷体_GB2312" pitchFamily="49" charset="-122"/>
              </a:rPr>
              <a:t>(</a:t>
            </a:r>
            <a:r>
              <a:rPr lang="zh-CN" altLang="en-US" sz="2000" b="1" dirty="0">
                <a:latin typeface="Times New Roman" panose="02020603050405020304" pitchFamily="18" charset="0"/>
                <a:ea typeface="楷体_GB2312" pitchFamily="49" charset="-122"/>
              </a:rPr>
              <a:t>由组件内容决定或通过</a:t>
            </a:r>
            <a:r>
              <a:rPr lang="en-US" altLang="zh-CN" sz="2000" b="1" dirty="0" err="1">
                <a:latin typeface="Times New Roman" panose="02020603050405020304" pitchFamily="18" charset="0"/>
                <a:ea typeface="楷体_GB2312" pitchFamily="49" charset="-122"/>
              </a:rPr>
              <a:t>setPreferredSize</a:t>
            </a:r>
            <a:r>
              <a:rPr lang="zh-CN" altLang="en-US" sz="2000" b="1" dirty="0">
                <a:latin typeface="Times New Roman" panose="02020603050405020304" pitchFamily="18" charset="0"/>
                <a:ea typeface="楷体_GB2312" pitchFamily="49" charset="-122"/>
              </a:rPr>
              <a:t>设置</a:t>
            </a:r>
            <a:r>
              <a:rPr lang="en-US" altLang="zh-CN" sz="2000" b="1" dirty="0">
                <a:latin typeface="Times New Roman" panose="02020603050405020304" pitchFamily="18" charset="0"/>
                <a:ea typeface="楷体_GB2312" pitchFamily="49" charset="-122"/>
              </a:rPr>
              <a:t>)</a:t>
            </a:r>
          </a:p>
          <a:p>
            <a:pPr lvl="1" eaLnBrk="1" hangingPunct="1">
              <a:lnSpc>
                <a:spcPct val="90000"/>
              </a:lnSpc>
            </a:pPr>
            <a:r>
              <a:rPr lang="zh-CN" altLang="en-US" sz="2000" b="1" dirty="0">
                <a:latin typeface="Times New Roman" panose="02020603050405020304" pitchFamily="18" charset="0"/>
                <a:ea typeface="楷体_GB2312" pitchFamily="49" charset="-122"/>
              </a:rPr>
              <a:t>按顺序在一行上水平排列组件，直到没有足够剩余空间，另起一行。</a:t>
            </a:r>
          </a:p>
          <a:p>
            <a:pPr lvl="1" eaLnBrk="1" hangingPunct="1">
              <a:lnSpc>
                <a:spcPct val="90000"/>
              </a:lnSpc>
            </a:pPr>
            <a:r>
              <a:rPr lang="zh-CN" altLang="en-US" sz="2000" b="1" dirty="0">
                <a:latin typeface="Times New Roman" panose="02020603050405020304" pitchFamily="18" charset="0"/>
                <a:ea typeface="楷体_GB2312" pitchFamily="49" charset="-122"/>
              </a:rPr>
              <a:t>可以决定组件在一行上是左对齐、居中、右对齐、或两边对齐。提供了一个对齐方式的可选项</a:t>
            </a:r>
            <a:r>
              <a:rPr lang="en-US" altLang="zh-CN" sz="2000" b="1" dirty="0" err="1">
                <a:latin typeface="Times New Roman" panose="02020603050405020304" pitchFamily="18" charset="0"/>
                <a:ea typeface="楷体_GB2312" pitchFamily="49" charset="-122"/>
              </a:rPr>
              <a:t>align,align</a:t>
            </a:r>
            <a:r>
              <a:rPr lang="zh-CN" altLang="en-US" sz="2000" b="1" dirty="0">
                <a:latin typeface="Times New Roman" panose="02020603050405020304" pitchFamily="18" charset="0"/>
                <a:ea typeface="楷体_GB2312" pitchFamily="49" charset="-122"/>
              </a:rPr>
              <a:t>的可取值</a:t>
            </a:r>
          </a:p>
          <a:p>
            <a:pPr lvl="1" eaLnBrk="1" hangingPunct="1">
              <a:lnSpc>
                <a:spcPct val="90000"/>
              </a:lnSpc>
            </a:pPr>
            <a:r>
              <a:rPr lang="en-US" altLang="zh-CN" sz="2000" b="1" dirty="0" err="1">
                <a:latin typeface="Times New Roman" panose="02020603050405020304" pitchFamily="18" charset="0"/>
                <a:ea typeface="楷体_GB2312" pitchFamily="49" charset="-122"/>
              </a:rPr>
              <a:t>FlowLayout.LEFT</a:t>
            </a:r>
            <a:r>
              <a:rPr lang="zh-CN" altLang="en-US" sz="2000" b="1" dirty="0">
                <a:latin typeface="Times New Roman" panose="02020603050405020304" pitchFamily="18" charset="0"/>
                <a:ea typeface="楷体_GB2312" pitchFamily="49" charset="-122"/>
              </a:rPr>
              <a:t>　左对齐</a:t>
            </a:r>
          </a:p>
          <a:p>
            <a:pPr lvl="1" eaLnBrk="1" hangingPunct="1">
              <a:lnSpc>
                <a:spcPct val="90000"/>
              </a:lnSpc>
            </a:pPr>
            <a:r>
              <a:rPr lang="en-US" altLang="zh-CN" sz="2000" b="1" dirty="0" err="1">
                <a:latin typeface="Times New Roman" panose="02020603050405020304" pitchFamily="18" charset="0"/>
                <a:ea typeface="楷体_GB2312" pitchFamily="49" charset="-122"/>
              </a:rPr>
              <a:t>FlowLayout.RIGHT</a:t>
            </a:r>
            <a:r>
              <a:rPr lang="en-US" altLang="zh-CN" sz="2000" b="1" dirty="0">
                <a:latin typeface="Times New Roman" panose="02020603050405020304" pitchFamily="18" charset="0"/>
                <a:ea typeface="楷体_GB2312" pitchFamily="49" charset="-122"/>
              </a:rPr>
              <a:t> </a:t>
            </a:r>
            <a:r>
              <a:rPr lang="zh-CN" altLang="en-US" sz="2000" b="1" dirty="0">
                <a:latin typeface="Times New Roman" panose="02020603050405020304" pitchFamily="18" charset="0"/>
                <a:ea typeface="楷体_GB2312" pitchFamily="49" charset="-122"/>
              </a:rPr>
              <a:t>右对齐</a:t>
            </a:r>
          </a:p>
          <a:p>
            <a:pPr lvl="1" eaLnBrk="1" hangingPunct="1">
              <a:lnSpc>
                <a:spcPct val="90000"/>
              </a:lnSpc>
            </a:pPr>
            <a:r>
              <a:rPr lang="en-US" altLang="zh-CN" sz="2000" b="1" dirty="0" err="1">
                <a:latin typeface="Times New Roman" panose="02020603050405020304" pitchFamily="18" charset="0"/>
                <a:ea typeface="楷体_GB2312" pitchFamily="49" charset="-122"/>
              </a:rPr>
              <a:t>FlowLayout.CENTER</a:t>
            </a:r>
            <a:r>
              <a:rPr lang="en-US" altLang="zh-CN" sz="2000" b="1" dirty="0">
                <a:latin typeface="Times New Roman" panose="02020603050405020304" pitchFamily="18" charset="0"/>
                <a:ea typeface="楷体_GB2312" pitchFamily="49" charset="-122"/>
              </a:rPr>
              <a:t> </a:t>
            </a:r>
            <a:r>
              <a:rPr lang="zh-CN" altLang="en-US" sz="2000" b="1" dirty="0">
                <a:latin typeface="Times New Roman" panose="02020603050405020304" pitchFamily="18" charset="0"/>
                <a:ea typeface="楷体_GB2312" pitchFamily="49" charset="-122"/>
              </a:rPr>
              <a:t>居中</a:t>
            </a:r>
          </a:p>
          <a:p>
            <a:pPr lvl="1" eaLnBrk="1" hangingPunct="1">
              <a:lnSpc>
                <a:spcPct val="90000"/>
              </a:lnSpc>
            </a:pPr>
            <a:r>
              <a:rPr lang="zh-CN" altLang="en-US" sz="2000" b="1" dirty="0">
                <a:latin typeface="Times New Roman" panose="02020603050405020304" pitchFamily="18" charset="0"/>
                <a:ea typeface="楷体_GB2312" pitchFamily="49" charset="-122"/>
              </a:rPr>
              <a:t>如：</a:t>
            </a:r>
            <a:r>
              <a:rPr lang="en-US" altLang="zh-CN" sz="2000" b="1" dirty="0" err="1">
                <a:latin typeface="Times New Roman" panose="02020603050405020304" pitchFamily="18" charset="0"/>
                <a:ea typeface="楷体_GB2312" pitchFamily="49" charset="-122"/>
              </a:rPr>
              <a:t>newFlowLayout</a:t>
            </a:r>
            <a:r>
              <a:rPr lang="en-US" altLang="zh-CN" sz="2000" b="1" dirty="0">
                <a:latin typeface="Times New Roman" panose="02020603050405020304" pitchFamily="18" charset="0"/>
                <a:ea typeface="楷体_GB2312" pitchFamily="49" charset="-122"/>
              </a:rPr>
              <a:t>(</a:t>
            </a:r>
            <a:r>
              <a:rPr lang="en-US" altLang="zh-CN" sz="2000" b="1" dirty="0" err="1">
                <a:latin typeface="Times New Roman" panose="02020603050405020304" pitchFamily="18" charset="0"/>
                <a:ea typeface="楷体_GB2312" pitchFamily="49" charset="-122"/>
              </a:rPr>
              <a:t>FlowLayout.LEFT</a:t>
            </a:r>
            <a:r>
              <a:rPr lang="en-US" altLang="zh-CN" sz="2000" b="1" dirty="0">
                <a:latin typeface="Times New Roman" panose="02020603050405020304" pitchFamily="18" charset="0"/>
                <a:ea typeface="楷体_GB2312" pitchFamily="49" charset="-122"/>
              </a:rPr>
              <a:t>) </a:t>
            </a:r>
            <a:r>
              <a:rPr lang="zh-CN" altLang="en-US" sz="2000" b="1" dirty="0">
                <a:latin typeface="Times New Roman" panose="02020603050405020304" pitchFamily="18" charset="0"/>
                <a:ea typeface="楷体_GB2312" pitchFamily="49" charset="-122"/>
              </a:rPr>
              <a:t>创建了一个使用左对齐方式的</a:t>
            </a:r>
            <a:r>
              <a:rPr lang="en-US" altLang="zh-CN" sz="2000" b="1" dirty="0" err="1">
                <a:latin typeface="Times New Roman" panose="02020603050405020304" pitchFamily="18" charset="0"/>
                <a:ea typeface="楷体_GB2312" pitchFamily="49" charset="-122"/>
              </a:rPr>
              <a:t>FlowLayout</a:t>
            </a:r>
            <a:r>
              <a:rPr lang="zh-CN" altLang="en-US" sz="2000" b="1" dirty="0">
                <a:latin typeface="Times New Roman" panose="02020603050405020304" pitchFamily="18" charset="0"/>
                <a:ea typeface="楷体_GB2312" pitchFamily="49" charset="-122"/>
              </a:rPr>
              <a:t>的实例。</a:t>
            </a:r>
          </a:p>
          <a:p>
            <a:pPr lvl="1" eaLnBrk="1" hangingPunct="1">
              <a:lnSpc>
                <a:spcPct val="90000"/>
              </a:lnSpc>
            </a:pPr>
            <a:r>
              <a:rPr lang="en-US" altLang="zh-CN" sz="2000" b="1" dirty="0" err="1">
                <a:latin typeface="Times New Roman" panose="02020603050405020304" pitchFamily="18" charset="0"/>
                <a:ea typeface="楷体_GB2312" pitchFamily="49" charset="-122"/>
              </a:rPr>
              <a:t>FlowLayout</a:t>
            </a:r>
            <a:r>
              <a:rPr lang="zh-CN" altLang="en-US" sz="2000" b="1" dirty="0">
                <a:latin typeface="Times New Roman" panose="02020603050405020304" pitchFamily="18" charset="0"/>
                <a:ea typeface="楷体_GB2312" pitchFamily="49" charset="-122"/>
              </a:rPr>
              <a:t>的构造方法中还有一对可选项</a:t>
            </a:r>
            <a:r>
              <a:rPr lang="en-US" altLang="zh-CN" sz="2000" b="1" dirty="0" err="1">
                <a:latin typeface="Times New Roman" panose="02020603050405020304" pitchFamily="18" charset="0"/>
                <a:ea typeface="楷体_GB2312" pitchFamily="49" charset="-122"/>
              </a:rPr>
              <a:t>hgap</a:t>
            </a:r>
            <a:r>
              <a:rPr lang="zh-CN" altLang="en-US" sz="2000" b="1" dirty="0">
                <a:latin typeface="Times New Roman" panose="02020603050405020304" pitchFamily="18" charset="0"/>
                <a:ea typeface="楷体_GB2312" pitchFamily="49" charset="-122"/>
              </a:rPr>
              <a:t>和</a:t>
            </a:r>
            <a:r>
              <a:rPr lang="en-US" altLang="zh-CN" sz="2000" b="1" dirty="0" err="1">
                <a:latin typeface="Times New Roman" panose="02020603050405020304" pitchFamily="18" charset="0"/>
                <a:ea typeface="楷体_GB2312" pitchFamily="49" charset="-122"/>
              </a:rPr>
              <a:t>vgap</a:t>
            </a:r>
            <a:r>
              <a:rPr lang="zh-CN" altLang="en-US" sz="2000" b="1" dirty="0">
                <a:latin typeface="Times New Roman" panose="02020603050405020304" pitchFamily="18" charset="0"/>
                <a:ea typeface="楷体_GB2312" pitchFamily="49" charset="-122"/>
              </a:rPr>
              <a:t>，可以设定组件的水平间距和垂直间距。</a:t>
            </a:r>
          </a:p>
          <a:p>
            <a:pPr lvl="1" eaLnBrk="1" hangingPunct="1">
              <a:lnSpc>
                <a:spcPct val="90000"/>
              </a:lnSpc>
            </a:pPr>
            <a:r>
              <a:rPr lang="en-US" altLang="zh-CN" sz="2000" b="1" dirty="0" err="1">
                <a:latin typeface="Times New Roman" panose="02020603050405020304" pitchFamily="18" charset="0"/>
                <a:ea typeface="楷体_GB2312" pitchFamily="49" charset="-122"/>
              </a:rPr>
              <a:t>FlowLayout</a:t>
            </a:r>
            <a:r>
              <a:rPr lang="zh-CN" altLang="en-US" sz="2000" b="1" dirty="0">
                <a:latin typeface="Times New Roman" panose="02020603050405020304" pitchFamily="18" charset="0"/>
                <a:ea typeface="楷体_GB2312" pitchFamily="49" charset="-122"/>
              </a:rPr>
              <a:t>布局管理器并不强行设定组件的大小，而是允许组件拥有它们自己所希望的尺寸。</a:t>
            </a:r>
          </a:p>
        </p:txBody>
      </p:sp>
      <p:sp>
        <p:nvSpPr>
          <p:cNvPr id="16386" name="灯片编号占位符 5">
            <a:extLst>
              <a:ext uri="{FF2B5EF4-FFF2-40B4-BE49-F238E27FC236}">
                <a16:creationId xmlns:a16="http://schemas.microsoft.com/office/drawing/2014/main" id="{059564E1-5D8C-41E1-925D-A8105EC6457E}"/>
              </a:ext>
            </a:extLst>
          </p:cNvPr>
          <p:cNvSpPr>
            <a:spLocks noGrp="1"/>
          </p:cNvSpPr>
          <p:nvPr>
            <p:ph type="sldNum" sz="quarter" idx="4294967295"/>
          </p:nvPr>
        </p:nvSpPr>
        <p:spPr>
          <a:xfrm>
            <a:off x="0" y="0"/>
            <a:ext cx="0" cy="0"/>
          </a:xfrm>
          <a:noFill/>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0BBB0A56-B4C5-465A-8F32-8E2051E34E7B}" type="slidenum">
              <a:rPr kumimoji="0" lang="en-US" altLang="zh-CN" sz="1400"/>
              <a:pPr/>
              <a:t>15</a:t>
            </a:fld>
            <a:endParaRPr kumimoji="0" lang="en-US" altLang="zh-CN" sz="1400"/>
          </a:p>
        </p:txBody>
      </p:sp>
      <p:sp>
        <p:nvSpPr>
          <p:cNvPr id="310276" name="Rectangle 4">
            <a:extLst>
              <a:ext uri="{FF2B5EF4-FFF2-40B4-BE49-F238E27FC236}">
                <a16:creationId xmlns:a16="http://schemas.microsoft.com/office/drawing/2014/main" id="{7176BDAC-E208-45E1-A74E-5720DB01E2BC}"/>
              </a:ext>
            </a:extLst>
          </p:cNvPr>
          <p:cNvSpPr>
            <a:spLocks noChangeArrowheads="1"/>
          </p:cNvSpPr>
          <p:nvPr/>
        </p:nvSpPr>
        <p:spPr bwMode="auto">
          <a:xfrm>
            <a:off x="2514600" y="4648200"/>
            <a:ext cx="7543800" cy="1752600"/>
          </a:xfrm>
          <a:prstGeom prst="rect">
            <a:avLst/>
          </a:prstGeom>
          <a:solidFill>
            <a:schemeClr val="bg1"/>
          </a:solidFill>
          <a:ln w="9525">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zh-CN" altLang="en-US" sz="2000" b="1">
                <a:solidFill>
                  <a:schemeClr val="hlink"/>
                </a:solidFill>
                <a:latin typeface="Times New Roman" panose="02020603050405020304" pitchFamily="18" charset="0"/>
              </a:rPr>
              <a:t>示例：</a:t>
            </a:r>
          </a:p>
          <a:p>
            <a:pPr eaLnBrk="1" hangingPunct="1">
              <a:buFont typeface="Wingdings" panose="05000000000000000000" pitchFamily="2" charset="2"/>
              <a:buNone/>
            </a:pPr>
            <a:r>
              <a:rPr lang="en-US" altLang="zh-CN" sz="2000" b="1">
                <a:latin typeface="Times New Roman" panose="02020603050405020304" pitchFamily="18" charset="0"/>
              </a:rPr>
              <a:t>setLayout(new FlowLayout(FlowLayout.RIGHT,20,40))</a:t>
            </a:r>
            <a:r>
              <a:rPr lang="zh-CN" altLang="en-US" sz="2000" b="1">
                <a:latin typeface="Times New Roman" panose="02020603050405020304" pitchFamily="18" charset="0"/>
              </a:rPr>
              <a:t>；</a:t>
            </a:r>
          </a:p>
          <a:p>
            <a:pPr eaLnBrk="1" hangingPunct="1">
              <a:buFont typeface="Wingdings" panose="05000000000000000000" pitchFamily="2" charset="2"/>
              <a:buNone/>
            </a:pPr>
            <a:r>
              <a:rPr lang="en-US" altLang="zh-CN" sz="2000" b="1">
                <a:latin typeface="Times New Roman" panose="02020603050405020304" pitchFamily="18" charset="0"/>
              </a:rPr>
              <a:t>setLayout(new FlowLayout(FlowLayout.LEFT))</a:t>
            </a:r>
            <a:r>
              <a:rPr lang="zh-CN" altLang="en-US" sz="2000" b="1">
                <a:latin typeface="Times New Roman" panose="02020603050405020304" pitchFamily="18" charset="0"/>
              </a:rPr>
              <a:t>；</a:t>
            </a:r>
          </a:p>
          <a:p>
            <a:pPr eaLnBrk="1" hangingPunct="1">
              <a:buFont typeface="Wingdings" panose="05000000000000000000" pitchFamily="2" charset="2"/>
              <a:buNone/>
            </a:pPr>
            <a:r>
              <a:rPr lang="en-US" altLang="zh-CN" sz="2000" b="1">
                <a:latin typeface="Times New Roman" panose="02020603050405020304" pitchFamily="18" charset="0"/>
              </a:rPr>
              <a:t>setLayout(new FlowLayout( ))</a:t>
            </a:r>
            <a:r>
              <a:rPr lang="zh-CN" altLang="en-US" sz="200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0276">
                                            <p:txEl>
                                              <p:pRg st="0" end="0"/>
                                            </p:txEl>
                                          </p:spTgt>
                                        </p:tgtEl>
                                        <p:attrNameLst>
                                          <p:attrName>style.visibility</p:attrName>
                                        </p:attrNameLst>
                                      </p:cBhvr>
                                      <p:to>
                                        <p:strVal val="visible"/>
                                      </p:to>
                                    </p:set>
                                    <p:anim calcmode="lin" valueType="num">
                                      <p:cBhvr additive="base">
                                        <p:cTn id="7" dur="500" fill="hold"/>
                                        <p:tgtEl>
                                          <p:spTgt spid="31027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1027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0276">
                                            <p:txEl>
                                              <p:pRg st="1" end="1"/>
                                            </p:txEl>
                                          </p:spTgt>
                                        </p:tgtEl>
                                        <p:attrNameLst>
                                          <p:attrName>style.visibility</p:attrName>
                                        </p:attrNameLst>
                                      </p:cBhvr>
                                      <p:to>
                                        <p:strVal val="visible"/>
                                      </p:to>
                                    </p:set>
                                    <p:anim calcmode="lin" valueType="num">
                                      <p:cBhvr additive="base">
                                        <p:cTn id="13" dur="500" fill="hold"/>
                                        <p:tgtEl>
                                          <p:spTgt spid="31027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10276">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0276">
                                            <p:txEl>
                                              <p:pRg st="2" end="2"/>
                                            </p:txEl>
                                          </p:spTgt>
                                        </p:tgtEl>
                                        <p:attrNameLst>
                                          <p:attrName>style.visibility</p:attrName>
                                        </p:attrNameLst>
                                      </p:cBhvr>
                                      <p:to>
                                        <p:strVal val="visible"/>
                                      </p:to>
                                    </p:set>
                                    <p:anim calcmode="lin" valueType="num">
                                      <p:cBhvr additive="base">
                                        <p:cTn id="19" dur="500" fill="hold"/>
                                        <p:tgtEl>
                                          <p:spTgt spid="31027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10276">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10276">
                                            <p:txEl>
                                              <p:pRg st="3" end="3"/>
                                            </p:txEl>
                                          </p:spTgt>
                                        </p:tgtEl>
                                        <p:attrNameLst>
                                          <p:attrName>style.visibility</p:attrName>
                                        </p:attrNameLst>
                                      </p:cBhvr>
                                      <p:to>
                                        <p:strVal val="visible"/>
                                      </p:to>
                                    </p:set>
                                    <p:anim calcmode="lin" valueType="num">
                                      <p:cBhvr additive="base">
                                        <p:cTn id="25" dur="500" fill="hold"/>
                                        <p:tgtEl>
                                          <p:spTgt spid="31027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10276">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6"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1298" name="Rectangle 2">
            <a:extLst>
              <a:ext uri="{FF2B5EF4-FFF2-40B4-BE49-F238E27FC236}">
                <a16:creationId xmlns:a16="http://schemas.microsoft.com/office/drawing/2014/main" id="{B23267EB-8C89-400A-954F-9900EF962099}"/>
              </a:ext>
            </a:extLst>
          </p:cNvPr>
          <p:cNvSpPr>
            <a:spLocks noGrp="1" noChangeArrowheads="1"/>
          </p:cNvSpPr>
          <p:nvPr>
            <p:ph type="title"/>
          </p:nvPr>
        </p:nvSpPr>
        <p:spPr/>
        <p:txBody>
          <a:bodyPr/>
          <a:lstStyle/>
          <a:p>
            <a:pPr eaLnBrk="1" hangingPunct="1">
              <a:defRPr/>
            </a:pPr>
            <a:r>
              <a:rPr lang="en-US" altLang="zh-CN"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3  </a:t>
            </a:r>
            <a:r>
              <a:rPr lang="zh-CN" altLang="en-US"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布局管理器</a:t>
            </a:r>
          </a:p>
        </p:txBody>
      </p:sp>
      <p:sp>
        <p:nvSpPr>
          <p:cNvPr id="17412" name="Rectangle 3">
            <a:extLst>
              <a:ext uri="{FF2B5EF4-FFF2-40B4-BE49-F238E27FC236}">
                <a16:creationId xmlns:a16="http://schemas.microsoft.com/office/drawing/2014/main" id="{A0C93D1C-4F06-4CC7-87B7-4823A8642484}"/>
              </a:ext>
            </a:extLst>
          </p:cNvPr>
          <p:cNvSpPr>
            <a:spLocks noGrp="1" noChangeArrowheads="1"/>
          </p:cNvSpPr>
          <p:nvPr>
            <p:ph sz="quarter" idx="10"/>
          </p:nvPr>
        </p:nvSpPr>
        <p:spPr/>
        <p:txBody>
          <a:bodyPr/>
          <a:lstStyle/>
          <a:p>
            <a:pPr eaLnBrk="1" hangingPunct="1">
              <a:lnSpc>
                <a:spcPct val="90000"/>
              </a:lnSpc>
              <a:buFont typeface="Wingdings" panose="05000000000000000000" pitchFamily="2" charset="2"/>
              <a:buNone/>
            </a:pPr>
            <a:r>
              <a:rPr lang="zh-CN" altLang="en-US" b="1">
                <a:solidFill>
                  <a:schemeClr val="bg2"/>
                </a:solidFill>
                <a:latin typeface="Times New Roman" panose="02020603050405020304" pitchFamily="18" charset="0"/>
                <a:ea typeface="楷体_GB2312" pitchFamily="49" charset="-122"/>
              </a:rPr>
              <a:t>例子：</a:t>
            </a:r>
          </a:p>
        </p:txBody>
      </p:sp>
      <p:sp>
        <p:nvSpPr>
          <p:cNvPr id="17410" name="灯片编号占位符 5">
            <a:extLst>
              <a:ext uri="{FF2B5EF4-FFF2-40B4-BE49-F238E27FC236}">
                <a16:creationId xmlns:a16="http://schemas.microsoft.com/office/drawing/2014/main" id="{82613A81-75FB-4752-9B7C-5EC9D1D59DB3}"/>
              </a:ext>
            </a:extLst>
          </p:cNvPr>
          <p:cNvSpPr>
            <a:spLocks noGrp="1"/>
          </p:cNvSpPr>
          <p:nvPr>
            <p:ph type="sldNum" sz="quarter" idx="4294967295"/>
          </p:nvPr>
        </p:nvSpPr>
        <p:spPr>
          <a:xfrm>
            <a:off x="0" y="0"/>
            <a:ext cx="0" cy="0"/>
          </a:xfrm>
          <a:noFill/>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2CDABFC8-DF50-4A65-9E06-DD1AFE374E57}" type="slidenum">
              <a:rPr kumimoji="0" lang="en-US" altLang="zh-CN" sz="1400"/>
              <a:pPr/>
              <a:t>16</a:t>
            </a:fld>
            <a:endParaRPr kumimoji="0" lang="en-US" altLang="zh-CN" sz="1400"/>
          </a:p>
        </p:txBody>
      </p:sp>
      <p:pic>
        <p:nvPicPr>
          <p:cNvPr id="17413" name="Picture 4">
            <a:extLst>
              <a:ext uri="{FF2B5EF4-FFF2-40B4-BE49-F238E27FC236}">
                <a16:creationId xmlns:a16="http://schemas.microsoft.com/office/drawing/2014/main" id="{18F05CF9-6455-46A8-AA3A-5726D67126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60" t="10457" r="29276" b="5882"/>
          <a:stretch>
            <a:fillRect/>
          </a:stretch>
        </p:blipFill>
        <p:spPr bwMode="auto">
          <a:xfrm>
            <a:off x="2819400" y="1371600"/>
            <a:ext cx="6400800" cy="4648200"/>
          </a:xfrm>
          <a:prstGeom prst="rect">
            <a:avLst/>
          </a:prstGeom>
          <a:noFill/>
          <a:ln w="9525">
            <a:solidFill>
              <a:srgbClr val="00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1301" name="AutoShape 5">
            <a:extLst>
              <a:ext uri="{FF2B5EF4-FFF2-40B4-BE49-F238E27FC236}">
                <a16:creationId xmlns:a16="http://schemas.microsoft.com/office/drawing/2014/main" id="{4627E3E7-F94A-4659-A10E-862FD8A6E181}"/>
              </a:ext>
            </a:extLst>
          </p:cNvPr>
          <p:cNvSpPr>
            <a:spLocks noChangeArrowheads="1"/>
          </p:cNvSpPr>
          <p:nvPr/>
        </p:nvSpPr>
        <p:spPr bwMode="auto">
          <a:xfrm>
            <a:off x="7239000" y="4724400"/>
            <a:ext cx="1295400" cy="609600"/>
          </a:xfrm>
          <a:prstGeom prst="wedgeRoundRectCallout">
            <a:avLst>
              <a:gd name="adj1" fmla="val -112500"/>
              <a:gd name="adj2" fmla="val 43231"/>
              <a:gd name="adj3" fmla="val 16667"/>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000">
                <a:solidFill>
                  <a:schemeClr val="folHlink"/>
                </a:solidFill>
                <a:latin typeface="Times New Roman" panose="02020603050405020304" pitchFamily="18" charset="0"/>
                <a:ea typeface="楷体_GB2312" pitchFamily="49" charset="-122"/>
              </a:rPr>
              <a:t>设置框架的大小</a:t>
            </a:r>
          </a:p>
        </p:txBody>
      </p:sp>
      <p:grpSp>
        <p:nvGrpSpPr>
          <p:cNvPr id="311307" name="Group 11">
            <a:extLst>
              <a:ext uri="{FF2B5EF4-FFF2-40B4-BE49-F238E27FC236}">
                <a16:creationId xmlns:a16="http://schemas.microsoft.com/office/drawing/2014/main" id="{AEAB3CDD-F05C-4ADA-AC22-40E189411CBA}"/>
              </a:ext>
            </a:extLst>
          </p:cNvPr>
          <p:cNvGrpSpPr>
            <a:grpSpLocks/>
          </p:cNvGrpSpPr>
          <p:nvPr/>
        </p:nvGrpSpPr>
        <p:grpSpPr bwMode="auto">
          <a:xfrm>
            <a:off x="2667000" y="4038600"/>
            <a:ext cx="1828800" cy="685800"/>
            <a:chOff x="720" y="2544"/>
            <a:chExt cx="1152" cy="432"/>
          </a:xfrm>
        </p:grpSpPr>
        <p:sp>
          <p:nvSpPr>
            <p:cNvPr id="17418" name="AutoShape 6">
              <a:extLst>
                <a:ext uri="{FF2B5EF4-FFF2-40B4-BE49-F238E27FC236}">
                  <a16:creationId xmlns:a16="http://schemas.microsoft.com/office/drawing/2014/main" id="{4A5B8367-DB81-437E-8FBF-05CDA2307DA6}"/>
                </a:ext>
              </a:extLst>
            </p:cNvPr>
            <p:cNvSpPr>
              <a:spLocks noChangeArrowheads="1"/>
            </p:cNvSpPr>
            <p:nvPr/>
          </p:nvSpPr>
          <p:spPr bwMode="auto">
            <a:xfrm>
              <a:off x="720" y="2592"/>
              <a:ext cx="864" cy="384"/>
            </a:xfrm>
            <a:prstGeom prst="wedgeRoundRectCallout">
              <a:avLst>
                <a:gd name="adj1" fmla="val 77431"/>
                <a:gd name="adj2" fmla="val -6250"/>
                <a:gd name="adj3" fmla="val 16667"/>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000">
                  <a:solidFill>
                    <a:schemeClr val="folHlink"/>
                  </a:solidFill>
                  <a:latin typeface="Times New Roman" panose="02020603050405020304" pitchFamily="18" charset="0"/>
                  <a:ea typeface="楷体_GB2312" pitchFamily="49" charset="-122"/>
                </a:rPr>
                <a:t>向布局添加按钮</a:t>
              </a:r>
            </a:p>
          </p:txBody>
        </p:sp>
        <p:sp>
          <p:nvSpPr>
            <p:cNvPr id="17419" name="AutoShape 7">
              <a:extLst>
                <a:ext uri="{FF2B5EF4-FFF2-40B4-BE49-F238E27FC236}">
                  <a16:creationId xmlns:a16="http://schemas.microsoft.com/office/drawing/2014/main" id="{6C0FFA4E-F56E-46DA-AF81-6B232A155D95}"/>
                </a:ext>
              </a:extLst>
            </p:cNvPr>
            <p:cNvSpPr>
              <a:spLocks/>
            </p:cNvSpPr>
            <p:nvPr/>
          </p:nvSpPr>
          <p:spPr bwMode="auto">
            <a:xfrm>
              <a:off x="1824" y="2544"/>
              <a:ext cx="48" cy="384"/>
            </a:xfrm>
            <a:prstGeom prst="leftBrace">
              <a:avLst>
                <a:gd name="adj1" fmla="val 66667"/>
                <a:gd name="adj2" fmla="val 50000"/>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endParaRPr lang="zh-CN" altLang="zh-CN"/>
            </a:p>
          </p:txBody>
        </p:sp>
      </p:grpSp>
      <p:sp>
        <p:nvSpPr>
          <p:cNvPr id="311304" name="AutoShape 8">
            <a:extLst>
              <a:ext uri="{FF2B5EF4-FFF2-40B4-BE49-F238E27FC236}">
                <a16:creationId xmlns:a16="http://schemas.microsoft.com/office/drawing/2014/main" id="{9DC7F880-A65A-4914-B88E-5E4CA3A90764}"/>
              </a:ext>
            </a:extLst>
          </p:cNvPr>
          <p:cNvSpPr>
            <a:spLocks noChangeArrowheads="1"/>
          </p:cNvSpPr>
          <p:nvPr/>
        </p:nvSpPr>
        <p:spPr bwMode="auto">
          <a:xfrm>
            <a:off x="6172200" y="5943600"/>
            <a:ext cx="1295400" cy="609600"/>
          </a:xfrm>
          <a:prstGeom prst="wedgeRoundRectCallout">
            <a:avLst>
              <a:gd name="adj1" fmla="val -47671"/>
              <a:gd name="adj2" fmla="val -114065"/>
              <a:gd name="adj3" fmla="val 16667"/>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000">
                <a:solidFill>
                  <a:schemeClr val="folHlink"/>
                </a:solidFill>
                <a:latin typeface="Times New Roman" panose="02020603050405020304" pitchFamily="18" charset="0"/>
                <a:ea typeface="楷体_GB2312" pitchFamily="49" charset="-122"/>
              </a:rPr>
              <a:t>设置框架的可见</a:t>
            </a:r>
          </a:p>
        </p:txBody>
      </p:sp>
      <p:pic>
        <p:nvPicPr>
          <p:cNvPr id="311306" name="Picture 10">
            <a:extLst>
              <a:ext uri="{FF2B5EF4-FFF2-40B4-BE49-F238E27FC236}">
                <a16:creationId xmlns:a16="http://schemas.microsoft.com/office/drawing/2014/main" id="{327ACD11-2DF8-4865-872F-24B6CFB54F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8800" y="1506682"/>
            <a:ext cx="2209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11307"/>
                                        </p:tgtEl>
                                        <p:attrNameLst>
                                          <p:attrName>style.visibility</p:attrName>
                                        </p:attrNameLst>
                                      </p:cBhvr>
                                      <p:to>
                                        <p:strVal val="visible"/>
                                      </p:to>
                                    </p:set>
                                    <p:anim calcmode="lin" valueType="num">
                                      <p:cBhvr additive="base">
                                        <p:cTn id="7" dur="500" fill="hold"/>
                                        <p:tgtEl>
                                          <p:spTgt spid="311307"/>
                                        </p:tgtEl>
                                        <p:attrNameLst>
                                          <p:attrName>ppt_x</p:attrName>
                                        </p:attrNameLst>
                                      </p:cBhvr>
                                      <p:tavLst>
                                        <p:tav tm="0">
                                          <p:val>
                                            <p:strVal val="0-#ppt_w/2"/>
                                          </p:val>
                                        </p:tav>
                                        <p:tav tm="100000">
                                          <p:val>
                                            <p:strVal val="#ppt_x"/>
                                          </p:val>
                                        </p:tav>
                                      </p:tavLst>
                                    </p:anim>
                                    <p:anim calcmode="lin" valueType="num">
                                      <p:cBhvr additive="base">
                                        <p:cTn id="8" dur="500" fill="hold"/>
                                        <p:tgtEl>
                                          <p:spTgt spid="31130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1301"/>
                                        </p:tgtEl>
                                        <p:attrNameLst>
                                          <p:attrName>style.visibility</p:attrName>
                                        </p:attrNameLst>
                                      </p:cBhvr>
                                      <p:to>
                                        <p:strVal val="visible"/>
                                      </p:to>
                                    </p:set>
                                    <p:anim calcmode="lin" valueType="num">
                                      <p:cBhvr additive="base">
                                        <p:cTn id="13" dur="500" fill="hold"/>
                                        <p:tgtEl>
                                          <p:spTgt spid="311301"/>
                                        </p:tgtEl>
                                        <p:attrNameLst>
                                          <p:attrName>ppt_x</p:attrName>
                                        </p:attrNameLst>
                                      </p:cBhvr>
                                      <p:tavLst>
                                        <p:tav tm="0">
                                          <p:val>
                                            <p:strVal val="0-#ppt_w/2"/>
                                          </p:val>
                                        </p:tav>
                                        <p:tav tm="100000">
                                          <p:val>
                                            <p:strVal val="#ppt_x"/>
                                          </p:val>
                                        </p:tav>
                                      </p:tavLst>
                                    </p:anim>
                                    <p:anim calcmode="lin" valueType="num">
                                      <p:cBhvr additive="base">
                                        <p:cTn id="14" dur="500" fill="hold"/>
                                        <p:tgtEl>
                                          <p:spTgt spid="31130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1304"/>
                                        </p:tgtEl>
                                        <p:attrNameLst>
                                          <p:attrName>style.visibility</p:attrName>
                                        </p:attrNameLst>
                                      </p:cBhvr>
                                      <p:to>
                                        <p:strVal val="visible"/>
                                      </p:to>
                                    </p:set>
                                    <p:anim calcmode="lin" valueType="num">
                                      <p:cBhvr additive="base">
                                        <p:cTn id="19" dur="500" fill="hold"/>
                                        <p:tgtEl>
                                          <p:spTgt spid="311304"/>
                                        </p:tgtEl>
                                        <p:attrNameLst>
                                          <p:attrName>ppt_x</p:attrName>
                                        </p:attrNameLst>
                                      </p:cBhvr>
                                      <p:tavLst>
                                        <p:tav tm="0">
                                          <p:val>
                                            <p:strVal val="0-#ppt_w/2"/>
                                          </p:val>
                                        </p:tav>
                                        <p:tav tm="100000">
                                          <p:val>
                                            <p:strVal val="#ppt_x"/>
                                          </p:val>
                                        </p:tav>
                                      </p:tavLst>
                                    </p:anim>
                                    <p:anim calcmode="lin" valueType="num">
                                      <p:cBhvr additive="base">
                                        <p:cTn id="20" dur="500" fill="hold"/>
                                        <p:tgtEl>
                                          <p:spTgt spid="31130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11306"/>
                                        </p:tgtEl>
                                        <p:attrNameLst>
                                          <p:attrName>style.visibility</p:attrName>
                                        </p:attrNameLst>
                                      </p:cBhvr>
                                      <p:to>
                                        <p:strVal val="visible"/>
                                      </p:to>
                                    </p:set>
                                    <p:anim calcmode="lin" valueType="num">
                                      <p:cBhvr additive="base">
                                        <p:cTn id="25" dur="500" fill="hold"/>
                                        <p:tgtEl>
                                          <p:spTgt spid="311306"/>
                                        </p:tgtEl>
                                        <p:attrNameLst>
                                          <p:attrName>ppt_x</p:attrName>
                                        </p:attrNameLst>
                                      </p:cBhvr>
                                      <p:tavLst>
                                        <p:tav tm="0">
                                          <p:val>
                                            <p:strVal val="0-#ppt_w/2"/>
                                          </p:val>
                                        </p:tav>
                                        <p:tav tm="100000">
                                          <p:val>
                                            <p:strVal val="#ppt_x"/>
                                          </p:val>
                                        </p:tav>
                                      </p:tavLst>
                                    </p:anim>
                                    <p:anim calcmode="lin" valueType="num">
                                      <p:cBhvr additive="base">
                                        <p:cTn id="26" dur="500" fill="hold"/>
                                        <p:tgtEl>
                                          <p:spTgt spid="3113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01" grpId="0" animBg="1" autoUpdateAnimBg="0"/>
      <p:bldP spid="311304"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2322" name="Rectangle 2">
            <a:extLst>
              <a:ext uri="{FF2B5EF4-FFF2-40B4-BE49-F238E27FC236}">
                <a16:creationId xmlns:a16="http://schemas.microsoft.com/office/drawing/2014/main" id="{6A2C8D2B-6DB0-4374-876C-550332AEF13A}"/>
              </a:ext>
            </a:extLst>
          </p:cNvPr>
          <p:cNvSpPr>
            <a:spLocks noGrp="1" noChangeArrowheads="1"/>
          </p:cNvSpPr>
          <p:nvPr>
            <p:ph type="title"/>
          </p:nvPr>
        </p:nvSpPr>
        <p:spPr/>
        <p:txBody>
          <a:bodyPr/>
          <a:lstStyle/>
          <a:p>
            <a:pPr eaLnBrk="1" hangingPunct="1">
              <a:defRPr/>
            </a:pPr>
            <a:r>
              <a:rPr lang="en-US" altLang="zh-CN"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3  </a:t>
            </a:r>
            <a:r>
              <a:rPr lang="zh-CN" altLang="en-US"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布局管理器</a:t>
            </a:r>
          </a:p>
        </p:txBody>
      </p:sp>
      <p:sp>
        <p:nvSpPr>
          <p:cNvPr id="18436" name="Rectangle 3">
            <a:extLst>
              <a:ext uri="{FF2B5EF4-FFF2-40B4-BE49-F238E27FC236}">
                <a16:creationId xmlns:a16="http://schemas.microsoft.com/office/drawing/2014/main" id="{FFB98D68-C438-4DCB-A464-D320298753F3}"/>
              </a:ext>
            </a:extLst>
          </p:cNvPr>
          <p:cNvSpPr>
            <a:spLocks noGrp="1" noChangeArrowheads="1"/>
          </p:cNvSpPr>
          <p:nvPr>
            <p:ph sz="quarter" idx="10"/>
          </p:nvPr>
        </p:nvSpPr>
        <p:spPr/>
        <p:txBody>
          <a:bodyPr/>
          <a:lstStyle/>
          <a:p>
            <a:pPr eaLnBrk="1" hangingPunct="1">
              <a:lnSpc>
                <a:spcPct val="90000"/>
              </a:lnSpc>
            </a:pPr>
            <a:r>
              <a:rPr lang="en-US" altLang="zh-CN" sz="2400" b="1" dirty="0" err="1">
                <a:latin typeface="Times New Roman" panose="02020603050405020304" pitchFamily="18" charset="0"/>
                <a:ea typeface="楷体_GB2312" pitchFamily="49" charset="-122"/>
              </a:rPr>
              <a:t>BorderLayout</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边界布局管理器</a:t>
            </a:r>
          </a:p>
          <a:p>
            <a:pPr lvl="1" eaLnBrk="1" hangingPunct="1">
              <a:lnSpc>
                <a:spcPct val="90000"/>
              </a:lnSpc>
            </a:pPr>
            <a:r>
              <a:rPr lang="en-US" altLang="zh-CN" sz="2000" b="1" dirty="0" err="1">
                <a:latin typeface="Times New Roman" panose="02020603050405020304" pitchFamily="18" charset="0"/>
                <a:ea typeface="楷体_GB2312" pitchFamily="49" charset="-122"/>
              </a:rPr>
              <a:t>BorderLayout</a:t>
            </a:r>
            <a:r>
              <a:rPr lang="zh-CN" altLang="en-US" sz="2000" b="1" dirty="0">
                <a:latin typeface="Times New Roman" panose="02020603050405020304" pitchFamily="18" charset="0"/>
                <a:ea typeface="楷体_GB2312" pitchFamily="49" charset="-122"/>
              </a:rPr>
              <a:t>是</a:t>
            </a:r>
            <a:r>
              <a:rPr lang="en-US" altLang="zh-CN" sz="2000" b="1" dirty="0">
                <a:latin typeface="Times New Roman" panose="02020603050405020304" pitchFamily="18" charset="0"/>
                <a:ea typeface="楷体_GB2312" pitchFamily="49" charset="-122"/>
              </a:rPr>
              <a:t>Dialog</a:t>
            </a:r>
            <a:r>
              <a:rPr lang="zh-CN" altLang="en-US" sz="2000" b="1" dirty="0">
                <a:latin typeface="Times New Roman" panose="02020603050405020304" pitchFamily="18" charset="0"/>
                <a:ea typeface="楷体_GB2312" pitchFamily="49" charset="-122"/>
              </a:rPr>
              <a:t>类和</a:t>
            </a:r>
            <a:r>
              <a:rPr lang="en-US" altLang="zh-CN" sz="2000" b="1" dirty="0">
                <a:latin typeface="Times New Roman" panose="02020603050405020304" pitchFamily="18" charset="0"/>
                <a:ea typeface="楷体_GB2312" pitchFamily="49" charset="-122"/>
              </a:rPr>
              <a:t>Frame</a:t>
            </a:r>
            <a:r>
              <a:rPr lang="zh-CN" altLang="en-US" sz="2000" b="1" dirty="0">
                <a:latin typeface="Times New Roman" panose="02020603050405020304" pitchFamily="18" charset="0"/>
                <a:ea typeface="楷体_GB2312" pitchFamily="49" charset="-122"/>
              </a:rPr>
              <a:t>类的默认布局管理器，它提供了一种较为复杂的组件布局管理方案。</a:t>
            </a:r>
          </a:p>
          <a:p>
            <a:pPr lvl="1" eaLnBrk="1" hangingPunct="1">
              <a:lnSpc>
                <a:spcPct val="90000"/>
              </a:lnSpc>
            </a:pPr>
            <a:r>
              <a:rPr lang="en-US" altLang="zh-CN" sz="2000" b="1" dirty="0" err="1">
                <a:latin typeface="Times New Roman" panose="02020603050405020304" pitchFamily="18" charset="0"/>
                <a:ea typeface="楷体_GB2312" pitchFamily="49" charset="-122"/>
              </a:rPr>
              <a:t>BorderLayout</a:t>
            </a:r>
            <a:r>
              <a:rPr lang="zh-CN" altLang="en-US" sz="2000" b="1" dirty="0">
                <a:latin typeface="Times New Roman" panose="02020603050405020304" pitchFamily="18" charset="0"/>
                <a:ea typeface="楷体_GB2312" pitchFamily="49" charset="-122"/>
              </a:rPr>
              <a:t>管理的容器均被划分成五个区域：东</a:t>
            </a:r>
            <a:r>
              <a:rPr lang="en-US" altLang="zh-CN" sz="2000" b="1" dirty="0">
                <a:latin typeface="Times New Roman" panose="02020603050405020304" pitchFamily="18" charset="0"/>
                <a:ea typeface="楷体_GB2312" pitchFamily="49" charset="-122"/>
              </a:rPr>
              <a:t>(East)</a:t>
            </a:r>
            <a:r>
              <a:rPr lang="zh-CN" altLang="en-US" sz="2000" b="1" dirty="0">
                <a:latin typeface="Times New Roman" panose="02020603050405020304" pitchFamily="18" charset="0"/>
                <a:ea typeface="楷体_GB2312" pitchFamily="49" charset="-122"/>
              </a:rPr>
              <a:t>、南</a:t>
            </a:r>
            <a:r>
              <a:rPr lang="en-US" altLang="zh-CN" sz="2000" b="1" dirty="0">
                <a:latin typeface="Times New Roman" panose="02020603050405020304" pitchFamily="18" charset="0"/>
                <a:ea typeface="楷体_GB2312" pitchFamily="49" charset="-122"/>
              </a:rPr>
              <a:t>(South)</a:t>
            </a:r>
            <a:r>
              <a:rPr lang="zh-CN" altLang="en-US" sz="2000" b="1" dirty="0">
                <a:latin typeface="Times New Roman" panose="02020603050405020304" pitchFamily="18" charset="0"/>
                <a:ea typeface="楷体_GB2312" pitchFamily="49" charset="-122"/>
              </a:rPr>
              <a:t>、西</a:t>
            </a:r>
            <a:r>
              <a:rPr lang="en-US" altLang="zh-CN" sz="2000" b="1" dirty="0">
                <a:latin typeface="Times New Roman" panose="02020603050405020304" pitchFamily="18" charset="0"/>
                <a:ea typeface="楷体_GB2312" pitchFamily="49" charset="-122"/>
              </a:rPr>
              <a:t>(West)</a:t>
            </a:r>
            <a:r>
              <a:rPr lang="zh-CN" altLang="en-US" sz="2000" b="1" dirty="0">
                <a:latin typeface="Times New Roman" panose="02020603050405020304" pitchFamily="18" charset="0"/>
                <a:ea typeface="楷体_GB2312" pitchFamily="49" charset="-122"/>
              </a:rPr>
              <a:t>、北</a:t>
            </a:r>
            <a:r>
              <a:rPr lang="en-US" altLang="zh-CN" sz="2000" b="1" dirty="0">
                <a:latin typeface="Times New Roman" panose="02020603050405020304" pitchFamily="18" charset="0"/>
                <a:ea typeface="楷体_GB2312" pitchFamily="49" charset="-122"/>
              </a:rPr>
              <a:t>(North)</a:t>
            </a:r>
            <a:r>
              <a:rPr lang="zh-CN" altLang="en-US" sz="2000" b="1" dirty="0">
                <a:latin typeface="Times New Roman" panose="02020603050405020304" pitchFamily="18" charset="0"/>
                <a:ea typeface="楷体_GB2312" pitchFamily="49" charset="-122"/>
              </a:rPr>
              <a:t>、中</a:t>
            </a:r>
            <a:r>
              <a:rPr lang="en-US" altLang="zh-CN" sz="2000" b="1" dirty="0">
                <a:latin typeface="Times New Roman" panose="02020603050405020304" pitchFamily="18" charset="0"/>
                <a:ea typeface="楷体_GB2312" pitchFamily="49" charset="-122"/>
              </a:rPr>
              <a:t>(Center) ,</a:t>
            </a:r>
            <a:r>
              <a:rPr lang="zh-CN" altLang="en-US" sz="2000" b="1" dirty="0">
                <a:latin typeface="Times New Roman" panose="02020603050405020304" pitchFamily="18" charset="0"/>
                <a:ea typeface="楷体_GB2312" pitchFamily="49" charset="-122"/>
              </a:rPr>
              <a:t>每个区域至多只能放置一个组件。</a:t>
            </a:r>
          </a:p>
          <a:p>
            <a:pPr lvl="1" eaLnBrk="1" hangingPunct="1">
              <a:lnSpc>
                <a:spcPct val="90000"/>
              </a:lnSpc>
            </a:pPr>
            <a:r>
              <a:rPr lang="zh-CN" altLang="en-US" sz="2000" b="1" dirty="0">
                <a:latin typeface="Times New Roman" panose="02020603050405020304" pitchFamily="18" charset="0"/>
                <a:ea typeface="楷体_GB2312" pitchFamily="49" charset="-122"/>
              </a:rPr>
              <a:t>南北两个组件的宽度随容器宽度变化，高度采用最佳大小。</a:t>
            </a:r>
          </a:p>
          <a:p>
            <a:pPr lvl="1" eaLnBrk="1" hangingPunct="1">
              <a:lnSpc>
                <a:spcPct val="90000"/>
              </a:lnSpc>
            </a:pPr>
            <a:r>
              <a:rPr lang="zh-CN" altLang="en-US" sz="2000" b="1" dirty="0">
                <a:latin typeface="Times New Roman" panose="02020603050405020304" pitchFamily="18" charset="0"/>
                <a:ea typeface="楷体_GB2312" pitchFamily="49" charset="-122"/>
              </a:rPr>
              <a:t>东西两个组件的高度随容器高度变化，宽度采用最佳大小。</a:t>
            </a:r>
          </a:p>
          <a:p>
            <a:pPr lvl="1" eaLnBrk="1" hangingPunct="1">
              <a:lnSpc>
                <a:spcPct val="90000"/>
              </a:lnSpc>
            </a:pPr>
            <a:r>
              <a:rPr lang="zh-CN" altLang="en-US" sz="2000" b="1" dirty="0">
                <a:latin typeface="Times New Roman" panose="02020603050405020304" pitchFamily="18" charset="0"/>
                <a:ea typeface="楷体_GB2312" pitchFamily="49" charset="-122"/>
              </a:rPr>
              <a:t>中间组件占满剩余空间</a:t>
            </a:r>
            <a:r>
              <a:rPr lang="en-US" altLang="zh-CN" sz="2000" b="1" dirty="0">
                <a:latin typeface="Times New Roman" panose="02020603050405020304" pitchFamily="18" charset="0"/>
                <a:ea typeface="楷体_GB2312" pitchFamily="49" charset="-122"/>
              </a:rPr>
              <a:t>,</a:t>
            </a:r>
            <a:r>
              <a:rPr lang="zh-CN" altLang="en-US" sz="2000" b="1" dirty="0">
                <a:latin typeface="Times New Roman" panose="02020603050405020304" pitchFamily="18" charset="0"/>
                <a:ea typeface="楷体_GB2312" pitchFamily="49" charset="-122"/>
              </a:rPr>
              <a:t>可以定义组件的水平间距和垂直间距。</a:t>
            </a:r>
          </a:p>
          <a:p>
            <a:pPr lvl="1" eaLnBrk="1" hangingPunct="1">
              <a:lnSpc>
                <a:spcPct val="90000"/>
              </a:lnSpc>
            </a:pPr>
            <a:r>
              <a:rPr lang="en-US" altLang="zh-CN" sz="2000" b="1" dirty="0" err="1">
                <a:latin typeface="Times New Roman" panose="02020603050405020304" pitchFamily="18" charset="0"/>
                <a:ea typeface="楷体_GB2312" pitchFamily="49" charset="-122"/>
              </a:rPr>
              <a:t>BorderLayout</a:t>
            </a:r>
            <a:r>
              <a:rPr lang="en-US" altLang="zh-CN" sz="2000" b="1" dirty="0">
                <a:latin typeface="Times New Roman" panose="02020603050405020304" pitchFamily="18" charset="0"/>
                <a:ea typeface="楷体_GB2312" pitchFamily="49" charset="-122"/>
              </a:rPr>
              <a:t>( )</a:t>
            </a:r>
            <a:r>
              <a:rPr lang="zh-CN" altLang="en-US" sz="2000" b="1" dirty="0">
                <a:latin typeface="Times New Roman" panose="02020603050405020304" pitchFamily="18" charset="0"/>
                <a:ea typeface="楷体_GB2312" pitchFamily="49" charset="-122"/>
              </a:rPr>
              <a:t>构造一个各部分间距为</a:t>
            </a:r>
            <a:r>
              <a:rPr lang="en-US" altLang="zh-CN" sz="2000" b="1" dirty="0">
                <a:latin typeface="Times New Roman" panose="02020603050405020304" pitchFamily="18" charset="0"/>
                <a:ea typeface="楷体_GB2312" pitchFamily="49" charset="-122"/>
              </a:rPr>
              <a:t>0</a:t>
            </a:r>
            <a:r>
              <a:rPr lang="zh-CN" altLang="en-US" sz="2000" b="1" dirty="0">
                <a:latin typeface="Times New Roman" panose="02020603050405020304" pitchFamily="18" charset="0"/>
                <a:ea typeface="楷体_GB2312" pitchFamily="49" charset="-122"/>
              </a:rPr>
              <a:t>的</a:t>
            </a:r>
            <a:r>
              <a:rPr lang="en-US" altLang="zh-CN" sz="2000" b="1" dirty="0" err="1">
                <a:latin typeface="Times New Roman" panose="02020603050405020304" pitchFamily="18" charset="0"/>
                <a:ea typeface="楷体_GB2312" pitchFamily="49" charset="-122"/>
              </a:rPr>
              <a:t>BorderLayout</a:t>
            </a:r>
            <a:r>
              <a:rPr lang="zh-CN" altLang="en-US" sz="2000" b="1" dirty="0">
                <a:latin typeface="Times New Roman" panose="02020603050405020304" pitchFamily="18" charset="0"/>
                <a:ea typeface="楷体_GB2312" pitchFamily="49" charset="-122"/>
              </a:rPr>
              <a:t>实例。</a:t>
            </a:r>
          </a:p>
          <a:p>
            <a:pPr lvl="1" eaLnBrk="1" hangingPunct="1">
              <a:lnSpc>
                <a:spcPct val="90000"/>
              </a:lnSpc>
            </a:pPr>
            <a:r>
              <a:rPr lang="en-US" altLang="zh-CN" sz="2000" b="1" dirty="0" err="1">
                <a:latin typeface="Times New Roman" panose="02020603050405020304" pitchFamily="18" charset="0"/>
                <a:ea typeface="楷体_GB2312" pitchFamily="49" charset="-122"/>
              </a:rPr>
              <a:t>BorderLayout</a:t>
            </a:r>
            <a:r>
              <a:rPr lang="en-US" altLang="zh-CN" sz="2000" b="1" dirty="0">
                <a:latin typeface="Times New Roman" panose="02020603050405020304" pitchFamily="18" charset="0"/>
                <a:ea typeface="楷体_GB2312" pitchFamily="49" charset="-122"/>
              </a:rPr>
              <a:t>(int, int)</a:t>
            </a:r>
            <a:r>
              <a:rPr lang="zh-CN" altLang="en-US" sz="2000" b="1" dirty="0">
                <a:latin typeface="Times New Roman" panose="02020603050405020304" pitchFamily="18" charset="0"/>
                <a:ea typeface="楷体_GB2312" pitchFamily="49" charset="-122"/>
              </a:rPr>
              <a:t>构造具有指定间距的</a:t>
            </a:r>
            <a:r>
              <a:rPr lang="en-US" altLang="zh-CN" sz="2000" b="1" dirty="0" err="1">
                <a:latin typeface="Times New Roman" panose="02020603050405020304" pitchFamily="18" charset="0"/>
                <a:ea typeface="楷体_GB2312" pitchFamily="49" charset="-122"/>
              </a:rPr>
              <a:t>BorderLayout</a:t>
            </a:r>
            <a:r>
              <a:rPr lang="zh-CN" altLang="en-US" sz="2000" b="1" dirty="0">
                <a:latin typeface="Times New Roman" panose="02020603050405020304" pitchFamily="18" charset="0"/>
                <a:ea typeface="楷体_GB2312" pitchFamily="49" charset="-122"/>
              </a:rPr>
              <a:t>实例。</a:t>
            </a:r>
          </a:p>
          <a:p>
            <a:pPr lvl="1" eaLnBrk="1" hangingPunct="1">
              <a:lnSpc>
                <a:spcPct val="90000"/>
              </a:lnSpc>
            </a:pPr>
            <a:r>
              <a:rPr lang="zh-CN" altLang="en-US" sz="2000" b="1" dirty="0">
                <a:latin typeface="Times New Roman" panose="02020603050405020304" pitchFamily="18" charset="0"/>
                <a:ea typeface="楷体_GB2312" pitchFamily="49" charset="-122"/>
              </a:rPr>
              <a:t>在</a:t>
            </a:r>
            <a:r>
              <a:rPr lang="en-US" altLang="zh-CN" sz="2000" b="1" dirty="0" err="1">
                <a:latin typeface="Times New Roman" panose="02020603050405020304" pitchFamily="18" charset="0"/>
                <a:ea typeface="楷体_GB2312" pitchFamily="49" charset="-122"/>
              </a:rPr>
              <a:t>BorderLayout</a:t>
            </a:r>
            <a:r>
              <a:rPr lang="en-US" altLang="zh-CN" sz="2000" b="1" dirty="0">
                <a:latin typeface="Times New Roman" panose="02020603050405020304" pitchFamily="18" charset="0"/>
                <a:ea typeface="楷体_GB2312" pitchFamily="49" charset="-122"/>
              </a:rPr>
              <a:t> </a:t>
            </a:r>
            <a:r>
              <a:rPr lang="zh-CN" altLang="en-US" sz="2000" b="1" dirty="0">
                <a:latin typeface="Times New Roman" panose="02020603050405020304" pitchFamily="18" charset="0"/>
                <a:ea typeface="楷体_GB2312" pitchFamily="49" charset="-122"/>
              </a:rPr>
              <a:t>布局管理器的管理下，组件必须通过</a:t>
            </a:r>
            <a:r>
              <a:rPr lang="en-US" altLang="zh-CN" sz="2000" b="1" dirty="0">
                <a:latin typeface="Times New Roman" panose="02020603050405020304" pitchFamily="18" charset="0"/>
                <a:ea typeface="楷体_GB2312" pitchFamily="49" charset="-122"/>
              </a:rPr>
              <a:t>add( )</a:t>
            </a:r>
            <a:r>
              <a:rPr lang="zh-CN" altLang="en-US" sz="2000" b="1" dirty="0">
                <a:latin typeface="Times New Roman" panose="02020603050405020304" pitchFamily="18" charset="0"/>
                <a:ea typeface="楷体_GB2312" pitchFamily="49" charset="-122"/>
              </a:rPr>
              <a:t>方法加入到容器的五个区域之一。每个区域只能加入一个组件。</a:t>
            </a:r>
          </a:p>
          <a:p>
            <a:pPr lvl="1" eaLnBrk="1" hangingPunct="1">
              <a:lnSpc>
                <a:spcPct val="90000"/>
              </a:lnSpc>
            </a:pPr>
            <a:r>
              <a:rPr lang="zh-CN" altLang="en-US" sz="2000" b="1" dirty="0">
                <a:latin typeface="Times New Roman" panose="02020603050405020304" pitchFamily="18" charset="0"/>
                <a:ea typeface="楷体_GB2312" pitchFamily="49" charset="-122"/>
              </a:rPr>
              <a:t>可用内部容器在</a:t>
            </a:r>
            <a:r>
              <a:rPr lang="en-US" altLang="zh-CN" sz="2000" b="1" dirty="0" err="1">
                <a:latin typeface="Times New Roman" panose="02020603050405020304" pitchFamily="18" charset="0"/>
                <a:ea typeface="楷体_GB2312" pitchFamily="49" charset="-122"/>
              </a:rPr>
              <a:t>BorderLayout</a:t>
            </a:r>
            <a:r>
              <a:rPr lang="zh-CN" altLang="en-US" sz="2000" b="1" dirty="0">
                <a:latin typeface="Times New Roman" panose="02020603050405020304" pitchFamily="18" charset="0"/>
                <a:ea typeface="楷体_GB2312" pitchFamily="49" charset="-122"/>
              </a:rPr>
              <a:t>的一个区域内间接放入多个组件。</a:t>
            </a:r>
          </a:p>
          <a:p>
            <a:pPr lvl="1" eaLnBrk="1" hangingPunct="1">
              <a:lnSpc>
                <a:spcPct val="90000"/>
              </a:lnSpc>
            </a:pPr>
            <a:r>
              <a:rPr lang="zh-CN" altLang="en-US" sz="2000" b="1" dirty="0">
                <a:latin typeface="Times New Roman" panose="02020603050405020304" pitchFamily="18" charset="0"/>
                <a:ea typeface="楷体_GB2312" pitchFamily="49" charset="-122"/>
              </a:rPr>
              <a:t>如果某个区域没有使用，那么它的大小将变为零，此时</a:t>
            </a:r>
            <a:r>
              <a:rPr lang="en-US" altLang="zh-CN" sz="2000" b="1" dirty="0">
                <a:latin typeface="Times New Roman" panose="02020603050405020304" pitchFamily="18" charset="0"/>
                <a:ea typeface="楷体_GB2312" pitchFamily="49" charset="-122"/>
              </a:rPr>
              <a:t>Center</a:t>
            </a:r>
            <a:r>
              <a:rPr lang="zh-CN" altLang="en-US" sz="2000" b="1" dirty="0">
                <a:latin typeface="Times New Roman" panose="02020603050405020304" pitchFamily="18" charset="0"/>
                <a:ea typeface="楷体_GB2312" pitchFamily="49" charset="-122"/>
              </a:rPr>
              <a:t>区域将会扩展并占据这个未用区域的位置。</a:t>
            </a:r>
          </a:p>
        </p:txBody>
      </p:sp>
      <p:sp>
        <p:nvSpPr>
          <p:cNvPr id="18434" name="灯片编号占位符 5">
            <a:extLst>
              <a:ext uri="{FF2B5EF4-FFF2-40B4-BE49-F238E27FC236}">
                <a16:creationId xmlns:a16="http://schemas.microsoft.com/office/drawing/2014/main" id="{9C5A964E-CB87-40BE-8FA7-86D6592096D4}"/>
              </a:ext>
            </a:extLst>
          </p:cNvPr>
          <p:cNvSpPr>
            <a:spLocks noGrp="1"/>
          </p:cNvSpPr>
          <p:nvPr>
            <p:ph type="sldNum" sz="quarter" idx="4294967295"/>
          </p:nvPr>
        </p:nvSpPr>
        <p:spPr>
          <a:xfrm>
            <a:off x="0" y="0"/>
            <a:ext cx="0" cy="0"/>
          </a:xfrm>
          <a:noFill/>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D44DA9FE-F6EA-4EAB-B6C0-6C9F74352FA5}" type="slidenum">
              <a:rPr kumimoji="0" lang="en-US" altLang="zh-CN" sz="1400"/>
              <a:pPr/>
              <a:t>17</a:t>
            </a:fld>
            <a:endParaRPr kumimoji="0" lang="en-US" altLang="zh-CN" sz="1400"/>
          </a:p>
        </p:txBody>
      </p:sp>
      <p:grpSp>
        <p:nvGrpSpPr>
          <p:cNvPr id="312325" name="Group 5">
            <a:extLst>
              <a:ext uri="{FF2B5EF4-FFF2-40B4-BE49-F238E27FC236}">
                <a16:creationId xmlns:a16="http://schemas.microsoft.com/office/drawing/2014/main" id="{B458C66D-C77E-4B11-8144-5240E2B4447B}"/>
              </a:ext>
            </a:extLst>
          </p:cNvPr>
          <p:cNvGrpSpPr>
            <a:grpSpLocks/>
          </p:cNvGrpSpPr>
          <p:nvPr/>
        </p:nvGrpSpPr>
        <p:grpSpPr bwMode="auto">
          <a:xfrm>
            <a:off x="8153400" y="76200"/>
            <a:ext cx="2133600" cy="1447800"/>
            <a:chOff x="4080" y="1920"/>
            <a:chExt cx="1344" cy="912"/>
          </a:xfrm>
        </p:grpSpPr>
        <p:sp>
          <p:nvSpPr>
            <p:cNvPr id="18439" name="Rectangle 6">
              <a:extLst>
                <a:ext uri="{FF2B5EF4-FFF2-40B4-BE49-F238E27FC236}">
                  <a16:creationId xmlns:a16="http://schemas.microsoft.com/office/drawing/2014/main" id="{1568C7D0-F965-441A-B853-EF55D6F687E0}"/>
                </a:ext>
              </a:extLst>
            </p:cNvPr>
            <p:cNvSpPr>
              <a:spLocks noChangeArrowheads="1"/>
            </p:cNvSpPr>
            <p:nvPr/>
          </p:nvSpPr>
          <p:spPr bwMode="auto">
            <a:xfrm>
              <a:off x="4080" y="1920"/>
              <a:ext cx="1344"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a:latin typeface="Times New Roman" panose="02020603050405020304" pitchFamily="18" charset="0"/>
                </a:rPr>
                <a:t>NORTH</a:t>
              </a:r>
            </a:p>
          </p:txBody>
        </p:sp>
        <p:sp>
          <p:nvSpPr>
            <p:cNvPr id="18440" name="Rectangle 7">
              <a:extLst>
                <a:ext uri="{FF2B5EF4-FFF2-40B4-BE49-F238E27FC236}">
                  <a16:creationId xmlns:a16="http://schemas.microsoft.com/office/drawing/2014/main" id="{DFD62942-860F-4D28-A92B-264B6326FAB4}"/>
                </a:ext>
              </a:extLst>
            </p:cNvPr>
            <p:cNvSpPr>
              <a:spLocks noChangeArrowheads="1"/>
            </p:cNvSpPr>
            <p:nvPr/>
          </p:nvSpPr>
          <p:spPr bwMode="auto">
            <a:xfrm>
              <a:off x="4080" y="2592"/>
              <a:ext cx="1344"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a:latin typeface="Times New Roman" panose="02020603050405020304" pitchFamily="18" charset="0"/>
                </a:rPr>
                <a:t>SOUTH</a:t>
              </a:r>
            </a:p>
          </p:txBody>
        </p:sp>
        <p:sp>
          <p:nvSpPr>
            <p:cNvPr id="18441" name="Rectangle 8">
              <a:extLst>
                <a:ext uri="{FF2B5EF4-FFF2-40B4-BE49-F238E27FC236}">
                  <a16:creationId xmlns:a16="http://schemas.microsoft.com/office/drawing/2014/main" id="{BEE15CB2-8DAE-4A62-812C-DE6919C96B5E}"/>
                </a:ext>
              </a:extLst>
            </p:cNvPr>
            <p:cNvSpPr>
              <a:spLocks noChangeArrowheads="1"/>
            </p:cNvSpPr>
            <p:nvPr/>
          </p:nvSpPr>
          <p:spPr bwMode="auto">
            <a:xfrm>
              <a:off x="4080" y="2160"/>
              <a:ext cx="432"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a:latin typeface="Times New Roman" panose="02020603050405020304" pitchFamily="18" charset="0"/>
                </a:rPr>
                <a:t>WEST</a:t>
              </a:r>
            </a:p>
          </p:txBody>
        </p:sp>
        <p:sp>
          <p:nvSpPr>
            <p:cNvPr id="18442" name="Rectangle 9">
              <a:extLst>
                <a:ext uri="{FF2B5EF4-FFF2-40B4-BE49-F238E27FC236}">
                  <a16:creationId xmlns:a16="http://schemas.microsoft.com/office/drawing/2014/main" id="{FC4EC402-CA11-479A-8EB6-FB356B724E08}"/>
                </a:ext>
              </a:extLst>
            </p:cNvPr>
            <p:cNvSpPr>
              <a:spLocks noChangeArrowheads="1"/>
            </p:cNvSpPr>
            <p:nvPr/>
          </p:nvSpPr>
          <p:spPr bwMode="auto">
            <a:xfrm>
              <a:off x="5040" y="2160"/>
              <a:ext cx="384"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a:latin typeface="Times New Roman" panose="02020603050405020304" pitchFamily="18" charset="0"/>
                </a:rPr>
                <a:t>EAST</a:t>
              </a:r>
            </a:p>
          </p:txBody>
        </p:sp>
        <p:sp>
          <p:nvSpPr>
            <p:cNvPr id="18443" name="Rectangle 10">
              <a:extLst>
                <a:ext uri="{FF2B5EF4-FFF2-40B4-BE49-F238E27FC236}">
                  <a16:creationId xmlns:a16="http://schemas.microsoft.com/office/drawing/2014/main" id="{38B85905-538A-4D04-87E4-459D32AED107}"/>
                </a:ext>
              </a:extLst>
            </p:cNvPr>
            <p:cNvSpPr>
              <a:spLocks noChangeArrowheads="1"/>
            </p:cNvSpPr>
            <p:nvPr/>
          </p:nvSpPr>
          <p:spPr bwMode="auto">
            <a:xfrm>
              <a:off x="4512" y="2160"/>
              <a:ext cx="528" cy="4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a:latin typeface="Times New Roman" panose="02020603050405020304" pitchFamily="18" charset="0"/>
                </a:rPr>
                <a:t>CENTER</a:t>
              </a:r>
            </a:p>
          </p:txBody>
        </p:sp>
      </p:grpSp>
      <p:sp>
        <p:nvSpPr>
          <p:cNvPr id="312331" name="Rectangle 11">
            <a:extLst>
              <a:ext uri="{FF2B5EF4-FFF2-40B4-BE49-F238E27FC236}">
                <a16:creationId xmlns:a16="http://schemas.microsoft.com/office/drawing/2014/main" id="{D3C761F0-0F56-4C88-92B7-3F34216E14E2}"/>
              </a:ext>
            </a:extLst>
          </p:cNvPr>
          <p:cNvSpPr>
            <a:spLocks noChangeArrowheads="1"/>
          </p:cNvSpPr>
          <p:nvPr/>
        </p:nvSpPr>
        <p:spPr bwMode="auto">
          <a:xfrm>
            <a:off x="3429000" y="4800600"/>
            <a:ext cx="5943600" cy="1600200"/>
          </a:xfrm>
          <a:prstGeom prst="rect">
            <a:avLst/>
          </a:prstGeom>
          <a:solidFill>
            <a:schemeClr val="bg1"/>
          </a:solidFill>
          <a:ln w="9525">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zh-CN" altLang="en-US" sz="2000" b="1">
                <a:solidFill>
                  <a:schemeClr val="tx2"/>
                </a:solidFill>
                <a:latin typeface="Times New Roman" panose="02020603050405020304" pitchFamily="18" charset="0"/>
                <a:ea typeface="楷体_GB2312" pitchFamily="49" charset="-122"/>
              </a:rPr>
              <a:t>如：</a:t>
            </a:r>
            <a:r>
              <a:rPr lang="en-US" altLang="zh-CN" sz="2000" b="1">
                <a:solidFill>
                  <a:schemeClr val="tx2"/>
                </a:solidFill>
                <a:latin typeface="Times New Roman" panose="02020603050405020304" pitchFamily="18" charset="0"/>
                <a:ea typeface="楷体_GB2312" pitchFamily="49" charset="-122"/>
              </a:rPr>
              <a:t>f = newFrame("FrameTitle")</a:t>
            </a:r>
            <a:r>
              <a:rPr lang="zh-CN" altLang="en-US" sz="2000" b="1">
                <a:solidFill>
                  <a:schemeClr val="tx2"/>
                </a:solidFill>
                <a:latin typeface="Times New Roman" panose="02020603050405020304" pitchFamily="18" charset="0"/>
                <a:ea typeface="楷体_GB2312" pitchFamily="49" charset="-122"/>
              </a:rPr>
              <a:t>；</a:t>
            </a:r>
          </a:p>
          <a:p>
            <a:pPr eaLnBrk="1" hangingPunct="1">
              <a:buFont typeface="Wingdings" panose="05000000000000000000" pitchFamily="2" charset="2"/>
              <a:buNone/>
            </a:pPr>
            <a:r>
              <a:rPr lang="zh-CN" altLang="en-US" sz="2000" b="1">
                <a:solidFill>
                  <a:schemeClr val="tx2"/>
                </a:solidFill>
                <a:latin typeface="Times New Roman" panose="02020603050405020304" pitchFamily="18" charset="0"/>
                <a:ea typeface="楷体_GB2312" pitchFamily="49" charset="-122"/>
              </a:rPr>
              <a:t>	   </a:t>
            </a:r>
            <a:r>
              <a:rPr lang="en-US" altLang="zh-CN" sz="2000" b="1">
                <a:solidFill>
                  <a:schemeClr val="tx2"/>
                </a:solidFill>
                <a:latin typeface="Times New Roman" panose="02020603050405020304" pitchFamily="18" charset="0"/>
                <a:ea typeface="楷体_GB2312" pitchFamily="49" charset="-122"/>
              </a:rPr>
              <a:t>b = newButton("PressMe")</a:t>
            </a:r>
            <a:r>
              <a:rPr lang="zh-CN" altLang="en-US" sz="2000" b="1">
                <a:solidFill>
                  <a:schemeClr val="tx2"/>
                </a:solidFill>
                <a:latin typeface="Times New Roman" panose="02020603050405020304" pitchFamily="18" charset="0"/>
                <a:ea typeface="楷体_GB2312" pitchFamily="49" charset="-122"/>
              </a:rPr>
              <a:t>；</a:t>
            </a:r>
          </a:p>
          <a:p>
            <a:pPr eaLnBrk="1" hangingPunct="1">
              <a:buFont typeface="Wingdings" panose="05000000000000000000" pitchFamily="2" charset="2"/>
              <a:buNone/>
            </a:pPr>
            <a:r>
              <a:rPr lang="zh-CN" altLang="en-US" sz="2000" b="1">
                <a:solidFill>
                  <a:schemeClr val="tx2"/>
                </a:solidFill>
                <a:latin typeface="Times New Roman" panose="02020603050405020304" pitchFamily="18" charset="0"/>
                <a:ea typeface="楷体_GB2312" pitchFamily="49" charset="-122"/>
              </a:rPr>
              <a:t>	   </a:t>
            </a:r>
            <a:r>
              <a:rPr lang="en-US" altLang="zh-CN" sz="2000" b="1">
                <a:solidFill>
                  <a:schemeClr val="tx2"/>
                </a:solidFill>
                <a:latin typeface="Times New Roman" panose="02020603050405020304" pitchFamily="18" charset="0"/>
                <a:ea typeface="楷体_GB2312" pitchFamily="49" charset="-122"/>
              </a:rPr>
              <a:t>f.add(b, "South")</a:t>
            </a:r>
            <a:r>
              <a:rPr lang="zh-CN" altLang="en-US" sz="2000" b="1">
                <a:solidFill>
                  <a:schemeClr val="tx2"/>
                </a:solidFill>
                <a:latin typeface="Times New Roman" panose="02020603050405020304" pitchFamily="18" charset="0"/>
                <a:ea typeface="楷体_GB2312" pitchFamily="49" charset="-122"/>
              </a:rPr>
              <a:t>；</a:t>
            </a:r>
          </a:p>
          <a:p>
            <a:pPr eaLnBrk="1" hangingPunct="1">
              <a:buFont typeface="Wingdings" panose="05000000000000000000" pitchFamily="2" charset="2"/>
              <a:buNone/>
            </a:pPr>
            <a:r>
              <a:rPr lang="zh-CN" altLang="en-US" sz="2000" b="1">
                <a:solidFill>
                  <a:schemeClr val="tx2"/>
                </a:solidFill>
                <a:latin typeface="Times New Roman" panose="02020603050405020304" pitchFamily="18" charset="0"/>
                <a:ea typeface="楷体_GB2312" pitchFamily="49" charset="-122"/>
              </a:rPr>
              <a:t>将一个按钮加到框架的南部</a:t>
            </a:r>
            <a:endParaRPr lang="zh-CN" altLang="en-US" sz="2000">
              <a:solidFill>
                <a:schemeClr val="tx2"/>
              </a:solidFill>
              <a:latin typeface="Times New Roman" panose="02020603050405020304" pitchFamily="18" charset="0"/>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12325"/>
                                        </p:tgtEl>
                                        <p:attrNameLst>
                                          <p:attrName>style.visibility</p:attrName>
                                        </p:attrNameLst>
                                      </p:cBhvr>
                                      <p:to>
                                        <p:strVal val="visible"/>
                                      </p:to>
                                    </p:set>
                                    <p:animEffect transition="in" filter="dissolve">
                                      <p:cBhvr>
                                        <p:cTn id="7" dur="500"/>
                                        <p:tgtEl>
                                          <p:spTgt spid="3123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2331"/>
                                        </p:tgtEl>
                                        <p:attrNameLst>
                                          <p:attrName>style.visibility</p:attrName>
                                        </p:attrNameLst>
                                      </p:cBhvr>
                                      <p:to>
                                        <p:strVal val="visible"/>
                                      </p:to>
                                    </p:set>
                                    <p:animEffect transition="in" filter="dissolve">
                                      <p:cBhvr>
                                        <p:cTn id="12" dur="500"/>
                                        <p:tgtEl>
                                          <p:spTgt spid="312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31"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3346" name="Rectangle 2">
            <a:extLst>
              <a:ext uri="{FF2B5EF4-FFF2-40B4-BE49-F238E27FC236}">
                <a16:creationId xmlns:a16="http://schemas.microsoft.com/office/drawing/2014/main" id="{9C5BF386-961A-4F13-950D-2A8EBB0DA633}"/>
              </a:ext>
            </a:extLst>
          </p:cNvPr>
          <p:cNvSpPr>
            <a:spLocks noGrp="1" noChangeArrowheads="1"/>
          </p:cNvSpPr>
          <p:nvPr>
            <p:ph type="title"/>
          </p:nvPr>
        </p:nvSpPr>
        <p:spPr/>
        <p:txBody>
          <a:bodyPr/>
          <a:lstStyle/>
          <a:p>
            <a:pPr eaLnBrk="1" hangingPunct="1">
              <a:defRPr/>
            </a:pPr>
            <a:r>
              <a:rPr lang="en-US" altLang="zh-CN"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3  </a:t>
            </a:r>
            <a:r>
              <a:rPr lang="zh-CN" altLang="en-US"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布局管理器</a:t>
            </a:r>
          </a:p>
        </p:txBody>
      </p:sp>
      <p:sp>
        <p:nvSpPr>
          <p:cNvPr id="19460" name="Rectangle 3">
            <a:extLst>
              <a:ext uri="{FF2B5EF4-FFF2-40B4-BE49-F238E27FC236}">
                <a16:creationId xmlns:a16="http://schemas.microsoft.com/office/drawing/2014/main" id="{203855BF-A342-47EE-B9A1-F7E44FD95B24}"/>
              </a:ext>
            </a:extLst>
          </p:cNvPr>
          <p:cNvSpPr>
            <a:spLocks noGrp="1" noChangeArrowheads="1"/>
          </p:cNvSpPr>
          <p:nvPr>
            <p:ph sz="quarter" idx="10"/>
          </p:nvPr>
        </p:nvSpPr>
        <p:spPr/>
        <p:txBody>
          <a:bodyPr/>
          <a:lstStyle/>
          <a:p>
            <a:pPr eaLnBrk="1" hangingPunct="1"/>
            <a:r>
              <a:rPr lang="zh-CN" altLang="en-US" sz="2400" b="1">
                <a:solidFill>
                  <a:schemeClr val="tx2"/>
                </a:solidFill>
                <a:latin typeface="Times New Roman" panose="02020603050405020304" pitchFamily="18" charset="0"/>
                <a:ea typeface="楷体_GB2312" pitchFamily="49" charset="-122"/>
              </a:rPr>
              <a:t>例子：</a:t>
            </a:r>
          </a:p>
        </p:txBody>
      </p:sp>
      <p:sp>
        <p:nvSpPr>
          <p:cNvPr id="19458" name="灯片编号占位符 5">
            <a:extLst>
              <a:ext uri="{FF2B5EF4-FFF2-40B4-BE49-F238E27FC236}">
                <a16:creationId xmlns:a16="http://schemas.microsoft.com/office/drawing/2014/main" id="{EC35B8F5-5388-4183-B7C2-E22C29A7395B}"/>
              </a:ext>
            </a:extLst>
          </p:cNvPr>
          <p:cNvSpPr>
            <a:spLocks noGrp="1"/>
          </p:cNvSpPr>
          <p:nvPr>
            <p:ph type="sldNum" sz="quarter" idx="4294967295"/>
          </p:nvPr>
        </p:nvSpPr>
        <p:spPr>
          <a:xfrm>
            <a:off x="0" y="0"/>
            <a:ext cx="0" cy="0"/>
          </a:xfrm>
          <a:noFill/>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16F7CE0E-F2B2-45C9-973D-2A42A40BCA75}" type="slidenum">
              <a:rPr kumimoji="0" lang="en-US" altLang="zh-CN" sz="1400"/>
              <a:pPr/>
              <a:t>18</a:t>
            </a:fld>
            <a:endParaRPr kumimoji="0" lang="en-US" altLang="zh-CN" sz="1400"/>
          </a:p>
        </p:txBody>
      </p:sp>
      <p:pic>
        <p:nvPicPr>
          <p:cNvPr id="19461" name="Picture 11">
            <a:extLst>
              <a:ext uri="{FF2B5EF4-FFF2-40B4-BE49-F238E27FC236}">
                <a16:creationId xmlns:a16="http://schemas.microsoft.com/office/drawing/2014/main" id="{057B9F69-FA52-46BB-93CE-41C7F813B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210" t="10507" r="31013" b="3940"/>
          <a:stretch>
            <a:fillRect/>
          </a:stretch>
        </p:blipFill>
        <p:spPr bwMode="auto">
          <a:xfrm>
            <a:off x="2286000" y="914400"/>
            <a:ext cx="6629400" cy="5257800"/>
          </a:xfrm>
          <a:prstGeom prst="rect">
            <a:avLst/>
          </a:prstGeom>
          <a:noFill/>
          <a:ln w="9525">
            <a:solidFill>
              <a:srgbClr val="00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3356" name="Picture 12">
            <a:extLst>
              <a:ext uri="{FF2B5EF4-FFF2-40B4-BE49-F238E27FC236}">
                <a16:creationId xmlns:a16="http://schemas.microsoft.com/office/drawing/2014/main" id="{E97272D7-7814-46AE-89E9-A75F4FBBB5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4827" y="4000798"/>
            <a:ext cx="333375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13356"/>
                                        </p:tgtEl>
                                        <p:attrNameLst>
                                          <p:attrName>style.visibility</p:attrName>
                                        </p:attrNameLst>
                                      </p:cBhvr>
                                      <p:to>
                                        <p:strVal val="visible"/>
                                      </p:to>
                                    </p:set>
                                    <p:animEffect transition="in" filter="dissolve">
                                      <p:cBhvr>
                                        <p:cTn id="7" dur="500"/>
                                        <p:tgtEl>
                                          <p:spTgt spid="313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4370" name="Rectangle 2">
            <a:extLst>
              <a:ext uri="{FF2B5EF4-FFF2-40B4-BE49-F238E27FC236}">
                <a16:creationId xmlns:a16="http://schemas.microsoft.com/office/drawing/2014/main" id="{B4CD9A6B-AC5D-42CF-97A5-BDEC0BEB3EDD}"/>
              </a:ext>
            </a:extLst>
          </p:cNvPr>
          <p:cNvSpPr>
            <a:spLocks noGrp="1" noChangeArrowheads="1"/>
          </p:cNvSpPr>
          <p:nvPr>
            <p:ph type="title"/>
          </p:nvPr>
        </p:nvSpPr>
        <p:spPr/>
        <p:txBody>
          <a:bodyPr/>
          <a:lstStyle/>
          <a:p>
            <a:pPr eaLnBrk="1" hangingPunct="1">
              <a:defRPr/>
            </a:pPr>
            <a:r>
              <a:rPr lang="en-US" altLang="zh-CN"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3  </a:t>
            </a:r>
            <a:r>
              <a:rPr lang="zh-CN" altLang="en-US"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布局管理器</a:t>
            </a:r>
          </a:p>
        </p:txBody>
      </p:sp>
      <p:sp>
        <p:nvSpPr>
          <p:cNvPr id="20484" name="Rectangle 3">
            <a:extLst>
              <a:ext uri="{FF2B5EF4-FFF2-40B4-BE49-F238E27FC236}">
                <a16:creationId xmlns:a16="http://schemas.microsoft.com/office/drawing/2014/main" id="{43340FE4-2601-4C04-B88F-45CDEF1BA5FA}"/>
              </a:ext>
            </a:extLst>
          </p:cNvPr>
          <p:cNvSpPr>
            <a:spLocks noGrp="1" noChangeArrowheads="1"/>
          </p:cNvSpPr>
          <p:nvPr>
            <p:ph sz="quarter" idx="10"/>
          </p:nvPr>
        </p:nvSpPr>
        <p:spPr/>
        <p:txBody>
          <a:bodyPr/>
          <a:lstStyle/>
          <a:p>
            <a:pPr eaLnBrk="1" hangingPunct="1"/>
            <a:r>
              <a:rPr lang="zh-CN" altLang="en-US" sz="2400" b="1">
                <a:solidFill>
                  <a:schemeClr val="tx2"/>
                </a:solidFill>
                <a:latin typeface="Times New Roman" panose="02020603050405020304" pitchFamily="18" charset="0"/>
                <a:ea typeface="楷体_GB2312" pitchFamily="49" charset="-122"/>
              </a:rPr>
              <a:t>例子：</a:t>
            </a:r>
          </a:p>
        </p:txBody>
      </p:sp>
      <p:sp>
        <p:nvSpPr>
          <p:cNvPr id="20482" name="灯片编号占位符 5">
            <a:extLst>
              <a:ext uri="{FF2B5EF4-FFF2-40B4-BE49-F238E27FC236}">
                <a16:creationId xmlns:a16="http://schemas.microsoft.com/office/drawing/2014/main" id="{0086A615-F8B0-4BE9-BA64-C82E79897FD7}"/>
              </a:ext>
            </a:extLst>
          </p:cNvPr>
          <p:cNvSpPr>
            <a:spLocks noGrp="1"/>
          </p:cNvSpPr>
          <p:nvPr>
            <p:ph type="sldNum" sz="quarter" idx="4294967295"/>
          </p:nvPr>
        </p:nvSpPr>
        <p:spPr>
          <a:xfrm>
            <a:off x="0" y="0"/>
            <a:ext cx="0" cy="0"/>
          </a:xfrm>
          <a:noFill/>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3442326D-9D6E-41A4-9FF5-FBCCEE60A425}" type="slidenum">
              <a:rPr kumimoji="0" lang="en-US" altLang="zh-CN" sz="1400"/>
              <a:pPr/>
              <a:t>19</a:t>
            </a:fld>
            <a:endParaRPr kumimoji="0" lang="en-US" altLang="zh-CN" sz="1400"/>
          </a:p>
        </p:txBody>
      </p:sp>
      <p:pic>
        <p:nvPicPr>
          <p:cNvPr id="20485" name="Picture 6">
            <a:extLst>
              <a:ext uri="{FF2B5EF4-FFF2-40B4-BE49-F238E27FC236}">
                <a16:creationId xmlns:a16="http://schemas.microsoft.com/office/drawing/2014/main" id="{D5969EA4-003A-4515-8621-1D341B760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88" t="12172" r="28215" b="5167"/>
          <a:stretch>
            <a:fillRect/>
          </a:stretch>
        </p:blipFill>
        <p:spPr bwMode="auto">
          <a:xfrm>
            <a:off x="1752600" y="1143001"/>
            <a:ext cx="6400800" cy="5105400"/>
          </a:xfrm>
          <a:prstGeom prst="rect">
            <a:avLst/>
          </a:prstGeom>
          <a:noFill/>
          <a:ln w="9525">
            <a:solidFill>
              <a:srgbClr val="00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6" name="Line 7">
            <a:extLst>
              <a:ext uri="{FF2B5EF4-FFF2-40B4-BE49-F238E27FC236}">
                <a16:creationId xmlns:a16="http://schemas.microsoft.com/office/drawing/2014/main" id="{98044D38-E21A-4B76-A9CD-AC51CD1E9A9B}"/>
              </a:ext>
            </a:extLst>
          </p:cNvPr>
          <p:cNvSpPr>
            <a:spLocks noChangeShapeType="1"/>
          </p:cNvSpPr>
          <p:nvPr/>
        </p:nvSpPr>
        <p:spPr bwMode="auto">
          <a:xfrm>
            <a:off x="4495800" y="3657600"/>
            <a:ext cx="3962400" cy="0"/>
          </a:xfrm>
          <a:prstGeom prst="line">
            <a:avLst/>
          </a:prstGeom>
          <a:noFill/>
          <a:ln w="952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pic>
        <p:nvPicPr>
          <p:cNvPr id="314376" name="Picture 8">
            <a:extLst>
              <a:ext uri="{FF2B5EF4-FFF2-40B4-BE49-F238E27FC236}">
                <a16:creationId xmlns:a16="http://schemas.microsoft.com/office/drawing/2014/main" id="{4F4D6718-EE0F-4D51-A480-BD06FFF880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7231" y="3209192"/>
            <a:ext cx="38100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14376"/>
                                        </p:tgtEl>
                                        <p:attrNameLst>
                                          <p:attrName>style.visibility</p:attrName>
                                        </p:attrNameLst>
                                      </p:cBhvr>
                                      <p:to>
                                        <p:strVal val="visible"/>
                                      </p:to>
                                    </p:set>
                                    <p:animEffect transition="in" filter="dissolve">
                                      <p:cBhvr>
                                        <p:cTn id="7" dur="500"/>
                                        <p:tgtEl>
                                          <p:spTgt spid="314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a:extLst>
              <a:ext uri="{FF2B5EF4-FFF2-40B4-BE49-F238E27FC236}">
                <a16:creationId xmlns:a16="http://schemas.microsoft.com/office/drawing/2014/main" id="{FF23FCC2-4323-427B-A543-E6191EB163C5}"/>
              </a:ext>
            </a:extLst>
          </p:cNvPr>
          <p:cNvSpPr>
            <a:spLocks noGrp="1" noChangeArrowheads="1"/>
          </p:cNvSpPr>
          <p:nvPr>
            <p:ph type="title"/>
          </p:nvPr>
        </p:nvSpPr>
        <p:spPr/>
        <p:txBody>
          <a:bodyPr rtlCol="0"/>
          <a:lstStyle/>
          <a:p>
            <a:r>
              <a:rPr lang="zh-CN" altLang="en-US" dirty="0"/>
              <a:t>概述</a:t>
            </a:r>
          </a:p>
        </p:txBody>
      </p:sp>
      <p:sp>
        <p:nvSpPr>
          <p:cNvPr id="262147" name="Rectangle 3">
            <a:extLst>
              <a:ext uri="{FF2B5EF4-FFF2-40B4-BE49-F238E27FC236}">
                <a16:creationId xmlns:a16="http://schemas.microsoft.com/office/drawing/2014/main" id="{6E2158C5-3A16-4B8C-9C87-97CC5ACC86A6}"/>
              </a:ext>
            </a:extLst>
          </p:cNvPr>
          <p:cNvSpPr>
            <a:spLocks noGrp="1" noChangeArrowheads="1"/>
          </p:cNvSpPr>
          <p:nvPr>
            <p:ph sz="quarter" idx="10"/>
          </p:nvPr>
        </p:nvSpPr>
        <p:spPr/>
        <p:txBody>
          <a:bodyPr/>
          <a:lstStyle/>
          <a:p>
            <a:pPr eaLnBrk="1" hangingPunct="1">
              <a:defRPr/>
            </a:pPr>
            <a:r>
              <a:rPr lang="zh-CN" altLang="en-US" b="1" dirty="0">
                <a:effectLst>
                  <a:outerShdw blurRad="38100" dist="38100" dir="2700000" algn="tl">
                    <a:srgbClr val="C0C0C0"/>
                  </a:outerShdw>
                </a:effectLst>
                <a:latin typeface="Times New Roman" panose="02020603050405020304" pitchFamily="18" charset="0"/>
                <a:ea typeface="楷体_GB2312" pitchFamily="49" charset="-122"/>
              </a:rPr>
              <a:t>了解</a:t>
            </a:r>
            <a:r>
              <a:rPr lang="en-US" altLang="zh-CN" b="1" dirty="0">
                <a:effectLst>
                  <a:outerShdw blurRad="38100" dist="38100" dir="2700000" algn="tl">
                    <a:srgbClr val="C0C0C0"/>
                  </a:outerShdw>
                </a:effectLst>
                <a:latin typeface="Times New Roman" panose="02020603050405020304" pitchFamily="18" charset="0"/>
                <a:ea typeface="楷体_GB2312" pitchFamily="49" charset="-122"/>
              </a:rPr>
              <a:t>Java</a:t>
            </a:r>
            <a:r>
              <a:rPr lang="zh-CN" altLang="en-US" b="1" dirty="0">
                <a:effectLst>
                  <a:outerShdw blurRad="38100" dist="38100" dir="2700000" algn="tl">
                    <a:srgbClr val="C0C0C0"/>
                  </a:outerShdw>
                </a:effectLst>
                <a:latin typeface="Times New Roman" panose="02020603050405020304" pitchFamily="18" charset="0"/>
                <a:ea typeface="楷体_GB2312" pitchFamily="49" charset="-122"/>
              </a:rPr>
              <a:t>图形界面的构成</a:t>
            </a:r>
          </a:p>
          <a:p>
            <a:pPr eaLnBrk="1" hangingPunct="1">
              <a:defRPr/>
            </a:pPr>
            <a:r>
              <a:rPr lang="zh-CN" altLang="en-US" b="1" dirty="0">
                <a:effectLst>
                  <a:outerShdw blurRad="38100" dist="38100" dir="2700000" algn="tl">
                    <a:srgbClr val="C0C0C0"/>
                  </a:outerShdw>
                </a:effectLst>
                <a:latin typeface="Times New Roman" panose="02020603050405020304" pitchFamily="18" charset="0"/>
                <a:ea typeface="楷体_GB2312" pitchFamily="49" charset="-122"/>
              </a:rPr>
              <a:t>掌握</a:t>
            </a:r>
            <a:r>
              <a:rPr lang="en-US" altLang="zh-CN" b="1" dirty="0">
                <a:effectLst>
                  <a:outerShdw blurRad="38100" dist="38100" dir="2700000" algn="tl">
                    <a:srgbClr val="C0C0C0"/>
                  </a:outerShdw>
                </a:effectLst>
                <a:latin typeface="Times New Roman" panose="02020603050405020304" pitchFamily="18" charset="0"/>
                <a:ea typeface="楷体_GB2312" pitchFamily="49" charset="-122"/>
              </a:rPr>
              <a:t>Java</a:t>
            </a:r>
            <a:r>
              <a:rPr lang="zh-CN" altLang="en-US" b="1" dirty="0">
                <a:effectLst>
                  <a:outerShdw blurRad="38100" dist="38100" dir="2700000" algn="tl">
                    <a:srgbClr val="C0C0C0"/>
                  </a:outerShdw>
                </a:effectLst>
                <a:latin typeface="Times New Roman" panose="02020603050405020304" pitchFamily="18" charset="0"/>
                <a:ea typeface="楷体_GB2312" pitchFamily="49" charset="-122"/>
              </a:rPr>
              <a:t>的抽象窗口工具集</a:t>
            </a:r>
            <a:r>
              <a:rPr lang="en-US" altLang="zh-CN" b="1" dirty="0">
                <a:effectLst>
                  <a:outerShdw blurRad="38100" dist="38100" dir="2700000" algn="tl">
                    <a:srgbClr val="C0C0C0"/>
                  </a:outerShdw>
                </a:effectLst>
                <a:latin typeface="Times New Roman" panose="02020603050405020304" pitchFamily="18" charset="0"/>
                <a:ea typeface="楷体_GB2312" pitchFamily="49" charset="-122"/>
              </a:rPr>
              <a:t>AWT</a:t>
            </a:r>
          </a:p>
          <a:p>
            <a:pPr eaLnBrk="1" hangingPunct="1">
              <a:defRPr/>
            </a:pPr>
            <a:r>
              <a:rPr lang="zh-CN" altLang="en-US" b="1" dirty="0">
                <a:effectLst>
                  <a:outerShdw blurRad="38100" dist="38100" dir="2700000" algn="tl">
                    <a:srgbClr val="C0C0C0"/>
                  </a:outerShdw>
                </a:effectLst>
                <a:latin typeface="Times New Roman" panose="02020603050405020304" pitchFamily="18" charset="0"/>
                <a:ea typeface="楷体_GB2312" pitchFamily="49" charset="-122"/>
              </a:rPr>
              <a:t>理解容器和组件的含义</a:t>
            </a:r>
          </a:p>
          <a:p>
            <a:pPr eaLnBrk="1" hangingPunct="1">
              <a:defRPr/>
            </a:pPr>
            <a:r>
              <a:rPr lang="zh-CN" altLang="en-US" b="1" dirty="0">
                <a:effectLst>
                  <a:outerShdw blurRad="38100" dist="38100" dir="2700000" algn="tl">
                    <a:srgbClr val="C0C0C0"/>
                  </a:outerShdw>
                </a:effectLst>
                <a:latin typeface="Times New Roman" panose="02020603050405020304" pitchFamily="18" charset="0"/>
                <a:ea typeface="楷体_GB2312" pitchFamily="49" charset="-122"/>
              </a:rPr>
              <a:t>掌握框架的创建方法</a:t>
            </a:r>
          </a:p>
          <a:p>
            <a:pPr eaLnBrk="1" hangingPunct="1">
              <a:defRPr/>
            </a:pPr>
            <a:r>
              <a:rPr lang="zh-CN" altLang="en-US" b="1" dirty="0">
                <a:effectLst>
                  <a:outerShdw blurRad="38100" dist="38100" dir="2700000" algn="tl">
                    <a:srgbClr val="C0C0C0"/>
                  </a:outerShdw>
                </a:effectLst>
                <a:latin typeface="Times New Roman" panose="02020603050405020304" pitchFamily="18" charset="0"/>
                <a:ea typeface="楷体_GB2312" pitchFamily="49" charset="-122"/>
              </a:rPr>
              <a:t>掌握面板的创建方法</a:t>
            </a:r>
          </a:p>
          <a:p>
            <a:pPr eaLnBrk="1" hangingPunct="1">
              <a:defRPr/>
            </a:pPr>
            <a:r>
              <a:rPr lang="zh-CN" altLang="en-US" b="1" dirty="0">
                <a:effectLst>
                  <a:outerShdw blurRad="38100" dist="38100" dir="2700000" algn="tl">
                    <a:srgbClr val="C0C0C0"/>
                  </a:outerShdw>
                </a:effectLst>
                <a:latin typeface="Times New Roman" panose="02020603050405020304" pitchFamily="18" charset="0"/>
                <a:ea typeface="楷体_GB2312" pitchFamily="49" charset="-122"/>
              </a:rPr>
              <a:t>理解且掌握布局和布局管理器的使用方法</a:t>
            </a:r>
          </a:p>
        </p:txBody>
      </p:sp>
      <p:sp>
        <p:nvSpPr>
          <p:cNvPr id="4098" name="灯片编号占位符 5">
            <a:extLst>
              <a:ext uri="{FF2B5EF4-FFF2-40B4-BE49-F238E27FC236}">
                <a16:creationId xmlns:a16="http://schemas.microsoft.com/office/drawing/2014/main" id="{E2676521-C827-4BCA-BE53-1544E87F53F2}"/>
              </a:ext>
            </a:extLst>
          </p:cNvPr>
          <p:cNvSpPr>
            <a:spLocks noGrp="1"/>
          </p:cNvSpPr>
          <p:nvPr>
            <p:ph type="sldNum" sz="quarter" idx="4294967295"/>
          </p:nvPr>
        </p:nvSpPr>
        <p:spPr>
          <a:xfrm>
            <a:off x="0" y="0"/>
            <a:ext cx="0" cy="0"/>
          </a:xfrm>
          <a:noFill/>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7F85FD9A-AEE4-4600-8C20-81F7920D79E0}" type="slidenum">
              <a:rPr kumimoji="0" lang="en-US" altLang="zh-CN" sz="1400"/>
              <a:pPr/>
              <a:t>2</a:t>
            </a:fld>
            <a:endParaRPr kumimoji="0" lang="en-US" altLang="zh-CN" sz="14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a:extLst>
              <a:ext uri="{FF2B5EF4-FFF2-40B4-BE49-F238E27FC236}">
                <a16:creationId xmlns:a16="http://schemas.microsoft.com/office/drawing/2014/main" id="{2CA1C51F-D0DF-42FE-B986-0529FC11C0BD}"/>
              </a:ext>
            </a:extLst>
          </p:cNvPr>
          <p:cNvSpPr>
            <a:spLocks noGrp="1" noChangeArrowheads="1"/>
          </p:cNvSpPr>
          <p:nvPr>
            <p:ph type="title"/>
          </p:nvPr>
        </p:nvSpPr>
        <p:spPr/>
        <p:txBody>
          <a:bodyPr/>
          <a:lstStyle/>
          <a:p>
            <a:pPr eaLnBrk="1" hangingPunct="1">
              <a:defRPr/>
            </a:pPr>
            <a:r>
              <a:rPr lang="en-US" altLang="zh-CN"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3  </a:t>
            </a:r>
            <a:r>
              <a:rPr lang="zh-CN" altLang="en-US"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布局管理器</a:t>
            </a:r>
          </a:p>
        </p:txBody>
      </p:sp>
      <p:sp>
        <p:nvSpPr>
          <p:cNvPr id="21508" name="Rectangle 3">
            <a:extLst>
              <a:ext uri="{FF2B5EF4-FFF2-40B4-BE49-F238E27FC236}">
                <a16:creationId xmlns:a16="http://schemas.microsoft.com/office/drawing/2014/main" id="{5291B30C-E35A-487C-9E20-0210D900814D}"/>
              </a:ext>
            </a:extLst>
          </p:cNvPr>
          <p:cNvSpPr>
            <a:spLocks noGrp="1" noChangeArrowheads="1"/>
          </p:cNvSpPr>
          <p:nvPr>
            <p:ph sz="quarter" idx="10"/>
          </p:nvPr>
        </p:nvSpPr>
        <p:spPr/>
        <p:txBody>
          <a:bodyPr/>
          <a:lstStyle/>
          <a:p>
            <a:pPr eaLnBrk="1" hangingPunct="1"/>
            <a:r>
              <a:rPr lang="en-US" altLang="zh-CN" sz="2400" b="1">
                <a:latin typeface="Times New Roman" panose="02020603050405020304" pitchFamily="18" charset="0"/>
                <a:ea typeface="楷体_GB2312" pitchFamily="49" charset="-122"/>
              </a:rPr>
              <a:t>GridLayout—</a:t>
            </a:r>
            <a:r>
              <a:rPr lang="zh-CN" altLang="en-US" sz="2400" b="1">
                <a:latin typeface="Times New Roman" panose="02020603050405020304" pitchFamily="18" charset="0"/>
                <a:ea typeface="楷体_GB2312" pitchFamily="49" charset="-122"/>
              </a:rPr>
              <a:t>网格布局管理器</a:t>
            </a:r>
          </a:p>
          <a:p>
            <a:pPr lvl="1" eaLnBrk="1" hangingPunct="1"/>
            <a:r>
              <a:rPr lang="en-US" altLang="zh-CN" sz="2000" b="1">
                <a:latin typeface="Times New Roman" panose="02020603050405020304" pitchFamily="18" charset="0"/>
                <a:ea typeface="楷体_GB2312" pitchFamily="49" charset="-122"/>
              </a:rPr>
              <a:t>GridLayout</a:t>
            </a:r>
            <a:r>
              <a:rPr lang="zh-CN" altLang="en-US" sz="2000" b="1">
                <a:latin typeface="Times New Roman" panose="02020603050405020304" pitchFamily="18" charset="0"/>
                <a:ea typeface="楷体_GB2312" pitchFamily="49" charset="-122"/>
              </a:rPr>
              <a:t>是一种网格式的布局管理器，它将容器空间划分成</a:t>
            </a:r>
            <a:r>
              <a:rPr lang="en-US" altLang="zh-CN" sz="2000" b="1">
                <a:latin typeface="Times New Roman" panose="02020603050405020304" pitchFamily="18" charset="0"/>
                <a:ea typeface="楷体_GB2312" pitchFamily="49" charset="-122"/>
              </a:rPr>
              <a:t>M*N</a:t>
            </a:r>
            <a:r>
              <a:rPr lang="zh-CN" altLang="en-US" sz="2000" b="1">
                <a:latin typeface="Times New Roman" panose="02020603050405020304" pitchFamily="18" charset="0"/>
                <a:ea typeface="楷体_GB2312" pitchFamily="49" charset="-122"/>
              </a:rPr>
              <a:t>的网格，组件依次放入其中，每个组件占据一格；其中有三种构造方法：</a:t>
            </a:r>
          </a:p>
          <a:p>
            <a:pPr lvl="1" eaLnBrk="1" hangingPunct="1"/>
            <a:r>
              <a:rPr lang="en-US" altLang="zh-CN" sz="2000" b="1">
                <a:latin typeface="Times New Roman" panose="02020603050405020304" pitchFamily="18" charset="0"/>
                <a:ea typeface="楷体_GB2312" pitchFamily="49" charset="-122"/>
              </a:rPr>
              <a:t>public GridLayout( )</a:t>
            </a:r>
          </a:p>
          <a:p>
            <a:pPr lvl="1" eaLnBrk="1" hangingPunct="1"/>
            <a:r>
              <a:rPr lang="en-US" altLang="zh-CN" sz="2000" b="1">
                <a:latin typeface="Times New Roman" panose="02020603050405020304" pitchFamily="18" charset="0"/>
                <a:ea typeface="楷体_GB2312" pitchFamily="49" charset="-122"/>
              </a:rPr>
              <a:t>public GridLayout(int rows, int cols)</a:t>
            </a:r>
          </a:p>
          <a:p>
            <a:pPr lvl="1" eaLnBrk="1" hangingPunct="1"/>
            <a:r>
              <a:rPr lang="en-US" altLang="zh-CN" sz="2000" b="1">
                <a:latin typeface="Times New Roman" panose="02020603050405020304" pitchFamily="18" charset="0"/>
                <a:ea typeface="楷体_GB2312" pitchFamily="49" charset="-122"/>
              </a:rPr>
              <a:t>public GridLayout(int rows, int cols, int hgap, int vgap)</a:t>
            </a:r>
          </a:p>
          <a:p>
            <a:pPr lvl="1" eaLnBrk="1" hangingPunct="1"/>
            <a:r>
              <a:rPr lang="zh-CN" altLang="en-US" sz="2000" b="1">
                <a:latin typeface="Times New Roman" panose="02020603050405020304" pitchFamily="18" charset="0"/>
                <a:ea typeface="楷体_GB2312" pitchFamily="49" charset="-122"/>
              </a:rPr>
              <a:t>参数</a:t>
            </a:r>
            <a:r>
              <a:rPr lang="en-US" altLang="zh-CN" sz="2000" b="1">
                <a:latin typeface="Times New Roman" panose="02020603050405020304" pitchFamily="18" charset="0"/>
                <a:ea typeface="楷体_GB2312" pitchFamily="49" charset="-122"/>
              </a:rPr>
              <a:t>rows</a:t>
            </a:r>
            <a:r>
              <a:rPr lang="zh-CN" altLang="en-US" sz="2000" b="1">
                <a:latin typeface="Times New Roman" panose="02020603050405020304" pitchFamily="18" charset="0"/>
                <a:ea typeface="楷体_GB2312" pitchFamily="49" charset="-122"/>
              </a:rPr>
              <a:t>和</a:t>
            </a:r>
            <a:r>
              <a:rPr lang="en-US" altLang="zh-CN" sz="2000" b="1">
                <a:latin typeface="Times New Roman" panose="02020603050405020304" pitchFamily="18" charset="0"/>
                <a:ea typeface="楷体_GB2312" pitchFamily="49" charset="-122"/>
              </a:rPr>
              <a:t>cols</a:t>
            </a:r>
            <a:r>
              <a:rPr lang="zh-CN" altLang="en-US" sz="2000" b="1">
                <a:latin typeface="Times New Roman" panose="02020603050405020304" pitchFamily="18" charset="0"/>
                <a:ea typeface="楷体_GB2312" pitchFamily="49" charset="-122"/>
              </a:rPr>
              <a:t>分别指定网格的行数和列数，</a:t>
            </a:r>
            <a:r>
              <a:rPr lang="en-US" altLang="zh-CN" sz="2000" b="1">
                <a:latin typeface="Times New Roman" panose="02020603050405020304" pitchFamily="18" charset="0"/>
                <a:ea typeface="楷体_GB2312" pitchFamily="49" charset="-122"/>
              </a:rPr>
              <a:t>hgap</a:t>
            </a:r>
            <a:r>
              <a:rPr lang="zh-CN" altLang="en-US" sz="2000" b="1">
                <a:latin typeface="Times New Roman" panose="02020603050405020304" pitchFamily="18" charset="0"/>
                <a:ea typeface="楷体_GB2312" pitchFamily="49" charset="-122"/>
              </a:rPr>
              <a:t>和</a:t>
            </a:r>
            <a:r>
              <a:rPr lang="en-US" altLang="zh-CN" sz="2000" b="1">
                <a:latin typeface="Times New Roman" panose="02020603050405020304" pitchFamily="18" charset="0"/>
                <a:ea typeface="楷体_GB2312" pitchFamily="49" charset="-122"/>
              </a:rPr>
              <a:t>vgap</a:t>
            </a:r>
            <a:r>
              <a:rPr lang="zh-CN" altLang="en-US" sz="2000" b="1">
                <a:latin typeface="Times New Roman" panose="02020603050405020304" pitchFamily="18" charset="0"/>
                <a:ea typeface="楷体_GB2312" pitchFamily="49" charset="-122"/>
              </a:rPr>
              <a:t>分别表示网格间的水平间距和垂直间距。</a:t>
            </a:r>
          </a:p>
          <a:p>
            <a:pPr lvl="1" eaLnBrk="1" hangingPunct="1"/>
            <a:r>
              <a:rPr lang="zh-CN" altLang="en-US" sz="2000" b="1">
                <a:latin typeface="Times New Roman" panose="02020603050405020304" pitchFamily="18" charset="0"/>
                <a:ea typeface="楷体_GB2312" pitchFamily="49" charset="-122"/>
              </a:rPr>
              <a:t>如：</a:t>
            </a:r>
            <a:r>
              <a:rPr lang="en-US" altLang="zh-CN" sz="2000" b="1">
                <a:latin typeface="Times New Roman" panose="02020603050405020304" pitchFamily="18" charset="0"/>
                <a:ea typeface="楷体_GB2312" pitchFamily="49" charset="-122"/>
              </a:rPr>
              <a:t>new GridLayout(3,2)</a:t>
            </a:r>
            <a:r>
              <a:rPr lang="zh-CN" altLang="en-US" sz="2000" b="1">
                <a:latin typeface="Times New Roman" panose="02020603050405020304" pitchFamily="18" charset="0"/>
                <a:ea typeface="楷体_GB2312" pitchFamily="49" charset="-122"/>
              </a:rPr>
              <a:t>创建一个三行乘两列的布局管理器。</a:t>
            </a:r>
          </a:p>
          <a:p>
            <a:pPr lvl="1" eaLnBrk="1" hangingPunct="1"/>
            <a:r>
              <a:rPr lang="en-US" altLang="zh-CN" sz="2000" b="1">
                <a:latin typeface="Times New Roman" panose="02020603050405020304" pitchFamily="18" charset="0"/>
                <a:ea typeface="楷体_GB2312" pitchFamily="49" charset="-122"/>
              </a:rPr>
              <a:t>rows</a:t>
            </a:r>
            <a:r>
              <a:rPr lang="zh-CN" altLang="en-US" sz="2000" b="1">
                <a:latin typeface="Times New Roman" panose="02020603050405020304" pitchFamily="18" charset="0"/>
                <a:ea typeface="楷体_GB2312" pitchFamily="49" charset="-122"/>
              </a:rPr>
              <a:t>和</a:t>
            </a:r>
            <a:r>
              <a:rPr lang="en-US" altLang="zh-CN" sz="2000" b="1">
                <a:latin typeface="Times New Roman" panose="02020603050405020304" pitchFamily="18" charset="0"/>
                <a:ea typeface="楷体_GB2312" pitchFamily="49" charset="-122"/>
              </a:rPr>
              <a:t>cols</a:t>
            </a:r>
            <a:r>
              <a:rPr lang="zh-CN" altLang="en-US" sz="2000" b="1">
                <a:latin typeface="Times New Roman" panose="02020603050405020304" pitchFamily="18" charset="0"/>
                <a:ea typeface="楷体_GB2312" pitchFamily="49" charset="-122"/>
              </a:rPr>
              <a:t>中的一个值可以为</a:t>
            </a:r>
            <a:r>
              <a:rPr lang="en-US" altLang="zh-CN" sz="2000" b="1">
                <a:latin typeface="Times New Roman" panose="02020603050405020304" pitchFamily="18" charset="0"/>
                <a:ea typeface="楷体_GB2312" pitchFamily="49" charset="-122"/>
              </a:rPr>
              <a:t>0</a:t>
            </a:r>
            <a:r>
              <a:rPr lang="zh-CN" altLang="en-US" sz="2000" b="1">
                <a:latin typeface="Times New Roman" panose="02020603050405020304" pitchFamily="18" charset="0"/>
                <a:ea typeface="楷体_GB2312" pitchFamily="49" charset="-122"/>
              </a:rPr>
              <a:t>，但是两个值不能都是</a:t>
            </a:r>
            <a:r>
              <a:rPr lang="en-US" altLang="zh-CN" sz="2000" b="1">
                <a:latin typeface="Times New Roman" panose="02020603050405020304" pitchFamily="18" charset="0"/>
                <a:ea typeface="楷体_GB2312" pitchFamily="49" charset="-122"/>
              </a:rPr>
              <a:t>0</a:t>
            </a:r>
            <a:r>
              <a:rPr lang="zh-CN" altLang="en-US" sz="2000" b="1">
                <a:latin typeface="Times New Roman" panose="02020603050405020304" pitchFamily="18" charset="0"/>
                <a:ea typeface="楷体_GB2312" pitchFamily="49" charset="-122"/>
              </a:rPr>
              <a:t>。</a:t>
            </a:r>
          </a:p>
          <a:p>
            <a:pPr lvl="1" eaLnBrk="1" hangingPunct="1"/>
            <a:r>
              <a:rPr lang="zh-CN" altLang="en-US" sz="2000" b="1">
                <a:latin typeface="Times New Roman" panose="02020603050405020304" pitchFamily="18" charset="0"/>
                <a:ea typeface="楷体_GB2312" pitchFamily="49" charset="-122"/>
              </a:rPr>
              <a:t>如果</a:t>
            </a:r>
            <a:r>
              <a:rPr lang="en-US" altLang="zh-CN" sz="2000" b="1">
                <a:latin typeface="Times New Roman" panose="02020603050405020304" pitchFamily="18" charset="0"/>
                <a:ea typeface="楷体_GB2312" pitchFamily="49" charset="-122"/>
              </a:rPr>
              <a:t>rows</a:t>
            </a:r>
            <a:r>
              <a:rPr lang="zh-CN" altLang="en-US" sz="2000" b="1">
                <a:latin typeface="Times New Roman" panose="02020603050405020304" pitchFamily="18" charset="0"/>
                <a:ea typeface="楷体_GB2312" pitchFamily="49" charset="-122"/>
              </a:rPr>
              <a:t>为</a:t>
            </a:r>
            <a:r>
              <a:rPr lang="en-US" altLang="zh-CN" sz="2000" b="1">
                <a:latin typeface="Times New Roman" panose="02020603050405020304" pitchFamily="18" charset="0"/>
                <a:ea typeface="楷体_GB2312" pitchFamily="49" charset="-122"/>
              </a:rPr>
              <a:t>0</a:t>
            </a:r>
            <a:r>
              <a:rPr lang="zh-CN" altLang="en-US" sz="2000" b="1">
                <a:latin typeface="Times New Roman" panose="02020603050405020304" pitchFamily="18" charset="0"/>
                <a:ea typeface="楷体_GB2312" pitchFamily="49" charset="-122"/>
              </a:rPr>
              <a:t>，那么网格的行数将根据实际需要而定；</a:t>
            </a:r>
          </a:p>
          <a:p>
            <a:pPr lvl="1" eaLnBrk="1" hangingPunct="1"/>
            <a:r>
              <a:rPr lang="zh-CN" altLang="en-US" sz="2000" b="1">
                <a:latin typeface="Times New Roman" panose="02020603050405020304" pitchFamily="18" charset="0"/>
                <a:ea typeface="楷体_GB2312" pitchFamily="49" charset="-122"/>
              </a:rPr>
              <a:t>如果</a:t>
            </a:r>
            <a:r>
              <a:rPr lang="en-US" altLang="zh-CN" sz="2000" b="1">
                <a:latin typeface="Times New Roman" panose="02020603050405020304" pitchFamily="18" charset="0"/>
                <a:ea typeface="楷体_GB2312" pitchFamily="49" charset="-122"/>
              </a:rPr>
              <a:t>cols</a:t>
            </a:r>
            <a:r>
              <a:rPr lang="zh-CN" altLang="en-US" sz="2000" b="1">
                <a:latin typeface="Times New Roman" panose="02020603050405020304" pitchFamily="18" charset="0"/>
                <a:ea typeface="楷体_GB2312" pitchFamily="49" charset="-122"/>
              </a:rPr>
              <a:t>为</a:t>
            </a:r>
            <a:r>
              <a:rPr lang="en-US" altLang="zh-CN" sz="2000" b="1">
                <a:latin typeface="Times New Roman" panose="02020603050405020304" pitchFamily="18" charset="0"/>
                <a:ea typeface="楷体_GB2312" pitchFamily="49" charset="-122"/>
              </a:rPr>
              <a:t>0</a:t>
            </a:r>
            <a:r>
              <a:rPr lang="zh-CN" altLang="en-US" sz="2000" b="1">
                <a:latin typeface="Times New Roman" panose="02020603050405020304" pitchFamily="18" charset="0"/>
                <a:ea typeface="楷体_GB2312" pitchFamily="49" charset="-122"/>
              </a:rPr>
              <a:t>，那么网格的列数将根据实际需要而定。</a:t>
            </a:r>
          </a:p>
        </p:txBody>
      </p:sp>
      <p:sp>
        <p:nvSpPr>
          <p:cNvPr id="21506" name="灯片编号占位符 5">
            <a:extLst>
              <a:ext uri="{FF2B5EF4-FFF2-40B4-BE49-F238E27FC236}">
                <a16:creationId xmlns:a16="http://schemas.microsoft.com/office/drawing/2014/main" id="{366242D8-B4AA-4C8F-80C3-DB2A9A41DCA7}"/>
              </a:ext>
            </a:extLst>
          </p:cNvPr>
          <p:cNvSpPr>
            <a:spLocks noGrp="1"/>
          </p:cNvSpPr>
          <p:nvPr>
            <p:ph type="sldNum" sz="quarter" idx="4294967295"/>
          </p:nvPr>
        </p:nvSpPr>
        <p:spPr>
          <a:xfrm>
            <a:off x="0" y="0"/>
            <a:ext cx="0" cy="0"/>
          </a:xfrm>
          <a:noFill/>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AB9308DF-E5C7-4EAB-83DF-F23359FFA827}" type="slidenum">
              <a:rPr kumimoji="0" lang="en-US" altLang="zh-CN" sz="1400"/>
              <a:pPr/>
              <a:t>20</a:t>
            </a:fld>
            <a:endParaRPr kumimoji="0" lang="en-US" altLang="zh-CN" sz="14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6418" name="Rectangle 2">
            <a:extLst>
              <a:ext uri="{FF2B5EF4-FFF2-40B4-BE49-F238E27FC236}">
                <a16:creationId xmlns:a16="http://schemas.microsoft.com/office/drawing/2014/main" id="{497082C3-3DCD-44F4-BB61-F19295590E62}"/>
              </a:ext>
            </a:extLst>
          </p:cNvPr>
          <p:cNvSpPr>
            <a:spLocks noGrp="1" noChangeArrowheads="1"/>
          </p:cNvSpPr>
          <p:nvPr>
            <p:ph type="title"/>
          </p:nvPr>
        </p:nvSpPr>
        <p:spPr/>
        <p:txBody>
          <a:bodyPr/>
          <a:lstStyle/>
          <a:p>
            <a:pPr eaLnBrk="1" hangingPunct="1">
              <a:defRPr/>
            </a:pPr>
            <a:r>
              <a:rPr lang="en-US" altLang="zh-CN"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11.3  </a:t>
            </a:r>
            <a:r>
              <a:rPr lang="zh-CN" altLang="en-US"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布局管理器</a:t>
            </a:r>
          </a:p>
        </p:txBody>
      </p:sp>
      <p:sp>
        <p:nvSpPr>
          <p:cNvPr id="22532" name="Rectangle 3">
            <a:extLst>
              <a:ext uri="{FF2B5EF4-FFF2-40B4-BE49-F238E27FC236}">
                <a16:creationId xmlns:a16="http://schemas.microsoft.com/office/drawing/2014/main" id="{A8DF013F-E26B-4364-8892-9CAC8746EDBF}"/>
              </a:ext>
            </a:extLst>
          </p:cNvPr>
          <p:cNvSpPr>
            <a:spLocks noGrp="1" noChangeArrowheads="1"/>
          </p:cNvSpPr>
          <p:nvPr>
            <p:ph sz="quarter" idx="10"/>
          </p:nvPr>
        </p:nvSpPr>
        <p:spPr/>
        <p:txBody>
          <a:bodyPr/>
          <a:lstStyle/>
          <a:p>
            <a:pPr eaLnBrk="1" hangingPunct="1"/>
            <a:r>
              <a:rPr lang="zh-CN" altLang="en-US" sz="2400" b="1">
                <a:solidFill>
                  <a:schemeClr val="tx2"/>
                </a:solidFill>
                <a:latin typeface="Times New Roman" panose="02020603050405020304" pitchFamily="18" charset="0"/>
                <a:ea typeface="楷体_GB2312" pitchFamily="49" charset="-122"/>
              </a:rPr>
              <a:t>例子：</a:t>
            </a:r>
          </a:p>
        </p:txBody>
      </p:sp>
      <p:sp>
        <p:nvSpPr>
          <p:cNvPr id="22530" name="灯片编号占位符 5">
            <a:extLst>
              <a:ext uri="{FF2B5EF4-FFF2-40B4-BE49-F238E27FC236}">
                <a16:creationId xmlns:a16="http://schemas.microsoft.com/office/drawing/2014/main" id="{E86F4996-8DD0-49F4-8C05-B14B909AB247}"/>
              </a:ext>
            </a:extLst>
          </p:cNvPr>
          <p:cNvSpPr>
            <a:spLocks noGrp="1"/>
          </p:cNvSpPr>
          <p:nvPr>
            <p:ph type="sldNum" sz="quarter" idx="4294967295"/>
          </p:nvPr>
        </p:nvSpPr>
        <p:spPr>
          <a:xfrm>
            <a:off x="0" y="0"/>
            <a:ext cx="0" cy="0"/>
          </a:xfrm>
          <a:noFill/>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F32D90FA-49A8-40AD-AEB5-57F60190DF83}" type="slidenum">
              <a:rPr kumimoji="0" lang="en-US" altLang="zh-CN" sz="1400"/>
              <a:pPr/>
              <a:t>21</a:t>
            </a:fld>
            <a:endParaRPr kumimoji="0" lang="en-US" altLang="zh-CN" sz="1400"/>
          </a:p>
        </p:txBody>
      </p:sp>
      <p:pic>
        <p:nvPicPr>
          <p:cNvPr id="22533" name="Picture 7">
            <a:extLst>
              <a:ext uri="{FF2B5EF4-FFF2-40B4-BE49-F238E27FC236}">
                <a16:creationId xmlns:a16="http://schemas.microsoft.com/office/drawing/2014/main" id="{737EF401-5ED4-4E6F-99A3-65B2BCFFFE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99" t="6944" r="38000" b="4167"/>
          <a:stretch>
            <a:fillRect/>
          </a:stretch>
        </p:blipFill>
        <p:spPr bwMode="auto">
          <a:xfrm>
            <a:off x="2143991" y="1160020"/>
            <a:ext cx="6553200" cy="5257800"/>
          </a:xfrm>
          <a:prstGeom prst="rect">
            <a:avLst/>
          </a:prstGeom>
          <a:noFill/>
          <a:ln w="9525">
            <a:solidFill>
              <a:srgbClr val="00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6425" name="Picture 9">
            <a:extLst>
              <a:ext uri="{FF2B5EF4-FFF2-40B4-BE49-F238E27FC236}">
                <a16:creationId xmlns:a16="http://schemas.microsoft.com/office/drawing/2014/main" id="{41E952E1-9F5B-4054-B481-75440C02F1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4459" y="3910867"/>
            <a:ext cx="2514600" cy="215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16425"/>
                                        </p:tgtEl>
                                        <p:attrNameLst>
                                          <p:attrName>style.visibility</p:attrName>
                                        </p:attrNameLst>
                                      </p:cBhvr>
                                      <p:to>
                                        <p:strVal val="visible"/>
                                      </p:to>
                                    </p:set>
                                    <p:animEffect transition="in" filter="dissolve">
                                      <p:cBhvr>
                                        <p:cTn id="7" dur="500"/>
                                        <p:tgtEl>
                                          <p:spTgt spid="316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42" name="Rectangle 2">
            <a:extLst>
              <a:ext uri="{FF2B5EF4-FFF2-40B4-BE49-F238E27FC236}">
                <a16:creationId xmlns:a16="http://schemas.microsoft.com/office/drawing/2014/main" id="{88222C94-8C97-4B54-9200-0EF890E5E07F}"/>
              </a:ext>
            </a:extLst>
          </p:cNvPr>
          <p:cNvSpPr>
            <a:spLocks noGrp="1" noChangeArrowheads="1"/>
          </p:cNvSpPr>
          <p:nvPr>
            <p:ph type="title"/>
          </p:nvPr>
        </p:nvSpPr>
        <p:spPr/>
        <p:txBody>
          <a:bodyPr/>
          <a:lstStyle/>
          <a:p>
            <a:pPr eaLnBrk="1" hangingPunct="1">
              <a:defRPr/>
            </a:pPr>
            <a:r>
              <a:rPr lang="en-US" altLang="zh-CN"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3  </a:t>
            </a:r>
            <a:r>
              <a:rPr lang="zh-CN" altLang="en-US"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布局管理器</a:t>
            </a:r>
          </a:p>
        </p:txBody>
      </p:sp>
      <p:sp>
        <p:nvSpPr>
          <p:cNvPr id="23556" name="Rectangle 3">
            <a:extLst>
              <a:ext uri="{FF2B5EF4-FFF2-40B4-BE49-F238E27FC236}">
                <a16:creationId xmlns:a16="http://schemas.microsoft.com/office/drawing/2014/main" id="{09630987-135B-46F3-8C27-342B27AD498A}"/>
              </a:ext>
            </a:extLst>
          </p:cNvPr>
          <p:cNvSpPr>
            <a:spLocks noGrp="1" noChangeArrowheads="1"/>
          </p:cNvSpPr>
          <p:nvPr>
            <p:ph sz="quarter" idx="10"/>
          </p:nvPr>
        </p:nvSpPr>
        <p:spPr/>
        <p:txBody>
          <a:bodyPr/>
          <a:lstStyle/>
          <a:p>
            <a:pPr eaLnBrk="1" hangingPunct="1">
              <a:spcBef>
                <a:spcPts val="600"/>
              </a:spcBef>
            </a:pPr>
            <a:r>
              <a:rPr lang="en-US" altLang="zh-CN" sz="2800" b="1" dirty="0" err="1">
                <a:latin typeface="Times New Roman" panose="02020603050405020304" pitchFamily="18" charset="0"/>
                <a:ea typeface="楷体_GB2312" pitchFamily="49" charset="-122"/>
              </a:rPr>
              <a:t>CardLayout</a:t>
            </a:r>
            <a:r>
              <a:rPr lang="zh-CN" altLang="en-US" sz="2800" b="1" dirty="0">
                <a:latin typeface="Times New Roman" panose="02020603050405020304" pitchFamily="18" charset="0"/>
                <a:ea typeface="楷体_GB2312" pitchFamily="49" charset="-122"/>
              </a:rPr>
              <a:t>布局管理器</a:t>
            </a:r>
          </a:p>
          <a:p>
            <a:pPr lvl="1" eaLnBrk="1" hangingPunct="1">
              <a:spcBef>
                <a:spcPts val="600"/>
              </a:spcBef>
            </a:pPr>
            <a:r>
              <a:rPr lang="en-US" altLang="zh-CN" sz="2400" b="1" dirty="0" err="1">
                <a:latin typeface="Times New Roman" panose="02020603050405020304" pitchFamily="18" charset="0"/>
                <a:ea typeface="楷体_GB2312" pitchFamily="49" charset="-122"/>
              </a:rPr>
              <a:t>CardLayout</a:t>
            </a:r>
            <a:r>
              <a:rPr lang="zh-CN" altLang="en-US" sz="2400" b="1" dirty="0">
                <a:latin typeface="Times New Roman" panose="02020603050405020304" pitchFamily="18" charset="0"/>
                <a:ea typeface="楷体_GB2312" pitchFamily="49" charset="-122"/>
              </a:rPr>
              <a:t>是一种卡片式的布局管理器，它将容器中的组件处理为一系列卡片，每一时刻只显示出其中的一张。</a:t>
            </a:r>
          </a:p>
          <a:p>
            <a:pPr lvl="1" eaLnBrk="1" hangingPunct="1">
              <a:spcBef>
                <a:spcPts val="600"/>
              </a:spcBef>
            </a:pPr>
            <a:r>
              <a:rPr lang="en-US" altLang="zh-CN" sz="2400" b="1" dirty="0" err="1">
                <a:latin typeface="Times New Roman" panose="02020603050405020304" pitchFamily="18" charset="0"/>
                <a:ea typeface="楷体_GB2312" pitchFamily="49" charset="-122"/>
              </a:rPr>
              <a:t>CardLayout</a:t>
            </a:r>
            <a:r>
              <a:rPr lang="zh-CN" altLang="en-US" sz="2400" b="1" dirty="0">
                <a:latin typeface="Times New Roman" panose="02020603050405020304" pitchFamily="18" charset="0"/>
                <a:ea typeface="楷体_GB2312" pitchFamily="49" charset="-122"/>
              </a:rPr>
              <a:t>布局管理器能够帮助用户处理两个以至更多的成员共享同一显示空间。</a:t>
            </a:r>
          </a:p>
          <a:p>
            <a:pPr lvl="1" eaLnBrk="1" hangingPunct="1">
              <a:spcBef>
                <a:spcPts val="600"/>
              </a:spcBef>
            </a:pPr>
            <a:r>
              <a:rPr lang="zh-CN" altLang="en-US" sz="2400" b="1" dirty="0">
                <a:latin typeface="Times New Roman" panose="02020603050405020304" pitchFamily="18" charset="0"/>
                <a:ea typeface="楷体_GB2312" pitchFamily="49" charset="-122"/>
              </a:rPr>
              <a:t>示例：为</a:t>
            </a:r>
            <a:r>
              <a:rPr lang="en-US" altLang="zh-CN" sz="2400" b="1" dirty="0">
                <a:latin typeface="Times New Roman" panose="02020603050405020304" pitchFamily="18" charset="0"/>
                <a:ea typeface="楷体_GB2312" pitchFamily="49" charset="-122"/>
              </a:rPr>
              <a:t>Frame</a:t>
            </a:r>
            <a:r>
              <a:rPr lang="zh-CN" altLang="en-US" sz="2400" b="1" dirty="0">
                <a:latin typeface="Times New Roman" panose="02020603050405020304" pitchFamily="18" charset="0"/>
                <a:ea typeface="楷体_GB2312" pitchFamily="49" charset="-122"/>
              </a:rPr>
              <a:t>类的实例</a:t>
            </a:r>
            <a:r>
              <a:rPr lang="en-US" altLang="zh-CN" sz="2400" b="1" dirty="0">
                <a:latin typeface="Times New Roman" panose="02020603050405020304" pitchFamily="18" charset="0"/>
                <a:ea typeface="楷体_GB2312" pitchFamily="49" charset="-122"/>
              </a:rPr>
              <a:t>f</a:t>
            </a:r>
            <a:r>
              <a:rPr lang="zh-CN" altLang="en-US" sz="2400" b="1" dirty="0">
                <a:latin typeface="Times New Roman" panose="02020603050405020304" pitchFamily="18" charset="0"/>
                <a:ea typeface="楷体_GB2312" pitchFamily="49" charset="-122"/>
              </a:rPr>
              <a:t>指定了一个 </a:t>
            </a:r>
            <a:r>
              <a:rPr lang="en-US" altLang="zh-CN" sz="2400" b="1" dirty="0" err="1">
                <a:latin typeface="Times New Roman" panose="02020603050405020304" pitchFamily="18" charset="0"/>
                <a:ea typeface="楷体_GB2312" pitchFamily="49" charset="-122"/>
              </a:rPr>
              <a:t>CardLayout</a:t>
            </a:r>
            <a:r>
              <a:rPr lang="zh-CN" altLang="en-US" sz="2400" b="1" dirty="0">
                <a:latin typeface="Times New Roman" panose="02020603050405020304" pitchFamily="18" charset="0"/>
                <a:ea typeface="楷体_GB2312" pitchFamily="49" charset="-122"/>
              </a:rPr>
              <a:t>类型的布局管理器，然后向其中加入了五张卡片，每张卡片都是</a:t>
            </a:r>
            <a:r>
              <a:rPr lang="en-US" altLang="zh-CN" sz="2400" b="1" dirty="0">
                <a:latin typeface="Times New Roman" panose="02020603050405020304" pitchFamily="18" charset="0"/>
                <a:ea typeface="楷体_GB2312" pitchFamily="49" charset="-122"/>
              </a:rPr>
              <a:t>Panel</a:t>
            </a:r>
            <a:r>
              <a:rPr lang="zh-CN" altLang="en-US" sz="2400" b="1" dirty="0">
                <a:latin typeface="Times New Roman" panose="02020603050405020304" pitchFamily="18" charset="0"/>
                <a:ea typeface="楷体_GB2312" pitchFamily="49" charset="-122"/>
              </a:rPr>
              <a:t>类的一个实例，并且具有不同的背景色。每当在程序窗口单击鼠标时，下一张卡片就会显示出来。</a:t>
            </a:r>
          </a:p>
        </p:txBody>
      </p:sp>
      <p:sp>
        <p:nvSpPr>
          <p:cNvPr id="23554" name="灯片编号占位符 5">
            <a:extLst>
              <a:ext uri="{FF2B5EF4-FFF2-40B4-BE49-F238E27FC236}">
                <a16:creationId xmlns:a16="http://schemas.microsoft.com/office/drawing/2014/main" id="{B90D7FEE-6709-4121-9663-99000E5E839E}"/>
              </a:ext>
            </a:extLst>
          </p:cNvPr>
          <p:cNvSpPr>
            <a:spLocks noGrp="1"/>
          </p:cNvSpPr>
          <p:nvPr>
            <p:ph type="sldNum" sz="quarter" idx="4294967295"/>
          </p:nvPr>
        </p:nvSpPr>
        <p:spPr>
          <a:xfrm>
            <a:off x="0" y="0"/>
            <a:ext cx="0" cy="0"/>
          </a:xfrm>
          <a:noFill/>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7D250746-FA4D-4D7C-96DB-1B3000B974A1}" type="slidenum">
              <a:rPr kumimoji="0" lang="en-US" altLang="zh-CN" sz="1400"/>
              <a:pPr/>
              <a:t>22</a:t>
            </a:fld>
            <a:endParaRPr kumimoji="0" lang="en-US" altLang="zh-CN" sz="1400"/>
          </a:p>
        </p:txBody>
      </p:sp>
      <p:pic>
        <p:nvPicPr>
          <p:cNvPr id="317444" name="Picture 4">
            <a:extLst>
              <a:ext uri="{FF2B5EF4-FFF2-40B4-BE49-F238E27FC236}">
                <a16:creationId xmlns:a16="http://schemas.microsoft.com/office/drawing/2014/main" id="{38DFFA9C-69C4-45E1-BB5F-244C1026C8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4419601"/>
            <a:ext cx="4038600"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45" name="Picture 5">
            <a:extLst>
              <a:ext uri="{FF2B5EF4-FFF2-40B4-BE49-F238E27FC236}">
                <a16:creationId xmlns:a16="http://schemas.microsoft.com/office/drawing/2014/main" id="{01FDE056-5F4B-439E-8381-91323012A7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4419600"/>
            <a:ext cx="4038600" cy="212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46" name="Picture 6">
            <a:extLst>
              <a:ext uri="{FF2B5EF4-FFF2-40B4-BE49-F238E27FC236}">
                <a16:creationId xmlns:a16="http://schemas.microsoft.com/office/drawing/2014/main" id="{E99A828D-D533-432B-BE17-8776368975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4419600"/>
            <a:ext cx="4038600" cy="212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47" name="Picture 7">
            <a:extLst>
              <a:ext uri="{FF2B5EF4-FFF2-40B4-BE49-F238E27FC236}">
                <a16:creationId xmlns:a16="http://schemas.microsoft.com/office/drawing/2014/main" id="{4F951A65-D1A7-469B-B186-C1BDB49BA2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4419600"/>
            <a:ext cx="4038600" cy="212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48" name="Picture 8">
            <a:extLst>
              <a:ext uri="{FF2B5EF4-FFF2-40B4-BE49-F238E27FC236}">
                <a16:creationId xmlns:a16="http://schemas.microsoft.com/office/drawing/2014/main" id="{A7C0F034-9540-4B3C-9A0D-4F64B40AAB5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4419600"/>
            <a:ext cx="40386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17444"/>
                                        </p:tgtEl>
                                        <p:attrNameLst>
                                          <p:attrName>style.visibility</p:attrName>
                                        </p:attrNameLst>
                                      </p:cBhvr>
                                      <p:to>
                                        <p:strVal val="visible"/>
                                      </p:to>
                                    </p:set>
                                    <p:animEffect transition="in" filter="dissolve">
                                      <p:cBhvr>
                                        <p:cTn id="7" dur="500"/>
                                        <p:tgtEl>
                                          <p:spTgt spid="317444"/>
                                        </p:tgtEl>
                                      </p:cBhvr>
                                    </p:animEffect>
                                  </p:childTnLst>
                                  <p:subTnLst>
                                    <p:set>
                                      <p:cBhvr override="childStyle">
                                        <p:cTn dur="1" fill="hold" display="0" masterRel="nextClick" afterEffect="1"/>
                                        <p:tgtEl>
                                          <p:spTgt spid="317444"/>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17445"/>
                                        </p:tgtEl>
                                        <p:attrNameLst>
                                          <p:attrName>style.visibility</p:attrName>
                                        </p:attrNameLst>
                                      </p:cBhvr>
                                      <p:to>
                                        <p:strVal val="visible"/>
                                      </p:to>
                                    </p:set>
                                    <p:animEffect transition="in" filter="dissolve">
                                      <p:cBhvr>
                                        <p:cTn id="12" dur="500"/>
                                        <p:tgtEl>
                                          <p:spTgt spid="317445"/>
                                        </p:tgtEl>
                                      </p:cBhvr>
                                    </p:animEffect>
                                  </p:childTnLst>
                                  <p:subTnLst>
                                    <p:set>
                                      <p:cBhvr override="childStyle">
                                        <p:cTn dur="1" fill="hold" display="0" masterRel="nextClick" afterEffect="1"/>
                                        <p:tgtEl>
                                          <p:spTgt spid="317445"/>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17446"/>
                                        </p:tgtEl>
                                        <p:attrNameLst>
                                          <p:attrName>style.visibility</p:attrName>
                                        </p:attrNameLst>
                                      </p:cBhvr>
                                      <p:to>
                                        <p:strVal val="visible"/>
                                      </p:to>
                                    </p:set>
                                    <p:animEffect transition="in" filter="dissolve">
                                      <p:cBhvr>
                                        <p:cTn id="17" dur="500"/>
                                        <p:tgtEl>
                                          <p:spTgt spid="317446"/>
                                        </p:tgtEl>
                                      </p:cBhvr>
                                    </p:animEffect>
                                  </p:childTnLst>
                                  <p:subTnLst>
                                    <p:set>
                                      <p:cBhvr override="childStyle">
                                        <p:cTn dur="1" fill="hold" display="0" masterRel="nextClick" afterEffect="1"/>
                                        <p:tgtEl>
                                          <p:spTgt spid="317446"/>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17447"/>
                                        </p:tgtEl>
                                        <p:attrNameLst>
                                          <p:attrName>style.visibility</p:attrName>
                                        </p:attrNameLst>
                                      </p:cBhvr>
                                      <p:to>
                                        <p:strVal val="visible"/>
                                      </p:to>
                                    </p:set>
                                    <p:animEffect transition="in" filter="dissolve">
                                      <p:cBhvr>
                                        <p:cTn id="22" dur="500"/>
                                        <p:tgtEl>
                                          <p:spTgt spid="317447"/>
                                        </p:tgtEl>
                                      </p:cBhvr>
                                    </p:animEffect>
                                  </p:childTnLst>
                                  <p:subTnLst>
                                    <p:set>
                                      <p:cBhvr override="childStyle">
                                        <p:cTn dur="1" fill="hold" display="0" masterRel="nextClick" afterEffect="1"/>
                                        <p:tgtEl>
                                          <p:spTgt spid="317447"/>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317448"/>
                                        </p:tgtEl>
                                        <p:attrNameLst>
                                          <p:attrName>style.visibility</p:attrName>
                                        </p:attrNameLst>
                                      </p:cBhvr>
                                      <p:to>
                                        <p:strVal val="visible"/>
                                      </p:to>
                                    </p:set>
                                    <p:animEffect transition="in" filter="dissolve">
                                      <p:cBhvr>
                                        <p:cTn id="27" dur="500"/>
                                        <p:tgtEl>
                                          <p:spTgt spid="317448"/>
                                        </p:tgtEl>
                                      </p:cBhvr>
                                    </p:animEffect>
                                  </p:childTnLst>
                                  <p:subTnLst>
                                    <p:set>
                                      <p:cBhvr override="childStyle">
                                        <p:cTn dur="1" fill="hold" display="0" masterRel="nextClick" afterEffect="1"/>
                                        <p:tgtEl>
                                          <p:spTgt spid="31744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a:extLst>
              <a:ext uri="{FF2B5EF4-FFF2-40B4-BE49-F238E27FC236}">
                <a16:creationId xmlns:a16="http://schemas.microsoft.com/office/drawing/2014/main" id="{92A1CD6F-133C-4710-8D19-58917827083B}"/>
              </a:ext>
            </a:extLst>
          </p:cNvPr>
          <p:cNvSpPr>
            <a:spLocks noGrp="1" noChangeArrowheads="1"/>
          </p:cNvSpPr>
          <p:nvPr>
            <p:ph type="title"/>
          </p:nvPr>
        </p:nvSpPr>
        <p:spPr/>
        <p:txBody>
          <a:bodyPr/>
          <a:lstStyle/>
          <a:p>
            <a:pPr eaLnBrk="1" hangingPunct="1">
              <a:defRPr/>
            </a:pPr>
            <a:r>
              <a:rPr lang="en-US" altLang="zh-CN"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3  </a:t>
            </a:r>
            <a:r>
              <a:rPr lang="zh-CN" altLang="en-US"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布局管理器</a:t>
            </a:r>
          </a:p>
        </p:txBody>
      </p:sp>
      <p:sp>
        <p:nvSpPr>
          <p:cNvPr id="24578" name="灯片编号占位符 5">
            <a:extLst>
              <a:ext uri="{FF2B5EF4-FFF2-40B4-BE49-F238E27FC236}">
                <a16:creationId xmlns:a16="http://schemas.microsoft.com/office/drawing/2014/main" id="{21594EBC-CC70-4CA9-982B-3382D4A392B2}"/>
              </a:ext>
            </a:extLst>
          </p:cNvPr>
          <p:cNvSpPr>
            <a:spLocks noGrp="1"/>
          </p:cNvSpPr>
          <p:nvPr>
            <p:ph type="sldNum" sz="quarter" idx="4294967295"/>
          </p:nvPr>
        </p:nvSpPr>
        <p:spPr>
          <a:xfrm>
            <a:off x="0" y="0"/>
            <a:ext cx="0" cy="0"/>
          </a:xfrm>
          <a:noFill/>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EBE12DBA-6838-45BB-9FB5-92CD9EFDA486}" type="slidenum">
              <a:rPr kumimoji="0" lang="en-US" altLang="zh-CN" sz="1400"/>
              <a:pPr/>
              <a:t>23</a:t>
            </a:fld>
            <a:endParaRPr kumimoji="0" lang="en-US" altLang="zh-CN" sz="1400"/>
          </a:p>
        </p:txBody>
      </p:sp>
      <p:pic>
        <p:nvPicPr>
          <p:cNvPr id="24580" name="Picture 8">
            <a:extLst>
              <a:ext uri="{FF2B5EF4-FFF2-40B4-BE49-F238E27FC236}">
                <a16:creationId xmlns:a16="http://schemas.microsoft.com/office/drawing/2014/main" id="{34CDBB17-D253-40F5-88C2-E1DC917066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99" t="8333" r="39999" b="5556"/>
          <a:stretch>
            <a:fillRect/>
          </a:stretch>
        </p:blipFill>
        <p:spPr bwMode="auto">
          <a:xfrm>
            <a:off x="1475509" y="921327"/>
            <a:ext cx="4114800" cy="5257800"/>
          </a:xfrm>
          <a:prstGeom prst="rect">
            <a:avLst/>
          </a:prstGeom>
          <a:noFill/>
          <a:ln w="9525">
            <a:solidFill>
              <a:srgbClr val="00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1" name="Picture 11">
            <a:extLst>
              <a:ext uri="{FF2B5EF4-FFF2-40B4-BE49-F238E27FC236}">
                <a16:creationId xmlns:a16="http://schemas.microsoft.com/office/drawing/2014/main" id="{77BDB849-6BC0-46B3-A29F-AC72AE4D92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352" t="7535" r="29008" b="4794"/>
          <a:stretch>
            <a:fillRect/>
          </a:stretch>
        </p:blipFill>
        <p:spPr bwMode="auto">
          <a:xfrm>
            <a:off x="5590309" y="921327"/>
            <a:ext cx="4419600" cy="5257800"/>
          </a:xfrm>
          <a:prstGeom prst="rect">
            <a:avLst/>
          </a:prstGeom>
          <a:noFill/>
          <a:ln w="9525">
            <a:solidFill>
              <a:srgbClr val="00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a:extLst>
              <a:ext uri="{FF2B5EF4-FFF2-40B4-BE49-F238E27FC236}">
                <a16:creationId xmlns:a16="http://schemas.microsoft.com/office/drawing/2014/main" id="{F76F4C4E-1559-4E74-AB1E-13A0E9DB6033}"/>
              </a:ext>
            </a:extLst>
          </p:cNvPr>
          <p:cNvSpPr>
            <a:spLocks noGrp="1" noChangeArrowheads="1"/>
          </p:cNvSpPr>
          <p:nvPr>
            <p:ph type="title"/>
          </p:nvPr>
        </p:nvSpPr>
        <p:spPr/>
        <p:txBody>
          <a:bodyPr/>
          <a:lstStyle/>
          <a:p>
            <a:pPr eaLnBrk="1" hangingPunct="1">
              <a:defRPr/>
            </a:pPr>
            <a:r>
              <a:rPr lang="en-US" altLang="zh-CN"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4  </a:t>
            </a:r>
            <a:r>
              <a:rPr lang="zh-CN" altLang="en-US"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构造复杂布局的例子</a:t>
            </a:r>
          </a:p>
        </p:txBody>
      </p:sp>
      <p:sp>
        <p:nvSpPr>
          <p:cNvPr id="25602" name="灯片编号占位符 5">
            <a:extLst>
              <a:ext uri="{FF2B5EF4-FFF2-40B4-BE49-F238E27FC236}">
                <a16:creationId xmlns:a16="http://schemas.microsoft.com/office/drawing/2014/main" id="{DAD3310A-86CB-4CB2-943E-29DF3905A08A}"/>
              </a:ext>
            </a:extLst>
          </p:cNvPr>
          <p:cNvSpPr>
            <a:spLocks noGrp="1"/>
          </p:cNvSpPr>
          <p:nvPr>
            <p:ph type="sldNum" sz="quarter" idx="4294967295"/>
          </p:nvPr>
        </p:nvSpPr>
        <p:spPr>
          <a:xfrm>
            <a:off x="0" y="0"/>
            <a:ext cx="0" cy="0"/>
          </a:xfrm>
          <a:noFill/>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15C85C2D-9FA7-44D2-AD08-5D83B3674FED}" type="slidenum">
              <a:rPr kumimoji="0" lang="en-US" altLang="zh-CN" sz="1400"/>
              <a:pPr/>
              <a:t>24</a:t>
            </a:fld>
            <a:endParaRPr kumimoji="0" lang="en-US" altLang="zh-CN" sz="1400"/>
          </a:p>
        </p:txBody>
      </p:sp>
      <p:pic>
        <p:nvPicPr>
          <p:cNvPr id="25604" name="Picture 9">
            <a:extLst>
              <a:ext uri="{FF2B5EF4-FFF2-40B4-BE49-F238E27FC236}">
                <a16:creationId xmlns:a16="http://schemas.microsoft.com/office/drawing/2014/main" id="{01219C2E-D175-4AF2-8CE5-31805C4516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187" t="7088" r="38338" b="4890"/>
          <a:stretch>
            <a:fillRect/>
          </a:stretch>
        </p:blipFill>
        <p:spPr bwMode="auto">
          <a:xfrm>
            <a:off x="2286000" y="942106"/>
            <a:ext cx="5638800" cy="5181600"/>
          </a:xfrm>
          <a:prstGeom prst="rect">
            <a:avLst/>
          </a:prstGeom>
          <a:noFill/>
          <a:ln w="9525">
            <a:solidFill>
              <a:srgbClr val="00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9498" name="Picture 10">
            <a:extLst>
              <a:ext uri="{FF2B5EF4-FFF2-40B4-BE49-F238E27FC236}">
                <a16:creationId xmlns:a16="http://schemas.microsoft.com/office/drawing/2014/main" id="{3B0B2231-BA59-48F6-BACD-1ADD2158FC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0" y="1094507"/>
            <a:ext cx="2438400" cy="121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9499" name="Picture 11">
            <a:extLst>
              <a:ext uri="{FF2B5EF4-FFF2-40B4-BE49-F238E27FC236}">
                <a16:creationId xmlns:a16="http://schemas.microsoft.com/office/drawing/2014/main" id="{962C5F1C-5953-4201-844D-5ABCECC0F3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1000" y="942106"/>
            <a:ext cx="25908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9500" name="AutoShape 12">
            <a:extLst>
              <a:ext uri="{FF2B5EF4-FFF2-40B4-BE49-F238E27FC236}">
                <a16:creationId xmlns:a16="http://schemas.microsoft.com/office/drawing/2014/main" id="{A2D60A29-00A3-43A0-8FCE-6DE0A08C1E00}"/>
              </a:ext>
            </a:extLst>
          </p:cNvPr>
          <p:cNvSpPr>
            <a:spLocks noChangeArrowheads="1"/>
          </p:cNvSpPr>
          <p:nvPr/>
        </p:nvSpPr>
        <p:spPr bwMode="auto">
          <a:xfrm>
            <a:off x="7391400" y="2923306"/>
            <a:ext cx="990600" cy="685800"/>
          </a:xfrm>
          <a:prstGeom prst="wedgeRoundRectCallout">
            <a:avLst>
              <a:gd name="adj1" fmla="val -131889"/>
              <a:gd name="adj2" fmla="val -91898"/>
              <a:gd name="adj3" fmla="val 16667"/>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800">
                <a:solidFill>
                  <a:schemeClr val="folHlink"/>
                </a:solidFill>
                <a:ea typeface="楷体_GB2312" pitchFamily="49" charset="-122"/>
              </a:rPr>
              <a:t>创建类的实例</a:t>
            </a:r>
          </a:p>
        </p:txBody>
      </p:sp>
      <p:sp>
        <p:nvSpPr>
          <p:cNvPr id="319501" name="AutoShape 13">
            <a:extLst>
              <a:ext uri="{FF2B5EF4-FFF2-40B4-BE49-F238E27FC236}">
                <a16:creationId xmlns:a16="http://schemas.microsoft.com/office/drawing/2014/main" id="{93BB7FFB-834B-4303-8227-2862C4F01CA1}"/>
              </a:ext>
            </a:extLst>
          </p:cNvPr>
          <p:cNvSpPr>
            <a:spLocks noChangeArrowheads="1"/>
          </p:cNvSpPr>
          <p:nvPr/>
        </p:nvSpPr>
        <p:spPr bwMode="auto">
          <a:xfrm>
            <a:off x="1752600" y="2161306"/>
            <a:ext cx="1219200" cy="685800"/>
          </a:xfrm>
          <a:prstGeom prst="wedgeRoundRectCallout">
            <a:avLst>
              <a:gd name="adj1" fmla="val 129167"/>
              <a:gd name="adj2" fmla="val 36343"/>
              <a:gd name="adj3" fmla="val 16667"/>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800">
                <a:solidFill>
                  <a:schemeClr val="folHlink"/>
                </a:solidFill>
                <a:ea typeface="楷体_GB2312" pitchFamily="49" charset="-122"/>
              </a:rPr>
              <a:t>调用实例的方法 </a:t>
            </a:r>
          </a:p>
        </p:txBody>
      </p:sp>
      <p:grpSp>
        <p:nvGrpSpPr>
          <p:cNvPr id="319505" name="Group 17">
            <a:extLst>
              <a:ext uri="{FF2B5EF4-FFF2-40B4-BE49-F238E27FC236}">
                <a16:creationId xmlns:a16="http://schemas.microsoft.com/office/drawing/2014/main" id="{8D782AAB-F3BE-470D-A57E-685D48AAEA6A}"/>
              </a:ext>
            </a:extLst>
          </p:cNvPr>
          <p:cNvGrpSpPr>
            <a:grpSpLocks/>
          </p:cNvGrpSpPr>
          <p:nvPr/>
        </p:nvGrpSpPr>
        <p:grpSpPr bwMode="auto">
          <a:xfrm>
            <a:off x="1524000" y="3380506"/>
            <a:ext cx="1524000" cy="1066800"/>
            <a:chOff x="0" y="2352"/>
            <a:chExt cx="960" cy="672"/>
          </a:xfrm>
        </p:grpSpPr>
        <p:sp>
          <p:nvSpPr>
            <p:cNvPr id="25614" name="AutoShape 14">
              <a:extLst>
                <a:ext uri="{FF2B5EF4-FFF2-40B4-BE49-F238E27FC236}">
                  <a16:creationId xmlns:a16="http://schemas.microsoft.com/office/drawing/2014/main" id="{12BD6029-61F8-4E2D-B465-23068496635D}"/>
                </a:ext>
              </a:extLst>
            </p:cNvPr>
            <p:cNvSpPr>
              <a:spLocks noChangeArrowheads="1"/>
            </p:cNvSpPr>
            <p:nvPr/>
          </p:nvSpPr>
          <p:spPr bwMode="auto">
            <a:xfrm>
              <a:off x="0" y="2448"/>
              <a:ext cx="624" cy="576"/>
            </a:xfrm>
            <a:prstGeom prst="wedgeRoundRectCallout">
              <a:avLst>
                <a:gd name="adj1" fmla="val 94713"/>
                <a:gd name="adj2" fmla="val -24824"/>
                <a:gd name="adj3" fmla="val 16667"/>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800">
                  <a:solidFill>
                    <a:schemeClr val="folHlink"/>
                  </a:solidFill>
                  <a:ea typeface="楷体_GB2312" pitchFamily="49" charset="-122"/>
                </a:rPr>
                <a:t>创建框架并添加按钮</a:t>
              </a:r>
            </a:p>
          </p:txBody>
        </p:sp>
        <p:sp>
          <p:nvSpPr>
            <p:cNvPr id="25615" name="AutoShape 15">
              <a:extLst>
                <a:ext uri="{FF2B5EF4-FFF2-40B4-BE49-F238E27FC236}">
                  <a16:creationId xmlns:a16="http://schemas.microsoft.com/office/drawing/2014/main" id="{53FF9890-C1B1-4BF6-B881-655292D74D37}"/>
                </a:ext>
              </a:extLst>
            </p:cNvPr>
            <p:cNvSpPr>
              <a:spLocks/>
            </p:cNvSpPr>
            <p:nvPr/>
          </p:nvSpPr>
          <p:spPr bwMode="auto">
            <a:xfrm>
              <a:off x="912" y="2352"/>
              <a:ext cx="48" cy="480"/>
            </a:xfrm>
            <a:prstGeom prst="leftBrace">
              <a:avLst>
                <a:gd name="adj1" fmla="val 83333"/>
                <a:gd name="adj2" fmla="val 50000"/>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319508" name="Group 20">
            <a:extLst>
              <a:ext uri="{FF2B5EF4-FFF2-40B4-BE49-F238E27FC236}">
                <a16:creationId xmlns:a16="http://schemas.microsoft.com/office/drawing/2014/main" id="{2CE6CA18-D1DC-4AFB-A07F-116077C99FA5}"/>
              </a:ext>
            </a:extLst>
          </p:cNvPr>
          <p:cNvGrpSpPr>
            <a:grpSpLocks/>
          </p:cNvGrpSpPr>
          <p:nvPr/>
        </p:nvGrpSpPr>
        <p:grpSpPr bwMode="auto">
          <a:xfrm>
            <a:off x="6096000" y="4294906"/>
            <a:ext cx="1752600" cy="1524000"/>
            <a:chOff x="2880" y="2928"/>
            <a:chExt cx="1104" cy="960"/>
          </a:xfrm>
        </p:grpSpPr>
        <p:sp>
          <p:nvSpPr>
            <p:cNvPr id="25612" name="AutoShape 18">
              <a:extLst>
                <a:ext uri="{FF2B5EF4-FFF2-40B4-BE49-F238E27FC236}">
                  <a16:creationId xmlns:a16="http://schemas.microsoft.com/office/drawing/2014/main" id="{2A2758DE-323E-4810-86DC-B5683D59428D}"/>
                </a:ext>
              </a:extLst>
            </p:cNvPr>
            <p:cNvSpPr>
              <a:spLocks/>
            </p:cNvSpPr>
            <p:nvPr/>
          </p:nvSpPr>
          <p:spPr bwMode="auto">
            <a:xfrm>
              <a:off x="2880" y="2928"/>
              <a:ext cx="48" cy="672"/>
            </a:xfrm>
            <a:prstGeom prst="rightBrace">
              <a:avLst>
                <a:gd name="adj1" fmla="val 116667"/>
                <a:gd name="adj2" fmla="val 50000"/>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5613" name="AutoShape 19">
              <a:extLst>
                <a:ext uri="{FF2B5EF4-FFF2-40B4-BE49-F238E27FC236}">
                  <a16:creationId xmlns:a16="http://schemas.microsoft.com/office/drawing/2014/main" id="{019F60AF-579A-44DA-8B80-4255D968ACE2}"/>
                </a:ext>
              </a:extLst>
            </p:cNvPr>
            <p:cNvSpPr>
              <a:spLocks noChangeArrowheads="1"/>
            </p:cNvSpPr>
            <p:nvPr/>
          </p:nvSpPr>
          <p:spPr bwMode="auto">
            <a:xfrm>
              <a:off x="3216" y="3456"/>
              <a:ext cx="768" cy="432"/>
            </a:xfrm>
            <a:prstGeom prst="wedgeRoundRectCallout">
              <a:avLst>
                <a:gd name="adj1" fmla="val -85287"/>
                <a:gd name="adj2" fmla="val -91898"/>
                <a:gd name="adj3" fmla="val 16667"/>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800">
                  <a:solidFill>
                    <a:schemeClr val="folHlink"/>
                  </a:solidFill>
                  <a:ea typeface="楷体_GB2312" pitchFamily="49" charset="-122"/>
                </a:rPr>
                <a:t>创建面板和按钮</a:t>
              </a:r>
            </a:p>
          </p:txBody>
        </p:sp>
      </p:grpSp>
      <p:pic>
        <p:nvPicPr>
          <p:cNvPr id="319509" name="Picture 21">
            <a:extLst>
              <a:ext uri="{FF2B5EF4-FFF2-40B4-BE49-F238E27FC236}">
                <a16:creationId xmlns:a16="http://schemas.microsoft.com/office/drawing/2014/main" id="{DD3D3990-CA9D-408A-9B89-5A05D2DA4C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8200" y="3837707"/>
            <a:ext cx="1828800" cy="44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9500"/>
                                        </p:tgtEl>
                                        <p:attrNameLst>
                                          <p:attrName>style.visibility</p:attrName>
                                        </p:attrNameLst>
                                      </p:cBhvr>
                                      <p:to>
                                        <p:strVal val="visible"/>
                                      </p:to>
                                    </p:set>
                                    <p:anim calcmode="lin" valueType="num">
                                      <p:cBhvr additive="base">
                                        <p:cTn id="7" dur="500" fill="hold"/>
                                        <p:tgtEl>
                                          <p:spTgt spid="319500"/>
                                        </p:tgtEl>
                                        <p:attrNameLst>
                                          <p:attrName>ppt_x</p:attrName>
                                        </p:attrNameLst>
                                      </p:cBhvr>
                                      <p:tavLst>
                                        <p:tav tm="0">
                                          <p:val>
                                            <p:strVal val="0-#ppt_w/2"/>
                                          </p:val>
                                        </p:tav>
                                        <p:tav tm="100000">
                                          <p:val>
                                            <p:strVal val="#ppt_x"/>
                                          </p:val>
                                        </p:tav>
                                      </p:tavLst>
                                    </p:anim>
                                    <p:anim calcmode="lin" valueType="num">
                                      <p:cBhvr additive="base">
                                        <p:cTn id="8" dur="500" fill="hold"/>
                                        <p:tgtEl>
                                          <p:spTgt spid="31950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9501"/>
                                        </p:tgtEl>
                                        <p:attrNameLst>
                                          <p:attrName>style.visibility</p:attrName>
                                        </p:attrNameLst>
                                      </p:cBhvr>
                                      <p:to>
                                        <p:strVal val="visible"/>
                                      </p:to>
                                    </p:set>
                                    <p:anim calcmode="lin" valueType="num">
                                      <p:cBhvr additive="base">
                                        <p:cTn id="13" dur="500" fill="hold"/>
                                        <p:tgtEl>
                                          <p:spTgt spid="319501"/>
                                        </p:tgtEl>
                                        <p:attrNameLst>
                                          <p:attrName>ppt_x</p:attrName>
                                        </p:attrNameLst>
                                      </p:cBhvr>
                                      <p:tavLst>
                                        <p:tav tm="0">
                                          <p:val>
                                            <p:strVal val="0-#ppt_w/2"/>
                                          </p:val>
                                        </p:tav>
                                        <p:tav tm="100000">
                                          <p:val>
                                            <p:strVal val="#ppt_x"/>
                                          </p:val>
                                        </p:tav>
                                      </p:tavLst>
                                    </p:anim>
                                    <p:anim calcmode="lin" valueType="num">
                                      <p:cBhvr additive="base">
                                        <p:cTn id="14" dur="500" fill="hold"/>
                                        <p:tgtEl>
                                          <p:spTgt spid="31950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19505"/>
                                        </p:tgtEl>
                                        <p:attrNameLst>
                                          <p:attrName>style.visibility</p:attrName>
                                        </p:attrNameLst>
                                      </p:cBhvr>
                                      <p:to>
                                        <p:strVal val="visible"/>
                                      </p:to>
                                    </p:set>
                                    <p:anim calcmode="lin" valueType="num">
                                      <p:cBhvr additive="base">
                                        <p:cTn id="19" dur="500" fill="hold"/>
                                        <p:tgtEl>
                                          <p:spTgt spid="319505"/>
                                        </p:tgtEl>
                                        <p:attrNameLst>
                                          <p:attrName>ppt_x</p:attrName>
                                        </p:attrNameLst>
                                      </p:cBhvr>
                                      <p:tavLst>
                                        <p:tav tm="0">
                                          <p:val>
                                            <p:strVal val="0-#ppt_w/2"/>
                                          </p:val>
                                        </p:tav>
                                        <p:tav tm="100000">
                                          <p:val>
                                            <p:strVal val="#ppt_x"/>
                                          </p:val>
                                        </p:tav>
                                      </p:tavLst>
                                    </p:anim>
                                    <p:anim calcmode="lin" valueType="num">
                                      <p:cBhvr additive="base">
                                        <p:cTn id="20" dur="500" fill="hold"/>
                                        <p:tgtEl>
                                          <p:spTgt spid="31950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19508"/>
                                        </p:tgtEl>
                                        <p:attrNameLst>
                                          <p:attrName>style.visibility</p:attrName>
                                        </p:attrNameLst>
                                      </p:cBhvr>
                                      <p:to>
                                        <p:strVal val="visible"/>
                                      </p:to>
                                    </p:set>
                                    <p:anim calcmode="lin" valueType="num">
                                      <p:cBhvr additive="base">
                                        <p:cTn id="25" dur="500" fill="hold"/>
                                        <p:tgtEl>
                                          <p:spTgt spid="319508"/>
                                        </p:tgtEl>
                                        <p:attrNameLst>
                                          <p:attrName>ppt_x</p:attrName>
                                        </p:attrNameLst>
                                      </p:cBhvr>
                                      <p:tavLst>
                                        <p:tav tm="0">
                                          <p:val>
                                            <p:strVal val="0-#ppt_w/2"/>
                                          </p:val>
                                        </p:tav>
                                        <p:tav tm="100000">
                                          <p:val>
                                            <p:strVal val="#ppt_x"/>
                                          </p:val>
                                        </p:tav>
                                      </p:tavLst>
                                    </p:anim>
                                    <p:anim calcmode="lin" valueType="num">
                                      <p:cBhvr additive="base">
                                        <p:cTn id="26" dur="500" fill="hold"/>
                                        <p:tgtEl>
                                          <p:spTgt spid="31950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319509"/>
                                        </p:tgtEl>
                                        <p:attrNameLst>
                                          <p:attrName>style.visibility</p:attrName>
                                        </p:attrNameLst>
                                      </p:cBhvr>
                                      <p:to>
                                        <p:strVal val="visible"/>
                                      </p:to>
                                    </p:set>
                                    <p:anim calcmode="lin" valueType="num">
                                      <p:cBhvr additive="base">
                                        <p:cTn id="31" dur="500" fill="hold"/>
                                        <p:tgtEl>
                                          <p:spTgt spid="319509"/>
                                        </p:tgtEl>
                                        <p:attrNameLst>
                                          <p:attrName>ppt_x</p:attrName>
                                        </p:attrNameLst>
                                      </p:cBhvr>
                                      <p:tavLst>
                                        <p:tav tm="0">
                                          <p:val>
                                            <p:strVal val="0-#ppt_w/2"/>
                                          </p:val>
                                        </p:tav>
                                        <p:tav tm="100000">
                                          <p:val>
                                            <p:strVal val="#ppt_x"/>
                                          </p:val>
                                        </p:tav>
                                      </p:tavLst>
                                    </p:anim>
                                    <p:anim calcmode="lin" valueType="num">
                                      <p:cBhvr additive="base">
                                        <p:cTn id="32" dur="500" fill="hold"/>
                                        <p:tgtEl>
                                          <p:spTgt spid="319509"/>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319498"/>
                                        </p:tgtEl>
                                        <p:attrNameLst>
                                          <p:attrName>style.visibility</p:attrName>
                                        </p:attrNameLst>
                                      </p:cBhvr>
                                      <p:to>
                                        <p:strVal val="visible"/>
                                      </p:to>
                                    </p:set>
                                    <p:animEffect transition="in" filter="dissolve">
                                      <p:cBhvr>
                                        <p:cTn id="37" dur="500"/>
                                        <p:tgtEl>
                                          <p:spTgt spid="319498"/>
                                        </p:tgtEl>
                                      </p:cBhvr>
                                    </p:animEffect>
                                  </p:childTnLst>
                                  <p:subTnLst>
                                    <p:set>
                                      <p:cBhvr override="childStyle">
                                        <p:cTn dur="1" fill="hold" display="0" masterRel="nextClick" afterEffect="1"/>
                                        <p:tgtEl>
                                          <p:spTgt spid="319498"/>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319499"/>
                                        </p:tgtEl>
                                        <p:attrNameLst>
                                          <p:attrName>style.visibility</p:attrName>
                                        </p:attrNameLst>
                                      </p:cBhvr>
                                      <p:to>
                                        <p:strVal val="visible"/>
                                      </p:to>
                                    </p:set>
                                    <p:animEffect transition="in" filter="dissolve">
                                      <p:cBhvr>
                                        <p:cTn id="42" dur="500"/>
                                        <p:tgtEl>
                                          <p:spTgt spid="319499"/>
                                        </p:tgtEl>
                                      </p:cBhvr>
                                    </p:animEffect>
                                  </p:childTnLst>
                                  <p:subTnLst>
                                    <p:set>
                                      <p:cBhvr override="childStyle">
                                        <p:cTn dur="1" fill="hold" display="0" masterRel="nextClick" afterEffect="1"/>
                                        <p:tgtEl>
                                          <p:spTgt spid="31949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500" grpId="0" animBg="1" autoUpdateAnimBg="0"/>
      <p:bldP spid="319501"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a:extLst>
              <a:ext uri="{FF2B5EF4-FFF2-40B4-BE49-F238E27FC236}">
                <a16:creationId xmlns:a16="http://schemas.microsoft.com/office/drawing/2014/main" id="{836A3C04-3D27-4C4E-AF70-65DF2B43CFE6}"/>
              </a:ext>
            </a:extLst>
          </p:cNvPr>
          <p:cNvSpPr>
            <a:spLocks noGrp="1" noChangeArrowheads="1"/>
          </p:cNvSpPr>
          <p:nvPr>
            <p:ph type="title"/>
          </p:nvPr>
        </p:nvSpPr>
        <p:spPr/>
        <p:txBody>
          <a:bodyPr/>
          <a:lstStyle/>
          <a:p>
            <a:pPr eaLnBrk="1" hangingPunct="1">
              <a:defRPr/>
            </a:pPr>
            <a:r>
              <a:rPr lang="en-US" altLang="zh-CN" sz="3600">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rPr>
              <a:t>GridBagLayout—</a:t>
            </a:r>
            <a:r>
              <a:rPr lang="zh-CN" altLang="en-US" sz="3600">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rPr>
              <a:t>网格组布局管理器</a:t>
            </a:r>
          </a:p>
        </p:txBody>
      </p:sp>
      <p:sp>
        <p:nvSpPr>
          <p:cNvPr id="26628" name="Rectangle 3">
            <a:extLst>
              <a:ext uri="{FF2B5EF4-FFF2-40B4-BE49-F238E27FC236}">
                <a16:creationId xmlns:a16="http://schemas.microsoft.com/office/drawing/2014/main" id="{A3262BB3-7452-4989-A9F8-5DADA9B70645}"/>
              </a:ext>
            </a:extLst>
          </p:cNvPr>
          <p:cNvSpPr>
            <a:spLocks noGrp="1" noChangeArrowheads="1"/>
          </p:cNvSpPr>
          <p:nvPr>
            <p:ph sz="quarter" idx="10"/>
          </p:nvPr>
        </p:nvSpPr>
        <p:spPr/>
        <p:txBody>
          <a:bodyPr/>
          <a:lstStyle/>
          <a:p>
            <a:pPr eaLnBrk="1" hangingPunct="1"/>
            <a:r>
              <a:rPr lang="en-US" altLang="zh-CN" b="1">
                <a:solidFill>
                  <a:schemeClr val="hlink"/>
                </a:solidFill>
                <a:latin typeface="Times New Roman" panose="02020603050405020304" pitchFamily="18" charset="0"/>
                <a:ea typeface="楷体_GB2312" pitchFamily="49" charset="-122"/>
              </a:rPr>
              <a:t>GridBagLayout </a:t>
            </a:r>
            <a:r>
              <a:rPr lang="zh-CN" altLang="en-US" b="1">
                <a:solidFill>
                  <a:schemeClr val="tx2"/>
                </a:solidFill>
                <a:latin typeface="Times New Roman" panose="02020603050405020304" pitchFamily="18" charset="0"/>
                <a:ea typeface="楷体_GB2312" pitchFamily="49" charset="-122"/>
              </a:rPr>
              <a:t>类可以将不同尺寸的组件在垂直方向上和水平方向上对齐。每个网格元包布局管理的组件都与 </a:t>
            </a:r>
            <a:r>
              <a:rPr lang="en-US" altLang="zh-CN" b="1">
                <a:solidFill>
                  <a:schemeClr val="hlink"/>
                </a:solidFill>
                <a:latin typeface="Times New Roman" panose="02020603050405020304" pitchFamily="18" charset="0"/>
                <a:ea typeface="楷体_GB2312" pitchFamily="49" charset="-122"/>
              </a:rPr>
              <a:t>GridBagConstraints</a:t>
            </a:r>
            <a:r>
              <a:rPr lang="en-US" altLang="zh-CN" b="1">
                <a:solidFill>
                  <a:schemeClr val="tx2"/>
                </a:solidFill>
                <a:latin typeface="Times New Roman" panose="02020603050405020304" pitchFamily="18" charset="0"/>
                <a:ea typeface="楷体_GB2312" pitchFamily="49" charset="-122"/>
              </a:rPr>
              <a:t> </a:t>
            </a:r>
            <a:r>
              <a:rPr lang="zh-CN" altLang="en-US" b="1">
                <a:solidFill>
                  <a:schemeClr val="tx2"/>
                </a:solidFill>
                <a:latin typeface="Times New Roman" panose="02020603050405020304" pitchFamily="18" charset="0"/>
                <a:ea typeface="楷体_GB2312" pitchFamily="49" charset="-122"/>
              </a:rPr>
              <a:t>的实例相关，它指定了组件在它的显示区域是如何放置的。 </a:t>
            </a:r>
          </a:p>
          <a:p>
            <a:pPr lvl="1" eaLnBrk="1" hangingPunct="1"/>
            <a:r>
              <a:rPr lang="zh-CN" altLang="en-US" sz="2000" b="1">
                <a:solidFill>
                  <a:schemeClr val="bg2"/>
                </a:solidFill>
                <a:latin typeface="Times New Roman" panose="02020603050405020304" pitchFamily="18" charset="0"/>
                <a:ea typeface="楷体_GB2312" pitchFamily="49" charset="-122"/>
              </a:rPr>
              <a:t>将容器平均划分为一个</a:t>
            </a:r>
            <a:r>
              <a:rPr lang="en-US" altLang="zh-CN" sz="2000" b="1">
                <a:solidFill>
                  <a:schemeClr val="bg2"/>
                </a:solidFill>
                <a:latin typeface="Times New Roman" panose="02020603050405020304" pitchFamily="18" charset="0"/>
                <a:ea typeface="楷体_GB2312" pitchFamily="49" charset="-122"/>
              </a:rPr>
              <a:t>m</a:t>
            </a:r>
            <a:r>
              <a:rPr lang="zh-CN" altLang="en-US" sz="2000" b="1">
                <a:solidFill>
                  <a:schemeClr val="bg2"/>
                </a:solidFill>
                <a:latin typeface="Times New Roman" panose="02020603050405020304" pitchFamily="18" charset="0"/>
                <a:ea typeface="楷体_GB2312" pitchFamily="49" charset="-122"/>
              </a:rPr>
              <a:t>行</a:t>
            </a:r>
            <a:r>
              <a:rPr lang="en-US" altLang="zh-CN" sz="2000" b="1">
                <a:solidFill>
                  <a:schemeClr val="bg2"/>
                </a:solidFill>
                <a:latin typeface="Times New Roman" panose="02020603050405020304" pitchFamily="18" charset="0"/>
                <a:ea typeface="楷体_GB2312" pitchFamily="49" charset="-122"/>
              </a:rPr>
              <a:t>n</a:t>
            </a:r>
            <a:r>
              <a:rPr lang="zh-CN" altLang="en-US" sz="2000" b="1">
                <a:solidFill>
                  <a:schemeClr val="bg2"/>
                </a:solidFill>
                <a:latin typeface="Times New Roman" panose="02020603050405020304" pitchFamily="18" charset="0"/>
                <a:ea typeface="楷体_GB2312" pitchFamily="49" charset="-122"/>
              </a:rPr>
              <a:t>列的表格，各方格大小相同。</a:t>
            </a:r>
          </a:p>
          <a:p>
            <a:pPr lvl="1" eaLnBrk="1" hangingPunct="1"/>
            <a:r>
              <a:rPr lang="zh-CN" altLang="en-US" sz="2000" b="1">
                <a:solidFill>
                  <a:schemeClr val="bg2"/>
                </a:solidFill>
                <a:latin typeface="Times New Roman" panose="02020603050405020304" pitchFamily="18" charset="0"/>
                <a:ea typeface="楷体_GB2312" pitchFamily="49" charset="-122"/>
              </a:rPr>
              <a:t>一个组件可以占用多个方格组成的矩形区域。</a:t>
            </a:r>
          </a:p>
        </p:txBody>
      </p:sp>
      <p:sp>
        <p:nvSpPr>
          <p:cNvPr id="26626" name="灯片编号占位符 5">
            <a:extLst>
              <a:ext uri="{FF2B5EF4-FFF2-40B4-BE49-F238E27FC236}">
                <a16:creationId xmlns:a16="http://schemas.microsoft.com/office/drawing/2014/main" id="{6DFB9553-F826-42AD-8B36-846B837BF354}"/>
              </a:ext>
            </a:extLst>
          </p:cNvPr>
          <p:cNvSpPr>
            <a:spLocks noGrp="1"/>
          </p:cNvSpPr>
          <p:nvPr>
            <p:ph type="sldNum" sz="quarter" idx="4294967295"/>
          </p:nvPr>
        </p:nvSpPr>
        <p:spPr>
          <a:xfrm>
            <a:off x="0" y="0"/>
            <a:ext cx="0" cy="0"/>
          </a:xfrm>
          <a:noFill/>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E1D12428-D9F9-4237-BA80-8A0AAEB34AB6}" type="slidenum">
              <a:rPr kumimoji="0" lang="en-US" altLang="zh-CN" sz="1400"/>
              <a:pPr/>
              <a:t>25</a:t>
            </a:fld>
            <a:endParaRPr kumimoji="0" lang="en-US" altLang="zh-CN" sz="1400"/>
          </a:p>
        </p:txBody>
      </p:sp>
      <p:pic>
        <p:nvPicPr>
          <p:cNvPr id="26629" name="Picture 17">
            <a:extLst>
              <a:ext uri="{FF2B5EF4-FFF2-40B4-BE49-F238E27FC236}">
                <a16:creationId xmlns:a16="http://schemas.microsoft.com/office/drawing/2014/main" id="{DDD95DF5-67F8-4125-A6D5-4A1718257B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7127" y="2912919"/>
            <a:ext cx="4953000" cy="303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a:extLst>
              <a:ext uri="{FF2B5EF4-FFF2-40B4-BE49-F238E27FC236}">
                <a16:creationId xmlns:a16="http://schemas.microsoft.com/office/drawing/2014/main" id="{6843CAE8-FD57-4AC4-B7BD-D5B3B5A5659A}"/>
              </a:ext>
            </a:extLst>
          </p:cNvPr>
          <p:cNvSpPr>
            <a:spLocks noGrp="1" noChangeArrowheads="1"/>
          </p:cNvSpPr>
          <p:nvPr>
            <p:ph type="title"/>
          </p:nvPr>
        </p:nvSpPr>
        <p:spPr/>
        <p:txBody>
          <a:bodyPr/>
          <a:lstStyle/>
          <a:p>
            <a:pPr eaLnBrk="1" hangingPunct="1">
              <a:defRPr/>
            </a:pPr>
            <a:r>
              <a:rPr lang="en-US" altLang="zh-CN" sz="3600">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rPr>
              <a:t>GridBagLayout—</a:t>
            </a:r>
            <a:r>
              <a:rPr lang="zh-CN" altLang="en-US" sz="3600">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rPr>
              <a:t>网格组布局管理器</a:t>
            </a:r>
          </a:p>
        </p:txBody>
      </p:sp>
      <p:sp>
        <p:nvSpPr>
          <p:cNvPr id="27652" name="Rectangle 3">
            <a:extLst>
              <a:ext uri="{FF2B5EF4-FFF2-40B4-BE49-F238E27FC236}">
                <a16:creationId xmlns:a16="http://schemas.microsoft.com/office/drawing/2014/main" id="{0E0D9CF8-F44A-4ABC-BF42-9BDB52074B2C}"/>
              </a:ext>
            </a:extLst>
          </p:cNvPr>
          <p:cNvSpPr>
            <a:spLocks noGrp="1" noChangeArrowheads="1"/>
          </p:cNvSpPr>
          <p:nvPr>
            <p:ph sz="quarter" idx="10"/>
          </p:nvPr>
        </p:nvSpPr>
        <p:spPr/>
        <p:txBody>
          <a:bodyPr/>
          <a:lstStyle/>
          <a:p>
            <a:pPr lvl="1" eaLnBrk="1" hangingPunct="1">
              <a:lnSpc>
                <a:spcPct val="90000"/>
              </a:lnSpc>
            </a:pPr>
            <a:r>
              <a:rPr lang="en-US" altLang="zh-CN" sz="2000" b="1">
                <a:latin typeface="Times New Roman" panose="02020603050405020304" pitchFamily="18" charset="0"/>
                <a:ea typeface="楷体_GB2312" pitchFamily="49" charset="-122"/>
              </a:rPr>
              <a:t>gridx , gridy </a:t>
            </a:r>
            <a:r>
              <a:rPr lang="zh-CN" altLang="en-US" sz="2000" b="1">
                <a:latin typeface="Times New Roman" panose="02020603050405020304" pitchFamily="18" charset="0"/>
                <a:ea typeface="楷体_GB2312" pitchFamily="49" charset="-122"/>
              </a:rPr>
              <a:t>指定组件显示区域左上方的单元</a:t>
            </a:r>
            <a:r>
              <a:rPr lang="en-US" altLang="zh-CN" sz="2000" b="1">
                <a:latin typeface="Times New Roman" panose="02020603050405020304" pitchFamily="18" charset="0"/>
                <a:ea typeface="楷体_GB2312" pitchFamily="49" charset="-122"/>
              </a:rPr>
              <a:t>,</a:t>
            </a:r>
            <a:r>
              <a:rPr lang="zh-CN" altLang="en-US" sz="2000" b="1">
                <a:latin typeface="Times New Roman" panose="02020603050405020304" pitchFamily="18" charset="0"/>
                <a:ea typeface="楷体_GB2312" pitchFamily="49" charset="-122"/>
              </a:rPr>
              <a:t>最左上角的单元地址为 </a:t>
            </a:r>
            <a:r>
              <a:rPr lang="en-US" altLang="zh-CN" sz="2000" b="1">
                <a:latin typeface="Times New Roman" panose="02020603050405020304" pitchFamily="18" charset="0"/>
                <a:ea typeface="楷体_GB2312" pitchFamily="49" charset="-122"/>
              </a:rPr>
              <a:t>gridx = 0 </a:t>
            </a:r>
            <a:r>
              <a:rPr lang="zh-CN" altLang="en-US" sz="2000" b="1">
                <a:latin typeface="Times New Roman" panose="02020603050405020304" pitchFamily="18" charset="0"/>
                <a:ea typeface="楷体_GB2312" pitchFamily="49" charset="-122"/>
              </a:rPr>
              <a:t>，</a:t>
            </a:r>
            <a:r>
              <a:rPr lang="en-US" altLang="zh-CN" sz="2000" b="1">
                <a:latin typeface="Times New Roman" panose="02020603050405020304" pitchFamily="18" charset="0"/>
                <a:ea typeface="楷体_GB2312" pitchFamily="49" charset="-122"/>
              </a:rPr>
              <a:t>gridy = 0 ;</a:t>
            </a:r>
            <a:r>
              <a:rPr lang="zh-CN" altLang="en-US" sz="2000" b="1">
                <a:latin typeface="Times New Roman" panose="02020603050405020304" pitchFamily="18" charset="0"/>
                <a:ea typeface="楷体_GB2312" pitchFamily="49" charset="-122"/>
              </a:rPr>
              <a:t>使用 </a:t>
            </a:r>
            <a:r>
              <a:rPr lang="en-US" altLang="zh-CN" sz="2000" b="1">
                <a:latin typeface="Times New Roman" panose="02020603050405020304" pitchFamily="18" charset="0"/>
                <a:ea typeface="楷体_GB2312" pitchFamily="49" charset="-122"/>
              </a:rPr>
              <a:t>GridBagConstraints.RELATIVE </a:t>
            </a:r>
            <a:r>
              <a:rPr lang="zh-CN" altLang="en-US" sz="2000" b="1">
                <a:latin typeface="Times New Roman" panose="02020603050405020304" pitchFamily="18" charset="0"/>
                <a:ea typeface="楷体_GB2312" pitchFamily="49" charset="-122"/>
              </a:rPr>
              <a:t>（缺省值）来指定该组件将被放置在前一个组件的右边或下边。 </a:t>
            </a:r>
          </a:p>
          <a:p>
            <a:pPr lvl="1" eaLnBrk="1" hangingPunct="1">
              <a:lnSpc>
                <a:spcPct val="90000"/>
              </a:lnSpc>
            </a:pPr>
            <a:r>
              <a:rPr lang="en-US" altLang="zh-CN" sz="2000" b="1">
                <a:latin typeface="Times New Roman" panose="02020603050405020304" pitchFamily="18" charset="0"/>
                <a:ea typeface="楷体_GB2312" pitchFamily="49" charset="-122"/>
              </a:rPr>
              <a:t>gridwidth , gridheight  </a:t>
            </a:r>
            <a:r>
              <a:rPr lang="zh-CN" altLang="en-US" sz="2000" b="1">
                <a:latin typeface="Times New Roman" panose="02020603050405020304" pitchFamily="18" charset="0"/>
                <a:ea typeface="楷体_GB2312" pitchFamily="49" charset="-122"/>
              </a:rPr>
              <a:t>在显示区域指定一行单元的数目（ </a:t>
            </a:r>
            <a:r>
              <a:rPr lang="en-US" altLang="zh-CN" sz="2000" b="1">
                <a:latin typeface="Times New Roman" panose="02020603050405020304" pitchFamily="18" charset="0"/>
                <a:ea typeface="楷体_GB2312" pitchFamily="49" charset="-122"/>
              </a:rPr>
              <a:t>gridwidth </a:t>
            </a:r>
            <a:r>
              <a:rPr lang="zh-CN" altLang="en-US" sz="2000" b="1">
                <a:latin typeface="Times New Roman" panose="02020603050405020304" pitchFamily="18" charset="0"/>
                <a:ea typeface="楷体_GB2312" pitchFamily="49" charset="-122"/>
              </a:rPr>
              <a:t>）或在一列中单元的数目</a:t>
            </a:r>
            <a:r>
              <a:rPr lang="en-US" altLang="zh-CN" sz="2000" b="1">
                <a:latin typeface="Times New Roman" panose="02020603050405020304" pitchFamily="18" charset="0"/>
                <a:ea typeface="楷体_GB2312" pitchFamily="49" charset="-122"/>
              </a:rPr>
              <a:t>( gridheight),</a:t>
            </a:r>
            <a:r>
              <a:rPr lang="zh-CN" altLang="en-US" sz="2000" b="1">
                <a:latin typeface="Times New Roman" panose="02020603050405020304" pitchFamily="18" charset="0"/>
                <a:ea typeface="楷体_GB2312" pitchFamily="49" charset="-122"/>
              </a:rPr>
              <a:t>缺省为 </a:t>
            </a:r>
            <a:r>
              <a:rPr lang="en-US" altLang="zh-CN" sz="2000" b="1">
                <a:latin typeface="Times New Roman" panose="02020603050405020304" pitchFamily="18" charset="0"/>
                <a:ea typeface="楷体_GB2312" pitchFamily="49" charset="-122"/>
              </a:rPr>
              <a:t>1 ;</a:t>
            </a:r>
            <a:r>
              <a:rPr lang="zh-CN" altLang="en-US" sz="2000" b="1">
                <a:latin typeface="Times New Roman" panose="02020603050405020304" pitchFamily="18" charset="0"/>
                <a:ea typeface="楷体_GB2312" pitchFamily="49" charset="-122"/>
              </a:rPr>
              <a:t>使用 </a:t>
            </a:r>
            <a:r>
              <a:rPr lang="en-US" altLang="zh-CN" sz="2000" b="1">
                <a:latin typeface="Times New Roman" panose="02020603050405020304" pitchFamily="18" charset="0"/>
                <a:ea typeface="楷体_GB2312" pitchFamily="49" charset="-122"/>
              </a:rPr>
              <a:t>GridBagConstraints.REMAINDER </a:t>
            </a:r>
            <a:r>
              <a:rPr lang="zh-CN" altLang="en-US" sz="2000" b="1">
                <a:latin typeface="Times New Roman" panose="02020603050405020304" pitchFamily="18" charset="0"/>
                <a:ea typeface="楷体_GB2312" pitchFamily="49" charset="-122"/>
              </a:rPr>
              <a:t>来指定该组件是在最后一个。使用 </a:t>
            </a:r>
            <a:r>
              <a:rPr lang="en-US" altLang="zh-CN" sz="2000" b="1">
                <a:latin typeface="Times New Roman" panose="02020603050405020304" pitchFamily="18" charset="0"/>
                <a:ea typeface="楷体_GB2312" pitchFamily="49" charset="-122"/>
              </a:rPr>
              <a:t>GridBagConstraints.RELATIVE </a:t>
            </a:r>
            <a:r>
              <a:rPr lang="zh-CN" altLang="en-US" sz="2000" b="1">
                <a:latin typeface="Times New Roman" panose="02020603050405020304" pitchFamily="18" charset="0"/>
                <a:ea typeface="楷体_GB2312" pitchFamily="49" charset="-122"/>
              </a:rPr>
              <a:t>来指定该组件是在它所在行或列的倒数第二个。 </a:t>
            </a:r>
          </a:p>
          <a:p>
            <a:pPr lvl="1" eaLnBrk="1" hangingPunct="1">
              <a:lnSpc>
                <a:spcPct val="90000"/>
              </a:lnSpc>
            </a:pPr>
            <a:r>
              <a:rPr lang="en-US" altLang="zh-CN" sz="2000" b="1">
                <a:latin typeface="Times New Roman" panose="02020603050405020304" pitchFamily="18" charset="0"/>
                <a:ea typeface="楷体_GB2312" pitchFamily="49" charset="-122"/>
              </a:rPr>
              <a:t>fill  </a:t>
            </a:r>
            <a:r>
              <a:rPr lang="zh-CN" altLang="en-US" sz="2000" b="1">
                <a:latin typeface="Times New Roman" panose="02020603050405020304" pitchFamily="18" charset="0"/>
                <a:ea typeface="楷体_GB2312" pitchFamily="49" charset="-122"/>
              </a:rPr>
              <a:t>当组件的显示区域大于组件所请求的尺寸时，用来确定是否（和如何）改变组件的大小。可能值为 </a:t>
            </a:r>
            <a:r>
              <a:rPr lang="en-US" altLang="zh-CN" sz="2000" b="1">
                <a:latin typeface="Times New Roman" panose="02020603050405020304" pitchFamily="18" charset="0"/>
                <a:ea typeface="楷体_GB2312" pitchFamily="49" charset="-122"/>
              </a:rPr>
              <a:t>:</a:t>
            </a:r>
          </a:p>
          <a:p>
            <a:pPr lvl="1" eaLnBrk="1" hangingPunct="1">
              <a:lnSpc>
                <a:spcPct val="90000"/>
              </a:lnSpc>
              <a:buFont typeface="Wingdings" panose="05000000000000000000" pitchFamily="2" charset="2"/>
              <a:buNone/>
            </a:pPr>
            <a:r>
              <a:rPr lang="en-US" altLang="zh-CN" sz="2000" b="1">
                <a:latin typeface="Times New Roman" panose="02020603050405020304" pitchFamily="18" charset="0"/>
                <a:ea typeface="楷体_GB2312" pitchFamily="49" charset="-122"/>
              </a:rPr>
              <a:t>    GridBagConstraints.NONE   </a:t>
            </a:r>
            <a:r>
              <a:rPr lang="zh-CN" altLang="en-US" sz="2000" b="1">
                <a:latin typeface="Times New Roman" panose="02020603050405020304" pitchFamily="18" charset="0"/>
                <a:ea typeface="楷体_GB2312" pitchFamily="49" charset="-122"/>
              </a:rPr>
              <a:t>不改变</a:t>
            </a:r>
            <a:r>
              <a:rPr lang="en-US" altLang="zh-CN" sz="2000" b="1">
                <a:latin typeface="Times New Roman" panose="02020603050405020304" pitchFamily="18" charset="0"/>
                <a:ea typeface="楷体_GB2312" pitchFamily="49" charset="-122"/>
              </a:rPr>
              <a:t>(</a:t>
            </a:r>
            <a:r>
              <a:rPr lang="zh-CN" altLang="en-US" sz="2000" b="1">
                <a:latin typeface="Times New Roman" panose="02020603050405020304" pitchFamily="18" charset="0"/>
                <a:ea typeface="楷体_GB2312" pitchFamily="49" charset="-122"/>
              </a:rPr>
              <a:t>缺省） </a:t>
            </a:r>
            <a:r>
              <a:rPr lang="en-US" altLang="zh-CN" sz="2000" b="1">
                <a:latin typeface="Times New Roman" panose="02020603050405020304" pitchFamily="18" charset="0"/>
                <a:ea typeface="楷体_GB2312" pitchFamily="49" charset="-122"/>
              </a:rPr>
              <a:t>GridBagConstraints.HORIZONTAL </a:t>
            </a:r>
            <a:r>
              <a:rPr lang="zh-CN" altLang="en-US" sz="2000" b="1">
                <a:latin typeface="Times New Roman" panose="02020603050405020304" pitchFamily="18" charset="0"/>
                <a:ea typeface="楷体_GB2312" pitchFamily="49" charset="-122"/>
              </a:rPr>
              <a:t>使组件的宽度在水平方向上足够大来填充它的显示区域，但是不改变它的高度</a:t>
            </a:r>
            <a:r>
              <a:rPr lang="en-US" altLang="zh-CN" sz="2000" b="1">
                <a:latin typeface="Times New Roman" panose="02020603050405020304" pitchFamily="18" charset="0"/>
                <a:ea typeface="楷体_GB2312" pitchFamily="49" charset="-122"/>
              </a:rPr>
              <a:t>.</a:t>
            </a:r>
          </a:p>
          <a:p>
            <a:pPr lvl="1" eaLnBrk="1" hangingPunct="1">
              <a:lnSpc>
                <a:spcPct val="90000"/>
              </a:lnSpc>
              <a:buFont typeface="Wingdings" panose="05000000000000000000" pitchFamily="2" charset="2"/>
              <a:buNone/>
            </a:pPr>
            <a:r>
              <a:rPr lang="en-US" altLang="zh-CN" sz="2000" b="1">
                <a:latin typeface="Times New Roman" panose="02020603050405020304" pitchFamily="18" charset="0"/>
                <a:ea typeface="楷体_GB2312" pitchFamily="49" charset="-122"/>
              </a:rPr>
              <a:t>    GridBagConstraints.VERTICAL  </a:t>
            </a:r>
            <a:r>
              <a:rPr lang="zh-CN" altLang="en-US" sz="2000" b="1">
                <a:latin typeface="Times New Roman" panose="02020603050405020304" pitchFamily="18" charset="0"/>
                <a:ea typeface="楷体_GB2312" pitchFamily="49" charset="-122"/>
              </a:rPr>
              <a:t>使组件的高度在垂直方向上足够大来填充它的显示区域，但是不改变它的宽度</a:t>
            </a:r>
            <a:r>
              <a:rPr lang="en-US" altLang="zh-CN" sz="2000" b="1">
                <a:latin typeface="Times New Roman" panose="02020603050405020304" pitchFamily="18" charset="0"/>
                <a:ea typeface="楷体_GB2312" pitchFamily="49" charset="-122"/>
              </a:rPr>
              <a:t>. </a:t>
            </a:r>
          </a:p>
          <a:p>
            <a:pPr lvl="1" eaLnBrk="1" hangingPunct="1">
              <a:lnSpc>
                <a:spcPct val="90000"/>
              </a:lnSpc>
              <a:buFont typeface="Wingdings" panose="05000000000000000000" pitchFamily="2" charset="2"/>
              <a:buNone/>
            </a:pPr>
            <a:r>
              <a:rPr lang="en-US" altLang="zh-CN" sz="2000" b="1">
                <a:latin typeface="Times New Roman" panose="02020603050405020304" pitchFamily="18" charset="0"/>
                <a:ea typeface="楷体_GB2312" pitchFamily="49" charset="-122"/>
              </a:rPr>
              <a:t>    GridBagConstraints.BOTH </a:t>
            </a:r>
            <a:r>
              <a:rPr lang="zh-CN" altLang="en-US" sz="2000" b="1">
                <a:latin typeface="Times New Roman" panose="02020603050405020304" pitchFamily="18" charset="0"/>
                <a:ea typeface="楷体_GB2312" pitchFamily="49" charset="-122"/>
              </a:rPr>
              <a:t>使组件完全填充它的显示区域。 </a:t>
            </a:r>
          </a:p>
        </p:txBody>
      </p:sp>
      <p:sp>
        <p:nvSpPr>
          <p:cNvPr id="27650" name="灯片编号占位符 5">
            <a:extLst>
              <a:ext uri="{FF2B5EF4-FFF2-40B4-BE49-F238E27FC236}">
                <a16:creationId xmlns:a16="http://schemas.microsoft.com/office/drawing/2014/main" id="{F8261090-2622-4F4F-A3F7-C81FFFE5F54B}"/>
              </a:ext>
            </a:extLst>
          </p:cNvPr>
          <p:cNvSpPr>
            <a:spLocks noGrp="1"/>
          </p:cNvSpPr>
          <p:nvPr>
            <p:ph type="sldNum" sz="quarter" idx="4294967295"/>
          </p:nvPr>
        </p:nvSpPr>
        <p:spPr>
          <a:xfrm>
            <a:off x="0" y="0"/>
            <a:ext cx="0" cy="0"/>
          </a:xfrm>
          <a:noFill/>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3A23D492-7889-4838-B86B-BE9C466D1BD6}" type="slidenum">
              <a:rPr kumimoji="0" lang="en-US" altLang="zh-CN" sz="1400"/>
              <a:pPr/>
              <a:t>26</a:t>
            </a:fld>
            <a:endParaRPr kumimoji="0" lang="en-US" altLang="zh-CN" sz="14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a:extLst>
              <a:ext uri="{FF2B5EF4-FFF2-40B4-BE49-F238E27FC236}">
                <a16:creationId xmlns:a16="http://schemas.microsoft.com/office/drawing/2014/main" id="{DF3808D5-5E17-4421-9C2A-52DC846322C7}"/>
              </a:ext>
            </a:extLst>
          </p:cNvPr>
          <p:cNvSpPr>
            <a:spLocks noGrp="1" noChangeArrowheads="1"/>
          </p:cNvSpPr>
          <p:nvPr>
            <p:ph type="title"/>
          </p:nvPr>
        </p:nvSpPr>
        <p:spPr/>
        <p:txBody>
          <a:bodyPr/>
          <a:lstStyle/>
          <a:p>
            <a:pPr eaLnBrk="1" hangingPunct="1">
              <a:defRPr/>
            </a:pPr>
            <a:r>
              <a:rPr lang="en-US" altLang="zh-CN" sz="3600">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rPr>
              <a:t>GridBagLayout—</a:t>
            </a:r>
            <a:r>
              <a:rPr lang="zh-CN" altLang="en-US" sz="3600">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rPr>
              <a:t>网格组布局管理器</a:t>
            </a:r>
          </a:p>
        </p:txBody>
      </p:sp>
      <p:sp>
        <p:nvSpPr>
          <p:cNvPr id="28676" name="Rectangle 3">
            <a:extLst>
              <a:ext uri="{FF2B5EF4-FFF2-40B4-BE49-F238E27FC236}">
                <a16:creationId xmlns:a16="http://schemas.microsoft.com/office/drawing/2014/main" id="{8CFF9F66-5A90-4EF8-8796-2E4C013EC8DB}"/>
              </a:ext>
            </a:extLst>
          </p:cNvPr>
          <p:cNvSpPr>
            <a:spLocks noGrp="1" noChangeArrowheads="1"/>
          </p:cNvSpPr>
          <p:nvPr>
            <p:ph sz="quarter" idx="10"/>
          </p:nvPr>
        </p:nvSpPr>
        <p:spPr/>
        <p:txBody>
          <a:bodyPr/>
          <a:lstStyle/>
          <a:p>
            <a:pPr lvl="1" eaLnBrk="1" hangingPunct="1"/>
            <a:r>
              <a:rPr lang="en-US" altLang="zh-CN" sz="2000" b="1" dirty="0" err="1">
                <a:latin typeface="Times New Roman" panose="02020603050405020304" pitchFamily="18" charset="0"/>
                <a:ea typeface="楷体_GB2312" pitchFamily="49" charset="-122"/>
              </a:rPr>
              <a:t>ipadx</a:t>
            </a:r>
            <a:r>
              <a:rPr lang="en-US" altLang="zh-CN" sz="2000" b="1" dirty="0">
                <a:latin typeface="Times New Roman" panose="02020603050405020304" pitchFamily="18" charset="0"/>
                <a:ea typeface="楷体_GB2312" pitchFamily="49" charset="-122"/>
              </a:rPr>
              <a:t> </a:t>
            </a:r>
            <a:r>
              <a:rPr lang="zh-CN" altLang="en-US" sz="2000" b="1" dirty="0">
                <a:latin typeface="Times New Roman" panose="02020603050405020304" pitchFamily="18" charset="0"/>
                <a:ea typeface="楷体_GB2312" pitchFamily="49" charset="-122"/>
              </a:rPr>
              <a:t>， </a:t>
            </a:r>
            <a:r>
              <a:rPr lang="en-US" altLang="zh-CN" sz="2000" b="1" dirty="0" err="1">
                <a:latin typeface="Times New Roman" panose="02020603050405020304" pitchFamily="18" charset="0"/>
                <a:ea typeface="楷体_GB2312" pitchFamily="49" charset="-122"/>
              </a:rPr>
              <a:t>ipady</a:t>
            </a:r>
            <a:r>
              <a:rPr lang="en-US" altLang="zh-CN" sz="2000" b="1" dirty="0">
                <a:latin typeface="Times New Roman" panose="02020603050405020304" pitchFamily="18" charset="0"/>
                <a:ea typeface="楷体_GB2312" pitchFamily="49" charset="-122"/>
              </a:rPr>
              <a:t>  </a:t>
            </a:r>
            <a:r>
              <a:rPr lang="zh-CN" altLang="en-US" sz="2000" b="1" dirty="0">
                <a:latin typeface="Times New Roman" panose="02020603050405020304" pitchFamily="18" charset="0"/>
                <a:ea typeface="楷体_GB2312" pitchFamily="49" charset="-122"/>
              </a:rPr>
              <a:t>指定在布局内组件的内部补空，给组件的最小尺寸添加多少。组件的宽度至少为它的最小宽度加上 </a:t>
            </a:r>
            <a:r>
              <a:rPr lang="en-US" altLang="zh-CN" sz="2000" b="1" dirty="0">
                <a:latin typeface="Times New Roman" panose="02020603050405020304" pitchFamily="18" charset="0"/>
                <a:ea typeface="楷体_GB2312" pitchFamily="49" charset="-122"/>
              </a:rPr>
              <a:t>(</a:t>
            </a:r>
            <a:r>
              <a:rPr lang="en-US" altLang="zh-CN" sz="2000" b="1" dirty="0" err="1">
                <a:latin typeface="Times New Roman" panose="02020603050405020304" pitchFamily="18" charset="0"/>
                <a:ea typeface="楷体_GB2312" pitchFamily="49" charset="-122"/>
              </a:rPr>
              <a:t>ipadx</a:t>
            </a:r>
            <a:r>
              <a:rPr lang="en-US" altLang="zh-CN" sz="2000" b="1" dirty="0">
                <a:latin typeface="Times New Roman" panose="02020603050405020304" pitchFamily="18" charset="0"/>
                <a:ea typeface="楷体_GB2312" pitchFamily="49" charset="-122"/>
              </a:rPr>
              <a:t> * 2) </a:t>
            </a:r>
            <a:r>
              <a:rPr lang="zh-CN" altLang="en-US" sz="2000" b="1" dirty="0">
                <a:latin typeface="Times New Roman" panose="02020603050405020304" pitchFamily="18" charset="0"/>
                <a:ea typeface="楷体_GB2312" pitchFamily="49" charset="-122"/>
              </a:rPr>
              <a:t>个像素类似地，组件的高度至少为它的最小高度加上 </a:t>
            </a:r>
            <a:r>
              <a:rPr lang="en-US" altLang="zh-CN" sz="2000" b="1" dirty="0">
                <a:latin typeface="Times New Roman" panose="02020603050405020304" pitchFamily="18" charset="0"/>
                <a:ea typeface="楷体_GB2312" pitchFamily="49" charset="-122"/>
              </a:rPr>
              <a:t>(</a:t>
            </a:r>
            <a:r>
              <a:rPr lang="en-US" altLang="zh-CN" sz="2000" b="1" dirty="0" err="1">
                <a:latin typeface="Times New Roman" panose="02020603050405020304" pitchFamily="18" charset="0"/>
                <a:ea typeface="楷体_GB2312" pitchFamily="49" charset="-122"/>
              </a:rPr>
              <a:t>ipady</a:t>
            </a:r>
            <a:r>
              <a:rPr lang="en-US" altLang="zh-CN" sz="2000" b="1" dirty="0">
                <a:latin typeface="Times New Roman" panose="02020603050405020304" pitchFamily="18" charset="0"/>
                <a:ea typeface="楷体_GB2312" pitchFamily="49" charset="-122"/>
              </a:rPr>
              <a:t> * 2) </a:t>
            </a:r>
            <a:r>
              <a:rPr lang="zh-CN" altLang="en-US" sz="2000" b="1" dirty="0">
                <a:latin typeface="Times New Roman" panose="02020603050405020304" pitchFamily="18" charset="0"/>
                <a:ea typeface="楷体_GB2312" pitchFamily="49" charset="-122"/>
              </a:rPr>
              <a:t>个像素。 </a:t>
            </a:r>
          </a:p>
          <a:p>
            <a:pPr lvl="1" eaLnBrk="1" hangingPunct="1"/>
            <a:r>
              <a:rPr lang="en-US" altLang="zh-CN" sz="2000" b="1" dirty="0">
                <a:latin typeface="Times New Roman" panose="02020603050405020304" pitchFamily="18" charset="0"/>
                <a:ea typeface="楷体_GB2312" pitchFamily="49" charset="-122"/>
              </a:rPr>
              <a:t>insets  </a:t>
            </a:r>
            <a:r>
              <a:rPr lang="zh-CN" altLang="en-US" sz="2000" b="1" dirty="0">
                <a:latin typeface="Times New Roman" panose="02020603050405020304" pitchFamily="18" charset="0"/>
                <a:ea typeface="楷体_GB2312" pitchFamily="49" charset="-122"/>
              </a:rPr>
              <a:t>指定组件的外部补空，在组件和它的显示区域边沿之间间距的最小量</a:t>
            </a:r>
          </a:p>
          <a:p>
            <a:pPr lvl="1" eaLnBrk="1" hangingPunct="1"/>
            <a:r>
              <a:rPr lang="en-US" altLang="zh-CN" sz="2000" b="1" dirty="0">
                <a:latin typeface="Times New Roman" panose="02020603050405020304" pitchFamily="18" charset="0"/>
                <a:ea typeface="楷体_GB2312" pitchFamily="49" charset="-122"/>
              </a:rPr>
              <a:t>anchor </a:t>
            </a:r>
            <a:r>
              <a:rPr lang="zh-CN" altLang="en-US" sz="2000" b="1" dirty="0">
                <a:latin typeface="Times New Roman" panose="02020603050405020304" pitchFamily="18" charset="0"/>
                <a:ea typeface="楷体_GB2312" pitchFamily="49" charset="-122"/>
              </a:rPr>
              <a:t>当组件小于它的显示区域时，用来确定在什么位置（显示区域内）放置该组件。有效值为 </a:t>
            </a:r>
            <a:r>
              <a:rPr lang="en-US" altLang="zh-CN" sz="2000" b="1" dirty="0" err="1">
                <a:latin typeface="Times New Roman" panose="02020603050405020304" pitchFamily="18" charset="0"/>
                <a:ea typeface="楷体_GB2312" pitchFamily="49" charset="-122"/>
              </a:rPr>
              <a:t>GridBagConstraints.CENTER</a:t>
            </a:r>
            <a:r>
              <a:rPr lang="en-US" altLang="zh-CN" sz="2000" b="1" dirty="0">
                <a:latin typeface="Times New Roman" panose="02020603050405020304" pitchFamily="18" charset="0"/>
                <a:ea typeface="楷体_GB2312" pitchFamily="49" charset="-122"/>
              </a:rPr>
              <a:t> </a:t>
            </a:r>
            <a:r>
              <a:rPr lang="zh-CN" altLang="en-US" sz="2000" b="1" dirty="0">
                <a:latin typeface="Times New Roman" panose="02020603050405020304" pitchFamily="18" charset="0"/>
                <a:ea typeface="楷体_GB2312" pitchFamily="49" charset="-122"/>
              </a:rPr>
              <a:t>（缺省）， </a:t>
            </a:r>
            <a:r>
              <a:rPr lang="en-US" altLang="zh-CN" sz="2000" b="1" dirty="0" err="1">
                <a:latin typeface="Times New Roman" panose="02020603050405020304" pitchFamily="18" charset="0"/>
                <a:ea typeface="楷体_GB2312" pitchFamily="49" charset="-122"/>
              </a:rPr>
              <a:t>GridBagConstraints.NORTH</a:t>
            </a:r>
            <a:r>
              <a:rPr lang="en-US" altLang="zh-CN" sz="2000" b="1" dirty="0">
                <a:latin typeface="Times New Roman" panose="02020603050405020304" pitchFamily="18" charset="0"/>
                <a:ea typeface="楷体_GB2312" pitchFamily="49" charset="-122"/>
              </a:rPr>
              <a:t> </a:t>
            </a:r>
            <a:r>
              <a:rPr lang="zh-CN" altLang="en-US" sz="2000" b="1" dirty="0">
                <a:latin typeface="Times New Roman" panose="02020603050405020304" pitchFamily="18" charset="0"/>
                <a:ea typeface="楷体_GB2312" pitchFamily="49" charset="-122"/>
              </a:rPr>
              <a:t>， </a:t>
            </a:r>
            <a:r>
              <a:rPr lang="en-US" altLang="zh-CN" sz="2000" b="1" dirty="0" err="1">
                <a:latin typeface="Times New Roman" panose="02020603050405020304" pitchFamily="18" charset="0"/>
                <a:ea typeface="楷体_GB2312" pitchFamily="49" charset="-122"/>
              </a:rPr>
              <a:t>GridBagConstraints.NORTHEAST</a:t>
            </a:r>
            <a:r>
              <a:rPr lang="en-US" altLang="zh-CN" sz="2000" b="1" dirty="0">
                <a:latin typeface="Times New Roman" panose="02020603050405020304" pitchFamily="18" charset="0"/>
                <a:ea typeface="楷体_GB2312" pitchFamily="49" charset="-122"/>
              </a:rPr>
              <a:t> </a:t>
            </a:r>
            <a:r>
              <a:rPr lang="zh-CN" altLang="en-US" sz="2000" b="1" dirty="0">
                <a:latin typeface="Times New Roman" panose="02020603050405020304" pitchFamily="18" charset="0"/>
                <a:ea typeface="楷体_GB2312" pitchFamily="49" charset="-122"/>
              </a:rPr>
              <a:t>， </a:t>
            </a:r>
            <a:r>
              <a:rPr lang="en-US" altLang="zh-CN" sz="2000" b="1" dirty="0" err="1">
                <a:latin typeface="Times New Roman" panose="02020603050405020304" pitchFamily="18" charset="0"/>
                <a:ea typeface="楷体_GB2312" pitchFamily="49" charset="-122"/>
              </a:rPr>
              <a:t>GridBagConstraints.EAST</a:t>
            </a:r>
            <a:r>
              <a:rPr lang="en-US" altLang="zh-CN" sz="2000" b="1" dirty="0">
                <a:latin typeface="Times New Roman" panose="02020603050405020304" pitchFamily="18" charset="0"/>
                <a:ea typeface="楷体_GB2312" pitchFamily="49" charset="-122"/>
              </a:rPr>
              <a:t> </a:t>
            </a:r>
            <a:r>
              <a:rPr lang="zh-CN" altLang="en-US" sz="2000" b="1" dirty="0">
                <a:latin typeface="Times New Roman" panose="02020603050405020304" pitchFamily="18" charset="0"/>
                <a:ea typeface="楷体_GB2312" pitchFamily="49" charset="-122"/>
              </a:rPr>
              <a:t>， </a:t>
            </a:r>
            <a:r>
              <a:rPr lang="en-US" altLang="zh-CN" sz="2000" b="1" dirty="0" err="1">
                <a:latin typeface="Times New Roman" panose="02020603050405020304" pitchFamily="18" charset="0"/>
                <a:ea typeface="楷体_GB2312" pitchFamily="49" charset="-122"/>
              </a:rPr>
              <a:t>GridBagConstraints.SOUTHEAST</a:t>
            </a:r>
            <a:r>
              <a:rPr lang="en-US" altLang="zh-CN" sz="2000" b="1" dirty="0">
                <a:latin typeface="Times New Roman" panose="02020603050405020304" pitchFamily="18" charset="0"/>
                <a:ea typeface="楷体_GB2312" pitchFamily="49" charset="-122"/>
              </a:rPr>
              <a:t> </a:t>
            </a:r>
            <a:r>
              <a:rPr lang="zh-CN" altLang="en-US" sz="2000" b="1" dirty="0">
                <a:latin typeface="Times New Roman" panose="02020603050405020304" pitchFamily="18" charset="0"/>
                <a:ea typeface="楷体_GB2312" pitchFamily="49" charset="-122"/>
              </a:rPr>
              <a:t>， </a:t>
            </a:r>
            <a:r>
              <a:rPr lang="en-US" altLang="zh-CN" sz="2000" b="1" dirty="0" err="1">
                <a:latin typeface="Times New Roman" panose="02020603050405020304" pitchFamily="18" charset="0"/>
                <a:ea typeface="楷体_GB2312" pitchFamily="49" charset="-122"/>
              </a:rPr>
              <a:t>GridBagConstraints.SOUTH</a:t>
            </a:r>
            <a:r>
              <a:rPr lang="en-US" altLang="zh-CN" sz="2000" b="1" dirty="0">
                <a:latin typeface="Times New Roman" panose="02020603050405020304" pitchFamily="18" charset="0"/>
                <a:ea typeface="楷体_GB2312" pitchFamily="49" charset="-122"/>
              </a:rPr>
              <a:t> </a:t>
            </a:r>
            <a:r>
              <a:rPr lang="zh-CN" altLang="en-US" sz="2000" b="1" dirty="0">
                <a:latin typeface="Times New Roman" panose="02020603050405020304" pitchFamily="18" charset="0"/>
                <a:ea typeface="楷体_GB2312" pitchFamily="49" charset="-122"/>
              </a:rPr>
              <a:t>， </a:t>
            </a:r>
            <a:r>
              <a:rPr lang="en-US" altLang="zh-CN" sz="2000" b="1" dirty="0" err="1">
                <a:latin typeface="Times New Roman" panose="02020603050405020304" pitchFamily="18" charset="0"/>
                <a:ea typeface="楷体_GB2312" pitchFamily="49" charset="-122"/>
              </a:rPr>
              <a:t>GridBagConstraints.SOUTHWEST</a:t>
            </a:r>
            <a:r>
              <a:rPr lang="en-US" altLang="zh-CN" sz="2000" b="1" dirty="0">
                <a:latin typeface="Times New Roman" panose="02020603050405020304" pitchFamily="18" charset="0"/>
                <a:ea typeface="楷体_GB2312" pitchFamily="49" charset="-122"/>
              </a:rPr>
              <a:t> </a:t>
            </a:r>
            <a:r>
              <a:rPr lang="zh-CN" altLang="en-US" sz="2000" b="1" dirty="0">
                <a:latin typeface="Times New Roman" panose="02020603050405020304" pitchFamily="18" charset="0"/>
                <a:ea typeface="楷体_GB2312" pitchFamily="49" charset="-122"/>
              </a:rPr>
              <a:t>， </a:t>
            </a:r>
            <a:r>
              <a:rPr lang="en-US" altLang="zh-CN" sz="2000" b="1" dirty="0" err="1">
                <a:latin typeface="Times New Roman" panose="02020603050405020304" pitchFamily="18" charset="0"/>
                <a:ea typeface="楷体_GB2312" pitchFamily="49" charset="-122"/>
              </a:rPr>
              <a:t>GridBagConstraints.WEST</a:t>
            </a:r>
            <a:r>
              <a:rPr lang="en-US" altLang="zh-CN" sz="2000" b="1" dirty="0">
                <a:latin typeface="Times New Roman" panose="02020603050405020304" pitchFamily="18" charset="0"/>
                <a:ea typeface="楷体_GB2312" pitchFamily="49" charset="-122"/>
              </a:rPr>
              <a:t> </a:t>
            </a:r>
            <a:r>
              <a:rPr lang="zh-CN" altLang="en-US" sz="2000" b="1" dirty="0">
                <a:latin typeface="Times New Roman" panose="02020603050405020304" pitchFamily="18" charset="0"/>
                <a:ea typeface="楷体_GB2312" pitchFamily="49" charset="-122"/>
              </a:rPr>
              <a:t>和 </a:t>
            </a:r>
            <a:r>
              <a:rPr lang="en-US" altLang="zh-CN" sz="2000" b="1" dirty="0" err="1">
                <a:latin typeface="Times New Roman" panose="02020603050405020304" pitchFamily="18" charset="0"/>
                <a:ea typeface="楷体_GB2312" pitchFamily="49" charset="-122"/>
              </a:rPr>
              <a:t>GridBagConstraints.NORTHWEST</a:t>
            </a:r>
            <a:r>
              <a:rPr lang="en-US" altLang="zh-CN" sz="2000" b="1" dirty="0">
                <a:latin typeface="Times New Roman" panose="02020603050405020304" pitchFamily="18" charset="0"/>
                <a:ea typeface="楷体_GB2312" pitchFamily="49" charset="-122"/>
              </a:rPr>
              <a:t> </a:t>
            </a:r>
            <a:r>
              <a:rPr lang="zh-CN" altLang="en-US" sz="2000" b="1" dirty="0">
                <a:latin typeface="Times New Roman" panose="02020603050405020304" pitchFamily="18" charset="0"/>
                <a:ea typeface="楷体_GB2312" pitchFamily="49" charset="-122"/>
              </a:rPr>
              <a:t>。 </a:t>
            </a:r>
          </a:p>
          <a:p>
            <a:pPr lvl="1" eaLnBrk="1" hangingPunct="1"/>
            <a:r>
              <a:rPr lang="en-US" altLang="zh-CN" sz="2000" b="1" dirty="0" err="1">
                <a:latin typeface="Times New Roman" panose="02020603050405020304" pitchFamily="18" charset="0"/>
                <a:ea typeface="楷体_GB2312" pitchFamily="49" charset="-122"/>
              </a:rPr>
              <a:t>weightx</a:t>
            </a:r>
            <a:r>
              <a:rPr lang="en-US" altLang="zh-CN" sz="2000" b="1" dirty="0">
                <a:latin typeface="Times New Roman" panose="02020603050405020304" pitchFamily="18" charset="0"/>
                <a:ea typeface="楷体_GB2312" pitchFamily="49" charset="-122"/>
              </a:rPr>
              <a:t> </a:t>
            </a:r>
            <a:r>
              <a:rPr lang="zh-CN" altLang="en-US" sz="2000" b="1" dirty="0">
                <a:latin typeface="Times New Roman" panose="02020603050405020304" pitchFamily="18" charset="0"/>
                <a:ea typeface="楷体_GB2312" pitchFamily="49" charset="-122"/>
              </a:rPr>
              <a:t>， </a:t>
            </a:r>
            <a:r>
              <a:rPr lang="en-US" altLang="zh-CN" sz="2000" b="1" dirty="0">
                <a:latin typeface="Times New Roman" panose="02020603050405020304" pitchFamily="18" charset="0"/>
                <a:ea typeface="楷体_GB2312" pitchFamily="49" charset="-122"/>
              </a:rPr>
              <a:t>weighty </a:t>
            </a:r>
            <a:r>
              <a:rPr lang="zh-CN" altLang="en-US" sz="2000" b="1" dirty="0">
                <a:latin typeface="Times New Roman" panose="02020603050405020304" pitchFamily="18" charset="0"/>
                <a:ea typeface="楷体_GB2312" pitchFamily="49" charset="-122"/>
              </a:rPr>
              <a:t>用来确定如何分布空白区，如果没有给至少一个组件指定行中的权值为 </a:t>
            </a:r>
            <a:r>
              <a:rPr lang="en-US" altLang="zh-CN" sz="2000" b="1" dirty="0">
                <a:latin typeface="Times New Roman" panose="02020603050405020304" pitchFamily="18" charset="0"/>
                <a:ea typeface="楷体_GB2312" pitchFamily="49" charset="-122"/>
              </a:rPr>
              <a:t>(</a:t>
            </a:r>
            <a:r>
              <a:rPr lang="en-US" altLang="zh-CN" sz="2000" b="1" dirty="0" err="1">
                <a:latin typeface="Times New Roman" panose="02020603050405020304" pitchFamily="18" charset="0"/>
                <a:ea typeface="楷体_GB2312" pitchFamily="49" charset="-122"/>
              </a:rPr>
              <a:t>weightx</a:t>
            </a:r>
            <a:r>
              <a:rPr lang="en-US" altLang="zh-CN" sz="2000" b="1" dirty="0">
                <a:latin typeface="Times New Roman" panose="02020603050405020304" pitchFamily="18" charset="0"/>
                <a:ea typeface="楷体_GB2312" pitchFamily="49" charset="-122"/>
              </a:rPr>
              <a:t>) </a:t>
            </a:r>
            <a:r>
              <a:rPr lang="zh-CN" altLang="en-US" sz="2000" b="1" dirty="0">
                <a:latin typeface="Times New Roman" panose="02020603050405020304" pitchFamily="18" charset="0"/>
                <a:ea typeface="楷体_GB2312" pitchFamily="49" charset="-122"/>
              </a:rPr>
              <a:t>，列中的权值为 </a:t>
            </a:r>
            <a:r>
              <a:rPr lang="en-US" altLang="zh-CN" sz="2000" b="1" dirty="0">
                <a:latin typeface="Times New Roman" panose="02020603050405020304" pitchFamily="18" charset="0"/>
                <a:ea typeface="楷体_GB2312" pitchFamily="49" charset="-122"/>
              </a:rPr>
              <a:t>(weighty) </a:t>
            </a:r>
            <a:r>
              <a:rPr lang="zh-CN" altLang="en-US" sz="2000" b="1" dirty="0">
                <a:latin typeface="Times New Roman" panose="02020603050405020304" pitchFamily="18" charset="0"/>
                <a:ea typeface="楷体_GB2312" pitchFamily="49" charset="-122"/>
              </a:rPr>
              <a:t>，那么所有的组件会在容器的中间。</a:t>
            </a:r>
          </a:p>
        </p:txBody>
      </p:sp>
      <p:sp>
        <p:nvSpPr>
          <p:cNvPr id="28674" name="灯片编号占位符 5">
            <a:extLst>
              <a:ext uri="{FF2B5EF4-FFF2-40B4-BE49-F238E27FC236}">
                <a16:creationId xmlns:a16="http://schemas.microsoft.com/office/drawing/2014/main" id="{7B297DC3-25D9-438D-BD51-B0102FA54F5F}"/>
              </a:ext>
            </a:extLst>
          </p:cNvPr>
          <p:cNvSpPr>
            <a:spLocks noGrp="1"/>
          </p:cNvSpPr>
          <p:nvPr>
            <p:ph type="sldNum" sz="quarter" idx="4294967295"/>
          </p:nvPr>
        </p:nvSpPr>
        <p:spPr>
          <a:xfrm>
            <a:off x="0" y="0"/>
            <a:ext cx="0" cy="0"/>
          </a:xfrm>
          <a:noFill/>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0EC25C3C-F0EF-44C6-9958-6D8DB6BC9EE0}" type="slidenum">
              <a:rPr kumimoji="0" lang="en-US" altLang="zh-CN" sz="1400"/>
              <a:pPr/>
              <a:t>27</a:t>
            </a:fld>
            <a:endParaRPr kumimoji="0" lang="en-US" altLang="zh-CN" sz="14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a:extLst>
              <a:ext uri="{FF2B5EF4-FFF2-40B4-BE49-F238E27FC236}">
                <a16:creationId xmlns:a16="http://schemas.microsoft.com/office/drawing/2014/main" id="{B5043872-F2D4-4530-9D04-752994386560}"/>
              </a:ext>
            </a:extLst>
          </p:cNvPr>
          <p:cNvSpPr>
            <a:spLocks noGrp="1" noChangeArrowheads="1"/>
          </p:cNvSpPr>
          <p:nvPr>
            <p:ph type="title"/>
          </p:nvPr>
        </p:nvSpPr>
        <p:spPr/>
        <p:txBody>
          <a:bodyPr/>
          <a:lstStyle/>
          <a:p>
            <a:pPr eaLnBrk="1" hangingPunct="1">
              <a:defRPr/>
            </a:pPr>
            <a:r>
              <a:rPr lang="en-US" altLang="zh-CN" sz="3600">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rPr>
              <a:t>GridBagLayout—</a:t>
            </a:r>
            <a:r>
              <a:rPr lang="zh-CN" altLang="en-US" sz="3600">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rPr>
              <a:t>网格组布局管理器</a:t>
            </a:r>
          </a:p>
        </p:txBody>
      </p:sp>
      <p:sp>
        <p:nvSpPr>
          <p:cNvPr id="29700" name="Rectangle 3">
            <a:extLst>
              <a:ext uri="{FF2B5EF4-FFF2-40B4-BE49-F238E27FC236}">
                <a16:creationId xmlns:a16="http://schemas.microsoft.com/office/drawing/2014/main" id="{7B853715-F24B-4AA4-8FDB-B1C865031136}"/>
              </a:ext>
            </a:extLst>
          </p:cNvPr>
          <p:cNvSpPr>
            <a:spLocks noGrp="1" noChangeArrowheads="1"/>
          </p:cNvSpPr>
          <p:nvPr>
            <p:ph sz="quarter" idx="10"/>
          </p:nvPr>
        </p:nvSpPr>
        <p:spPr>
          <a:xfrm>
            <a:off x="507023" y="905608"/>
            <a:ext cx="10735408" cy="5046784"/>
          </a:xfrm>
        </p:spPr>
        <p:txBody>
          <a:bodyPr/>
          <a:lstStyle/>
          <a:p>
            <a:pPr eaLnBrk="1" hangingPunct="1"/>
            <a:r>
              <a:rPr lang="zh-CN" altLang="en-US" b="1">
                <a:solidFill>
                  <a:schemeClr val="hlink"/>
                </a:solidFill>
                <a:latin typeface="Times New Roman" panose="02020603050405020304" pitchFamily="18" charset="0"/>
                <a:ea typeface="楷体_GB2312" pitchFamily="49" charset="-122"/>
              </a:rPr>
              <a:t>例子</a:t>
            </a:r>
            <a:r>
              <a:rPr lang="en-US" altLang="zh-CN" b="1">
                <a:solidFill>
                  <a:schemeClr val="hlink"/>
                </a:solidFill>
                <a:latin typeface="Times New Roman" panose="02020603050405020304" pitchFamily="18" charset="0"/>
                <a:ea typeface="楷体_GB2312" pitchFamily="49" charset="-122"/>
              </a:rPr>
              <a:t>:</a:t>
            </a:r>
            <a:endParaRPr lang="en-US" altLang="zh-CN" sz="2400" b="1">
              <a:solidFill>
                <a:schemeClr val="bg2"/>
              </a:solidFill>
              <a:latin typeface="Times New Roman" panose="02020603050405020304" pitchFamily="18" charset="0"/>
              <a:ea typeface="楷体_GB2312" pitchFamily="49" charset="-122"/>
            </a:endParaRPr>
          </a:p>
        </p:txBody>
      </p:sp>
      <p:sp>
        <p:nvSpPr>
          <p:cNvPr id="29698" name="灯片编号占位符 5">
            <a:extLst>
              <a:ext uri="{FF2B5EF4-FFF2-40B4-BE49-F238E27FC236}">
                <a16:creationId xmlns:a16="http://schemas.microsoft.com/office/drawing/2014/main" id="{C94C060C-02A4-4FFE-94B9-48E644E20384}"/>
              </a:ext>
            </a:extLst>
          </p:cNvPr>
          <p:cNvSpPr>
            <a:spLocks noGrp="1"/>
          </p:cNvSpPr>
          <p:nvPr>
            <p:ph type="sldNum" sz="quarter" idx="4294967295"/>
          </p:nvPr>
        </p:nvSpPr>
        <p:spPr>
          <a:xfrm>
            <a:off x="0" y="0"/>
            <a:ext cx="0" cy="0"/>
          </a:xfrm>
          <a:noFill/>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9EBC26C3-FF35-4D06-8CFD-B0AA27D64BA8}" type="slidenum">
              <a:rPr kumimoji="0" lang="en-US" altLang="zh-CN" sz="1400"/>
              <a:pPr/>
              <a:t>28</a:t>
            </a:fld>
            <a:endParaRPr kumimoji="0" lang="en-US" altLang="zh-CN" sz="1400"/>
          </a:p>
        </p:txBody>
      </p:sp>
      <p:pic>
        <p:nvPicPr>
          <p:cNvPr id="29701" name="Picture 5">
            <a:extLst>
              <a:ext uri="{FF2B5EF4-FFF2-40B4-BE49-F238E27FC236}">
                <a16:creationId xmlns:a16="http://schemas.microsoft.com/office/drawing/2014/main" id="{0F448932-8699-4312-B31B-03024D81A3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99" t="8333" r="36589" b="26450"/>
          <a:stretch>
            <a:fillRect/>
          </a:stretch>
        </p:blipFill>
        <p:spPr bwMode="auto">
          <a:xfrm>
            <a:off x="2327031" y="1153391"/>
            <a:ext cx="4572000" cy="4953000"/>
          </a:xfrm>
          <a:prstGeom prst="rect">
            <a:avLst/>
          </a:prstGeom>
          <a:noFill/>
          <a:ln w="9525">
            <a:solidFill>
              <a:srgbClr val="00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2" name="Picture 7">
            <a:extLst>
              <a:ext uri="{FF2B5EF4-FFF2-40B4-BE49-F238E27FC236}">
                <a16:creationId xmlns:a16="http://schemas.microsoft.com/office/drawing/2014/main" id="{7F24ED86-1577-44A0-843D-F054AA9FC7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00" t="8333" r="32001" b="6944"/>
          <a:stretch>
            <a:fillRect/>
          </a:stretch>
        </p:blipFill>
        <p:spPr bwMode="auto">
          <a:xfrm>
            <a:off x="6899031" y="1153391"/>
            <a:ext cx="4343400" cy="4953000"/>
          </a:xfrm>
          <a:prstGeom prst="rect">
            <a:avLst/>
          </a:prstGeom>
          <a:noFill/>
          <a:ln w="9525">
            <a:solidFill>
              <a:srgbClr val="00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a:extLst>
              <a:ext uri="{FF2B5EF4-FFF2-40B4-BE49-F238E27FC236}">
                <a16:creationId xmlns:a16="http://schemas.microsoft.com/office/drawing/2014/main" id="{C619D6A8-0989-4E61-B7F6-46BF3A0131FD}"/>
              </a:ext>
            </a:extLst>
          </p:cNvPr>
          <p:cNvSpPr>
            <a:spLocks noGrp="1" noChangeArrowheads="1"/>
          </p:cNvSpPr>
          <p:nvPr>
            <p:ph type="title"/>
          </p:nvPr>
        </p:nvSpPr>
        <p:spPr/>
        <p:txBody>
          <a:bodyPr rtlCol="0"/>
          <a:lstStyle/>
          <a:p>
            <a:r>
              <a:rPr lang="en-US" altLang="zh-CN" dirty="0"/>
              <a:t>1  java</a:t>
            </a:r>
            <a:r>
              <a:rPr lang="zh-CN" altLang="en-US" dirty="0"/>
              <a:t>图形用户界面</a:t>
            </a:r>
          </a:p>
        </p:txBody>
      </p:sp>
      <p:sp>
        <p:nvSpPr>
          <p:cNvPr id="5124" name="Rectangle 3">
            <a:extLst>
              <a:ext uri="{FF2B5EF4-FFF2-40B4-BE49-F238E27FC236}">
                <a16:creationId xmlns:a16="http://schemas.microsoft.com/office/drawing/2014/main" id="{75CA3300-AFED-43A4-94F4-95B6F105FA76}"/>
              </a:ext>
            </a:extLst>
          </p:cNvPr>
          <p:cNvSpPr>
            <a:spLocks noGrp="1" noChangeArrowheads="1"/>
          </p:cNvSpPr>
          <p:nvPr>
            <p:ph sz="quarter" idx="10"/>
          </p:nvPr>
        </p:nvSpPr>
        <p:spPr>
          <a:xfrm>
            <a:off x="659422" y="1019908"/>
            <a:ext cx="11196605" cy="5046784"/>
          </a:xfrm>
        </p:spPr>
        <p:txBody>
          <a:bodyPr/>
          <a:lstStyle/>
          <a:p>
            <a:pPr eaLnBrk="1" hangingPunct="1"/>
            <a:r>
              <a:rPr lang="en-US" altLang="zh-CN" sz="2800" b="1" dirty="0">
                <a:latin typeface="Times New Roman" panose="02020603050405020304" pitchFamily="18" charset="0"/>
                <a:ea typeface="楷体_GB2312" pitchFamily="49" charset="-122"/>
              </a:rPr>
              <a:t>AWT</a:t>
            </a:r>
            <a:r>
              <a:rPr lang="zh-CN" altLang="en-US" sz="2800" b="1" dirty="0">
                <a:latin typeface="Times New Roman" panose="02020603050405020304" pitchFamily="18" charset="0"/>
                <a:ea typeface="楷体_GB2312" pitchFamily="49" charset="-122"/>
              </a:rPr>
              <a:t>：</a:t>
            </a:r>
            <a:r>
              <a:rPr lang="en-US" altLang="zh-CN" sz="2800" b="1" dirty="0">
                <a:latin typeface="Times New Roman" panose="02020603050405020304" pitchFamily="18" charset="0"/>
                <a:ea typeface="楷体_GB2312" pitchFamily="49" charset="-122"/>
              </a:rPr>
              <a:t>Abstract Window Toolkit—</a:t>
            </a:r>
            <a:r>
              <a:rPr lang="zh-CN" altLang="en-US" sz="2800" b="1" dirty="0">
                <a:latin typeface="Times New Roman" panose="02020603050405020304" pitchFamily="18" charset="0"/>
                <a:ea typeface="楷体_GB2312" pitchFamily="49" charset="-122"/>
              </a:rPr>
              <a:t>抽象窗口工具集</a:t>
            </a:r>
          </a:p>
          <a:p>
            <a:pPr lvl="1" eaLnBrk="1" hangingPunct="1"/>
            <a:r>
              <a:rPr lang="en-US" altLang="zh-CN" sz="2400" b="1" dirty="0" err="1">
                <a:latin typeface="Times New Roman" panose="02020603050405020304" pitchFamily="18" charset="0"/>
                <a:ea typeface="楷体_GB2312" pitchFamily="49" charset="-122"/>
              </a:rPr>
              <a:t>java.awt</a:t>
            </a:r>
            <a:r>
              <a:rPr lang="en-US" altLang="zh-CN" sz="24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是</a:t>
            </a:r>
            <a:r>
              <a:rPr lang="en-US" altLang="zh-CN" sz="2400" b="1" dirty="0">
                <a:latin typeface="Times New Roman" panose="02020603050405020304" pitchFamily="18" charset="0"/>
                <a:ea typeface="楷体_GB2312" pitchFamily="49" charset="-122"/>
              </a:rPr>
              <a:t>java</a:t>
            </a:r>
            <a:r>
              <a:rPr lang="zh-CN" altLang="en-US" sz="2400" b="1" dirty="0">
                <a:latin typeface="Times New Roman" panose="02020603050405020304" pitchFamily="18" charset="0"/>
                <a:ea typeface="楷体_GB2312" pitchFamily="49" charset="-122"/>
              </a:rPr>
              <a:t>基本包中最大的一个，其中定义了所有</a:t>
            </a:r>
            <a:r>
              <a:rPr lang="en-US" altLang="zh-CN" sz="2400" b="1" dirty="0">
                <a:latin typeface="Times New Roman" panose="02020603050405020304" pitchFamily="18" charset="0"/>
                <a:ea typeface="楷体_GB2312" pitchFamily="49" charset="-122"/>
              </a:rPr>
              <a:t>GUI</a:t>
            </a:r>
            <a:r>
              <a:rPr lang="zh-CN" altLang="en-US" sz="2400" b="1" dirty="0">
                <a:latin typeface="Times New Roman" panose="02020603050405020304" pitchFamily="18" charset="0"/>
                <a:ea typeface="楷体_GB2312" pitchFamily="49" charset="-122"/>
              </a:rPr>
              <a:t>组件类，以及以及其他用于构造图形界面的类，如字体类</a:t>
            </a:r>
            <a:r>
              <a:rPr lang="en-US" altLang="zh-CN" sz="2400" b="1" dirty="0">
                <a:latin typeface="Times New Roman" panose="02020603050405020304" pitchFamily="18" charset="0"/>
                <a:ea typeface="楷体_GB2312" pitchFamily="49" charset="-122"/>
              </a:rPr>
              <a:t>Font</a:t>
            </a:r>
            <a:r>
              <a:rPr lang="zh-CN" altLang="en-US" sz="2400" b="1" dirty="0">
                <a:latin typeface="Times New Roman" panose="02020603050405020304" pitchFamily="18" charset="0"/>
                <a:ea typeface="楷体_GB2312" pitchFamily="49" charset="-122"/>
              </a:rPr>
              <a:t>、绘图类</a:t>
            </a:r>
            <a:r>
              <a:rPr lang="en-US" altLang="zh-CN" sz="2400" b="1" dirty="0">
                <a:latin typeface="Times New Roman" panose="02020603050405020304" pitchFamily="18" charset="0"/>
                <a:ea typeface="楷体_GB2312" pitchFamily="49" charset="-122"/>
              </a:rPr>
              <a:t>Graphics</a:t>
            </a:r>
            <a:r>
              <a:rPr lang="zh-CN" altLang="en-US" sz="2400" b="1" dirty="0">
                <a:latin typeface="Times New Roman" panose="02020603050405020304" pitchFamily="18" charset="0"/>
                <a:ea typeface="楷体_GB2312" pitchFamily="49" charset="-122"/>
              </a:rPr>
              <a:t>和图像类</a:t>
            </a:r>
            <a:r>
              <a:rPr lang="en-US" altLang="zh-CN" sz="2400" b="1" dirty="0">
                <a:latin typeface="Times New Roman" panose="02020603050405020304" pitchFamily="18" charset="0"/>
                <a:ea typeface="楷体_GB2312" pitchFamily="49" charset="-122"/>
              </a:rPr>
              <a:t>Image</a:t>
            </a:r>
            <a:r>
              <a:rPr lang="zh-CN" altLang="en-US" sz="2400" b="1" dirty="0">
                <a:latin typeface="Times New Roman" panose="02020603050405020304" pitchFamily="18" charset="0"/>
                <a:ea typeface="楷体_GB2312" pitchFamily="49" charset="-122"/>
              </a:rPr>
              <a:t>等</a:t>
            </a:r>
            <a:r>
              <a:rPr lang="en-US" altLang="zh-CN" sz="2400" b="1" dirty="0">
                <a:latin typeface="Times New Roman" panose="02020603050405020304" pitchFamily="18" charset="0"/>
                <a:ea typeface="楷体_GB2312" pitchFamily="49" charset="-122"/>
              </a:rPr>
              <a:t>;</a:t>
            </a:r>
          </a:p>
          <a:p>
            <a:pPr lvl="1" eaLnBrk="1" hangingPunct="1"/>
            <a:r>
              <a:rPr lang="zh-CN" altLang="en-US" sz="2400" b="1" dirty="0">
                <a:latin typeface="Times New Roman" panose="02020603050405020304" pitchFamily="18" charset="0"/>
                <a:ea typeface="楷体_GB2312" pitchFamily="49" charset="-122"/>
              </a:rPr>
              <a:t>丰富的图形界面组件；</a:t>
            </a:r>
          </a:p>
          <a:p>
            <a:pPr lvl="1" eaLnBrk="1" hangingPunct="1"/>
            <a:r>
              <a:rPr lang="zh-CN" altLang="en-US" sz="2400" b="1" dirty="0">
                <a:latin typeface="Times New Roman" panose="02020603050405020304" pitchFamily="18" charset="0"/>
                <a:ea typeface="楷体_GB2312" pitchFamily="49" charset="-122"/>
              </a:rPr>
              <a:t>强大的事件处理模型图形和图象工具，包括形状、颜色、字体；</a:t>
            </a:r>
          </a:p>
          <a:p>
            <a:pPr lvl="1" eaLnBrk="1" hangingPunct="1"/>
            <a:r>
              <a:rPr lang="zh-CN" altLang="en-US" sz="2400" b="1" dirty="0">
                <a:latin typeface="Times New Roman" panose="02020603050405020304" pitchFamily="18" charset="0"/>
                <a:ea typeface="楷体_GB2312" pitchFamily="49" charset="-122"/>
              </a:rPr>
              <a:t>布局管理器，可以进行灵活的窗口布局而与特定窗口的尺寸和屏幕分辨率；</a:t>
            </a:r>
          </a:p>
          <a:p>
            <a:pPr lvl="1" eaLnBrk="1" hangingPunct="1"/>
            <a:r>
              <a:rPr lang="en-US" altLang="zh-CN" sz="2400" b="1" dirty="0">
                <a:latin typeface="Times New Roman" panose="02020603050405020304" pitchFamily="18" charset="0"/>
                <a:ea typeface="楷体_GB2312" pitchFamily="49" charset="-122"/>
              </a:rPr>
              <a:t>AWT </a:t>
            </a:r>
            <a:r>
              <a:rPr lang="zh-CN" altLang="en-US" sz="2400" b="1" dirty="0">
                <a:latin typeface="Times New Roman" panose="02020603050405020304" pitchFamily="18" charset="0"/>
                <a:ea typeface="楷体_GB2312" pitchFamily="49" charset="-122"/>
              </a:rPr>
              <a:t>处理用户界面元素的方法是把这些元素的创建和行为委托给每个目标平台</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如</a:t>
            </a:r>
            <a:r>
              <a:rPr lang="en-US" altLang="zh-CN" sz="2400" b="1" dirty="0" err="1">
                <a:latin typeface="Times New Roman" panose="02020603050405020304" pitchFamily="18" charset="0"/>
                <a:ea typeface="楷体_GB2312" pitchFamily="49" charset="-122"/>
              </a:rPr>
              <a:t>windows,Linux</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上的本地</a:t>
            </a:r>
            <a:r>
              <a:rPr lang="en-US" altLang="zh-CN" sz="2400" b="1" dirty="0">
                <a:latin typeface="Times New Roman" panose="02020603050405020304" pitchFamily="18" charset="0"/>
                <a:ea typeface="楷体_GB2312" pitchFamily="49" charset="-122"/>
              </a:rPr>
              <a:t>GUI</a:t>
            </a:r>
            <a:r>
              <a:rPr lang="zh-CN" altLang="en-US" sz="2400" b="1" dirty="0">
                <a:latin typeface="Times New Roman" panose="02020603050405020304" pitchFamily="18" charset="0"/>
                <a:ea typeface="楷体_GB2312" pitchFamily="49" charset="-122"/>
              </a:rPr>
              <a:t>处理</a:t>
            </a:r>
            <a:r>
              <a:rPr lang="en-US" altLang="zh-CN" sz="2400" b="1" dirty="0">
                <a:latin typeface="Times New Roman" panose="02020603050405020304" pitchFamily="18" charset="0"/>
                <a:ea typeface="楷体_GB2312" pitchFamily="49" charset="-122"/>
              </a:rPr>
              <a:t>;</a:t>
            </a:r>
          </a:p>
          <a:p>
            <a:pPr lvl="1" eaLnBrk="1" hangingPunct="1"/>
            <a:r>
              <a:rPr lang="zh-CN" altLang="en-US" sz="2400" b="1" dirty="0">
                <a:latin typeface="Times New Roman" panose="02020603050405020304" pitchFamily="18" charset="0"/>
                <a:ea typeface="楷体_GB2312" pitchFamily="49" charset="-122"/>
              </a:rPr>
              <a:t>每个平台提供的图形界面元素都不一样</a:t>
            </a:r>
            <a:r>
              <a:rPr lang="en-US" altLang="zh-CN" sz="2400" b="1" dirty="0">
                <a:latin typeface="Times New Roman" panose="02020603050405020304" pitchFamily="18" charset="0"/>
                <a:ea typeface="楷体_GB2312" pitchFamily="49" charset="-122"/>
              </a:rPr>
              <a:t>;</a:t>
            </a:r>
          </a:p>
          <a:p>
            <a:pPr lvl="1" eaLnBrk="1" hangingPunct="1"/>
            <a:r>
              <a:rPr lang="en-US" altLang="zh-CN" sz="2400" b="1" dirty="0">
                <a:latin typeface="Times New Roman" panose="02020603050405020304" pitchFamily="18" charset="0"/>
                <a:ea typeface="楷体_GB2312" pitchFamily="49" charset="-122"/>
              </a:rPr>
              <a:t>AWT </a:t>
            </a:r>
            <a:r>
              <a:rPr lang="zh-CN" altLang="en-US" sz="2400" b="1" dirty="0">
                <a:latin typeface="Times New Roman" panose="02020603050405020304" pitchFamily="18" charset="0"/>
                <a:ea typeface="楷体_GB2312" pitchFamily="49" charset="-122"/>
              </a:rPr>
              <a:t>的事件处理模型在</a:t>
            </a:r>
            <a:r>
              <a:rPr lang="en-US" altLang="zh-CN" sz="2400" b="1" dirty="0">
                <a:latin typeface="Times New Roman" panose="02020603050405020304" pitchFamily="18" charset="0"/>
                <a:ea typeface="楷体_GB2312" pitchFamily="49" charset="-122"/>
              </a:rPr>
              <a:t>Java1.1</a:t>
            </a:r>
            <a:r>
              <a:rPr lang="zh-CN" altLang="en-US" sz="2400" b="1" dirty="0">
                <a:latin typeface="Times New Roman" panose="02020603050405020304" pitchFamily="18" charset="0"/>
                <a:ea typeface="楷体_GB2312" pitchFamily="49" charset="-122"/>
              </a:rPr>
              <a:t>版进行了大的改动后，到目前的版本基本没变。</a:t>
            </a:r>
          </a:p>
          <a:p>
            <a:pPr lvl="1" eaLnBrk="1" hangingPunct="1"/>
            <a:endParaRPr lang="en-US" altLang="zh-CN" sz="2400" b="1" dirty="0">
              <a:latin typeface="Times New Roman" panose="02020603050405020304" pitchFamily="18" charset="0"/>
              <a:ea typeface="楷体_GB2312" pitchFamily="49" charset="-122"/>
            </a:endParaRPr>
          </a:p>
        </p:txBody>
      </p:sp>
      <p:sp>
        <p:nvSpPr>
          <p:cNvPr id="5122" name="灯片编号占位符 5">
            <a:extLst>
              <a:ext uri="{FF2B5EF4-FFF2-40B4-BE49-F238E27FC236}">
                <a16:creationId xmlns:a16="http://schemas.microsoft.com/office/drawing/2014/main" id="{C4929397-8DAE-4261-8139-659A0284D19C}"/>
              </a:ext>
            </a:extLst>
          </p:cNvPr>
          <p:cNvSpPr>
            <a:spLocks noGrp="1"/>
          </p:cNvSpPr>
          <p:nvPr>
            <p:ph type="sldNum" sz="quarter" idx="4294967295"/>
          </p:nvPr>
        </p:nvSpPr>
        <p:spPr>
          <a:xfrm>
            <a:off x="0" y="0"/>
            <a:ext cx="0" cy="0"/>
          </a:xfrm>
          <a:noFill/>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3CE27175-0E51-42A9-8F72-5858E89B4828}" type="slidenum">
              <a:rPr kumimoji="0" lang="en-US" altLang="zh-CN" sz="1400"/>
              <a:pPr/>
              <a:t>3</a:t>
            </a:fld>
            <a:endParaRPr kumimoji="0" lang="en-US" altLang="zh-CN" sz="14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a:extLst>
              <a:ext uri="{FF2B5EF4-FFF2-40B4-BE49-F238E27FC236}">
                <a16:creationId xmlns:a16="http://schemas.microsoft.com/office/drawing/2014/main" id="{F08BB03D-1AF1-408D-BD2E-DE60432586C2}"/>
              </a:ext>
            </a:extLst>
          </p:cNvPr>
          <p:cNvSpPr>
            <a:spLocks noGrp="1" noChangeArrowheads="1"/>
          </p:cNvSpPr>
          <p:nvPr>
            <p:ph type="title"/>
          </p:nvPr>
        </p:nvSpPr>
        <p:spPr/>
        <p:txBody>
          <a:bodyPr rtlCol="0"/>
          <a:lstStyle/>
          <a:p>
            <a:r>
              <a:rPr lang="en-US" altLang="zh-CN" dirty="0"/>
              <a:t>1  java</a:t>
            </a:r>
            <a:r>
              <a:rPr lang="zh-CN" altLang="en-US" dirty="0"/>
              <a:t>图形用户界面</a:t>
            </a:r>
          </a:p>
        </p:txBody>
      </p:sp>
      <p:sp>
        <p:nvSpPr>
          <p:cNvPr id="6148" name="Rectangle 3">
            <a:extLst>
              <a:ext uri="{FF2B5EF4-FFF2-40B4-BE49-F238E27FC236}">
                <a16:creationId xmlns:a16="http://schemas.microsoft.com/office/drawing/2014/main" id="{586CFFA1-D9D0-421E-8570-19348C78AD5F}"/>
              </a:ext>
            </a:extLst>
          </p:cNvPr>
          <p:cNvSpPr>
            <a:spLocks noGrp="1" noChangeArrowheads="1"/>
          </p:cNvSpPr>
          <p:nvPr>
            <p:ph sz="quarter" idx="10"/>
          </p:nvPr>
        </p:nvSpPr>
        <p:spPr/>
        <p:txBody>
          <a:bodyPr/>
          <a:lstStyle/>
          <a:p>
            <a:pPr eaLnBrk="1" hangingPunct="1"/>
            <a:r>
              <a:rPr lang="en-US" altLang="zh-CN" sz="2800" b="1" dirty="0">
                <a:latin typeface="Times New Roman" panose="02020603050405020304" pitchFamily="18" charset="0"/>
                <a:ea typeface="楷体_GB2312" pitchFamily="49" charset="-122"/>
              </a:rPr>
              <a:t>Java </a:t>
            </a:r>
            <a:r>
              <a:rPr lang="zh-CN" altLang="en-US" sz="2800" b="1" dirty="0">
                <a:latin typeface="Times New Roman" panose="02020603050405020304" pitchFamily="18" charset="0"/>
                <a:ea typeface="楷体_GB2312" pitchFamily="49" charset="-122"/>
              </a:rPr>
              <a:t>组件</a:t>
            </a:r>
          </a:p>
          <a:p>
            <a:pPr lvl="1" eaLnBrk="1" hangingPunct="1"/>
            <a:r>
              <a:rPr lang="en-US" altLang="zh-CN" sz="2400" b="1" dirty="0">
                <a:latin typeface="Times New Roman" panose="02020603050405020304" pitchFamily="18" charset="0"/>
                <a:ea typeface="楷体_GB2312" pitchFamily="49" charset="-122"/>
              </a:rPr>
              <a:t>Java</a:t>
            </a:r>
            <a:r>
              <a:rPr lang="zh-CN" altLang="en-US" sz="2400" b="1" dirty="0">
                <a:latin typeface="Times New Roman" panose="02020603050405020304" pitchFamily="18" charset="0"/>
                <a:ea typeface="楷体_GB2312" pitchFamily="49" charset="-122"/>
              </a:rPr>
              <a:t>的图形用户界面的最基本组成部分是</a:t>
            </a:r>
            <a:r>
              <a:rPr lang="zh-CN" altLang="en-US" sz="2400" b="1" dirty="0">
                <a:solidFill>
                  <a:srgbClr val="FF0000"/>
                </a:solidFill>
                <a:latin typeface="Times New Roman" panose="02020603050405020304" pitchFamily="18" charset="0"/>
                <a:ea typeface="楷体_GB2312" pitchFamily="49" charset="-122"/>
              </a:rPr>
              <a:t>组件</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Component</a:t>
            </a:r>
            <a:r>
              <a:rPr lang="zh-CN" altLang="en-US" sz="2400" b="1" dirty="0">
                <a:latin typeface="Times New Roman" panose="02020603050405020304" pitchFamily="18" charset="0"/>
                <a:ea typeface="楷体_GB2312" pitchFamily="49" charset="-122"/>
              </a:rPr>
              <a:t>） ，组件是一个可以以图形化的方式显示在屏幕上并能与用户进行交互的对象，例如一个按钮，一个标签等。</a:t>
            </a:r>
          </a:p>
          <a:p>
            <a:pPr lvl="1" eaLnBrk="1" hangingPunct="1"/>
            <a:r>
              <a:rPr lang="zh-CN" altLang="en-US" sz="2400" b="1" dirty="0">
                <a:solidFill>
                  <a:srgbClr val="FF0000"/>
                </a:solidFill>
                <a:latin typeface="Times New Roman" panose="02020603050405020304" pitchFamily="18" charset="0"/>
                <a:ea typeface="楷体_GB2312" pitchFamily="49" charset="-122"/>
              </a:rPr>
              <a:t>组件</a:t>
            </a:r>
            <a:r>
              <a:rPr lang="zh-CN" altLang="en-US" sz="2400" b="1" dirty="0">
                <a:latin typeface="Times New Roman" panose="02020603050405020304" pitchFamily="18" charset="0"/>
                <a:ea typeface="楷体_GB2312" pitchFamily="49" charset="-122"/>
              </a:rPr>
              <a:t>不能独立地显示出来，必须将组件放在一定的</a:t>
            </a:r>
            <a:r>
              <a:rPr lang="zh-CN" altLang="en-US" sz="2400" b="1" dirty="0">
                <a:solidFill>
                  <a:srgbClr val="FF0000"/>
                </a:solidFill>
                <a:latin typeface="Times New Roman" panose="02020603050405020304" pitchFamily="18" charset="0"/>
                <a:ea typeface="楷体_GB2312" pitchFamily="49" charset="-122"/>
              </a:rPr>
              <a:t>容器中</a:t>
            </a:r>
            <a:r>
              <a:rPr lang="zh-CN" altLang="en-US" sz="2400" b="1" dirty="0">
                <a:latin typeface="Times New Roman" panose="02020603050405020304" pitchFamily="18" charset="0"/>
                <a:ea typeface="楷体_GB2312" pitchFamily="49" charset="-122"/>
              </a:rPr>
              <a:t>才可以显示出来。</a:t>
            </a:r>
          </a:p>
          <a:p>
            <a:pPr eaLnBrk="1" hangingPunct="1"/>
            <a:r>
              <a:rPr lang="en-US" altLang="zh-CN" sz="2800" b="1" dirty="0">
                <a:latin typeface="Times New Roman" panose="02020603050405020304" pitchFamily="18" charset="0"/>
                <a:ea typeface="楷体_GB2312" pitchFamily="49" charset="-122"/>
              </a:rPr>
              <a:t>Java </a:t>
            </a:r>
            <a:r>
              <a:rPr lang="zh-CN" altLang="en-US" sz="2800" b="1" dirty="0">
                <a:latin typeface="Times New Roman" panose="02020603050405020304" pitchFamily="18" charset="0"/>
                <a:ea typeface="楷体_GB2312" pitchFamily="49" charset="-122"/>
              </a:rPr>
              <a:t>容器</a:t>
            </a:r>
          </a:p>
          <a:p>
            <a:pPr lvl="1" eaLnBrk="1" hangingPunct="1"/>
            <a:r>
              <a:rPr lang="en-US" altLang="zh-CN" sz="2400" b="1" dirty="0">
                <a:latin typeface="Times New Roman" panose="02020603050405020304" pitchFamily="18" charset="0"/>
                <a:ea typeface="楷体_GB2312" pitchFamily="49" charset="-122"/>
              </a:rPr>
              <a:t>Java</a:t>
            </a:r>
            <a:r>
              <a:rPr lang="zh-CN" altLang="en-US" sz="2400" b="1" dirty="0">
                <a:latin typeface="Times New Roman" panose="02020603050405020304" pitchFamily="18" charset="0"/>
                <a:ea typeface="楷体_GB2312" pitchFamily="49" charset="-122"/>
              </a:rPr>
              <a:t>容器</a:t>
            </a:r>
            <a:r>
              <a:rPr lang="en-US" altLang="zh-CN" sz="2400" b="1" dirty="0">
                <a:latin typeface="Times New Roman" panose="02020603050405020304" pitchFamily="18" charset="0"/>
                <a:ea typeface="楷体_GB2312" pitchFamily="49" charset="-122"/>
              </a:rPr>
              <a:t>(Container)</a:t>
            </a:r>
            <a:r>
              <a:rPr lang="zh-CN" altLang="en-US" sz="2400" b="1" dirty="0">
                <a:latin typeface="Times New Roman" panose="02020603050405020304" pitchFamily="18" charset="0"/>
                <a:ea typeface="楷体_GB2312" pitchFamily="49" charset="-122"/>
              </a:rPr>
              <a:t>实际上是</a:t>
            </a:r>
            <a:r>
              <a:rPr lang="en-US" altLang="zh-CN" sz="2400" b="1" dirty="0">
                <a:latin typeface="Times New Roman" panose="02020603050405020304" pitchFamily="18" charset="0"/>
                <a:ea typeface="楷体_GB2312" pitchFamily="49" charset="-122"/>
              </a:rPr>
              <a:t>Component</a:t>
            </a:r>
            <a:r>
              <a:rPr lang="zh-CN" altLang="en-US" sz="2400" b="1" dirty="0">
                <a:latin typeface="Times New Roman" panose="02020603050405020304" pitchFamily="18" charset="0"/>
                <a:ea typeface="楷体_GB2312" pitchFamily="49" charset="-122"/>
              </a:rPr>
              <a:t>的子类，因此容器本身也是一个组件，具有组件的所有性质，另外还具有</a:t>
            </a:r>
            <a:r>
              <a:rPr lang="zh-CN" altLang="en-US" sz="2400" b="1" dirty="0">
                <a:solidFill>
                  <a:srgbClr val="FF0000"/>
                </a:solidFill>
                <a:latin typeface="Times New Roman" panose="02020603050405020304" pitchFamily="18" charset="0"/>
                <a:ea typeface="楷体_GB2312" pitchFamily="49" charset="-122"/>
              </a:rPr>
              <a:t>容纳</a:t>
            </a:r>
            <a:r>
              <a:rPr lang="zh-CN" altLang="en-US" sz="2400" b="1" dirty="0">
                <a:latin typeface="Times New Roman" panose="02020603050405020304" pitchFamily="18" charset="0"/>
                <a:ea typeface="楷体_GB2312" pitchFamily="49" charset="-122"/>
              </a:rPr>
              <a:t>其它组件和容器的功能。</a:t>
            </a:r>
          </a:p>
        </p:txBody>
      </p:sp>
      <p:sp>
        <p:nvSpPr>
          <p:cNvPr id="6146" name="灯片编号占位符 5">
            <a:extLst>
              <a:ext uri="{FF2B5EF4-FFF2-40B4-BE49-F238E27FC236}">
                <a16:creationId xmlns:a16="http://schemas.microsoft.com/office/drawing/2014/main" id="{9CC2C4EC-A420-4E8A-BFDA-1530239BADE2}"/>
              </a:ext>
            </a:extLst>
          </p:cNvPr>
          <p:cNvSpPr>
            <a:spLocks noGrp="1"/>
          </p:cNvSpPr>
          <p:nvPr>
            <p:ph type="sldNum" sz="quarter" idx="4294967295"/>
          </p:nvPr>
        </p:nvSpPr>
        <p:spPr>
          <a:xfrm>
            <a:off x="0" y="0"/>
            <a:ext cx="0" cy="0"/>
          </a:xfrm>
          <a:noFill/>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F988A46D-7137-4CC5-A7BB-F87C4B21CC9A}" type="slidenum">
              <a:rPr kumimoji="0" lang="en-US" altLang="zh-CN" sz="1400"/>
              <a:pPr/>
              <a:t>4</a:t>
            </a:fld>
            <a:endParaRPr kumimoji="0" lang="en-US" altLang="zh-CN" sz="14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a:extLst>
              <a:ext uri="{FF2B5EF4-FFF2-40B4-BE49-F238E27FC236}">
                <a16:creationId xmlns:a16="http://schemas.microsoft.com/office/drawing/2014/main" id="{6739AFC2-D244-4FAD-9B5F-2FEC15F8784E}"/>
              </a:ext>
            </a:extLst>
          </p:cNvPr>
          <p:cNvSpPr>
            <a:spLocks noGrp="1" noChangeArrowheads="1"/>
          </p:cNvSpPr>
          <p:nvPr>
            <p:ph type="title"/>
          </p:nvPr>
        </p:nvSpPr>
        <p:spPr/>
        <p:txBody>
          <a:bodyPr/>
          <a:lstStyle/>
          <a:p>
            <a:pPr eaLnBrk="1" hangingPunct="1">
              <a:defRPr/>
            </a:pPr>
            <a:r>
              <a:rPr lang="en-US" altLang="zh-CN" dirty="0"/>
              <a:t>1</a:t>
            </a:r>
            <a:r>
              <a:rPr lang="en-US" altLang="zh-CN"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  java</a:t>
            </a:r>
            <a:r>
              <a:rPr lang="zh-CN" altLang="en-US"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图形用户界面</a:t>
            </a:r>
          </a:p>
        </p:txBody>
      </p:sp>
      <p:sp>
        <p:nvSpPr>
          <p:cNvPr id="7172" name="Rectangle 3">
            <a:extLst>
              <a:ext uri="{FF2B5EF4-FFF2-40B4-BE49-F238E27FC236}">
                <a16:creationId xmlns:a16="http://schemas.microsoft.com/office/drawing/2014/main" id="{F946D547-4F66-4A8C-8CC1-5E5F981245F6}"/>
              </a:ext>
            </a:extLst>
          </p:cNvPr>
          <p:cNvSpPr>
            <a:spLocks noGrp="1" noChangeArrowheads="1"/>
          </p:cNvSpPr>
          <p:nvPr>
            <p:ph sz="quarter" idx="10"/>
          </p:nvPr>
        </p:nvSpPr>
        <p:spPr/>
        <p:txBody>
          <a:bodyPr/>
          <a:lstStyle/>
          <a:p>
            <a:pPr eaLnBrk="1" hangingPunct="1"/>
            <a:r>
              <a:rPr lang="en-US" altLang="zh-CN" sz="2800" b="1">
                <a:latin typeface="Times New Roman" panose="02020603050405020304" pitchFamily="18" charset="0"/>
                <a:ea typeface="楷体_GB2312" pitchFamily="49" charset="-122"/>
              </a:rPr>
              <a:t>LayoutManager</a:t>
            </a:r>
            <a:r>
              <a:rPr lang="zh-CN" altLang="en-US" sz="2800" b="1">
                <a:latin typeface="Times New Roman" panose="02020603050405020304" pitchFamily="18" charset="0"/>
                <a:ea typeface="楷体_GB2312" pitchFamily="49" charset="-122"/>
              </a:rPr>
              <a:t>（布局管理器）</a:t>
            </a:r>
          </a:p>
          <a:p>
            <a:pPr lvl="1" eaLnBrk="1" hangingPunct="1"/>
            <a:r>
              <a:rPr lang="zh-CN" altLang="en-US" sz="2400" b="1">
                <a:latin typeface="Times New Roman" panose="02020603050405020304" pitchFamily="18" charset="0"/>
                <a:ea typeface="楷体_GB2312" pitchFamily="49" charset="-122"/>
              </a:rPr>
              <a:t>为了使生成的图形用户界面具有良好的平台无关性，</a:t>
            </a:r>
            <a:r>
              <a:rPr lang="en-US" altLang="zh-CN" sz="2400" b="1">
                <a:latin typeface="Times New Roman" panose="02020603050405020304" pitchFamily="18" charset="0"/>
                <a:ea typeface="楷体_GB2312" pitchFamily="49" charset="-122"/>
              </a:rPr>
              <a:t>Java</a:t>
            </a:r>
            <a:r>
              <a:rPr lang="zh-CN" altLang="en-US" sz="2400" b="1">
                <a:latin typeface="Times New Roman" panose="02020603050405020304" pitchFamily="18" charset="0"/>
                <a:ea typeface="楷体_GB2312" pitchFamily="49" charset="-122"/>
              </a:rPr>
              <a:t>语言中，提供了布局管理器这个工具来管理组件在容器中的布局，而不使用直接设置组件位置和大小的方式。</a:t>
            </a:r>
          </a:p>
          <a:p>
            <a:pPr lvl="1" eaLnBrk="1" hangingPunct="1"/>
            <a:r>
              <a:rPr lang="zh-CN" altLang="en-US" sz="2400" b="1">
                <a:latin typeface="Times New Roman" panose="02020603050405020304" pitchFamily="18" charset="0"/>
                <a:ea typeface="楷体_GB2312" pitchFamily="49" charset="-122"/>
              </a:rPr>
              <a:t>每个容器都有一个布局管理器，当容器需要对某个组件进行定位或判断其大小尺寸时，就会调用其对应的布局管理器。</a:t>
            </a:r>
          </a:p>
          <a:p>
            <a:pPr lvl="1" eaLnBrk="1" hangingPunct="1"/>
            <a:r>
              <a:rPr lang="zh-CN" altLang="en-US" sz="2400" b="1">
                <a:latin typeface="Times New Roman" panose="02020603050405020304" pitchFamily="18" charset="0"/>
                <a:ea typeface="楷体_GB2312" pitchFamily="49" charset="-122"/>
              </a:rPr>
              <a:t>在程序中安排组件的位置和大小时，应该注意：</a:t>
            </a:r>
          </a:p>
          <a:p>
            <a:pPr lvl="1" eaLnBrk="1" hangingPunct="1"/>
            <a:r>
              <a:rPr lang="zh-CN" altLang="en-US" sz="2400" b="1">
                <a:latin typeface="Times New Roman" panose="02020603050405020304" pitchFamily="18" charset="0"/>
                <a:ea typeface="楷体_GB2312" pitchFamily="49" charset="-122"/>
              </a:rPr>
              <a:t>容器中的布局管理器负责各个组件的大小和位置，因此用户无法在这种情况下设置组件的这些属性。如果试图使用</a:t>
            </a:r>
            <a:r>
              <a:rPr lang="en-US" altLang="zh-CN" sz="2400" b="1">
                <a:latin typeface="Times New Roman" panose="02020603050405020304" pitchFamily="18" charset="0"/>
                <a:ea typeface="楷体_GB2312" pitchFamily="49" charset="-122"/>
              </a:rPr>
              <a:t>Java</a:t>
            </a:r>
            <a:r>
              <a:rPr lang="zh-CN" altLang="en-US" sz="2400" b="1">
                <a:latin typeface="Times New Roman" panose="02020603050405020304" pitchFamily="18" charset="0"/>
                <a:ea typeface="楷体_GB2312" pitchFamily="49" charset="-122"/>
              </a:rPr>
              <a:t>语言提供的</a:t>
            </a:r>
            <a:r>
              <a:rPr lang="en-US" altLang="zh-CN" sz="2400" b="1">
                <a:latin typeface="Times New Roman" panose="02020603050405020304" pitchFamily="18" charset="0"/>
                <a:ea typeface="楷体_GB2312" pitchFamily="49" charset="-122"/>
              </a:rPr>
              <a:t>setLocation()</a:t>
            </a:r>
            <a:r>
              <a:rPr lang="zh-CN" altLang="en-US" sz="2400" b="1">
                <a:latin typeface="Times New Roman" panose="02020603050405020304" pitchFamily="18" charset="0"/>
                <a:ea typeface="楷体_GB2312" pitchFamily="49" charset="-122"/>
              </a:rPr>
              <a:t>，</a:t>
            </a:r>
            <a:r>
              <a:rPr lang="en-US" altLang="zh-CN" sz="2400" b="1">
                <a:latin typeface="Times New Roman" panose="02020603050405020304" pitchFamily="18" charset="0"/>
                <a:ea typeface="楷体_GB2312" pitchFamily="49" charset="-122"/>
              </a:rPr>
              <a:t>setSize()</a:t>
            </a:r>
            <a:r>
              <a:rPr lang="zh-CN" altLang="en-US" sz="2400" b="1">
                <a:latin typeface="Times New Roman" panose="02020603050405020304" pitchFamily="18" charset="0"/>
                <a:ea typeface="楷体_GB2312" pitchFamily="49" charset="-122"/>
              </a:rPr>
              <a:t>，</a:t>
            </a:r>
            <a:r>
              <a:rPr lang="en-US" altLang="zh-CN" sz="2400" b="1">
                <a:latin typeface="Times New Roman" panose="02020603050405020304" pitchFamily="18" charset="0"/>
                <a:ea typeface="楷体_GB2312" pitchFamily="49" charset="-122"/>
              </a:rPr>
              <a:t>setBounds()</a:t>
            </a:r>
            <a:r>
              <a:rPr lang="zh-CN" altLang="en-US" sz="2400" b="1">
                <a:latin typeface="Times New Roman" panose="02020603050405020304" pitchFamily="18" charset="0"/>
                <a:ea typeface="楷体_GB2312" pitchFamily="49" charset="-122"/>
              </a:rPr>
              <a:t>等方法，则都会被布局管理器覆盖。</a:t>
            </a:r>
          </a:p>
          <a:p>
            <a:pPr lvl="1" eaLnBrk="1" hangingPunct="1"/>
            <a:r>
              <a:rPr lang="zh-CN" altLang="en-US" sz="2400" b="1">
                <a:latin typeface="Times New Roman" panose="02020603050405020304" pitchFamily="18" charset="0"/>
                <a:ea typeface="楷体_GB2312" pitchFamily="49" charset="-122"/>
              </a:rPr>
              <a:t>如果用户确实需要亲自设置组件大小或位置，则应取消该容器的布局管理器，方法为：</a:t>
            </a:r>
            <a:r>
              <a:rPr lang="en-US" altLang="zh-CN" sz="2400" b="1">
                <a:latin typeface="Times New Roman" panose="02020603050405020304" pitchFamily="18" charset="0"/>
                <a:ea typeface="楷体_GB2312" pitchFamily="49" charset="-122"/>
              </a:rPr>
              <a:t>setLayout(null)</a:t>
            </a:r>
            <a:r>
              <a:rPr lang="zh-CN" altLang="en-US" sz="2400" b="1">
                <a:latin typeface="Times New Roman" panose="02020603050405020304" pitchFamily="18" charset="0"/>
                <a:ea typeface="楷体_GB2312" pitchFamily="49" charset="-122"/>
              </a:rPr>
              <a:t>；</a:t>
            </a:r>
          </a:p>
        </p:txBody>
      </p:sp>
      <p:sp>
        <p:nvSpPr>
          <p:cNvPr id="7170" name="灯片编号占位符 5">
            <a:extLst>
              <a:ext uri="{FF2B5EF4-FFF2-40B4-BE49-F238E27FC236}">
                <a16:creationId xmlns:a16="http://schemas.microsoft.com/office/drawing/2014/main" id="{2FD3177C-7239-447E-B731-9E5F45D904F6}"/>
              </a:ext>
            </a:extLst>
          </p:cNvPr>
          <p:cNvSpPr>
            <a:spLocks noGrp="1"/>
          </p:cNvSpPr>
          <p:nvPr>
            <p:ph type="sldNum" sz="quarter" idx="4294967295"/>
          </p:nvPr>
        </p:nvSpPr>
        <p:spPr>
          <a:xfrm>
            <a:off x="0" y="0"/>
            <a:ext cx="0" cy="0"/>
          </a:xfrm>
          <a:noFill/>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3943A8B3-718E-46BA-9F7F-00342A83449B}" type="slidenum">
              <a:rPr kumimoji="0" lang="en-US" altLang="zh-CN" sz="1400"/>
              <a:pPr/>
              <a:t>5</a:t>
            </a:fld>
            <a:endParaRPr kumimoji="0" lang="en-US" altLang="zh-CN" sz="14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a:extLst>
              <a:ext uri="{FF2B5EF4-FFF2-40B4-BE49-F238E27FC236}">
                <a16:creationId xmlns:a16="http://schemas.microsoft.com/office/drawing/2014/main" id="{5E2E7B71-25E7-45A2-938F-1DB67A1DA924}"/>
              </a:ext>
            </a:extLst>
          </p:cNvPr>
          <p:cNvSpPr>
            <a:spLocks noGrp="1" noChangeArrowheads="1"/>
          </p:cNvSpPr>
          <p:nvPr>
            <p:ph type="title"/>
          </p:nvPr>
        </p:nvSpPr>
        <p:spPr/>
        <p:txBody>
          <a:bodyPr/>
          <a:lstStyle/>
          <a:p>
            <a:pPr eaLnBrk="1" hangingPunct="1">
              <a:defRPr/>
            </a:pPr>
            <a:r>
              <a:rPr lang="en-US" altLang="zh-CN"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2  </a:t>
            </a:r>
            <a:r>
              <a:rPr lang="zh-CN" altLang="en-US"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框架类</a:t>
            </a:r>
            <a:r>
              <a:rPr lang="en-US" altLang="zh-CN"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(Frame)</a:t>
            </a:r>
          </a:p>
        </p:txBody>
      </p:sp>
      <p:sp>
        <p:nvSpPr>
          <p:cNvPr id="8196" name="Rectangle 3">
            <a:extLst>
              <a:ext uri="{FF2B5EF4-FFF2-40B4-BE49-F238E27FC236}">
                <a16:creationId xmlns:a16="http://schemas.microsoft.com/office/drawing/2014/main" id="{679B2E68-3DBC-42C8-B810-AD5DDAC11797}"/>
              </a:ext>
            </a:extLst>
          </p:cNvPr>
          <p:cNvSpPr>
            <a:spLocks noGrp="1" noChangeArrowheads="1"/>
          </p:cNvSpPr>
          <p:nvPr>
            <p:ph sz="quarter" idx="10"/>
          </p:nvPr>
        </p:nvSpPr>
        <p:spPr/>
        <p:txBody>
          <a:bodyPr/>
          <a:lstStyle/>
          <a:p>
            <a:pPr eaLnBrk="1" hangingPunct="1"/>
            <a:r>
              <a:rPr lang="zh-CN" altLang="en-US" sz="2400" b="1" dirty="0">
                <a:latin typeface="Times New Roman" panose="02020603050405020304" pitchFamily="18" charset="0"/>
                <a:ea typeface="楷体_GB2312" pitchFamily="49" charset="-122"/>
              </a:rPr>
              <a:t>什么是框架</a:t>
            </a:r>
            <a:r>
              <a:rPr lang="en-US" altLang="zh-CN" sz="2400" b="1" dirty="0">
                <a:latin typeface="Times New Roman" panose="02020603050405020304" pitchFamily="18" charset="0"/>
                <a:ea typeface="楷体_GB2312" pitchFamily="49" charset="-122"/>
              </a:rPr>
              <a:t>Frame</a:t>
            </a:r>
          </a:p>
          <a:p>
            <a:pPr lvl="1" eaLnBrk="1" hangingPunct="1"/>
            <a:r>
              <a:rPr lang="zh-CN" altLang="en-US" sz="2000" b="1" dirty="0">
                <a:latin typeface="Times New Roman" panose="02020603050405020304" pitchFamily="18" charset="0"/>
                <a:ea typeface="楷体_GB2312" pitchFamily="49" charset="-122"/>
              </a:rPr>
              <a:t>框架（</a:t>
            </a:r>
            <a:r>
              <a:rPr lang="en-US" altLang="zh-CN" sz="2000" b="1" dirty="0">
                <a:latin typeface="Times New Roman" panose="02020603050405020304" pitchFamily="18" charset="0"/>
                <a:ea typeface="楷体_GB2312" pitchFamily="49" charset="-122"/>
              </a:rPr>
              <a:t>Frame</a:t>
            </a:r>
            <a:r>
              <a:rPr lang="zh-CN" altLang="en-US" sz="2000" b="1" dirty="0">
                <a:latin typeface="Times New Roman" panose="02020603050405020304" pitchFamily="18" charset="0"/>
                <a:ea typeface="楷体_GB2312" pitchFamily="49" charset="-122"/>
              </a:rPr>
              <a:t>）类是</a:t>
            </a:r>
            <a:r>
              <a:rPr lang="en-US" altLang="zh-CN" sz="2000" b="1" dirty="0">
                <a:latin typeface="Times New Roman" panose="02020603050405020304" pitchFamily="18" charset="0"/>
                <a:ea typeface="楷体_GB2312" pitchFamily="49" charset="-122"/>
              </a:rPr>
              <a:t>Window</a:t>
            </a:r>
            <a:r>
              <a:rPr lang="zh-CN" altLang="en-US" sz="2000" b="1" dirty="0">
                <a:latin typeface="Times New Roman" panose="02020603050405020304" pitchFamily="18" charset="0"/>
                <a:ea typeface="楷体_GB2312" pitchFamily="49" charset="-122"/>
              </a:rPr>
              <a:t>类的子类，它是一种带标题框并且可以改变大小的窗口。</a:t>
            </a:r>
          </a:p>
        </p:txBody>
      </p:sp>
      <p:sp>
        <p:nvSpPr>
          <p:cNvPr id="8194" name="灯片编号占位符 5">
            <a:extLst>
              <a:ext uri="{FF2B5EF4-FFF2-40B4-BE49-F238E27FC236}">
                <a16:creationId xmlns:a16="http://schemas.microsoft.com/office/drawing/2014/main" id="{3A826CD9-4C9A-4029-83A0-8365C4CCF274}"/>
              </a:ext>
            </a:extLst>
          </p:cNvPr>
          <p:cNvSpPr>
            <a:spLocks noGrp="1"/>
          </p:cNvSpPr>
          <p:nvPr>
            <p:ph type="sldNum" sz="quarter" idx="4294967295"/>
          </p:nvPr>
        </p:nvSpPr>
        <p:spPr>
          <a:xfrm>
            <a:off x="0" y="0"/>
            <a:ext cx="0" cy="0"/>
          </a:xfrm>
          <a:noFill/>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1A5909A1-930E-41E3-9AD8-BFE94C9BB0E3}" type="slidenum">
              <a:rPr kumimoji="0" lang="en-US" altLang="zh-CN" sz="1400"/>
              <a:pPr/>
              <a:t>6</a:t>
            </a:fld>
            <a:endParaRPr kumimoji="0" lang="en-US" altLang="zh-CN" sz="1400"/>
          </a:p>
        </p:txBody>
      </p:sp>
      <p:sp>
        <p:nvSpPr>
          <p:cNvPr id="8197" name="Rectangle 7">
            <a:extLst>
              <a:ext uri="{FF2B5EF4-FFF2-40B4-BE49-F238E27FC236}">
                <a16:creationId xmlns:a16="http://schemas.microsoft.com/office/drawing/2014/main" id="{FF0A3510-50E3-4BFE-BE02-2AEB9E42DC06}"/>
              </a:ext>
            </a:extLst>
          </p:cNvPr>
          <p:cNvSpPr>
            <a:spLocks noChangeArrowheads="1"/>
          </p:cNvSpPr>
          <p:nvPr/>
        </p:nvSpPr>
        <p:spPr bwMode="auto">
          <a:xfrm>
            <a:off x="2493818" y="2223655"/>
            <a:ext cx="7259782" cy="3719945"/>
          </a:xfrm>
          <a:prstGeom prst="rect">
            <a:avLst/>
          </a:prstGeom>
          <a:noFill/>
          <a:ln w="9525">
            <a:solidFill>
              <a:srgbClr val="00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lvl="2" algn="just" eaLnBrk="1" hangingPunct="1">
              <a:buClr>
                <a:schemeClr val="tx1"/>
              </a:buClr>
              <a:buFont typeface="Wingdings" panose="05000000000000000000" pitchFamily="2" charset="2"/>
              <a:buNone/>
            </a:pPr>
            <a:r>
              <a:rPr lang="en-US" altLang="zh-CN" sz="2000" b="1" dirty="0" err="1">
                <a:solidFill>
                  <a:schemeClr val="folHlink"/>
                </a:solidFill>
              </a:rPr>
              <a:t>java.lang.Object</a:t>
            </a:r>
            <a:endParaRPr lang="en-US" altLang="zh-CN" sz="2000" b="1" dirty="0">
              <a:solidFill>
                <a:schemeClr val="folHlink"/>
              </a:solidFill>
            </a:endParaRPr>
          </a:p>
          <a:p>
            <a:pPr lvl="2" algn="just" eaLnBrk="1" hangingPunct="1">
              <a:buClr>
                <a:schemeClr val="tx1"/>
              </a:buClr>
              <a:buFont typeface="Wingdings" panose="05000000000000000000" pitchFamily="2" charset="2"/>
              <a:buNone/>
            </a:pPr>
            <a:r>
              <a:rPr lang="en-US" altLang="zh-CN" sz="2000" b="1" dirty="0">
                <a:solidFill>
                  <a:schemeClr val="folHlink"/>
                </a:solidFill>
              </a:rPr>
              <a:t>   |</a:t>
            </a:r>
          </a:p>
          <a:p>
            <a:pPr lvl="2" algn="just" eaLnBrk="1" hangingPunct="1">
              <a:buClr>
                <a:schemeClr val="tx1"/>
              </a:buClr>
              <a:buFont typeface="Wingdings" panose="05000000000000000000" pitchFamily="2" charset="2"/>
              <a:buNone/>
            </a:pPr>
            <a:r>
              <a:rPr lang="en-US" altLang="zh-CN" sz="2000" b="1" dirty="0">
                <a:solidFill>
                  <a:schemeClr val="folHlink"/>
                </a:solidFill>
              </a:rPr>
              <a:t>   +----</a:t>
            </a:r>
            <a:r>
              <a:rPr lang="en-US" altLang="zh-CN" sz="2000" b="1" dirty="0" err="1">
                <a:solidFill>
                  <a:schemeClr val="folHlink"/>
                </a:solidFill>
              </a:rPr>
              <a:t>java.awt.Component</a:t>
            </a:r>
            <a:endParaRPr lang="en-US" altLang="zh-CN" sz="2000" b="1" dirty="0">
              <a:solidFill>
                <a:schemeClr val="folHlink"/>
              </a:solidFill>
            </a:endParaRPr>
          </a:p>
          <a:p>
            <a:pPr lvl="2" algn="just" eaLnBrk="1" hangingPunct="1">
              <a:buClr>
                <a:schemeClr val="tx1"/>
              </a:buClr>
              <a:buFont typeface="Wingdings" panose="05000000000000000000" pitchFamily="2" charset="2"/>
              <a:buNone/>
            </a:pPr>
            <a:r>
              <a:rPr lang="en-US" altLang="zh-CN" sz="2000" b="1" dirty="0">
                <a:solidFill>
                  <a:schemeClr val="folHlink"/>
                </a:solidFill>
              </a:rPr>
              <a:t>           |</a:t>
            </a:r>
          </a:p>
          <a:p>
            <a:pPr lvl="2" algn="just" eaLnBrk="1" hangingPunct="1">
              <a:buClr>
                <a:schemeClr val="tx1"/>
              </a:buClr>
              <a:buFont typeface="Wingdings" panose="05000000000000000000" pitchFamily="2" charset="2"/>
              <a:buNone/>
            </a:pPr>
            <a:r>
              <a:rPr lang="en-US" altLang="zh-CN" sz="2000" b="1" dirty="0">
                <a:solidFill>
                  <a:schemeClr val="folHlink"/>
                </a:solidFill>
              </a:rPr>
              <a:t>           +----</a:t>
            </a:r>
            <a:r>
              <a:rPr lang="en-US" altLang="zh-CN" sz="2000" b="1" dirty="0" err="1">
                <a:solidFill>
                  <a:schemeClr val="folHlink"/>
                </a:solidFill>
              </a:rPr>
              <a:t>java.awt.Container</a:t>
            </a:r>
            <a:endParaRPr lang="en-US" altLang="zh-CN" sz="2000" b="1" dirty="0">
              <a:solidFill>
                <a:schemeClr val="folHlink"/>
              </a:solidFill>
            </a:endParaRPr>
          </a:p>
          <a:p>
            <a:pPr lvl="2" algn="just" eaLnBrk="1" hangingPunct="1">
              <a:buClr>
                <a:schemeClr val="tx1"/>
              </a:buClr>
              <a:buFont typeface="Wingdings" panose="05000000000000000000" pitchFamily="2" charset="2"/>
              <a:buNone/>
            </a:pPr>
            <a:r>
              <a:rPr lang="en-US" altLang="zh-CN" sz="2000" b="1" dirty="0">
                <a:solidFill>
                  <a:schemeClr val="folHlink"/>
                </a:solidFill>
              </a:rPr>
              <a:t>                   |</a:t>
            </a:r>
          </a:p>
          <a:p>
            <a:pPr lvl="2" algn="just" eaLnBrk="1" hangingPunct="1">
              <a:buClr>
                <a:schemeClr val="tx1"/>
              </a:buClr>
              <a:buFont typeface="Wingdings" panose="05000000000000000000" pitchFamily="2" charset="2"/>
              <a:buNone/>
            </a:pPr>
            <a:r>
              <a:rPr lang="en-US" altLang="zh-CN" sz="2000" b="1" dirty="0">
                <a:solidFill>
                  <a:schemeClr val="folHlink"/>
                </a:solidFill>
              </a:rPr>
              <a:t>                   +----</a:t>
            </a:r>
            <a:r>
              <a:rPr lang="en-US" altLang="zh-CN" sz="2000" b="1" dirty="0" err="1">
                <a:solidFill>
                  <a:schemeClr val="hlink"/>
                </a:solidFill>
              </a:rPr>
              <a:t>java.awt.Window</a:t>
            </a:r>
            <a:endParaRPr lang="en-US" altLang="zh-CN" sz="2000" b="1" dirty="0">
              <a:solidFill>
                <a:schemeClr val="hlink"/>
              </a:solidFill>
            </a:endParaRPr>
          </a:p>
          <a:p>
            <a:pPr lvl="2" algn="just" eaLnBrk="1" hangingPunct="1">
              <a:buClr>
                <a:schemeClr val="tx1"/>
              </a:buClr>
              <a:buFont typeface="Wingdings" panose="05000000000000000000" pitchFamily="2" charset="2"/>
              <a:buNone/>
            </a:pPr>
            <a:r>
              <a:rPr lang="en-US" altLang="zh-CN" sz="2000" b="1" dirty="0">
                <a:solidFill>
                  <a:schemeClr val="folHlink"/>
                </a:solidFill>
              </a:rPr>
              <a:t>                           |</a:t>
            </a:r>
          </a:p>
          <a:p>
            <a:pPr algn="just" eaLnBrk="1" hangingPunct="1">
              <a:buClr>
                <a:schemeClr val="tx1"/>
              </a:buClr>
              <a:buFont typeface="Wingdings" panose="05000000000000000000" pitchFamily="2" charset="2"/>
              <a:buNone/>
            </a:pPr>
            <a:r>
              <a:rPr lang="en-US" altLang="zh-CN" sz="2000" b="1" dirty="0">
                <a:solidFill>
                  <a:schemeClr val="folHlink"/>
                </a:solidFill>
              </a:rPr>
              <a:t>                           	   +----</a:t>
            </a:r>
            <a:r>
              <a:rPr lang="en-US" altLang="zh-CN" sz="2000" b="1" dirty="0" err="1">
                <a:solidFill>
                  <a:srgbClr val="0099FF"/>
                </a:solidFill>
              </a:rPr>
              <a:t>java.awt.Frame</a:t>
            </a:r>
            <a:endParaRPr lang="en-US" altLang="zh-CN" sz="2000" b="1" dirty="0">
              <a:solidFill>
                <a:srgbClr val="0099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a:extLst>
              <a:ext uri="{FF2B5EF4-FFF2-40B4-BE49-F238E27FC236}">
                <a16:creationId xmlns:a16="http://schemas.microsoft.com/office/drawing/2014/main" id="{F7CF8097-B9A7-4878-AC4E-32E47D55EEAA}"/>
              </a:ext>
            </a:extLst>
          </p:cNvPr>
          <p:cNvSpPr>
            <a:spLocks noGrp="1" noChangeArrowheads="1"/>
          </p:cNvSpPr>
          <p:nvPr>
            <p:ph type="title"/>
          </p:nvPr>
        </p:nvSpPr>
        <p:spPr/>
        <p:txBody>
          <a:bodyPr/>
          <a:lstStyle/>
          <a:p>
            <a:pPr eaLnBrk="1" hangingPunct="1">
              <a:defRPr/>
            </a:pPr>
            <a:r>
              <a:rPr lang="en-US" altLang="zh-CN"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2  </a:t>
            </a:r>
            <a:r>
              <a:rPr lang="zh-CN" altLang="en-US"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框架类</a:t>
            </a:r>
            <a:r>
              <a:rPr lang="en-US" altLang="zh-CN"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(Frame)</a:t>
            </a:r>
          </a:p>
        </p:txBody>
      </p:sp>
      <p:sp>
        <p:nvSpPr>
          <p:cNvPr id="9220" name="Rectangle 3">
            <a:extLst>
              <a:ext uri="{FF2B5EF4-FFF2-40B4-BE49-F238E27FC236}">
                <a16:creationId xmlns:a16="http://schemas.microsoft.com/office/drawing/2014/main" id="{17416ECD-B47C-423B-B4E7-CB74511C819D}"/>
              </a:ext>
            </a:extLst>
          </p:cNvPr>
          <p:cNvSpPr>
            <a:spLocks noGrp="1" noChangeArrowheads="1"/>
          </p:cNvSpPr>
          <p:nvPr>
            <p:ph sz="quarter" idx="10"/>
          </p:nvPr>
        </p:nvSpPr>
        <p:spPr/>
        <p:txBody>
          <a:bodyPr/>
          <a:lstStyle/>
          <a:p>
            <a:pPr eaLnBrk="1" hangingPunct="1"/>
            <a:r>
              <a:rPr lang="zh-CN" altLang="en-US" b="1">
                <a:latin typeface="Times New Roman" panose="02020603050405020304" pitchFamily="18" charset="0"/>
                <a:ea typeface="楷体_GB2312" pitchFamily="49" charset="-122"/>
              </a:rPr>
              <a:t>创建</a:t>
            </a:r>
            <a:r>
              <a:rPr lang="en-US" altLang="zh-CN" b="1">
                <a:latin typeface="Times New Roman" panose="02020603050405020304" pitchFamily="18" charset="0"/>
                <a:ea typeface="楷体_GB2312" pitchFamily="49" charset="-122"/>
              </a:rPr>
              <a:t>Frame</a:t>
            </a:r>
            <a:r>
              <a:rPr lang="zh-CN" altLang="en-US" b="1">
                <a:latin typeface="Times New Roman" panose="02020603050405020304" pitchFamily="18" charset="0"/>
                <a:ea typeface="楷体_GB2312" pitchFamily="49" charset="-122"/>
              </a:rPr>
              <a:t>框架的方法</a:t>
            </a:r>
          </a:p>
          <a:p>
            <a:pPr lvl="1" eaLnBrk="1" hangingPunct="1"/>
            <a:r>
              <a:rPr lang="zh-CN" altLang="en-US" b="1">
                <a:latin typeface="Times New Roman" panose="02020603050405020304" pitchFamily="18" charset="0"/>
                <a:ea typeface="楷体_GB2312" pitchFamily="49" charset="-122"/>
              </a:rPr>
              <a:t>使用</a:t>
            </a:r>
            <a:r>
              <a:rPr lang="en-US" altLang="zh-CN" b="1">
                <a:latin typeface="Times New Roman" panose="02020603050405020304" pitchFamily="18" charset="0"/>
                <a:ea typeface="楷体_GB2312" pitchFamily="49" charset="-122"/>
              </a:rPr>
              <a:t>Frame</a:t>
            </a:r>
            <a:r>
              <a:rPr lang="zh-CN" altLang="en-US" b="1">
                <a:latin typeface="Times New Roman" panose="02020603050405020304" pitchFamily="18" charset="0"/>
                <a:ea typeface="楷体_GB2312" pitchFamily="49" charset="-122"/>
              </a:rPr>
              <a:t>类的构造方法</a:t>
            </a:r>
            <a:r>
              <a:rPr lang="en-US" altLang="zh-CN" b="1">
                <a:latin typeface="Times New Roman" panose="02020603050405020304" pitchFamily="18" charset="0"/>
                <a:ea typeface="楷体_GB2312" pitchFamily="49" charset="-122"/>
              </a:rPr>
              <a:t>Frame(String)</a:t>
            </a:r>
            <a:r>
              <a:rPr lang="zh-CN" altLang="en-US" b="1">
                <a:latin typeface="Times New Roman" panose="02020603050405020304" pitchFamily="18" charset="0"/>
                <a:ea typeface="楷体_GB2312" pitchFamily="49" charset="-122"/>
              </a:rPr>
              <a:t>可以创建</a:t>
            </a:r>
            <a:r>
              <a:rPr lang="en-US" altLang="zh-CN" b="1">
                <a:latin typeface="Times New Roman" panose="02020603050405020304" pitchFamily="18" charset="0"/>
                <a:ea typeface="楷体_GB2312" pitchFamily="49" charset="-122"/>
              </a:rPr>
              <a:t>Frame</a:t>
            </a:r>
            <a:r>
              <a:rPr lang="zh-CN" altLang="en-US" b="1">
                <a:latin typeface="Times New Roman" panose="02020603050405020304" pitchFamily="18" charset="0"/>
                <a:ea typeface="楷体_GB2312" pitchFamily="49" charset="-122"/>
              </a:rPr>
              <a:t>的实例，该实例是一个不可见的对象，它带有标题框，构造方法中的</a:t>
            </a:r>
            <a:r>
              <a:rPr lang="en-US" altLang="zh-CN" b="1">
                <a:latin typeface="Times New Roman" panose="02020603050405020304" pitchFamily="18" charset="0"/>
                <a:ea typeface="楷体_GB2312" pitchFamily="49" charset="-122"/>
              </a:rPr>
              <a:t>String</a:t>
            </a:r>
            <a:r>
              <a:rPr lang="zh-CN" altLang="en-US" b="1">
                <a:latin typeface="Times New Roman" panose="02020603050405020304" pitchFamily="18" charset="0"/>
                <a:ea typeface="楷体_GB2312" pitchFamily="49" charset="-122"/>
              </a:rPr>
              <a:t>型参数指定了标题内容。</a:t>
            </a:r>
          </a:p>
          <a:p>
            <a:pPr lvl="1" eaLnBrk="1" hangingPunct="1"/>
            <a:r>
              <a:rPr lang="zh-CN" altLang="en-US" b="1">
                <a:latin typeface="Times New Roman" panose="02020603050405020304" pitchFamily="18" charset="0"/>
                <a:ea typeface="楷体_GB2312" pitchFamily="49" charset="-122"/>
              </a:rPr>
              <a:t>使用从</a:t>
            </a:r>
            <a:r>
              <a:rPr lang="en-US" altLang="zh-CN" b="1">
                <a:latin typeface="Times New Roman" panose="02020603050405020304" pitchFamily="18" charset="0"/>
                <a:ea typeface="楷体_GB2312" pitchFamily="49" charset="-122"/>
              </a:rPr>
              <a:t>Component</a:t>
            </a:r>
            <a:r>
              <a:rPr lang="zh-CN" altLang="en-US" b="1">
                <a:latin typeface="Times New Roman" panose="02020603050405020304" pitchFamily="18" charset="0"/>
                <a:ea typeface="楷体_GB2312" pitchFamily="49" charset="-122"/>
              </a:rPr>
              <a:t>类继承过来的</a:t>
            </a:r>
            <a:r>
              <a:rPr lang="en-US" altLang="zh-CN" b="1">
                <a:latin typeface="Times New Roman" panose="02020603050405020304" pitchFamily="18" charset="0"/>
                <a:ea typeface="楷体_GB2312" pitchFamily="49" charset="-122"/>
              </a:rPr>
              <a:t>setSize( )</a:t>
            </a:r>
            <a:r>
              <a:rPr lang="zh-CN" altLang="en-US" b="1">
                <a:latin typeface="Times New Roman" panose="02020603050405020304" pitchFamily="18" charset="0"/>
                <a:ea typeface="楷体_GB2312" pitchFamily="49" charset="-122"/>
              </a:rPr>
              <a:t>方法可以改变</a:t>
            </a:r>
            <a:r>
              <a:rPr lang="en-US" altLang="zh-CN" b="1">
                <a:latin typeface="Times New Roman" panose="02020603050405020304" pitchFamily="18" charset="0"/>
                <a:ea typeface="楷体_GB2312" pitchFamily="49" charset="-122"/>
              </a:rPr>
              <a:t>Frame</a:t>
            </a:r>
            <a:r>
              <a:rPr lang="zh-CN" altLang="en-US" b="1">
                <a:latin typeface="Times New Roman" panose="02020603050405020304" pitchFamily="18" charset="0"/>
                <a:ea typeface="楷体_GB2312" pitchFamily="49" charset="-122"/>
              </a:rPr>
              <a:t>实例的大小。</a:t>
            </a:r>
          </a:p>
          <a:p>
            <a:pPr lvl="1" eaLnBrk="1" hangingPunct="1"/>
            <a:r>
              <a:rPr lang="zh-CN" altLang="en-US" b="1">
                <a:latin typeface="Times New Roman" panose="02020603050405020304" pitchFamily="18" charset="0"/>
                <a:ea typeface="楷体_GB2312" pitchFamily="49" charset="-122"/>
              </a:rPr>
              <a:t>必须调用</a:t>
            </a:r>
            <a:r>
              <a:rPr lang="en-US" altLang="zh-CN" b="1">
                <a:latin typeface="Times New Roman" panose="02020603050405020304" pitchFamily="18" charset="0"/>
                <a:ea typeface="楷体_GB2312" pitchFamily="49" charset="-122"/>
              </a:rPr>
              <a:t>setVisible( )</a:t>
            </a:r>
            <a:r>
              <a:rPr lang="zh-CN" altLang="en-US" b="1">
                <a:latin typeface="Times New Roman" panose="02020603050405020304" pitchFamily="18" charset="0"/>
                <a:ea typeface="楷体_GB2312" pitchFamily="49" charset="-122"/>
              </a:rPr>
              <a:t>方法和</a:t>
            </a:r>
            <a:r>
              <a:rPr lang="en-US" altLang="zh-CN" b="1">
                <a:latin typeface="Times New Roman" panose="02020603050405020304" pitchFamily="18" charset="0"/>
                <a:ea typeface="楷体_GB2312" pitchFamily="49" charset="-122"/>
              </a:rPr>
              <a:t>setSize( )</a:t>
            </a:r>
            <a:r>
              <a:rPr lang="zh-CN" altLang="en-US" b="1">
                <a:latin typeface="Times New Roman" panose="02020603050405020304" pitchFamily="18" charset="0"/>
                <a:ea typeface="楷体_GB2312" pitchFamily="49" charset="-122"/>
              </a:rPr>
              <a:t>方法才能使</a:t>
            </a:r>
            <a:r>
              <a:rPr lang="en-US" altLang="zh-CN" b="1">
                <a:latin typeface="Times New Roman" panose="02020603050405020304" pitchFamily="18" charset="0"/>
                <a:ea typeface="楷体_GB2312" pitchFamily="49" charset="-122"/>
              </a:rPr>
              <a:t>Frame</a:t>
            </a:r>
            <a:r>
              <a:rPr lang="zh-CN" altLang="en-US" b="1">
                <a:latin typeface="Times New Roman" panose="02020603050405020304" pitchFamily="18" charset="0"/>
                <a:ea typeface="楷体_GB2312" pitchFamily="49" charset="-122"/>
              </a:rPr>
              <a:t>的实例可见。</a:t>
            </a:r>
          </a:p>
        </p:txBody>
      </p:sp>
      <p:sp>
        <p:nvSpPr>
          <p:cNvPr id="9218" name="灯片编号占位符 5">
            <a:extLst>
              <a:ext uri="{FF2B5EF4-FFF2-40B4-BE49-F238E27FC236}">
                <a16:creationId xmlns:a16="http://schemas.microsoft.com/office/drawing/2014/main" id="{1AC33567-D1DB-4CF5-8C22-6382F27D79E4}"/>
              </a:ext>
            </a:extLst>
          </p:cNvPr>
          <p:cNvSpPr>
            <a:spLocks noGrp="1"/>
          </p:cNvSpPr>
          <p:nvPr>
            <p:ph type="sldNum" sz="quarter" idx="4294967295"/>
          </p:nvPr>
        </p:nvSpPr>
        <p:spPr>
          <a:xfrm>
            <a:off x="0" y="0"/>
            <a:ext cx="0" cy="0"/>
          </a:xfrm>
          <a:noFill/>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47CEC2D5-323F-418E-A27E-0EBABA006D1D}" type="slidenum">
              <a:rPr kumimoji="0" lang="en-US" altLang="zh-CN" sz="1400"/>
              <a:pPr/>
              <a:t>7</a:t>
            </a:fld>
            <a:endParaRPr kumimoji="0" lang="en-US" altLang="zh-CN" sz="14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5154" name="Rectangle 2">
            <a:extLst>
              <a:ext uri="{FF2B5EF4-FFF2-40B4-BE49-F238E27FC236}">
                <a16:creationId xmlns:a16="http://schemas.microsoft.com/office/drawing/2014/main" id="{F9657485-9CD5-4519-BED8-4D4BBBB2F589}"/>
              </a:ext>
            </a:extLst>
          </p:cNvPr>
          <p:cNvSpPr>
            <a:spLocks noGrp="1" noChangeArrowheads="1"/>
          </p:cNvSpPr>
          <p:nvPr>
            <p:ph type="title"/>
          </p:nvPr>
        </p:nvSpPr>
        <p:spPr/>
        <p:txBody>
          <a:bodyPr/>
          <a:lstStyle/>
          <a:p>
            <a:pPr eaLnBrk="1" hangingPunct="1">
              <a:defRPr/>
            </a:pPr>
            <a:r>
              <a:rPr lang="en-US" altLang="zh-CN"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2  </a:t>
            </a:r>
            <a:r>
              <a:rPr lang="zh-CN" altLang="en-US"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框架类</a:t>
            </a:r>
            <a:r>
              <a:rPr lang="en-US" altLang="zh-CN"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(Frame)</a:t>
            </a:r>
          </a:p>
        </p:txBody>
      </p:sp>
      <p:sp>
        <p:nvSpPr>
          <p:cNvPr id="10244" name="Rectangle 3">
            <a:extLst>
              <a:ext uri="{FF2B5EF4-FFF2-40B4-BE49-F238E27FC236}">
                <a16:creationId xmlns:a16="http://schemas.microsoft.com/office/drawing/2014/main" id="{A72D5D06-88FE-409C-94A8-56ED555DE42A}"/>
              </a:ext>
            </a:extLst>
          </p:cNvPr>
          <p:cNvSpPr>
            <a:spLocks noGrp="1" noChangeArrowheads="1"/>
          </p:cNvSpPr>
          <p:nvPr>
            <p:ph sz="quarter" idx="10"/>
          </p:nvPr>
        </p:nvSpPr>
        <p:spPr/>
        <p:txBody>
          <a:bodyPr/>
          <a:lstStyle/>
          <a:p>
            <a:pPr eaLnBrk="1" hangingPunct="1">
              <a:lnSpc>
                <a:spcPct val="90000"/>
              </a:lnSpc>
            </a:pPr>
            <a:r>
              <a:rPr lang="zh-CN" altLang="en-US" sz="2400" b="1" dirty="0">
                <a:latin typeface="Times New Roman" panose="02020603050405020304" pitchFamily="18" charset="0"/>
                <a:ea typeface="楷体_GB2312" pitchFamily="49" charset="-122"/>
              </a:rPr>
              <a:t>创建框架的例子：</a:t>
            </a:r>
          </a:p>
          <a:p>
            <a:pPr eaLnBrk="1" hangingPunct="1">
              <a:lnSpc>
                <a:spcPct val="90000"/>
              </a:lnSpc>
              <a:spcBef>
                <a:spcPts val="600"/>
              </a:spcBef>
              <a:buFont typeface="Wingdings" panose="05000000000000000000" pitchFamily="2" charset="2"/>
              <a:buNone/>
            </a:pPr>
            <a:r>
              <a:rPr lang="en-US" altLang="zh-CN" sz="2000" b="1" dirty="0">
                <a:latin typeface="Times New Roman" panose="02020603050405020304" pitchFamily="18" charset="0"/>
                <a:ea typeface="楷体_GB2312" pitchFamily="49" charset="-122"/>
              </a:rPr>
              <a:t>import </a:t>
            </a:r>
            <a:r>
              <a:rPr lang="en-US" altLang="zh-CN" sz="2000" b="1" dirty="0" err="1">
                <a:latin typeface="Times New Roman" panose="02020603050405020304" pitchFamily="18" charset="0"/>
                <a:ea typeface="楷体_GB2312" pitchFamily="49" charset="-122"/>
              </a:rPr>
              <a:t>java.awt</a:t>
            </a:r>
            <a:r>
              <a:rPr lang="en-US" altLang="zh-CN" sz="2000" b="1" dirty="0">
                <a:latin typeface="Times New Roman" panose="02020603050405020304" pitchFamily="18" charset="0"/>
                <a:ea typeface="楷体_GB2312" pitchFamily="49" charset="-122"/>
              </a:rPr>
              <a:t>.*;</a:t>
            </a:r>
          </a:p>
          <a:p>
            <a:pPr eaLnBrk="1" hangingPunct="1">
              <a:lnSpc>
                <a:spcPct val="90000"/>
              </a:lnSpc>
              <a:spcBef>
                <a:spcPts val="600"/>
              </a:spcBef>
              <a:buFont typeface="Wingdings" panose="05000000000000000000" pitchFamily="2" charset="2"/>
              <a:buNone/>
            </a:pPr>
            <a:r>
              <a:rPr lang="en-US" altLang="zh-CN" sz="2000" b="1" dirty="0">
                <a:latin typeface="Times New Roman" panose="02020603050405020304" pitchFamily="18" charset="0"/>
                <a:ea typeface="楷体_GB2312" pitchFamily="49" charset="-122"/>
              </a:rPr>
              <a:t>public class </a:t>
            </a:r>
            <a:r>
              <a:rPr lang="en-US" altLang="zh-CN" sz="2000" b="1" dirty="0" err="1">
                <a:latin typeface="Times New Roman" panose="02020603050405020304" pitchFamily="18" charset="0"/>
                <a:ea typeface="楷体_GB2312" pitchFamily="49" charset="-122"/>
              </a:rPr>
              <a:t>MyFrame</a:t>
            </a:r>
            <a:r>
              <a:rPr lang="en-US" altLang="zh-CN" sz="2000" b="1" dirty="0">
                <a:latin typeface="Times New Roman" panose="02020603050405020304" pitchFamily="18" charset="0"/>
                <a:ea typeface="楷体_GB2312" pitchFamily="49" charset="-122"/>
              </a:rPr>
              <a:t> extends Frame{</a:t>
            </a:r>
          </a:p>
          <a:p>
            <a:pPr eaLnBrk="1" hangingPunct="1">
              <a:lnSpc>
                <a:spcPct val="90000"/>
              </a:lnSpc>
              <a:spcBef>
                <a:spcPts val="600"/>
              </a:spcBef>
              <a:buFont typeface="Wingdings" panose="05000000000000000000" pitchFamily="2" charset="2"/>
              <a:buNone/>
            </a:pPr>
            <a:r>
              <a:rPr lang="en-US" altLang="zh-CN" sz="2000" b="1" dirty="0">
                <a:latin typeface="Times New Roman" panose="02020603050405020304" pitchFamily="18" charset="0"/>
                <a:ea typeface="楷体_GB2312" pitchFamily="49" charset="-122"/>
              </a:rPr>
              <a:t>	public static void main(String </a:t>
            </a:r>
            <a:r>
              <a:rPr lang="en-US" altLang="zh-CN" sz="2000" b="1" dirty="0" err="1">
                <a:latin typeface="Times New Roman" panose="02020603050405020304" pitchFamily="18" charset="0"/>
                <a:ea typeface="楷体_GB2312" pitchFamily="49" charset="-122"/>
              </a:rPr>
              <a:t>args</a:t>
            </a:r>
            <a:r>
              <a:rPr lang="en-US" altLang="zh-CN" sz="2000" b="1" dirty="0">
                <a:latin typeface="Times New Roman" panose="02020603050405020304" pitchFamily="18" charset="0"/>
                <a:ea typeface="楷体_GB2312" pitchFamily="49" charset="-122"/>
              </a:rPr>
              <a:t>[]){</a:t>
            </a:r>
          </a:p>
          <a:p>
            <a:pPr eaLnBrk="1" hangingPunct="1">
              <a:lnSpc>
                <a:spcPct val="90000"/>
              </a:lnSpc>
              <a:spcBef>
                <a:spcPts val="600"/>
              </a:spcBef>
              <a:buFont typeface="Wingdings" panose="05000000000000000000" pitchFamily="2" charset="2"/>
              <a:buNone/>
            </a:pPr>
            <a:r>
              <a:rPr lang="en-US" altLang="zh-CN" sz="2000" b="1" dirty="0">
                <a:latin typeface="Times New Roman" panose="02020603050405020304" pitchFamily="18" charset="0"/>
                <a:ea typeface="楷体_GB2312" pitchFamily="49" charset="-122"/>
              </a:rPr>
              <a:t>		</a:t>
            </a:r>
            <a:r>
              <a:rPr lang="en-US" altLang="zh-CN" sz="2000" b="1" dirty="0" err="1">
                <a:latin typeface="Times New Roman" panose="02020603050405020304" pitchFamily="18" charset="0"/>
                <a:ea typeface="楷体_GB2312" pitchFamily="49" charset="-122"/>
              </a:rPr>
              <a:t>MyFrame</a:t>
            </a:r>
            <a:r>
              <a:rPr lang="en-US" altLang="zh-CN" sz="2000" b="1" dirty="0">
                <a:latin typeface="Times New Roman" panose="02020603050405020304" pitchFamily="18" charset="0"/>
                <a:ea typeface="楷体_GB2312" pitchFamily="49" charset="-122"/>
              </a:rPr>
              <a:t> </a:t>
            </a:r>
            <a:r>
              <a:rPr lang="en-US" altLang="zh-CN" sz="2000" b="1" dirty="0" err="1">
                <a:latin typeface="Times New Roman" panose="02020603050405020304" pitchFamily="18" charset="0"/>
                <a:ea typeface="楷体_GB2312" pitchFamily="49" charset="-122"/>
              </a:rPr>
              <a:t>fr</a:t>
            </a:r>
            <a:r>
              <a:rPr lang="en-US" altLang="zh-CN" sz="2000" b="1" dirty="0">
                <a:latin typeface="Times New Roman" panose="02020603050405020304" pitchFamily="18" charset="0"/>
                <a:ea typeface="楷体_GB2312" pitchFamily="49" charset="-122"/>
              </a:rPr>
              <a:t> = new </a:t>
            </a:r>
            <a:r>
              <a:rPr lang="en-US" altLang="zh-CN" sz="2000" b="1" dirty="0" err="1">
                <a:latin typeface="Times New Roman" panose="02020603050405020304" pitchFamily="18" charset="0"/>
                <a:ea typeface="楷体_GB2312" pitchFamily="49" charset="-122"/>
              </a:rPr>
              <a:t>MyFrame</a:t>
            </a:r>
            <a:r>
              <a:rPr lang="en-US" altLang="zh-CN" sz="2000" b="1" dirty="0">
                <a:latin typeface="Times New Roman" panose="02020603050405020304" pitchFamily="18" charset="0"/>
                <a:ea typeface="楷体_GB2312" pitchFamily="49" charset="-122"/>
              </a:rPr>
              <a:t>("</a:t>
            </a:r>
            <a:r>
              <a:rPr lang="en-US" altLang="zh-CN" sz="2000" b="1" dirty="0" err="1">
                <a:latin typeface="Times New Roman" panose="02020603050405020304" pitchFamily="18" charset="0"/>
                <a:ea typeface="楷体_GB2312" pitchFamily="49" charset="-122"/>
              </a:rPr>
              <a:t>HelloOutThere</a:t>
            </a:r>
            <a:r>
              <a:rPr lang="en-US" altLang="zh-CN" sz="2000" b="1" dirty="0">
                <a:latin typeface="Times New Roman" panose="02020603050405020304" pitchFamily="18" charset="0"/>
                <a:ea typeface="楷体_GB2312" pitchFamily="49" charset="-122"/>
              </a:rPr>
              <a:t> !");</a:t>
            </a:r>
          </a:p>
          <a:p>
            <a:pPr eaLnBrk="1" hangingPunct="1">
              <a:lnSpc>
                <a:spcPct val="90000"/>
              </a:lnSpc>
              <a:spcBef>
                <a:spcPts val="600"/>
              </a:spcBef>
              <a:buFont typeface="Wingdings" panose="05000000000000000000" pitchFamily="2" charset="2"/>
              <a:buNone/>
            </a:pPr>
            <a:r>
              <a:rPr lang="en-US" altLang="zh-CN" sz="2000" b="1" dirty="0">
                <a:latin typeface="Times New Roman" panose="02020603050405020304" pitchFamily="18" charset="0"/>
                <a:ea typeface="楷体_GB2312" pitchFamily="49" charset="-122"/>
              </a:rPr>
              <a:t>		// </a:t>
            </a:r>
            <a:r>
              <a:rPr lang="zh-CN" altLang="en-US" sz="2000" b="1" dirty="0">
                <a:latin typeface="Times New Roman" panose="02020603050405020304" pitchFamily="18" charset="0"/>
                <a:ea typeface="楷体_GB2312" pitchFamily="49" charset="-122"/>
              </a:rPr>
              <a:t>下面调用来自</a:t>
            </a:r>
            <a:r>
              <a:rPr lang="en-US" altLang="zh-CN" sz="2000" b="1" dirty="0">
                <a:latin typeface="Times New Roman" panose="02020603050405020304" pitchFamily="18" charset="0"/>
                <a:ea typeface="楷体_GB2312" pitchFamily="49" charset="-122"/>
              </a:rPr>
              <a:t>Component</a:t>
            </a:r>
            <a:r>
              <a:rPr lang="zh-CN" altLang="en-US" sz="2000" b="1" dirty="0">
                <a:latin typeface="Times New Roman" panose="02020603050405020304" pitchFamily="18" charset="0"/>
                <a:ea typeface="楷体_GB2312" pitchFamily="49" charset="-122"/>
              </a:rPr>
              <a:t>类的</a:t>
            </a:r>
            <a:r>
              <a:rPr lang="en-US" altLang="zh-CN" sz="2000" b="1" dirty="0" err="1">
                <a:latin typeface="Times New Roman" panose="02020603050405020304" pitchFamily="18" charset="0"/>
                <a:ea typeface="楷体_GB2312" pitchFamily="49" charset="-122"/>
              </a:rPr>
              <a:t>setSize</a:t>
            </a:r>
            <a:r>
              <a:rPr lang="en-US" altLang="zh-CN" sz="2000" b="1" dirty="0">
                <a:latin typeface="Times New Roman" panose="02020603050405020304" pitchFamily="18" charset="0"/>
                <a:ea typeface="楷体_GB2312" pitchFamily="49" charset="-122"/>
              </a:rPr>
              <a:t>( )</a:t>
            </a:r>
            <a:r>
              <a:rPr lang="zh-CN" altLang="en-US" sz="2000" b="1" dirty="0">
                <a:latin typeface="Times New Roman" panose="02020603050405020304" pitchFamily="18" charset="0"/>
                <a:ea typeface="楷体_GB2312" pitchFamily="49" charset="-122"/>
              </a:rPr>
              <a:t>方法</a:t>
            </a:r>
          </a:p>
          <a:p>
            <a:pPr eaLnBrk="1" hangingPunct="1">
              <a:lnSpc>
                <a:spcPct val="90000"/>
              </a:lnSpc>
              <a:spcBef>
                <a:spcPts val="600"/>
              </a:spcBef>
              <a:buFont typeface="Wingdings" panose="05000000000000000000" pitchFamily="2" charset="2"/>
              <a:buNone/>
            </a:pPr>
            <a:r>
              <a:rPr lang="zh-CN" altLang="en-US" sz="2000" b="1" dirty="0">
                <a:latin typeface="Times New Roman" panose="02020603050405020304" pitchFamily="18" charset="0"/>
                <a:ea typeface="楷体_GB2312" pitchFamily="49" charset="-122"/>
              </a:rPr>
              <a:t>		</a:t>
            </a:r>
            <a:r>
              <a:rPr lang="en-US" altLang="zh-CN" sz="2000" b="1" dirty="0" err="1">
                <a:latin typeface="Times New Roman" panose="02020603050405020304" pitchFamily="18" charset="0"/>
                <a:ea typeface="楷体_GB2312" pitchFamily="49" charset="-122"/>
              </a:rPr>
              <a:t>fr.setSize</a:t>
            </a:r>
            <a:r>
              <a:rPr lang="en-US" altLang="zh-CN" sz="2000" b="1" dirty="0">
                <a:latin typeface="Times New Roman" panose="02020603050405020304" pitchFamily="18" charset="0"/>
                <a:ea typeface="楷体_GB2312" pitchFamily="49" charset="-122"/>
              </a:rPr>
              <a:t>(400,200);</a:t>
            </a:r>
          </a:p>
          <a:p>
            <a:pPr eaLnBrk="1" hangingPunct="1">
              <a:lnSpc>
                <a:spcPct val="90000"/>
              </a:lnSpc>
              <a:spcBef>
                <a:spcPts val="600"/>
              </a:spcBef>
              <a:buFont typeface="Wingdings" panose="05000000000000000000" pitchFamily="2" charset="2"/>
              <a:buNone/>
            </a:pPr>
            <a:r>
              <a:rPr lang="en-US" altLang="zh-CN" sz="2000" b="1" dirty="0">
                <a:latin typeface="Times New Roman" panose="02020603050405020304" pitchFamily="18" charset="0"/>
                <a:ea typeface="楷体_GB2312" pitchFamily="49" charset="-122"/>
              </a:rPr>
              <a:t>		</a:t>
            </a:r>
            <a:r>
              <a:rPr lang="en-US" altLang="zh-CN" sz="2000" b="1" dirty="0" err="1">
                <a:latin typeface="Times New Roman" panose="02020603050405020304" pitchFamily="18" charset="0"/>
                <a:ea typeface="楷体_GB2312" pitchFamily="49" charset="-122"/>
              </a:rPr>
              <a:t>fr.setBackground</a:t>
            </a:r>
            <a:r>
              <a:rPr lang="en-US" altLang="zh-CN" sz="2000" b="1" dirty="0">
                <a:latin typeface="Times New Roman" panose="02020603050405020304" pitchFamily="18" charset="0"/>
                <a:ea typeface="楷体_GB2312" pitchFamily="49" charset="-122"/>
              </a:rPr>
              <a:t>(</a:t>
            </a:r>
            <a:r>
              <a:rPr lang="en-US" altLang="zh-CN" sz="2000" b="1" dirty="0" err="1">
                <a:latin typeface="Times New Roman" panose="02020603050405020304" pitchFamily="18" charset="0"/>
                <a:ea typeface="楷体_GB2312" pitchFamily="49" charset="-122"/>
              </a:rPr>
              <a:t>Color.blue</a:t>
            </a:r>
            <a:r>
              <a:rPr lang="en-US" altLang="zh-CN" sz="2000" b="1" dirty="0">
                <a:latin typeface="Times New Roman" panose="02020603050405020304" pitchFamily="18" charset="0"/>
                <a:ea typeface="楷体_GB2312" pitchFamily="49" charset="-122"/>
              </a:rPr>
              <a:t>);</a:t>
            </a:r>
          </a:p>
          <a:p>
            <a:pPr eaLnBrk="1" hangingPunct="1">
              <a:lnSpc>
                <a:spcPct val="90000"/>
              </a:lnSpc>
              <a:spcBef>
                <a:spcPts val="600"/>
              </a:spcBef>
              <a:buFont typeface="Wingdings" panose="05000000000000000000" pitchFamily="2" charset="2"/>
              <a:buNone/>
            </a:pPr>
            <a:r>
              <a:rPr lang="en-US" altLang="zh-CN" sz="2000" b="1" dirty="0">
                <a:latin typeface="Times New Roman" panose="02020603050405020304" pitchFamily="18" charset="0"/>
                <a:ea typeface="楷体_GB2312" pitchFamily="49" charset="-122"/>
              </a:rPr>
              <a:t>		</a:t>
            </a:r>
            <a:r>
              <a:rPr lang="en-US" altLang="zh-CN" sz="2000" b="1" dirty="0" err="1">
                <a:latin typeface="Times New Roman" panose="02020603050405020304" pitchFamily="18" charset="0"/>
                <a:ea typeface="楷体_GB2312" pitchFamily="49" charset="-122"/>
              </a:rPr>
              <a:t>fr.setVisible</a:t>
            </a:r>
            <a:r>
              <a:rPr lang="en-US" altLang="zh-CN" sz="2000" b="1" dirty="0">
                <a:latin typeface="Times New Roman" panose="02020603050405020304" pitchFamily="18" charset="0"/>
                <a:ea typeface="楷体_GB2312" pitchFamily="49" charset="-122"/>
              </a:rPr>
              <a:t>(true);</a:t>
            </a:r>
          </a:p>
          <a:p>
            <a:pPr eaLnBrk="1" hangingPunct="1">
              <a:lnSpc>
                <a:spcPct val="90000"/>
              </a:lnSpc>
              <a:spcBef>
                <a:spcPts val="600"/>
              </a:spcBef>
              <a:buFont typeface="Wingdings" panose="05000000000000000000" pitchFamily="2" charset="2"/>
              <a:buNone/>
            </a:pPr>
            <a:r>
              <a:rPr lang="en-US" altLang="zh-CN" sz="2000" b="1" dirty="0">
                <a:latin typeface="Times New Roman" panose="02020603050405020304" pitchFamily="18" charset="0"/>
                <a:ea typeface="楷体_GB2312" pitchFamily="49" charset="-122"/>
              </a:rPr>
              <a:t>	}</a:t>
            </a:r>
          </a:p>
          <a:p>
            <a:pPr eaLnBrk="1" hangingPunct="1">
              <a:lnSpc>
                <a:spcPct val="90000"/>
              </a:lnSpc>
              <a:spcBef>
                <a:spcPts val="600"/>
              </a:spcBef>
              <a:buFont typeface="Wingdings" panose="05000000000000000000" pitchFamily="2" charset="2"/>
              <a:buNone/>
            </a:pPr>
            <a:r>
              <a:rPr lang="en-US" altLang="zh-CN" sz="2000" b="1" dirty="0">
                <a:latin typeface="Times New Roman" panose="02020603050405020304" pitchFamily="18" charset="0"/>
                <a:ea typeface="楷体_GB2312" pitchFamily="49" charset="-122"/>
              </a:rPr>
              <a:t>	public </a:t>
            </a:r>
            <a:r>
              <a:rPr lang="en-US" altLang="zh-CN" sz="2000" b="1" dirty="0" err="1">
                <a:latin typeface="Times New Roman" panose="02020603050405020304" pitchFamily="18" charset="0"/>
                <a:ea typeface="楷体_GB2312" pitchFamily="49" charset="-122"/>
              </a:rPr>
              <a:t>MyFrame</a:t>
            </a:r>
            <a:r>
              <a:rPr lang="en-US" altLang="zh-CN" sz="2000" b="1" dirty="0">
                <a:latin typeface="Times New Roman" panose="02020603050405020304" pitchFamily="18" charset="0"/>
                <a:ea typeface="楷体_GB2312" pitchFamily="49" charset="-122"/>
              </a:rPr>
              <a:t> (String str){</a:t>
            </a:r>
          </a:p>
          <a:p>
            <a:pPr eaLnBrk="1" hangingPunct="1">
              <a:lnSpc>
                <a:spcPct val="90000"/>
              </a:lnSpc>
              <a:spcBef>
                <a:spcPts val="600"/>
              </a:spcBef>
              <a:buFont typeface="Wingdings" panose="05000000000000000000" pitchFamily="2" charset="2"/>
              <a:buNone/>
            </a:pPr>
            <a:r>
              <a:rPr lang="en-US" altLang="zh-CN" sz="2000" b="1" dirty="0">
                <a:latin typeface="Times New Roman" panose="02020603050405020304" pitchFamily="18" charset="0"/>
                <a:ea typeface="楷体_GB2312" pitchFamily="49" charset="-122"/>
              </a:rPr>
              <a:t>		super(str);</a:t>
            </a:r>
          </a:p>
          <a:p>
            <a:pPr eaLnBrk="1" hangingPunct="1">
              <a:lnSpc>
                <a:spcPct val="90000"/>
              </a:lnSpc>
              <a:spcBef>
                <a:spcPts val="600"/>
              </a:spcBef>
              <a:buFont typeface="Wingdings" panose="05000000000000000000" pitchFamily="2" charset="2"/>
              <a:buNone/>
            </a:pPr>
            <a:r>
              <a:rPr lang="en-US" altLang="zh-CN" sz="2000" b="1" dirty="0">
                <a:latin typeface="Times New Roman" panose="02020603050405020304" pitchFamily="18" charset="0"/>
                <a:ea typeface="楷体_GB2312" pitchFamily="49" charset="-122"/>
              </a:rPr>
              <a:t>	}</a:t>
            </a:r>
          </a:p>
          <a:p>
            <a:pPr eaLnBrk="1" hangingPunct="1">
              <a:lnSpc>
                <a:spcPct val="90000"/>
              </a:lnSpc>
              <a:spcBef>
                <a:spcPts val="600"/>
              </a:spcBef>
              <a:buFont typeface="Wingdings" panose="05000000000000000000" pitchFamily="2" charset="2"/>
              <a:buNone/>
            </a:pPr>
            <a:r>
              <a:rPr lang="en-US" altLang="zh-CN" sz="2000" b="1" dirty="0">
                <a:latin typeface="Times New Roman" panose="02020603050405020304" pitchFamily="18" charset="0"/>
                <a:ea typeface="楷体_GB2312" pitchFamily="49" charset="-122"/>
              </a:rPr>
              <a:t>}</a:t>
            </a:r>
          </a:p>
        </p:txBody>
      </p:sp>
      <p:sp>
        <p:nvSpPr>
          <p:cNvPr id="10242" name="灯片编号占位符 5">
            <a:extLst>
              <a:ext uri="{FF2B5EF4-FFF2-40B4-BE49-F238E27FC236}">
                <a16:creationId xmlns:a16="http://schemas.microsoft.com/office/drawing/2014/main" id="{2BCBD9C4-98C0-427C-B169-58458521D258}"/>
              </a:ext>
            </a:extLst>
          </p:cNvPr>
          <p:cNvSpPr>
            <a:spLocks noGrp="1"/>
          </p:cNvSpPr>
          <p:nvPr>
            <p:ph type="sldNum" sz="quarter" idx="4294967295"/>
          </p:nvPr>
        </p:nvSpPr>
        <p:spPr>
          <a:xfrm>
            <a:off x="0" y="0"/>
            <a:ext cx="0" cy="0"/>
          </a:xfrm>
          <a:noFill/>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6CF1787D-0D15-44C6-A999-6AE473745082}" type="slidenum">
              <a:rPr kumimoji="0" lang="en-US" altLang="zh-CN" sz="1400"/>
              <a:pPr/>
              <a:t>8</a:t>
            </a:fld>
            <a:endParaRPr kumimoji="0" lang="en-US" altLang="zh-CN" sz="1400"/>
          </a:p>
        </p:txBody>
      </p:sp>
      <p:pic>
        <p:nvPicPr>
          <p:cNvPr id="305161" name="Picture 9">
            <a:extLst>
              <a:ext uri="{FF2B5EF4-FFF2-40B4-BE49-F238E27FC236}">
                <a16:creationId xmlns:a16="http://schemas.microsoft.com/office/drawing/2014/main" id="{41AF50B4-F7AE-4DFB-9712-FFE3E6DD60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6000" r="12000"/>
          <a:stretch>
            <a:fillRect/>
          </a:stretch>
        </p:blipFill>
        <p:spPr bwMode="auto">
          <a:xfrm>
            <a:off x="3293918" y="1143000"/>
            <a:ext cx="6705600" cy="4800600"/>
          </a:xfrm>
          <a:prstGeom prst="rect">
            <a:avLst/>
          </a:prstGeom>
          <a:noFill/>
          <a:ln w="9525">
            <a:solidFill>
              <a:srgbClr val="00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05161"/>
                                        </p:tgtEl>
                                        <p:attrNameLst>
                                          <p:attrName>style.visibility</p:attrName>
                                        </p:attrNameLst>
                                      </p:cBhvr>
                                      <p:to>
                                        <p:strVal val="visible"/>
                                      </p:to>
                                    </p:set>
                                    <p:anim calcmode="lin" valueType="num">
                                      <p:cBhvr additive="base">
                                        <p:cTn id="7" dur="500" fill="hold"/>
                                        <p:tgtEl>
                                          <p:spTgt spid="305161"/>
                                        </p:tgtEl>
                                        <p:attrNameLst>
                                          <p:attrName>ppt_x</p:attrName>
                                        </p:attrNameLst>
                                      </p:cBhvr>
                                      <p:tavLst>
                                        <p:tav tm="0">
                                          <p:val>
                                            <p:strVal val="0-#ppt_w/2"/>
                                          </p:val>
                                        </p:tav>
                                        <p:tav tm="100000">
                                          <p:val>
                                            <p:strVal val="#ppt_x"/>
                                          </p:val>
                                        </p:tav>
                                      </p:tavLst>
                                    </p:anim>
                                    <p:anim calcmode="lin" valueType="num">
                                      <p:cBhvr additive="base">
                                        <p:cTn id="8" dur="500" fill="hold"/>
                                        <p:tgtEl>
                                          <p:spTgt spid="3051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a:extLst>
              <a:ext uri="{FF2B5EF4-FFF2-40B4-BE49-F238E27FC236}">
                <a16:creationId xmlns:a16="http://schemas.microsoft.com/office/drawing/2014/main" id="{5AB6CC39-EB93-4690-9EB8-45ED1A23C0C1}"/>
              </a:ext>
            </a:extLst>
          </p:cNvPr>
          <p:cNvSpPr>
            <a:spLocks noGrp="1" noChangeArrowheads="1"/>
          </p:cNvSpPr>
          <p:nvPr>
            <p:ph type="title"/>
          </p:nvPr>
        </p:nvSpPr>
        <p:spPr/>
        <p:txBody>
          <a:bodyPr/>
          <a:lstStyle/>
          <a:p>
            <a:pPr eaLnBrk="1" hangingPunct="1">
              <a:defRPr/>
            </a:pPr>
            <a:r>
              <a:rPr lang="en-US" altLang="zh-CN"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2  </a:t>
            </a:r>
            <a:r>
              <a:rPr lang="zh-CN" altLang="en-US" sz="3600" dirty="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rPr>
              <a:t>面板</a:t>
            </a:r>
          </a:p>
        </p:txBody>
      </p:sp>
      <p:sp>
        <p:nvSpPr>
          <p:cNvPr id="11268" name="Rectangle 3">
            <a:extLst>
              <a:ext uri="{FF2B5EF4-FFF2-40B4-BE49-F238E27FC236}">
                <a16:creationId xmlns:a16="http://schemas.microsoft.com/office/drawing/2014/main" id="{05D8263F-0F58-4141-8F95-E685156A601E}"/>
              </a:ext>
            </a:extLst>
          </p:cNvPr>
          <p:cNvSpPr>
            <a:spLocks noGrp="1" noChangeArrowheads="1"/>
          </p:cNvSpPr>
          <p:nvPr>
            <p:ph sz="quarter" idx="10"/>
          </p:nvPr>
        </p:nvSpPr>
        <p:spPr/>
        <p:txBody>
          <a:bodyPr/>
          <a:lstStyle/>
          <a:p>
            <a:pPr eaLnBrk="1" hangingPunct="1"/>
            <a:r>
              <a:rPr lang="zh-CN" altLang="en-US" sz="2800" b="1" dirty="0">
                <a:latin typeface="Times New Roman" panose="02020603050405020304" pitchFamily="18" charset="0"/>
                <a:ea typeface="楷体_GB2312" pitchFamily="49" charset="-122"/>
              </a:rPr>
              <a:t>创建</a:t>
            </a:r>
            <a:r>
              <a:rPr lang="en-US" altLang="zh-CN" sz="2800" b="1" dirty="0">
                <a:latin typeface="Times New Roman" panose="02020603050405020304" pitchFamily="18" charset="0"/>
                <a:ea typeface="楷体_GB2312" pitchFamily="49" charset="-122"/>
              </a:rPr>
              <a:t>Panel</a:t>
            </a:r>
            <a:r>
              <a:rPr lang="zh-CN" altLang="en-US" sz="2800" b="1" dirty="0">
                <a:latin typeface="Times New Roman" panose="02020603050405020304" pitchFamily="18" charset="0"/>
                <a:ea typeface="楷体_GB2312" pitchFamily="49" charset="-122"/>
              </a:rPr>
              <a:t>面板的方法</a:t>
            </a:r>
          </a:p>
          <a:p>
            <a:pPr lvl="1" eaLnBrk="1" hangingPunct="1"/>
            <a:r>
              <a:rPr lang="zh-CN" altLang="en-US" sz="2400" b="1" dirty="0">
                <a:latin typeface="Times New Roman" panose="02020603050405020304" pitchFamily="18" charset="0"/>
                <a:ea typeface="楷体_GB2312" pitchFamily="49" charset="-122"/>
              </a:rPr>
              <a:t>面板（</a:t>
            </a:r>
            <a:r>
              <a:rPr lang="en-US" altLang="zh-CN" sz="2400" b="1" dirty="0">
                <a:latin typeface="Times New Roman" panose="02020603050405020304" pitchFamily="18" charset="0"/>
                <a:ea typeface="楷体_GB2312" pitchFamily="49" charset="-122"/>
              </a:rPr>
              <a:t>Panel</a:t>
            </a:r>
            <a:r>
              <a:rPr lang="zh-CN" altLang="en-US" sz="2400" b="1" dirty="0">
                <a:latin typeface="Times New Roman" panose="02020603050405020304" pitchFamily="18" charset="0"/>
                <a:ea typeface="楷体_GB2312" pitchFamily="49" charset="-122"/>
              </a:rPr>
              <a:t>）与框架类似，也是一种容器，可以容纳其他</a:t>
            </a:r>
            <a:r>
              <a:rPr lang="en-US" altLang="zh-CN" sz="2400" b="1" dirty="0">
                <a:latin typeface="Times New Roman" panose="02020603050405020304" pitchFamily="18" charset="0"/>
                <a:ea typeface="楷体_GB2312" pitchFamily="49" charset="-122"/>
              </a:rPr>
              <a:t>GUI</a:t>
            </a:r>
            <a:r>
              <a:rPr lang="zh-CN" altLang="en-US" sz="2400" b="1" dirty="0">
                <a:latin typeface="Times New Roman" panose="02020603050405020304" pitchFamily="18" charset="0"/>
                <a:ea typeface="楷体_GB2312" pitchFamily="49" charset="-122"/>
              </a:rPr>
              <a:t>组件。</a:t>
            </a:r>
          </a:p>
          <a:p>
            <a:pPr lvl="1" eaLnBrk="1" hangingPunct="1"/>
            <a:r>
              <a:rPr lang="zh-CN" altLang="en-US" sz="2400" b="1" dirty="0">
                <a:latin typeface="Times New Roman" panose="02020603050405020304" pitchFamily="18" charset="0"/>
                <a:ea typeface="楷体_GB2312" pitchFamily="49" charset="-122"/>
              </a:rPr>
              <a:t>面板通过构造方法</a:t>
            </a:r>
            <a:r>
              <a:rPr lang="en-US" altLang="zh-CN" sz="2400" b="1" dirty="0">
                <a:latin typeface="Times New Roman" panose="02020603050405020304" pitchFamily="18" charset="0"/>
                <a:ea typeface="楷体_GB2312" pitchFamily="49" charset="-122"/>
              </a:rPr>
              <a:t>Panel( )</a:t>
            </a:r>
            <a:r>
              <a:rPr lang="zh-CN" altLang="en-US" sz="2400" b="1" dirty="0">
                <a:latin typeface="Times New Roman" panose="02020603050405020304" pitchFamily="18" charset="0"/>
                <a:ea typeface="楷体_GB2312" pitchFamily="49" charset="-122"/>
              </a:rPr>
              <a:t>进行创建。</a:t>
            </a:r>
          </a:p>
          <a:p>
            <a:pPr lvl="1" eaLnBrk="1" hangingPunct="1"/>
            <a:r>
              <a:rPr lang="zh-CN" altLang="en-US" sz="2400" b="1" dirty="0">
                <a:latin typeface="Times New Roman" panose="02020603050405020304" pitchFamily="18" charset="0"/>
                <a:ea typeface="楷体_GB2312" pitchFamily="49" charset="-122"/>
              </a:rPr>
              <a:t>当一个</a:t>
            </a:r>
            <a:r>
              <a:rPr lang="en-US" altLang="zh-CN" sz="2400" b="1" dirty="0">
                <a:latin typeface="Times New Roman" panose="02020603050405020304" pitchFamily="18" charset="0"/>
                <a:ea typeface="楷体_GB2312" pitchFamily="49" charset="-122"/>
              </a:rPr>
              <a:t>Panel</a:t>
            </a:r>
            <a:r>
              <a:rPr lang="zh-CN" altLang="en-US" sz="2400" b="1" dirty="0">
                <a:latin typeface="Times New Roman" panose="02020603050405020304" pitchFamily="18" charset="0"/>
                <a:ea typeface="楷体_GB2312" pitchFamily="49" charset="-122"/>
              </a:rPr>
              <a:t>对象被创建之后，使用</a:t>
            </a:r>
            <a:r>
              <a:rPr lang="en-US" altLang="zh-CN" sz="2400" b="1" dirty="0">
                <a:latin typeface="Times New Roman" panose="02020603050405020304" pitchFamily="18" charset="0"/>
                <a:ea typeface="楷体_GB2312" pitchFamily="49" charset="-122"/>
              </a:rPr>
              <a:t>Container</a:t>
            </a:r>
            <a:r>
              <a:rPr lang="zh-CN" altLang="en-US" sz="2400" b="1" dirty="0">
                <a:latin typeface="Times New Roman" panose="02020603050405020304" pitchFamily="18" charset="0"/>
                <a:ea typeface="楷体_GB2312" pitchFamily="49" charset="-122"/>
              </a:rPr>
              <a:t>类的</a:t>
            </a:r>
            <a:r>
              <a:rPr lang="en-US" altLang="zh-CN" sz="2400" b="1" dirty="0">
                <a:latin typeface="Times New Roman" panose="02020603050405020304" pitchFamily="18" charset="0"/>
                <a:ea typeface="楷体_GB2312" pitchFamily="49" charset="-122"/>
              </a:rPr>
              <a:t>add( )</a:t>
            </a:r>
            <a:r>
              <a:rPr lang="zh-CN" altLang="en-US" sz="2400" b="1" dirty="0">
                <a:latin typeface="Times New Roman" panose="02020603050405020304" pitchFamily="18" charset="0"/>
                <a:ea typeface="楷体_GB2312" pitchFamily="49" charset="-122"/>
              </a:rPr>
              <a:t>方法将它加入到某个</a:t>
            </a:r>
            <a:r>
              <a:rPr lang="en-US" altLang="zh-CN" sz="2400" b="1" dirty="0">
                <a:latin typeface="Times New Roman" panose="02020603050405020304" pitchFamily="18" charset="0"/>
                <a:ea typeface="楷体_GB2312" pitchFamily="49" charset="-122"/>
              </a:rPr>
              <a:t>Window</a:t>
            </a:r>
            <a:r>
              <a:rPr lang="zh-CN" altLang="en-US" sz="2400" b="1" dirty="0">
                <a:latin typeface="Times New Roman" panose="02020603050405020304" pitchFamily="18" charset="0"/>
                <a:ea typeface="楷体_GB2312" pitchFamily="49" charset="-122"/>
              </a:rPr>
              <a:t>对象或</a:t>
            </a:r>
            <a:r>
              <a:rPr lang="en-US" altLang="zh-CN" sz="2400" b="1" dirty="0">
                <a:latin typeface="Times New Roman" panose="02020603050405020304" pitchFamily="18" charset="0"/>
                <a:ea typeface="楷体_GB2312" pitchFamily="49" charset="-122"/>
              </a:rPr>
              <a:t>Frame</a:t>
            </a:r>
            <a:r>
              <a:rPr lang="zh-CN" altLang="en-US" sz="2400" b="1" dirty="0">
                <a:latin typeface="Times New Roman" panose="02020603050405020304" pitchFamily="18" charset="0"/>
                <a:ea typeface="楷体_GB2312" pitchFamily="49" charset="-122"/>
              </a:rPr>
              <a:t>对象中。</a:t>
            </a:r>
          </a:p>
        </p:txBody>
      </p:sp>
      <p:sp>
        <p:nvSpPr>
          <p:cNvPr id="11266" name="灯片编号占位符 5">
            <a:extLst>
              <a:ext uri="{FF2B5EF4-FFF2-40B4-BE49-F238E27FC236}">
                <a16:creationId xmlns:a16="http://schemas.microsoft.com/office/drawing/2014/main" id="{E809F296-FB48-41F1-B59E-381E8A661324}"/>
              </a:ext>
            </a:extLst>
          </p:cNvPr>
          <p:cNvSpPr>
            <a:spLocks noGrp="1"/>
          </p:cNvSpPr>
          <p:nvPr>
            <p:ph type="sldNum" sz="quarter" idx="4294967295"/>
          </p:nvPr>
        </p:nvSpPr>
        <p:spPr>
          <a:xfrm>
            <a:off x="0" y="0"/>
            <a:ext cx="0" cy="0"/>
          </a:xfrm>
          <a:noFill/>
        </p:spPr>
        <p:txBody>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fld id="{97957CAF-1A13-4089-B972-C4A1528C3760}" type="slidenum">
              <a:rPr kumimoji="0" lang="en-US" altLang="zh-CN" sz="1400"/>
              <a:pPr/>
              <a:t>9</a:t>
            </a:fld>
            <a:endParaRPr kumimoji="0" lang="en-US" altLang="zh-CN" sz="1400"/>
          </a:p>
        </p:txBody>
      </p:sp>
      <p:sp>
        <p:nvSpPr>
          <p:cNvPr id="11269" name="Rectangle 4">
            <a:extLst>
              <a:ext uri="{FF2B5EF4-FFF2-40B4-BE49-F238E27FC236}">
                <a16:creationId xmlns:a16="http://schemas.microsoft.com/office/drawing/2014/main" id="{BB484A2B-18B7-4A5B-ACF9-B5376C32DE5A}"/>
              </a:ext>
            </a:extLst>
          </p:cNvPr>
          <p:cNvSpPr>
            <a:spLocks noChangeArrowheads="1"/>
          </p:cNvSpPr>
          <p:nvPr/>
        </p:nvSpPr>
        <p:spPr bwMode="auto">
          <a:xfrm>
            <a:off x="4753709" y="3543300"/>
            <a:ext cx="6553200" cy="2667000"/>
          </a:xfrm>
          <a:prstGeom prst="rect">
            <a:avLst/>
          </a:prstGeom>
          <a:noFill/>
          <a:ln w="9525">
            <a:solidFill>
              <a:srgbClr val="00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lvl="2" algn="just" eaLnBrk="1" hangingPunct="1">
              <a:buClr>
                <a:schemeClr val="tx1"/>
              </a:buClr>
              <a:buFont typeface="Wingdings" panose="05000000000000000000" pitchFamily="2" charset="2"/>
              <a:buNone/>
            </a:pPr>
            <a:r>
              <a:rPr lang="en-US" altLang="zh-CN" sz="2000" b="1" dirty="0" err="1">
                <a:solidFill>
                  <a:srgbClr val="0099FF"/>
                </a:solidFill>
              </a:rPr>
              <a:t>java.lang.Object</a:t>
            </a:r>
            <a:endParaRPr lang="en-US" altLang="zh-CN" sz="2000" b="1" dirty="0">
              <a:solidFill>
                <a:srgbClr val="0099FF"/>
              </a:solidFill>
            </a:endParaRPr>
          </a:p>
          <a:p>
            <a:pPr lvl="2" algn="just" eaLnBrk="1" hangingPunct="1">
              <a:buClr>
                <a:schemeClr val="tx1"/>
              </a:buClr>
              <a:buFont typeface="Wingdings" panose="05000000000000000000" pitchFamily="2" charset="2"/>
              <a:buNone/>
            </a:pPr>
            <a:r>
              <a:rPr lang="en-US" altLang="zh-CN" sz="2000" b="1" dirty="0">
                <a:solidFill>
                  <a:srgbClr val="0099FF"/>
                </a:solidFill>
              </a:rPr>
              <a:t>   |</a:t>
            </a:r>
          </a:p>
          <a:p>
            <a:pPr lvl="2" algn="just" eaLnBrk="1" hangingPunct="1">
              <a:buClr>
                <a:schemeClr val="tx1"/>
              </a:buClr>
              <a:buFont typeface="Wingdings" panose="05000000000000000000" pitchFamily="2" charset="2"/>
              <a:buNone/>
            </a:pPr>
            <a:r>
              <a:rPr lang="en-US" altLang="zh-CN" sz="2000" b="1" dirty="0">
                <a:solidFill>
                  <a:srgbClr val="0099FF"/>
                </a:solidFill>
              </a:rPr>
              <a:t>   +----</a:t>
            </a:r>
            <a:r>
              <a:rPr lang="en-US" altLang="zh-CN" sz="2000" b="1" dirty="0" err="1">
                <a:solidFill>
                  <a:srgbClr val="0099FF"/>
                </a:solidFill>
              </a:rPr>
              <a:t>java.awt.Component</a:t>
            </a:r>
            <a:endParaRPr lang="en-US" altLang="zh-CN" sz="2000" b="1" dirty="0">
              <a:solidFill>
                <a:srgbClr val="0099FF"/>
              </a:solidFill>
            </a:endParaRPr>
          </a:p>
          <a:p>
            <a:pPr lvl="2" algn="just" eaLnBrk="1" hangingPunct="1">
              <a:buClr>
                <a:schemeClr val="tx1"/>
              </a:buClr>
              <a:buFont typeface="Wingdings" panose="05000000000000000000" pitchFamily="2" charset="2"/>
              <a:buNone/>
            </a:pPr>
            <a:r>
              <a:rPr lang="en-US" altLang="zh-CN" sz="2000" b="1" dirty="0">
                <a:solidFill>
                  <a:srgbClr val="0099FF"/>
                </a:solidFill>
              </a:rPr>
              <a:t>           |</a:t>
            </a:r>
          </a:p>
          <a:p>
            <a:pPr lvl="2" algn="just" eaLnBrk="1" hangingPunct="1">
              <a:buClr>
                <a:schemeClr val="tx1"/>
              </a:buClr>
              <a:buFont typeface="Wingdings" panose="05000000000000000000" pitchFamily="2" charset="2"/>
              <a:buNone/>
            </a:pPr>
            <a:r>
              <a:rPr lang="en-US" altLang="zh-CN" sz="2000" b="1" dirty="0">
                <a:solidFill>
                  <a:srgbClr val="0099FF"/>
                </a:solidFill>
              </a:rPr>
              <a:t>           +----</a:t>
            </a:r>
            <a:r>
              <a:rPr lang="en-US" altLang="zh-CN" sz="2000" b="1" dirty="0" err="1">
                <a:solidFill>
                  <a:srgbClr val="0099FF"/>
                </a:solidFill>
              </a:rPr>
              <a:t>java.awt.Container</a:t>
            </a:r>
            <a:endParaRPr lang="en-US" altLang="zh-CN" sz="2000" b="1" dirty="0">
              <a:solidFill>
                <a:srgbClr val="0099FF"/>
              </a:solidFill>
            </a:endParaRPr>
          </a:p>
          <a:p>
            <a:pPr lvl="2" algn="just" eaLnBrk="1" hangingPunct="1">
              <a:buClr>
                <a:schemeClr val="tx1"/>
              </a:buClr>
              <a:buFont typeface="Wingdings" panose="05000000000000000000" pitchFamily="2" charset="2"/>
              <a:buNone/>
            </a:pPr>
            <a:r>
              <a:rPr lang="en-US" altLang="zh-CN" sz="2000" b="1" dirty="0">
                <a:solidFill>
                  <a:srgbClr val="0099FF"/>
                </a:solidFill>
              </a:rPr>
              <a:t>                   |</a:t>
            </a:r>
          </a:p>
          <a:p>
            <a:pPr algn="just" eaLnBrk="1" hangingPunct="1">
              <a:buClr>
                <a:schemeClr val="tx1"/>
              </a:buClr>
              <a:buFont typeface="Wingdings" panose="05000000000000000000" pitchFamily="2" charset="2"/>
              <a:buNone/>
            </a:pPr>
            <a:r>
              <a:rPr lang="en-US" altLang="zh-CN" sz="2000" b="1" dirty="0">
                <a:solidFill>
                  <a:srgbClr val="0099FF"/>
                </a:solidFill>
              </a:rPr>
              <a:t>                   	      +----</a:t>
            </a:r>
            <a:r>
              <a:rPr lang="en-US" altLang="zh-CN" sz="2000" b="1" dirty="0" err="1">
                <a:solidFill>
                  <a:srgbClr val="0099FF"/>
                </a:solidFill>
              </a:rPr>
              <a:t>java.awt.Panel</a:t>
            </a:r>
            <a:endParaRPr lang="en-US" altLang="zh-CN" sz="2000" b="1" dirty="0">
              <a:solidFill>
                <a:srgbClr val="0099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01 软件工程概述 h5"/>
  <p:tag name="ISLIDE.GUIDESSETTING" val="{&quot;Id&quot;:&quot;GuidesStyle_Normal&quot;,&quot;Name&quot;:&quot;正常&quot;,&quot;HeaderHeight&quot;:15.0,&quot;FooterHeight&quot;:9.0,&quot;SideMargin&quot;:5.5,&quot;TopMargin&quot;:0.0,&quot;BottomMargin&quot;:0.0,&quot;IntervalMargin&quot;:1.5}"/>
</p:tagLst>
</file>

<file path=ppt/theme/theme1.xml><?xml version="1.0" encoding="utf-8"?>
<a:theme xmlns:a="http://schemas.openxmlformats.org/drawingml/2006/main" name="菱形网格 16x9">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hj2zogs">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19_TF03031015" id="{4D6D15B2-A3EB-4896-B32E-5E1845D70213}" vid="{3C8FFD1D-C814-4C51-B282-C32E538AEF55}"/>
    </a:ext>
  </a:extLst>
</a:theme>
</file>

<file path=ppt/theme/theme2.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菱形网格业务演示文稿（宽屏）</Template>
  <TotalTime>6764</TotalTime>
  <Words>2424</Words>
  <Application>Microsoft Office PowerPoint</Application>
  <PresentationFormat>宽屏</PresentationFormat>
  <Paragraphs>214</Paragraphs>
  <Slides>28</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28</vt:i4>
      </vt:variant>
    </vt:vector>
  </HeadingPairs>
  <TitlesOfParts>
    <vt:vector size="34" baseType="lpstr">
      <vt:lpstr>微软雅黑</vt:lpstr>
      <vt:lpstr>Arial</vt:lpstr>
      <vt:lpstr>Tahoma</vt:lpstr>
      <vt:lpstr>Times New Roman</vt:lpstr>
      <vt:lpstr>Wingdings</vt:lpstr>
      <vt:lpstr>菱形网格 16x9</vt:lpstr>
      <vt:lpstr>Java11:GUI 编程</vt:lpstr>
      <vt:lpstr>概述</vt:lpstr>
      <vt:lpstr>1  java图形用户界面</vt:lpstr>
      <vt:lpstr>1  java图形用户界面</vt:lpstr>
      <vt:lpstr>1  java图形用户界面</vt:lpstr>
      <vt:lpstr>2  框架类(Frame)</vt:lpstr>
      <vt:lpstr>2  框架类(Frame)</vt:lpstr>
      <vt:lpstr>2  框架类(Frame)</vt:lpstr>
      <vt:lpstr>2  面板</vt:lpstr>
      <vt:lpstr>2  面板</vt:lpstr>
      <vt:lpstr>2  面板</vt:lpstr>
      <vt:lpstr>3  布局管理器</vt:lpstr>
      <vt:lpstr>3  布局管理器</vt:lpstr>
      <vt:lpstr>3  布局管理器</vt:lpstr>
      <vt:lpstr>3  布局管理器</vt:lpstr>
      <vt:lpstr>3  布局管理器</vt:lpstr>
      <vt:lpstr>3  布局管理器</vt:lpstr>
      <vt:lpstr>3  布局管理器</vt:lpstr>
      <vt:lpstr>3  布局管理器</vt:lpstr>
      <vt:lpstr>3  布局管理器</vt:lpstr>
      <vt:lpstr>11.3  布局管理器</vt:lpstr>
      <vt:lpstr>3  布局管理器</vt:lpstr>
      <vt:lpstr>3  布局管理器</vt:lpstr>
      <vt:lpstr>4  构造复杂布局的例子</vt:lpstr>
      <vt:lpstr>GridBagLayout—网格组布局管理器</vt:lpstr>
      <vt:lpstr>GridBagLayout—网格组布局管理器</vt:lpstr>
      <vt:lpstr>GridBagLayout—网格组布局管理器</vt:lpstr>
      <vt:lpstr>GridBagLayout—网格组布局管理器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软件工程概述 h5</dc:title>
  <dc:creator>lan tian</dc:creator>
  <cp:lastModifiedBy>qyjghl</cp:lastModifiedBy>
  <cp:revision>183</cp:revision>
  <dcterms:created xsi:type="dcterms:W3CDTF">2018-03-05T08:16:37Z</dcterms:created>
  <dcterms:modified xsi:type="dcterms:W3CDTF">2020-10-02T14:48:41Z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