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type="screen16x9" cy="6858000" cx="12192000"/>
  <p:notesSz cx="6858000" cy="9144000"/>
  <p:defaultTextStyle>
    <a:defPPr rtl="0"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72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pPr rtl="0"/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7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altLang="en-US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2020年10月2日</a:t>
            </a:fld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8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pPr rtl="0"/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8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altLang="zh-CN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7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altLang="en-US" lang="zh-CN" smtClean="0"/>
              <a:t>2020年10月2日</a:t>
            </a:fld>
            <a:endParaRPr altLang="en-US" dirty="0" lang="zh-CN"/>
          </a:p>
        </p:txBody>
      </p:sp>
      <p:sp>
        <p:nvSpPr>
          <p:cNvPr id="104877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rtl="0"/>
            <a:endParaRPr altLang="en-US" dirty="0" lang="zh-CN"/>
          </a:p>
        </p:txBody>
      </p:sp>
      <p:sp>
        <p:nvSpPr>
          <p:cNvPr id="104877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/>
        </p:spPr>
        <p:txBody>
          <a:bodyPr bIns="45720" lIns="91440" rIns="91440" rtlCol="0" tIns="45720" vert="horz"/>
          <a:p>
            <a:pPr lvl="0" rtl="0"/>
            <a:r>
              <a:rPr altLang="en-US" dirty="0" lang="zh-CN" noProof="0"/>
              <a:t>单击此处编辑母版文本样式</a:t>
            </a:r>
          </a:p>
          <a:p>
            <a:pPr lvl="1" rtl="0"/>
            <a:r>
              <a:rPr altLang="en-US" dirty="0" lang="zh-CN" noProof="0"/>
              <a:t>第二级</a:t>
            </a:r>
          </a:p>
          <a:p>
            <a:pPr lvl="2" rtl="0"/>
            <a:r>
              <a:rPr altLang="en-US" dirty="0" lang="zh-CN" noProof="0"/>
              <a:t>第三级</a:t>
            </a:r>
          </a:p>
          <a:p>
            <a:pPr lvl="3" rtl="0"/>
            <a:r>
              <a:rPr altLang="en-US" dirty="0" lang="zh-CN" noProof="0"/>
              <a:t>第四级</a:t>
            </a:r>
          </a:p>
          <a:p>
            <a:pPr lvl="4" rtl="0"/>
            <a:r>
              <a:rPr altLang="en-US" dirty="0" lang="zh-CN" noProof="0"/>
              <a:t>第五级</a:t>
            </a:r>
          </a:p>
        </p:txBody>
      </p:sp>
      <p:sp>
        <p:nvSpPr>
          <p:cNvPr id="104877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7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altLang="zh-CN" lang="en-US" smtClean="0"/>
              <a:t>‹#›</a:t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/>
          <a:noFill/>
          <a:ln>
            <a:noFill/>
          </a:ln>
        </p:spPr>
        <p:txBody>
          <a:bodyPr anchor="b"/>
          <a:lstStyle>
            <a:lvl1pPr eaLnBrk="0" hangingPunct="0"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eaLnBrk="0" hangingPunct="0" indent="-285750" marL="742950"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eaLnBrk="0" hangingPunct="0" indent="-228600" marL="1143000"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eaLnBrk="0" hangingPunct="0" indent="-228600" marL="1600200"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eaLnBrk="0" hangingPunct="0" indent="-228600" marL="2057400"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algn="ctr" eaLnBrk="0" fontAlgn="base" hangingPunct="0" indent="-228600" marL="251460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algn="ctr" eaLnBrk="0" fontAlgn="base" hangingPunct="0" indent="-228600" marL="297180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algn="ctr" eaLnBrk="0" fontAlgn="base" hangingPunct="0" indent="-228600" marL="342900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algn="ctr" eaLnBrk="0" fontAlgn="base" hangingPunct="0" indent="-228600" marL="388620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b="1" sz="2400" kumimoj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9CD1C7F-0836-45EF-B0D5-C8289C26A76C}" type="slidenum">
              <a:rPr altLang="en-US" b="0" sz="1200" kumimoji="0" lang="zh-CN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altLang="zh-CN" b="0" dirty="0" sz="1200" kumimoji="0" lang="en-US">
              <a:latin typeface="Arial" charset="0"/>
              <a:ea typeface="宋体" pitchFamily="2" charset="-122"/>
            </a:endParaRPr>
          </a:p>
        </p:txBody>
      </p:sp>
      <p:sp>
        <p:nvSpPr>
          <p:cNvPr id="1048581" name="Rectangle 2"/>
          <p:cNvSpPr>
            <a:spLocks noChangeAspect="1" noRot="1" noGrp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dirty="0" sz="1200" kern="1200" lang="zh-CN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首页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145775" name="直接连接符 5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直接连接符 6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直接连接符 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直接连接符​​(S) 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9" name="直接连接符 1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直接连接符​ 1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直接连接符​​ 1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直接连接符 1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直接连接符 1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直接连接符 1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直接连接符​​(S) 1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直接连接符 1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7" name="直接连接符 1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直接连接符​​ 1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直接连接符​​ 2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0" name="直接连接符 2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/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45791" name="直接连接符 4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2" name="直接连接符​​ 4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3" name="直接连接符 4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4" name="直接连接符​​(S) 4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5" name="直接连接符 4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796" name="直接连接符 5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97" name="直接连接符​​(S) 5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98" name="直接连接符​​(S) 5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99" name="直接连接符​​(S) 5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0" name="直接连接符 5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01" name="直接连接符 4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2" name="直接连接符​​(S) 4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3" name="直接连接符​​(S) 4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4" name="直接连接符​​ 4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5" name="直接连接符​​ 5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45806" name="直接连接符​​ 2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7" name="直接连接符 2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8" name="直接连接符​​ 2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9" name="直接连接符​​(S) 2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0" name="直接连接符​​ 28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811" name="直接连接符 3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2" name="直接连接符​​(S) 3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3" name="直接连接符​​(S) 3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4" name="直接连接符​​(S) 3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5" name="直接连接符 3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16" name="直接连接符 3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7" name="直接连接符​​(S) 3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8" name="直接连接符​​(S) 3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9" name="直接连接符​​ 3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0" name="直接连接符 3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576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/>
        </p:spPr>
        <p:txBody>
          <a:bodyPr anchor="b" rtlCol="0">
            <a:noAutofit/>
          </a:bodyPr>
          <a:lstStyle>
            <a:lvl1pPr algn="l">
              <a:lnSpc>
                <a:spcPct val="100000"/>
              </a:lnSpc>
              <a:defRPr baseline="0" cap="none" sz="6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altLang="en-US" lang="zh-CN" noProof="0"/>
              <a:t>单击此处编辑母版标题样式</a:t>
            </a:r>
            <a:endParaRPr altLang="en-US" dirty="0" lang="zh-CN" noProof="0"/>
          </a:p>
        </p:txBody>
      </p:sp>
      <p:sp>
        <p:nvSpPr>
          <p:cNvPr id="1048577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/>
        </p:spPr>
        <p:txBody>
          <a:bodyPr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0" sz="20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rtl="0"/>
            <a:r>
              <a:rPr altLang="en-US" lang="zh-CN" noProof="0"/>
              <a:t>单击以编辑母版副标题样式</a:t>
            </a:r>
            <a:endParaRPr altLang="en-US" dirty="0" lang="zh-CN" noProof="0"/>
          </a:p>
        </p:txBody>
      </p:sp>
      <p:cxnSp>
        <p:nvCxnSpPr>
          <p:cNvPr id="3145821" name="直接连接符​​ 57"/>
          <p:cNvCxnSpPr>
            <a:cxnSpLocks/>
          </p:cNvCxnSpPr>
          <p:nvPr userDrawn="1"/>
        </p:nvCxnSpPr>
        <p:spPr>
          <a:xfrm>
            <a:off x="1295400" y="5294175"/>
            <a:ext cx="9601200" cy="0"/>
          </a:xfrm>
          <a:prstGeom prst="line"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图片 5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24629" y="58735"/>
            <a:ext cx="6342743" cy="3561284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10735408" cy="668780"/>
          </a:xfrm>
          <a:prstGeom prst="rect"/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altLang="en-US" dirty="0" lang="zh-CN"/>
              <a:t>单击此处编辑母版标题样式</a:t>
            </a:r>
          </a:p>
        </p:txBody>
      </p:sp>
      <p:sp>
        <p:nvSpPr>
          <p:cNvPr id="1048584" name="矩形 7"/>
          <p:cNvSpPr/>
          <p:nvPr userDrawn="1"/>
        </p:nvSpPr>
        <p:spPr>
          <a:xfrm>
            <a:off x="0" y="0"/>
            <a:ext cx="368300" cy="66878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5" name="内容占位符 3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/>
        </p:spPr>
        <p:txBody>
          <a:bodyPr/>
          <a:lstStyle>
            <a:lvl1pPr indent="-228600" marL="228600">
              <a:lnSpc>
                <a:spcPct val="100000"/>
              </a:lnSpc>
              <a:buFont typeface="Wingdings" panose="05000000000000000000" pitchFamily="2" charset="2"/>
              <a:buChar char="Ø"/>
              <a:defRPr b="1" sz="3200"/>
            </a:lvl1pPr>
            <a:lvl2pPr indent="-182880" marL="457200">
              <a:lnSpc>
                <a:spcPct val="100000"/>
              </a:lnSpc>
              <a:buFont typeface="Wingdings" panose="05000000000000000000" pitchFamily="2" charset="2"/>
              <a:buChar char="Ø"/>
              <a:defRPr b="1" sz="2800"/>
            </a:lvl2pPr>
            <a:lvl3pPr indent="-179388" marL="685800">
              <a:lnSpc>
                <a:spcPct val="100000"/>
              </a:lnSpc>
              <a:buFont typeface="Wingdings" panose="05000000000000000000" pitchFamily="2" charset="2"/>
              <a:buChar char="Ø"/>
              <a:defRPr b="1" sz="2400"/>
            </a:lvl3pPr>
            <a:lvl4pPr indent="-182880" marL="914400">
              <a:lnSpc>
                <a:spcPct val="100000"/>
              </a:lnSpc>
              <a:buFont typeface="Wingdings" panose="05000000000000000000" pitchFamily="2" charset="2"/>
              <a:buChar char="Ø"/>
              <a:defRPr b="1" sz="2000"/>
            </a:lvl4pPr>
            <a:lvl5pPr indent="-179388" marL="1143000">
              <a:lnSpc>
                <a:spcPct val="100000"/>
              </a:lnSpc>
              <a:buFont typeface="Wingdings" panose="05000000000000000000" pitchFamily="2" charset="2"/>
              <a:buChar char="Ø"/>
              <a:defRPr b="1" sz="1800"/>
            </a:lvl5pPr>
          </a:lstStyle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二级</a:t>
            </a:r>
          </a:p>
          <a:p>
            <a:pPr lvl="2"/>
            <a:r>
              <a:rPr altLang="en-US" dirty="0" lang="zh-CN"/>
              <a:t>三级</a:t>
            </a:r>
          </a:p>
          <a:p>
            <a:pPr lvl="3"/>
            <a:r>
              <a:rPr altLang="en-US" dirty="0" lang="zh-CN"/>
              <a:t>四级</a:t>
            </a:r>
          </a:p>
          <a:p>
            <a:pPr lvl="4"/>
            <a:r>
              <a:rPr altLang="en-US" dirty="0" lang="zh-CN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 build="p">
        <p:tmplLst>
          <p:tmpl lvl="1">
            <p:tnLst>
              <p:par>
                <p:cTn fill="hold" nodeType="clickEffect" presetClass="entr" presetID="2" presetSubtype="4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fill="hold" nodeType="withEffect" presetClass="entr" presetID="2" presetSubtype="4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fill="hold" nodeType="withEffect" presetClass="entr" presetID="2" presetSubtype="4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fill="hold" nodeType="withEffect" presetClass="entr" presetID="2" presetSubtype="4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fill="hold" nodeType="withEffect" presetClass="entr" presetID="2" presetSubtype="4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145822" name="直接连接符​​(S) 7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3" name="直接连接符 8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4" name="直接连接符​​(S) 9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5" name="直接连接符 10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6" name="直接连接符​ 11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7" name="直接连接符​​ 12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8" name="直接连接符 13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9" name="直接连接符 14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0" name="直接连接符 15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1" name="直接连接符​​(S) 16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2" name="直接连接符 17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3" name="直接连接符 18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4" name="直接连接符​​ 19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5" name="直接连接符​​ 20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6" name="直接连接符 21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7" name="直接连接符​​ 22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45838" name="直接连接符​​ 41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9" name="直接连接符 42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0" name="直接连接符​​(S) 43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1" name="直接连接符​​(S) 44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2" name="直接连接符 45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843" name="直接连接符​​ 52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4" name="直接连接符​​(S) 53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5" name="直接连接符​​(S) 54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6" name="直接连接符​​(S) 55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7" name="直接连接符 56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48" name="直接连接符 47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9" name="直接连接符​​(S) 48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0" name="直接连接符​​ 49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1" name="直接连接符​​ 50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2" name="直接连接符 51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45853" name="直接连接符 2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4" name="直接连接符​​ 2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5" name="直接连接符​​(S) 2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6" name="直接连接符​​(S) 2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7" name="直接连接符​​ 29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858" name="直接连接符​​ 3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59" name="直接连接符​​(S) 3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0" name="直接连接符​​(S) 3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1" name="直接连接符​​(S) 3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2" name="直接连接符 4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63" name="直接连接符​​ 3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4" name="直接连接符​​(S) 3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5" name="直接连接符​​ 3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6" name="直接连接符 3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7" name="直接连接符 3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/>
        </p:spPr>
        <p:txBody>
          <a:bodyPr anchor="b" rtlCol="0">
            <a:normAutofit/>
          </a:bodyPr>
          <a:lstStyle>
            <a:lvl1pPr>
              <a:lnSpc>
                <a:spcPct val="85000"/>
              </a:lnSpc>
              <a:defRPr baseline="0" cap="none" sz="6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altLang="en-US" lang="zh-CN" noProof="0"/>
              <a:t>单击此处编辑母版标题样式</a:t>
            </a:r>
            <a:endParaRPr altLang="en-US" dirty="0" lang="zh-CN" noProof="0"/>
          </a:p>
        </p:txBody>
      </p:sp>
      <p:sp>
        <p:nvSpPr>
          <p:cNvPr id="1048752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/>
        </p:spPr>
        <p:txBody>
          <a:bodyPr rtlCol="0">
            <a:normAutofit/>
          </a:bodyPr>
          <a:lstStyle>
            <a:lvl1pPr indent="0" marL="0">
              <a:spcBef>
                <a:spcPts val="0"/>
              </a:spcBef>
              <a:buNone/>
              <a:defRPr b="0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 rtl="0"/>
            <a:r>
              <a:rPr altLang="en-US" lang="zh-CN" noProof="0"/>
              <a:t>编辑母版文本样式</a:t>
            </a:r>
          </a:p>
        </p:txBody>
      </p:sp>
      <p:cxnSp>
        <p:nvCxnSpPr>
          <p:cNvPr id="3145868" name="直接连接符​​ 57"/>
          <p:cNvCxnSpPr>
            <a:cxnSpLocks/>
          </p:cNvCxnSpPr>
          <p:nvPr userDrawn="1"/>
        </p:nvCxnSpPr>
        <p:spPr>
          <a:xfrm>
            <a:off x="1295400" y="5294175"/>
            <a:ext cx="9601200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accent1="accent1" accent2="accent2" accent3="accent3" accent4="accent4" accent5="accent5" accent6="accent6" bg1="dk1" bg2="dk2" tx1="lt1" tx2="lt2" hlink="hlink" folHlink="folHlink"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145869" name="直接连接符​​(S) 9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0" name="直接连接符 10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1" name="直接连接符​ 11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2" name="直接连接符​​ 12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3" name="直接连接符 13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4" name="直接连接符 14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5" name="直接连接符 15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6" name="直接连接符​​(S) 16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7" name="直接连接符 17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8" name="直接连接符 18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9" name="直接连接符​​ 19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0" name="直接连接符​​ 20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1" name="直接连接符 21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2" name="直接连接符​​ 22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3" name="直接连接符 23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4" name="直接连接符​​ 24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/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45885" name="直接连接符​​ 43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6" name="直接连接符​​(S) 44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7" name="直接连接符​​(S) 45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8" name="直接连接符​​(S) 46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9" name="直接连接符 47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890" name="直接连接符​​ 54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1" name="直接连接符​​(S) 55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2" name="直接连接符​​(S) 56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3" name="直接连接符​​ 57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4" name="直接连接符​​ 58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95" name="直接连接符​​ 49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6" name="直接连接符​​ 50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7" name="直接连接符​​(S) 51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8" name="直接连接符​​(S) 52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9" name="直接连接符 53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45900" name="直接连接符 27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1" name="直接连接符​​(S) 28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2" name="直接连接符​​(S) 29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3" name="直接连接符​​(S) 30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4" name="直接连接符​​ 31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905" name="直接连接符 38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6" name="直接连接符​​(S) 39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7" name="直接连接符​​(S) 40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8" name="直接连接符​​ 41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9" name="直接连接符 42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910" name="直接连接符​​ 33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1" name="直接连接符 34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2" name="直接连接符​​(S) 35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3" name="直接连接符​​(S) 36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4" name="直接连接符 37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753" name="矩形 6"/>
          <p:cNvSpPr/>
          <p:nvPr userDrawn="1"/>
        </p:nvSpPr>
        <p:spPr>
          <a:xfrm>
            <a:off x="0" y="0"/>
            <a:ext cx="7315200" cy="6858000"/>
          </a:xfrm>
          <a:prstGeom prst="rect"/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altLang="en-US" dirty="0" lang="zh-CN" noProof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54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/>
        </p:spPr>
        <p:txBody>
          <a:bodyPr anchor="b" rtlCol="0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altLang="en-US" lang="zh-CN" noProof="0"/>
              <a:t>单击此处编辑母版标题样式</a:t>
            </a:r>
            <a:endParaRPr altLang="en-US" dirty="0" lang="zh-CN" noProof="0"/>
          </a:p>
        </p:txBody>
      </p:sp>
      <p:sp>
        <p:nvSpPr>
          <p:cNvPr id="1048755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/>
        </p:spPr>
        <p:txBody>
          <a:bodyPr rtlCol="0">
            <a:normAutofit/>
          </a:bodyPr>
          <a:lstStyle>
            <a:lvl1pPr>
              <a:defRPr b="1"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altLang="en-US" dirty="0" lang="zh-CN" noProof="0"/>
              <a:t>编辑母版文本样式</a:t>
            </a:r>
          </a:p>
          <a:p>
            <a:pPr lvl="1" rtl="0"/>
            <a:r>
              <a:rPr altLang="en-US" dirty="0" lang="zh-CN" noProof="0"/>
              <a:t>第二级</a:t>
            </a:r>
          </a:p>
          <a:p>
            <a:pPr lvl="2" rtl="0"/>
            <a:r>
              <a:rPr altLang="en-US" dirty="0" lang="zh-CN" noProof="0"/>
              <a:t>第三级</a:t>
            </a:r>
          </a:p>
          <a:p>
            <a:pPr lvl="3" rtl="0"/>
            <a:r>
              <a:rPr altLang="en-US" dirty="0" lang="zh-CN" noProof="0"/>
              <a:t>第四级</a:t>
            </a:r>
          </a:p>
          <a:p>
            <a:pPr lvl="4" rtl="0"/>
            <a:r>
              <a:rPr altLang="en-US" dirty="0" lang="zh-CN" noProof="0"/>
              <a:t>第五级</a:t>
            </a:r>
          </a:p>
        </p:txBody>
      </p:sp>
      <p:sp>
        <p:nvSpPr>
          <p:cNvPr id="1048756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/>
        </p:spPr>
        <p:txBody>
          <a:bodyPr rtlCol="0">
            <a:normAutofit/>
          </a:bodyPr>
          <a:lstStyle>
            <a:lvl1pPr indent="0" marL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 rtl="0"/>
            <a:r>
              <a:rPr altLang="en-US" lang="zh-CN" noProof="0"/>
              <a:t>编辑母版文本样式</a:t>
            </a:r>
          </a:p>
        </p:txBody>
      </p:sp>
      <p:cxnSp>
        <p:nvCxnSpPr>
          <p:cNvPr id="3145915" name="直接连接符 59"/>
          <p:cNvCxnSpPr>
            <a:cxnSpLocks/>
          </p:cNvCxnSpPr>
          <p:nvPr userDrawn="1"/>
        </p:nvCxnSpPr>
        <p:spPr>
          <a:xfrm>
            <a:off x="7923089" y="2895600"/>
            <a:ext cx="3659311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/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dirty="0" lang="zh-CN" noProof="0"/>
              <a:t>添加页脚</a:t>
            </a:r>
          </a:p>
        </p:txBody>
      </p:sp>
      <p:sp>
        <p:nvSpPr>
          <p:cNvPr id="1048758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/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altLang="en-US" lang="zh-CN" smtClean="0"/>
              <a:t>2020年10月2日</a:t>
            </a:fld>
            <a:endParaRPr altLang="en-US" dirty="0" lang="zh-CN"/>
          </a:p>
        </p:txBody>
      </p:sp>
      <p:sp>
        <p:nvSpPr>
          <p:cNvPr id="1048759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/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altLang="zh-CN" lang="en-US" noProof="0" smtClean="0"/>
              <a:t>‹#›</a:t>
            </a:fld>
            <a:endParaRPr altLang="en-US" dirty="0" lang="zh-CN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advTm="0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4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5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112B9AC-A31C-4047-BE8D-273E28AB9DAB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924D3C-B5BC-4E6F-BD45-8D7401CE63E0}" type="datetime3">
              <a:rPr altLang="en-US" lang="zh-CN" smtClean="0"/>
              <a:t>2020年10月2日星期五</a:t>
            </a:fld>
            <a:endParaRPr altLang="zh-CN" lang="en-US"/>
          </a:p>
        </p:txBody>
      </p:sp>
      <p:sp>
        <p:nvSpPr>
          <p:cNvPr id="10487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B4DA83-A190-4CC0-A189-00E3DD132D42}" type="slidenum">
              <a:rPr altLang="en-US" lang="zh-CN" smtClean="0"/>
              <a:t>‹#›</a:t>
            </a:fld>
            <a:endParaRPr altLang="zh-CN" lang="en-US"/>
          </a:p>
        </p:txBody>
      </p:sp>
      <p:sp>
        <p:nvSpPr>
          <p:cNvPr id="1048763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5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7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7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7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092020-4CB6-4BDF-A229-21088922D341}" type="datetime3">
              <a:rPr altLang="en-US" lang="zh-CN" smtClean="0"/>
              <a:t>2020年10月2日星期五</a:t>
            </a:fld>
            <a:endParaRPr altLang="zh-CN" lang="en-US"/>
          </a:p>
        </p:txBody>
      </p:sp>
      <p:sp>
        <p:nvSpPr>
          <p:cNvPr id="10487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796367-DFEC-42F2-9FCE-CCDF956EAD64}" type="slidenum">
              <a:rPr altLang="en-US" lang="zh-CN" smtClean="0"/>
              <a:t>‹#›</a:t>
            </a:fld>
            <a:endParaRPr altLang="zh-CN" lang="en-US"/>
          </a:p>
        </p:txBody>
      </p:sp>
      <p:sp>
        <p:nvSpPr>
          <p:cNvPr id="1048771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53000">
              <a:schemeClr val="bg1"/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3145728" name="直接连接符 96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97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9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9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直接连接符​​ 10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​​ 10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直接连接符​​ 10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直接连接符​​ 10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直接连接符 10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直接连接符​​ 10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直接连接符​​ 10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直接连接符 10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直接连接符 10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直接连接符 10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直接连接符 11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直接连接符 11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/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45744" name="直接连接符 13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直接连接符 13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6" name="直接连接符 13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7" name="直接连接符 13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8" name="直接连接符 13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749" name="直接连接符 14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0" name="直接连接符 14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1" name="直接连接符 14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2" name="直接连接符 14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3" name="直接连接符 14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754" name="直接连接符 13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5" name="直接连接符 13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6" name="直接连接符 13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7" name="直接连接符 13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8" name="直接连接符14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45759" name="直接连接符 11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0" name="直接连接符 11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1" name="直接连接符 11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2" name="直接连接符 11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3" name="直接连接符 118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45764" name="直接连接符 12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5" name="直接连接符​​ 12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6" name="直接连接符 12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7" name="直接连接符 12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8" name="直接连接符 12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/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769" name="直接连接符 12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0" name="直接连接符 12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1" name="直接连接符 12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2" name="直接连接符 12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3" name="直接连接符 12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/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774" name="直接连接符 147"/>
          <p:cNvCxnSpPr>
            <a:cxnSpLocks/>
          </p:cNvCxnSpPr>
          <p:nvPr userDrawn="1"/>
        </p:nvCxnSpPr>
        <p:spPr>
          <a:xfrm>
            <a:off x="609600" y="6172200"/>
            <a:ext cx="10972800" cy="0"/>
          </a:xfrm>
          <a:prstGeom prst="line"/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sz="3200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algn="l" defTabSz="914400" eaLnBrk="1" hangingPunct="1" indent="-179388" latinLnBrk="0" marL="685800" rtl="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algn="l" defTabSz="914400" eaLnBrk="1" hangingPunct="1" indent="-182880" latinLnBrk="0" marL="914400" rtl="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algn="l" defTabSz="914400" eaLnBrk="1" hangingPunct="1" indent="-179388" latinLnBrk="0" marL="1143000" rtl="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algn="l" defTabSz="914400" eaLnBrk="1" hangingPunct="1" indent="-182880" latinLnBrk="0" marL="1371600" rtl="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79388" latinLnBrk="0" marL="1600200" rtl="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1828800" rtl="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0" latinLnBrk="0" marL="1878012" rtl="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p>
            <a:pPr algn="ctr"/>
            <a:r>
              <a:rPr altLang="zh-CN" dirty="0" sz="6600" lang="en-US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Java12:AWT</a:t>
            </a:r>
            <a:r>
              <a:rPr altLang="en-US" dirty="0" sz="6600" lang="zh-CN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事件处理</a:t>
            </a:r>
          </a:p>
        </p:txBody>
      </p:sp>
      <p:sp>
        <p:nvSpPr>
          <p:cNvPr id="1048579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p>
            <a:pPr algn="ctr">
              <a:lnSpc>
                <a:spcPct val="80000"/>
              </a:lnSpc>
              <a:buClrTx/>
            </a:pPr>
            <a:r>
              <a:rPr altLang="en-US" b="1" dirty="0" lang="zh-CN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altLang="zh-CN" b="1" dirty="0" lang="en-US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altLang="en-US" b="1" dirty="0" lang="zh-CN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altLang="zh-CN" b="1" dirty="0" lang="en-US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altLang="zh-CN" dirty="0" lang="en-US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altLang="en-US" b="1" dirty="0" 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53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120" y="691959"/>
            <a:ext cx="3269206" cy="343376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04865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p>
            <a:pPr eaLnBrk="1" hangingPunct="1"/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事件源与监听器的关系</a:t>
            </a:r>
            <a:endParaRPr altLang="en-US" b="1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一个事件源可以对应多个监听器。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一个监听器可以对应多个事件源。</a:t>
            </a:r>
          </a:p>
        </p:txBody>
      </p:sp>
      <p:sp>
        <p:nvSpPr>
          <p:cNvPr id="104865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6BCE51-EF8F-48FB-A645-19A258BB90F3}" type="slidenum">
              <a:rPr altLang="zh-CN" sz="1400" kumimoji="0" lang="en-US"/>
              <a:t>10</a:t>
            </a:fld>
            <a:endParaRPr altLang="zh-CN" sz="1400" kumimoji="0" lang="en-US"/>
          </a:p>
        </p:txBody>
      </p:sp>
      <p:pic>
        <p:nvPicPr>
          <p:cNvPr id="2097154" name="Picture 5" descr="E:\zhaozk\课程\Java语言程序设计\ppt\12事件处理\Example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010400" y="1219200"/>
            <a:ext cx="3429000" cy="2286000"/>
          </a:xfrm>
          <a:prstGeom prst="rect"/>
          <a:noFill/>
          <a:ln>
            <a:noFill/>
          </a:ln>
        </p:spPr>
      </p:pic>
      <p:sp>
        <p:nvSpPr>
          <p:cNvPr id="1048652" name="Rectangle 6"/>
          <p:cNvSpPr>
            <a:spLocks noChangeArrowheads="1"/>
          </p:cNvSpPr>
          <p:nvPr/>
        </p:nvSpPr>
        <p:spPr bwMode="auto">
          <a:xfrm>
            <a:off x="1676400" y="4191000"/>
            <a:ext cx="6934200" cy="25908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class MyListener  implements ActionListener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     public void actionPerformed(ActionEvent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{	String actionCommand = e.getActionCommand();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Color bkColor = null;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if(actionCommand.equals("Red"))bkColor = new Color(255,0,0);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else if(actionCommand.equals("Green"))bkColor = new Color(0,255,0);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else if(actionCommand.equals("Blue"))bkColor = Color.blue;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getContentPane()</a:t>
            </a:r>
            <a:r>
              <a:rPr altLang="zh-CN" sz="1600" lang="en-US">
                <a:latin typeface="Times New Roman" panose="02020603050405020304" pitchFamily="18" charset="0"/>
              </a:rPr>
              <a:t>.setBackground(bkColor);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53" name="Rectangle 7"/>
          <p:cNvSpPr>
            <a:spLocks noChangeArrowheads="1"/>
          </p:cNvSpPr>
          <p:nvPr/>
        </p:nvSpPr>
        <p:spPr bwMode="auto">
          <a:xfrm>
            <a:off x="1676400" y="2438400"/>
            <a:ext cx="4953000" cy="16764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import java.awt.event.*;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public class  ButtonHandler implements ActionListener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{     public void actionPerformed(ActionEvent e) {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e.getActionCommand());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54" name="Rectangle 8"/>
          <p:cNvSpPr>
            <a:spLocks noChangeArrowheads="1"/>
          </p:cNvSpPr>
          <p:nvPr/>
        </p:nvSpPr>
        <p:spPr bwMode="auto">
          <a:xfrm>
            <a:off x="9144000" y="4648200"/>
            <a:ext cx="1143000" cy="12192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1600" lang="en-US">
                <a:latin typeface="Times New Roman" panose="02020603050405020304" pitchFamily="18" charset="0"/>
              </a:rPr>
              <a:t>myListener</a:t>
            </a:r>
          </a:p>
        </p:txBody>
      </p:sp>
      <p:sp>
        <p:nvSpPr>
          <p:cNvPr id="1048655" name="Rectangle 9"/>
          <p:cNvSpPr>
            <a:spLocks noChangeArrowheads="1"/>
          </p:cNvSpPr>
          <p:nvPr/>
        </p:nvSpPr>
        <p:spPr bwMode="auto">
          <a:xfrm>
            <a:off x="7239000" y="3733800"/>
            <a:ext cx="1371600" cy="12192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1600" lang="en-US">
                <a:solidFill>
                  <a:schemeClr val="bg2"/>
                </a:solidFill>
                <a:latin typeface="Times New Roman" panose="02020603050405020304" pitchFamily="18" charset="0"/>
              </a:rPr>
              <a:t> ButtonHandler</a:t>
            </a:r>
          </a:p>
        </p:txBody>
      </p:sp>
      <p:sp>
        <p:nvSpPr>
          <p:cNvPr id="1048656" name="AutoShape 10"/>
          <p:cNvSpPr>
            <a:spLocks noChangeArrowheads="1"/>
          </p:cNvSpPr>
          <p:nvPr/>
        </p:nvSpPr>
        <p:spPr bwMode="auto">
          <a:xfrm>
            <a:off x="6629400" y="3886200"/>
            <a:ext cx="609600" cy="228600"/>
          </a:xfrm>
          <a:prstGeom prst="leftArrow">
            <a:avLst>
              <a:gd name="adj1" fmla="val 0"/>
              <a:gd name="adj2" fmla="val 72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altLang="en-US" lang="zh-CN"/>
          </a:p>
        </p:txBody>
      </p:sp>
      <p:sp>
        <p:nvSpPr>
          <p:cNvPr id="1048657" name="AutoShape 11"/>
          <p:cNvSpPr>
            <a:spLocks noChangeArrowheads="1"/>
          </p:cNvSpPr>
          <p:nvPr/>
        </p:nvSpPr>
        <p:spPr bwMode="auto">
          <a:xfrm>
            <a:off x="8610600" y="5105400"/>
            <a:ext cx="533400" cy="228600"/>
          </a:xfrm>
          <a:prstGeom prst="leftArrow">
            <a:avLst>
              <a:gd name="adj1" fmla="val 0"/>
              <a:gd name="adj2" fmla="val 631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altLang="en-US" lang="zh-CN"/>
          </a:p>
        </p:txBody>
      </p:sp>
      <p:sp>
        <p:nvSpPr>
          <p:cNvPr id="1048658" name="Line 12"/>
          <p:cNvSpPr>
            <a:spLocks noChangeShapeType="1"/>
          </p:cNvSpPr>
          <p:nvPr/>
        </p:nvSpPr>
        <p:spPr bwMode="auto">
          <a:xfrm>
            <a:off x="7924800" y="33528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59" name="Line 13"/>
          <p:cNvSpPr>
            <a:spLocks noChangeShapeType="1"/>
          </p:cNvSpPr>
          <p:nvPr/>
        </p:nvSpPr>
        <p:spPr bwMode="auto">
          <a:xfrm>
            <a:off x="7924800" y="3352800"/>
            <a:ext cx="1524000" cy="12954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60" name="Line 14"/>
          <p:cNvSpPr>
            <a:spLocks noChangeShapeType="1"/>
          </p:cNvSpPr>
          <p:nvPr/>
        </p:nvSpPr>
        <p:spPr bwMode="auto">
          <a:xfrm>
            <a:off x="8686800" y="3352800"/>
            <a:ext cx="990600" cy="12954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61" name="Line 15"/>
          <p:cNvSpPr>
            <a:spLocks noChangeShapeType="1"/>
          </p:cNvSpPr>
          <p:nvPr/>
        </p:nvSpPr>
        <p:spPr bwMode="auto">
          <a:xfrm>
            <a:off x="9525000" y="3352800"/>
            <a:ext cx="304800" cy="12954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p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048663" name="Rectangle 5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p>
            <a:pPr eaLnBrk="1" hangingPunct="1">
              <a:spcBef>
                <a:spcPts val="600"/>
              </a:spcBef>
            </a:pP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监听器类的声明：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将事件监听器作为单独的类。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将事件监听器作为组件的内部类。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直接使用已有类</a:t>
            </a:r>
            <a:r>
              <a:rPr altLang="zh-CN" b="1" dirty="0" sz="20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通常是包含事件源的组件</a:t>
            </a:r>
            <a:r>
              <a:rPr altLang="zh-CN" b="1" dirty="0" sz="20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作为事件监听器。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使用匿名内部类。</a:t>
            </a:r>
          </a:p>
          <a:p>
            <a:pPr eaLnBrk="1" hangingPunct="1">
              <a:spcBef>
                <a:spcPts val="600"/>
              </a:spcBef>
            </a:pP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监听器类的实现：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一个监听器类实现多个组件的监听器对象。</a:t>
            </a:r>
          </a:p>
          <a:p>
            <a:pPr eaLnBrk="1" hangingPunct="1" lvl="2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通过类中的实例字段来区分不同的监听器对象。</a:t>
            </a:r>
          </a:p>
          <a:p>
            <a:pPr eaLnBrk="1" hangingPunct="1" lvl="1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一个监听器对象作为多个组件的监听器。</a:t>
            </a:r>
          </a:p>
          <a:p>
            <a:pPr eaLnBrk="1" hangingPunct="1" lvl="2">
              <a:spcBef>
                <a:spcPts val="600"/>
              </a:spcBef>
            </a:pPr>
            <a:r>
              <a:rPr altLang="en-US" b="1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在事件的响应方法中通过事件源区分不同的事件。</a:t>
            </a:r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A6B758-8ABE-4381-AB6B-FA335D2B6B33}" type="slidenum">
              <a:rPr altLang="zh-CN" sz="1400" kumimoji="0" lang="en-US"/>
              <a:t>11</a:t>
            </a:fld>
            <a:endParaRPr altLang="zh-CN" sz="1400" kumimoji="0" lang="en-US"/>
          </a:p>
        </p:txBody>
      </p:sp>
      <p:sp>
        <p:nvSpPr>
          <p:cNvPr id="1048665" name="Rectangle 6"/>
          <p:cNvSpPr>
            <a:spLocks noChangeArrowheads="1"/>
          </p:cNvSpPr>
          <p:nvPr/>
        </p:nvSpPr>
        <p:spPr bwMode="auto">
          <a:xfrm>
            <a:off x="3810000" y="5152292"/>
            <a:ext cx="6553200" cy="13716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dirty="0" sz="1600" lang="en-US" err="1">
                <a:latin typeface="Times New Roman" panose="02020603050405020304" pitchFamily="18" charset="0"/>
              </a:rPr>
              <a:t>redButton.addActionListener</a:t>
            </a:r>
            <a:r>
              <a:rPr altLang="zh-CN" dirty="0" sz="1600" lang="en-US">
                <a:latin typeface="Times New Roman" panose="02020603050405020304" pitchFamily="18" charset="0"/>
              </a:rPr>
              <a:t>(new </a:t>
            </a:r>
            <a:r>
              <a:rPr altLang="zh-CN" dirty="0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ActionListener() </a:t>
            </a:r>
            <a:r>
              <a:rPr altLang="zh-CN" dirty="0" sz="1600" lang="en-US">
                <a:latin typeface="Times New Roman" panose="02020603050405020304" pitchFamily="18" charset="0"/>
              </a:rPr>
              <a:t>	//</a:t>
            </a:r>
            <a:r>
              <a:rPr altLang="en-US" dirty="0" sz="1600" lang="zh-CN">
                <a:latin typeface="Times New Roman" panose="02020603050405020304" pitchFamily="18" charset="0"/>
              </a:rPr>
              <a:t>匿名内部类监听器</a:t>
            </a:r>
          </a:p>
          <a:p>
            <a:pPr eaLnBrk="1" hangingPunct="1"/>
            <a:r>
              <a:rPr altLang="en-US" dirty="0" sz="1600" lang="zh-CN">
                <a:latin typeface="Times New Roman" panose="02020603050405020304" pitchFamily="18" charset="0"/>
              </a:rPr>
              <a:t>      </a:t>
            </a:r>
            <a:r>
              <a:rPr altLang="zh-CN" dirty="0" sz="1600" lang="en-US">
                <a:latin typeface="Times New Roman" panose="02020603050405020304" pitchFamily="18" charset="0"/>
              </a:rPr>
              <a:t>{	public void </a:t>
            </a:r>
            <a:r>
              <a:rPr altLang="zh-CN" dirty="0" sz="1600" lang="en-US" err="1">
                <a:latin typeface="Times New Roman" panose="02020603050405020304" pitchFamily="18" charset="0"/>
              </a:rPr>
              <a:t>actionPerformed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ActionEvent</a:t>
            </a:r>
            <a:r>
              <a:rPr altLang="zh-CN" dirty="0" sz="1600" lang="en-US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{	</a:t>
            </a:r>
            <a:r>
              <a:rPr altLang="zh-CN" b="1" dirty="0" sz="1600" lang="en-US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      });</a:t>
            </a:r>
          </a:p>
        </p:txBody>
      </p:sp>
      <p:sp>
        <p:nvSpPr>
          <p:cNvPr id="1048666" name="Rectangle 7"/>
          <p:cNvSpPr>
            <a:spLocks noChangeArrowheads="1"/>
          </p:cNvSpPr>
          <p:nvPr/>
        </p:nvSpPr>
        <p:spPr bwMode="auto">
          <a:xfrm>
            <a:off x="6019800" y="1295400"/>
            <a:ext cx="4343400" cy="8382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class Example1  implements ActionListener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   public void actionPerformed(ActionEvent e){</a:t>
            </a:r>
            <a:r>
              <a:rPr altLang="zh-CN" b="1" sz="1600" lang="en-US">
                <a:latin typeface="Times New Roman" panose="02020603050405020304" pitchFamily="18" charset="0"/>
              </a:rPr>
              <a:t>…</a:t>
            </a:r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67" name="Line 8"/>
          <p:cNvSpPr>
            <a:spLocks noChangeShapeType="1"/>
          </p:cNvSpPr>
          <p:nvPr/>
        </p:nvSpPr>
        <p:spPr bwMode="auto">
          <a:xfrm>
            <a:off x="4800600" y="3200400"/>
            <a:ext cx="2514600" cy="2133600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68" name="Line 9"/>
          <p:cNvSpPr>
            <a:spLocks noChangeShapeType="1"/>
          </p:cNvSpPr>
          <p:nvPr/>
        </p:nvSpPr>
        <p:spPr bwMode="auto">
          <a:xfrm flipH="1" flipV="1">
            <a:off x="9067800" y="1981200"/>
            <a:ext cx="228600" cy="685800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048670" name="Rectangle 3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p>
            <a:pPr eaLnBrk="1" hangingPunct="1"/>
            <a:r>
              <a:rPr altLang="en-US" b="1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</a:t>
            </a:r>
          </a:p>
          <a:p>
            <a:pPr eaLnBrk="1" hangingPunct="1" lvl="1"/>
            <a:r>
              <a:rPr altLang="zh-CN" b="1" sz="20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ActionListener</a:t>
            </a:r>
            <a:r>
              <a:rPr altLang="en-US" b="1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接口非常简单，用于按钮事件处理。</a:t>
            </a:r>
          </a:p>
          <a:p>
            <a:pPr eaLnBrk="1" hangingPunct="1" lvl="1"/>
            <a:r>
              <a:rPr altLang="en-US" b="1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相应的，</a:t>
            </a:r>
            <a:r>
              <a:rPr altLang="zh-CN" b="1" sz="20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WindowListener</a:t>
            </a:r>
            <a:r>
              <a:rPr altLang="en-US" b="1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接口用于窗口事件处理。</a:t>
            </a:r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5054A6-33C9-42AC-9D7F-CFF862DF3670}" type="slidenum">
              <a:rPr altLang="zh-CN" sz="1400" kumimoji="0" lang="en-US"/>
              <a:t>12</a:t>
            </a:fld>
            <a:endParaRPr altLang="zh-CN" sz="1400" kumimoji="0" lang="en-US"/>
          </a:p>
        </p:txBody>
      </p:sp>
      <p:sp>
        <p:nvSpPr>
          <p:cNvPr id="1048672" name="Rectangle 8"/>
          <p:cNvSpPr>
            <a:spLocks noChangeArrowheads="1"/>
          </p:cNvSpPr>
          <p:nvPr/>
        </p:nvSpPr>
        <p:spPr bwMode="auto">
          <a:xfrm>
            <a:off x="4114800" y="2362200"/>
            <a:ext cx="6477000" cy="44196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class Example5 extends JFrame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     public Example5()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{	</a:t>
            </a:r>
            <a:r>
              <a:rPr altLang="zh-CN" b="1" sz="1600" lang="en-US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setDefaultCloseOperation(JFrame.DO_NOTHING_ON_CLOSE);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addWindowListener</a:t>
            </a:r>
            <a:r>
              <a:rPr altLang="zh-CN" sz="1600" lang="en-US">
                <a:latin typeface="Times New Roman" panose="02020603050405020304" pitchFamily="18" charset="0"/>
              </a:rPr>
              <a:t>(new MyWindowListener());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private class MyWindowListener implements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WindowListener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{	public void 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windowOpened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windowClosing</a:t>
            </a:r>
            <a:r>
              <a:rPr altLang="zh-CN" sz="1600" lang="en-US">
                <a:latin typeface="Times New Roman" panose="02020603050405020304" pitchFamily="18" charset="0"/>
              </a:rPr>
              <a:t>(WindowEvent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{     int result = JOptionPane.showConfirmDialog(</a:t>
            </a:r>
            <a:r>
              <a:rPr altLang="zh-CN" b="1" sz="1600" lang="en-US">
                <a:latin typeface="Times New Roman" panose="02020603050405020304" pitchFamily="18" charset="0"/>
              </a:rPr>
              <a:t>……</a:t>
            </a:r>
            <a:r>
              <a:rPr altLang="zh-CN" sz="1600" lang="en-US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       if(result == JOptionPane.OK_OPTION)System.exit(0);}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windowClosed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windowIconified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windowDeiconified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 windowActivated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windowDeactivated</a:t>
            </a:r>
            <a:r>
              <a:rPr altLang="zh-CN" sz="1600" lang="en-US">
                <a:latin typeface="Times New Roman" panose="02020603050405020304" pitchFamily="18" charset="0"/>
              </a:rPr>
              <a:t>(WindowEvent e){}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73" name="Text Box 9"/>
          <p:cNvSpPr txBox="1">
            <a:spLocks noChangeArrowheads="1"/>
          </p:cNvSpPr>
          <p:nvPr/>
        </p:nvSpPr>
        <p:spPr bwMode="auto">
          <a:xfrm>
            <a:off x="1676400" y="3124200"/>
            <a:ext cx="2278380" cy="61214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1800" lang="zh-CN">
                <a:latin typeface="Times New Roman" panose="02020603050405020304" pitchFamily="18" charset="0"/>
              </a:rPr>
              <a:t>窗口事件监听器实现</a:t>
            </a:r>
          </a:p>
          <a:p>
            <a:pPr eaLnBrk="1" hangingPunct="1"/>
            <a:r>
              <a:rPr altLang="zh-CN" sz="1800" lang="en-US">
                <a:latin typeface="Times New Roman" panose="02020603050405020304" pitchFamily="18" charset="0"/>
              </a:rPr>
              <a:t>WindowListener</a:t>
            </a:r>
            <a:r>
              <a:rPr altLang="en-US" sz="1800" lang="zh-CN"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1048674" name="Text Box 10"/>
          <p:cNvSpPr txBox="1">
            <a:spLocks noChangeArrowheads="1"/>
          </p:cNvSpPr>
          <p:nvPr/>
        </p:nvSpPr>
        <p:spPr bwMode="auto">
          <a:xfrm>
            <a:off x="1752600" y="4038601"/>
            <a:ext cx="2012950" cy="366713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1800" lang="zh-CN">
                <a:latin typeface="Times New Roman" panose="02020603050405020304" pitchFamily="18" charset="0"/>
              </a:rPr>
              <a:t>要处理的窗口事件</a:t>
            </a:r>
          </a:p>
        </p:txBody>
      </p:sp>
      <p:sp>
        <p:nvSpPr>
          <p:cNvPr id="1048675" name="Line 11"/>
          <p:cNvSpPr>
            <a:spLocks noChangeShapeType="1"/>
          </p:cNvSpPr>
          <p:nvPr/>
        </p:nvSpPr>
        <p:spPr bwMode="auto">
          <a:xfrm>
            <a:off x="3657600" y="2811464"/>
            <a:ext cx="1524000" cy="617537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76" name="Line 12"/>
          <p:cNvSpPr>
            <a:spLocks noChangeShapeType="1"/>
          </p:cNvSpPr>
          <p:nvPr/>
        </p:nvSpPr>
        <p:spPr bwMode="auto">
          <a:xfrm>
            <a:off x="3733800" y="3429000"/>
            <a:ext cx="4572000" cy="533400"/>
          </a:xfrm>
          <a:prstGeom prst="line"/>
          <a:noFill/>
          <a:ln w="9525">
            <a:solidFill>
              <a:srgbClr val="0099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77" name="Line 13"/>
          <p:cNvSpPr>
            <a:spLocks noChangeShapeType="1"/>
          </p:cNvSpPr>
          <p:nvPr/>
        </p:nvSpPr>
        <p:spPr bwMode="auto">
          <a:xfrm>
            <a:off x="3733800" y="4343400"/>
            <a:ext cx="1295400" cy="152400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78" name="Text Box 14"/>
          <p:cNvSpPr txBox="1">
            <a:spLocks noChangeArrowheads="1"/>
          </p:cNvSpPr>
          <p:nvPr/>
        </p:nvSpPr>
        <p:spPr bwMode="auto">
          <a:xfrm>
            <a:off x="1524000" y="2667001"/>
            <a:ext cx="2241550" cy="366713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1800" lang="zh-CN">
                <a:latin typeface="Times New Roman" panose="02020603050405020304" pitchFamily="18" charset="0"/>
              </a:rPr>
              <a:t>添加窗口事件监听器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12.3 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事件源与监听器</a:t>
            </a:r>
          </a:p>
        </p:txBody>
      </p:sp>
      <p:sp>
        <p:nvSpPr>
          <p:cNvPr id="104868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49032" y="696489"/>
            <a:ext cx="10735408" cy="5046784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b="1" dirty="0" sz="2400" lang="zh-CN">
                <a:solidFill>
                  <a:schemeClr val="tx2"/>
                </a:solidFill>
                <a:ea typeface="楷体_GB2312" pitchFamily="49" charset="-122"/>
              </a:rPr>
              <a:t>适配器类</a:t>
            </a:r>
            <a:endParaRPr altLang="en-US" b="1" dirty="0" sz="2400" lang="zh-CN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altLang="en-US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问题：仅仅需要处理关闭窗口事件，但却要写另外六个空方法。</a:t>
            </a:r>
          </a:p>
          <a:p>
            <a:pPr eaLnBrk="1" hangingPunct="1">
              <a:lnSpc>
                <a:spcPct val="90000"/>
              </a:lnSpc>
            </a:pPr>
            <a:r>
              <a:rPr altLang="en-US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解决方法：使用适配器类。</a:t>
            </a:r>
            <a:endParaRPr altLang="en-US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适配器类是一个实现了某个接口，但其中所有方法都为空的类。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每个具有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不止一个</a:t>
            </a: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方法的监听器接口都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对应有一个适配器类</a:t>
            </a: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</a:t>
            </a: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类时只需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从适配器类派生一个子类</a:t>
            </a:r>
            <a:r>
              <a:rPr altLang="en-US" dirty="0" sz="20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</a:p>
        </p:txBody>
      </p:sp>
      <p:sp>
        <p:nvSpPr>
          <p:cNvPr id="104868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E3D8DD-D5EC-4224-99F7-83838A540D0A}" type="slidenum">
              <a:rPr altLang="zh-CN" sz="1400" kumimoji="0" lang="en-US"/>
              <a:t>13</a:t>
            </a:fld>
            <a:endParaRPr altLang="zh-CN" sz="1400" kumimoji="0" lang="en-US"/>
          </a:p>
        </p:txBody>
      </p:sp>
      <p:sp>
        <p:nvSpPr>
          <p:cNvPr id="1048682" name="Rectangle 4"/>
          <p:cNvSpPr>
            <a:spLocks noChangeArrowheads="1"/>
          </p:cNvSpPr>
          <p:nvPr/>
        </p:nvSpPr>
        <p:spPr bwMode="auto">
          <a:xfrm>
            <a:off x="1752600" y="3429000"/>
            <a:ext cx="6019800" cy="15240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private class MyWindowListener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extends WindowAdapter</a:t>
            </a:r>
            <a:r>
              <a:rPr altLang="zh-CN" sz="1600" lang="en-US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	public void windowClosing(WindowEvent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{     int result = JOptionPane.showConfirmDialog(</a:t>
            </a:r>
            <a:r>
              <a:rPr altLang="zh-CN" b="1" sz="1600" lang="en-US">
                <a:latin typeface="Times New Roman" panose="02020603050405020304" pitchFamily="18" charset="0"/>
              </a:rPr>
              <a:t>……</a:t>
            </a:r>
            <a:r>
              <a:rPr altLang="zh-CN" sz="1600" lang="en-US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83" name="Text Box 5"/>
          <p:cNvSpPr txBox="1">
            <a:spLocks noChangeArrowheads="1"/>
          </p:cNvSpPr>
          <p:nvPr/>
        </p:nvSpPr>
        <p:spPr bwMode="auto">
          <a:xfrm>
            <a:off x="8001000" y="3352801"/>
            <a:ext cx="2362200" cy="835025"/>
          </a:xfrm>
          <a:prstGeom prst="rect"/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1600" lang="zh-CN">
                <a:latin typeface="Times New Roman" panose="02020603050405020304" pitchFamily="18" charset="0"/>
                <a:ea typeface="楷体_GB2312" pitchFamily="49" charset="-122"/>
              </a:rPr>
              <a:t>由实现接口改为继承自适配器类，从而不用再写另外六个无用方法。</a:t>
            </a:r>
          </a:p>
        </p:txBody>
      </p:sp>
      <p:sp>
        <p:nvSpPr>
          <p:cNvPr id="1048684" name="Line 6"/>
          <p:cNvSpPr>
            <a:spLocks noChangeShapeType="1"/>
          </p:cNvSpPr>
          <p:nvPr/>
        </p:nvSpPr>
        <p:spPr bwMode="auto">
          <a:xfrm flipH="1">
            <a:off x="6781800" y="3581400"/>
            <a:ext cx="1371600" cy="152400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85" name="Rectangle 7"/>
          <p:cNvSpPr>
            <a:spLocks noChangeArrowheads="1"/>
          </p:cNvSpPr>
          <p:nvPr/>
        </p:nvSpPr>
        <p:spPr bwMode="auto">
          <a:xfrm>
            <a:off x="1752600" y="5029200"/>
            <a:ext cx="6019800" cy="16764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addWindowListener(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new WindowAdapter()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{	public void windowClosing(WindowEvent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{     int result = JOptionPane.showConfirmDialog(</a:t>
            </a:r>
            <a:r>
              <a:rPr altLang="zh-CN" b="1" sz="1600" lang="en-US">
                <a:latin typeface="Times New Roman" panose="02020603050405020304" pitchFamily="18" charset="0"/>
              </a:rPr>
              <a:t>……</a:t>
            </a:r>
            <a:r>
              <a:rPr altLang="zh-CN" sz="1600" lang="en-US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       if(result == JOptionPane.OK_OPTION)System.exit(0);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});</a:t>
            </a:r>
          </a:p>
        </p:txBody>
      </p:sp>
      <p:sp>
        <p:nvSpPr>
          <p:cNvPr id="1048686" name="Text Box 8"/>
          <p:cNvSpPr txBox="1">
            <a:spLocks noChangeArrowheads="1"/>
          </p:cNvSpPr>
          <p:nvPr/>
        </p:nvSpPr>
        <p:spPr bwMode="auto">
          <a:xfrm>
            <a:off x="8001000" y="4343400"/>
            <a:ext cx="2362200" cy="376238"/>
          </a:xfrm>
          <a:prstGeom prst="rect"/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1800" lang="zh-CN">
                <a:latin typeface="Times New Roman" panose="02020603050405020304" pitchFamily="18" charset="0"/>
                <a:ea typeface="楷体_GB2312" pitchFamily="49" charset="-122"/>
              </a:rPr>
              <a:t>也可写成匿名内部类</a:t>
            </a:r>
          </a:p>
        </p:txBody>
      </p:sp>
      <p:sp>
        <p:nvSpPr>
          <p:cNvPr id="1048687" name="Line 9"/>
          <p:cNvSpPr>
            <a:spLocks noChangeShapeType="1"/>
          </p:cNvSpPr>
          <p:nvPr/>
        </p:nvSpPr>
        <p:spPr bwMode="auto">
          <a:xfrm flipH="1">
            <a:off x="5867400" y="4648200"/>
            <a:ext cx="2438400" cy="685800"/>
          </a:xfrm>
          <a:prstGeom prst="line"/>
          <a:noFill/>
          <a:ln w="9525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grpSp>
        <p:nvGrpSpPr>
          <p:cNvPr id="69" name="Group 10"/>
          <p:cNvGrpSpPr/>
          <p:nvPr/>
        </p:nvGrpSpPr>
        <p:grpSpPr bwMode="auto">
          <a:xfrm>
            <a:off x="7848600" y="4876800"/>
            <a:ext cx="2743200" cy="1828800"/>
            <a:chOff x="4032" y="2976"/>
            <a:chExt cx="1728" cy="1152"/>
          </a:xfrm>
        </p:grpSpPr>
        <p:sp>
          <p:nvSpPr>
            <p:cNvPr id="1048688" name="Rectangle 11"/>
            <p:cNvSpPr>
              <a:spLocks noChangeArrowheads="1"/>
            </p:cNvSpPr>
            <p:nvPr/>
          </p:nvSpPr>
          <p:spPr bwMode="auto">
            <a:xfrm>
              <a:off x="4752" y="2976"/>
              <a:ext cx="1008" cy="192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sz="1600" lang="en-US">
                  <a:latin typeface="Times New Roman" panose="02020603050405020304" pitchFamily="18" charset="0"/>
                </a:rPr>
                <a:t>WindowListener</a:t>
              </a:r>
            </a:p>
          </p:txBody>
        </p:sp>
        <p:sp>
          <p:nvSpPr>
            <p:cNvPr id="1048689" name="Rectangle 12"/>
            <p:cNvSpPr>
              <a:spLocks noChangeArrowheads="1"/>
            </p:cNvSpPr>
            <p:nvPr/>
          </p:nvSpPr>
          <p:spPr bwMode="auto">
            <a:xfrm>
              <a:off x="4128" y="3312"/>
              <a:ext cx="1008" cy="288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sz="1600" lang="en-US">
                  <a:latin typeface="Times New Roman" panose="02020603050405020304" pitchFamily="18" charset="0"/>
                </a:rPr>
                <a:t>WindowAdapter</a:t>
              </a:r>
            </a:p>
          </p:txBody>
        </p:sp>
        <p:sp>
          <p:nvSpPr>
            <p:cNvPr id="1048690" name="Rectangle 13"/>
            <p:cNvSpPr>
              <a:spLocks noChangeArrowheads="1"/>
            </p:cNvSpPr>
            <p:nvPr/>
          </p:nvSpPr>
          <p:spPr bwMode="auto">
            <a:xfrm>
              <a:off x="4032" y="3840"/>
              <a:ext cx="1200" cy="288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sz="1600" lang="en-US">
                  <a:latin typeface="Times New Roman" panose="02020603050405020304" pitchFamily="18" charset="0"/>
                </a:rPr>
                <a:t>MyWindowAdapter</a:t>
              </a:r>
            </a:p>
          </p:txBody>
        </p:sp>
        <p:sp>
          <p:nvSpPr>
            <p:cNvPr id="1048691" name="AutoShape 14"/>
            <p:cNvSpPr>
              <a:spLocks noChangeArrowheads="1"/>
            </p:cNvSpPr>
            <p:nvPr/>
          </p:nvSpPr>
          <p:spPr bwMode="auto">
            <a:xfrm>
              <a:off x="5328" y="3168"/>
              <a:ext cx="144" cy="96"/>
            </a:xfrm>
            <a:prstGeom prst="upArrow">
              <a:avLst>
                <a:gd name="adj1" fmla="val 0"/>
                <a:gd name="adj2" fmla="val 9541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692" name="AutoShape 15"/>
            <p:cNvSpPr>
              <a:spLocks noChangeArrowheads="1"/>
            </p:cNvSpPr>
            <p:nvPr/>
          </p:nvSpPr>
          <p:spPr bwMode="auto">
            <a:xfrm>
              <a:off x="4512" y="3600"/>
              <a:ext cx="144" cy="240"/>
            </a:xfrm>
            <a:prstGeom prst="upArrow">
              <a:avLst>
                <a:gd name="adj1" fmla="val 0"/>
                <a:gd name="adj2" fmla="val 5729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693" name="Line 16"/>
            <p:cNvSpPr>
              <a:spLocks noChangeShapeType="1"/>
            </p:cNvSpPr>
            <p:nvPr/>
          </p:nvSpPr>
          <p:spPr bwMode="auto">
            <a:xfrm flipH="1">
              <a:off x="5136" y="3408"/>
              <a:ext cx="288" cy="0"/>
            </a:xfrm>
            <a:prstGeom prst="line"/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p>
              <a:endParaRPr altLang="en-US" lang="zh-CN"/>
            </a:p>
          </p:txBody>
        </p:sp>
        <p:sp>
          <p:nvSpPr>
            <p:cNvPr id="1048694" name="Line 17"/>
            <p:cNvSpPr>
              <a:spLocks noChangeShapeType="1"/>
            </p:cNvSpPr>
            <p:nvPr/>
          </p:nvSpPr>
          <p:spPr bwMode="auto">
            <a:xfrm flipH="1">
              <a:off x="5406" y="3264"/>
              <a:ext cx="0" cy="144"/>
            </a:xfrm>
            <a:prstGeom prst="line"/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p>
              <a:endParaRPr altLang="en-US"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sz="36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12.4 Java</a:t>
            </a:r>
            <a:r>
              <a:rPr altLang="en-US" sz="36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事件概述</a:t>
            </a:r>
          </a:p>
        </p:txBody>
      </p:sp>
      <p:sp>
        <p:nvSpPr>
          <p:cNvPr id="1048696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838200"/>
            <a:ext cx="10735408" cy="5046784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zh-CN" b="1" dirty="0" sz="24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中所有事件都从</a:t>
            </a:r>
            <a:r>
              <a:rPr altLang="zh-CN" b="1" dirty="0" sz="2400" lang="en-US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java.util.EventObject</a:t>
            </a: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类继承而来。</a:t>
            </a:r>
          </a:p>
          <a:p>
            <a:pPr eaLnBrk="1" hangingPunct="1">
              <a:lnSpc>
                <a:spcPct val="90000"/>
              </a:lnSpc>
            </a:pP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两个包中定义了事件：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的事件、监听器及适配器定义。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java.swing.event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：专门用于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swing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组件的附加事件。</a:t>
            </a:r>
          </a:p>
          <a:p>
            <a:pPr eaLnBrk="1" hangingPunct="1">
              <a:lnSpc>
                <a:spcPct val="90000"/>
              </a:lnSpc>
            </a:pPr>
            <a:r>
              <a:rPr altLang="en-US" b="1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如何查找组件能够发出哪些事件：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查找组件能够添加哪些事件监听器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(add***Listener)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根据方法参数查找相应的接口，即可知道具体的事件含义</a:t>
            </a:r>
          </a:p>
          <a:p>
            <a:pPr eaLnBrk="1" hangingPunct="1">
              <a:lnSpc>
                <a:spcPct val="90000"/>
              </a:lnSpc>
            </a:pPr>
            <a:r>
              <a:rPr altLang="zh-CN" dirty="0" sz="2400" lang="en-US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java.awt.event</a:t>
            </a:r>
            <a:r>
              <a:rPr altLang="en-US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包中定义了</a:t>
            </a:r>
            <a:r>
              <a:rPr altLang="zh-CN" dirty="0" sz="24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altLang="en-US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个监听器接口、</a:t>
            </a:r>
            <a:r>
              <a:rPr altLang="zh-CN" dirty="0" sz="24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altLang="en-US" dirty="0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个适配器类</a:t>
            </a:r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17B80B-4B9C-4D3D-8294-59E2F24A4E0A}" type="slidenum">
              <a:rPr altLang="zh-CN" sz="1400" kumimoji="0" lang="en-US"/>
              <a:t>14</a:t>
            </a:fld>
            <a:endParaRPr altLang="zh-CN" sz="1400" kumimoji="0" lang="en-US"/>
          </a:p>
        </p:txBody>
      </p:sp>
      <p:sp>
        <p:nvSpPr>
          <p:cNvPr id="1048698" name="Rectangle 4"/>
          <p:cNvSpPr>
            <a:spLocks noChangeArrowheads="1"/>
          </p:cNvSpPr>
          <p:nvPr/>
        </p:nvSpPr>
        <p:spPr bwMode="auto">
          <a:xfrm>
            <a:off x="1981200" y="4572000"/>
            <a:ext cx="3886200" cy="1828800"/>
          </a:xfrm>
          <a:prstGeom prst="rect"/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b="1" sz="1600" lang="en-US">
                <a:latin typeface="Times New Roman" panose="02020603050405020304" pitchFamily="18" charset="0"/>
              </a:rPr>
              <a:t>java.awt.event</a:t>
            </a:r>
            <a:r>
              <a:rPr altLang="en-US" b="1" sz="1600" lang="zh-CN">
                <a:latin typeface="Times New Roman" panose="02020603050405020304" pitchFamily="18" charset="0"/>
              </a:rPr>
              <a:t>包中的</a:t>
            </a:r>
            <a:r>
              <a:rPr altLang="zh-CN" b="1" sz="1600" lang="en-US">
                <a:latin typeface="Times New Roman" panose="02020603050405020304" pitchFamily="18" charset="0"/>
              </a:rPr>
              <a:t>11</a:t>
            </a:r>
            <a:r>
              <a:rPr altLang="en-US" b="1" sz="1600" lang="zh-CN">
                <a:latin typeface="Times New Roman" panose="02020603050405020304" pitchFamily="18" charset="0"/>
              </a:rPr>
              <a:t>个监听器接口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ActionListener	WindowListener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AdjustmentListener	ComponentListener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ContainerListener	FocusListener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ItemListener	KeyListener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MouseListener	MouseMotionListener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TextListener</a:t>
            </a:r>
          </a:p>
        </p:txBody>
      </p:sp>
      <p:sp>
        <p:nvSpPr>
          <p:cNvPr id="1048699" name="Rectangle 5"/>
          <p:cNvSpPr>
            <a:spLocks noChangeArrowheads="1"/>
          </p:cNvSpPr>
          <p:nvPr/>
        </p:nvSpPr>
        <p:spPr bwMode="auto">
          <a:xfrm>
            <a:off x="6096000" y="4572000"/>
            <a:ext cx="3886200" cy="1447800"/>
          </a:xfrm>
          <a:prstGeom prst="rect"/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b="1" sz="1600" lang="en-US">
                <a:latin typeface="Times New Roman" panose="02020603050405020304" pitchFamily="18" charset="0"/>
              </a:rPr>
              <a:t>java.awt.event</a:t>
            </a:r>
            <a:r>
              <a:rPr altLang="en-US" b="1" sz="1600" lang="zh-CN">
                <a:latin typeface="Times New Roman" panose="02020603050405020304" pitchFamily="18" charset="0"/>
              </a:rPr>
              <a:t>包中的</a:t>
            </a:r>
            <a:r>
              <a:rPr altLang="zh-CN" b="1" sz="1600" lang="en-US">
                <a:latin typeface="Times New Roman" panose="02020603050405020304" pitchFamily="18" charset="0"/>
              </a:rPr>
              <a:t>7</a:t>
            </a:r>
            <a:r>
              <a:rPr altLang="en-US" b="1" sz="1600" lang="zh-CN">
                <a:latin typeface="Times New Roman" panose="02020603050405020304" pitchFamily="18" charset="0"/>
              </a:rPr>
              <a:t>个适配器类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WindowAdapter	ComponenAdapter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ContainerAdapter	FocusAdapter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KeyAdapter	MouseAdapter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MouseMotionAdapter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altLang="zh-CN" dirty="0" sz="36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dirty="0" sz="36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</p:txBody>
      </p:sp>
      <p:sp>
        <p:nvSpPr>
          <p:cNvPr id="104870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>
              <a:lnSpc>
                <a:spcPct val="90000"/>
              </a:lnSpc>
            </a:pPr>
            <a:r>
              <a:rPr altLang="en-US" b="1" dirty="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虽然接口和类比较多，但原理都一样。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定义实现监听器接口的监听器类，在相应方法中添加事件处理代码。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创建一个监听器类的对象，添加到事件源的监听器列表中。</a:t>
            </a:r>
          </a:p>
          <a:p>
            <a:pPr eaLnBrk="1" hangingPunct="1">
              <a:lnSpc>
                <a:spcPct val="90000"/>
              </a:lnSpc>
            </a:pPr>
            <a:r>
              <a:rPr altLang="zh-CN" b="1" dirty="0" lang="en-US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事件分为语义事件和低级事件。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语义事件是有明确意义的事件。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：按钮按下、菜单选择、选择列表项、文本域中按回车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Adjustment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：调整滚动条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Item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：从一组选择框或列表项中选择一个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Text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：文本域或文本框中内容发生变化</a:t>
            </a:r>
          </a:p>
          <a:p>
            <a:pPr eaLnBrk="1" hangingPunct="1" lvl="1">
              <a:lnSpc>
                <a:spcPct val="90000"/>
              </a:lnSpc>
            </a:pPr>
            <a:endParaRPr altLang="en-US" dirty="0" sz="2400" 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7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C3F6B0-98DD-41D3-AAC5-5C7D4EA77EDD}" type="slidenum">
              <a:rPr altLang="zh-CN" sz="1400" kumimoji="0" lang="en-US"/>
              <a:t>15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sz="32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12.5 </a:t>
            </a:r>
            <a:r>
              <a:rPr altLang="zh-CN" dirty="0" sz="32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dirty="0" sz="32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endParaRPr altLang="en-US" dirty="0" lang="zh-CN"/>
          </a:p>
        </p:txBody>
      </p:sp>
      <p:sp>
        <p:nvSpPr>
          <p:cNvPr id="1048704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 eaLnBrk="1" hangingPunct="1" lvl="1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低级事件是较小的基本事件。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Component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：组件被显示、隐藏、改变位置、改变大小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：键盘上的一个键被按下或者释放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：鼠标按键的按下和释放，鼠标移动或拖动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Focus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：组件得到焦点或失去焦点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Window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：窗口被显示、隐藏、关闭、激活、图标化、还原</a:t>
            </a:r>
          </a:p>
          <a:p>
            <a:pPr eaLnBrk="1" hangingPunct="1" lvl="2">
              <a:lnSpc>
                <a:spcPct val="90000"/>
              </a:lnSpc>
            </a:pPr>
            <a:r>
              <a:rPr altLang="zh-CN" dirty="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Container</a:t>
            </a:r>
            <a:r>
              <a:rPr altLang="zh-CN" dirty="0" lang="en-US" err="1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dirty="0" lang="zh-CN">
                <a:latin typeface="Times New Roman" panose="02020603050405020304" pitchFamily="18" charset="0"/>
                <a:ea typeface="楷体_GB2312" pitchFamily="49" charset="-122"/>
              </a:rPr>
              <a:t>：容器中加入或移除一个组件</a:t>
            </a:r>
            <a:endParaRPr altLang="en-US" dirty="0" sz="32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sz="36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</p:txBody>
      </p:sp>
      <p:sp>
        <p:nvSpPr>
          <p:cNvPr id="1048706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键盘事件监听器</a:t>
            </a:r>
            <a:r>
              <a:rPr altLang="zh-CN" dirty="0" sz="2800" lang="en-US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KeyListener</a:t>
            </a:r>
            <a:r>
              <a:rPr altLang="en-US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有三个方法：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keyPressed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：对应于按键按下。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keyReleased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：对应于按键弹起。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：结合上述两个事件，直接报告按了按键，用于不须区分按下和弹起的情况。</a:t>
            </a:r>
          </a:p>
        </p:txBody>
      </p:sp>
      <p:sp>
        <p:nvSpPr>
          <p:cNvPr id="104870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05AE4-6823-421B-851D-1AE24EFC80A4}" type="slidenum">
              <a:rPr altLang="zh-CN" sz="1400" kumimoji="0" lang="en-US"/>
              <a:t>17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32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  <a:endParaRPr altLang="en-US" dirty="0" lang="zh-CN"/>
          </a:p>
        </p:txBody>
      </p:sp>
      <p:sp>
        <p:nvSpPr>
          <p:cNvPr id="1048709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键盘事件类</a:t>
            </a:r>
            <a:r>
              <a:rPr altLang="zh-CN" dirty="0" sz="2800" lang="en-US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en-US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的主要方法有：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char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getKeyChar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：得到按键对应的字符。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getKeyCode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：得到按键对应的扫描码。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static String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getKeyText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keyCode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：将扫描码转化为说明字符串。</a:t>
            </a:r>
          </a:p>
          <a:p>
            <a:pPr eaLnBrk="1" hangingPunct="1"/>
            <a:r>
              <a:rPr altLang="en-US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如何处理键盘事件：</a:t>
            </a:r>
          </a:p>
          <a:p>
            <a:pPr eaLnBrk="1" hangingPunct="1" lvl="1"/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用按键的扫描码可以准确的确定按键。</a:t>
            </a:r>
          </a:p>
          <a:p>
            <a:pPr eaLnBrk="1" hangingPunct="1" lvl="1"/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类中定义了所有按键的扫描码常量，如：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VK_A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VK_SHIFT, VK_F10, VK_ENTER, VK_LEFT, VK_NUMPAD1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判断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altLang="en-US" dirty="0" sz="36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sz="36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altLang="en-US" sz="36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的键盘事件</a:t>
            </a:r>
          </a:p>
        </p:txBody>
      </p:sp>
      <p:sp>
        <p:nvSpPr>
          <p:cNvPr id="10487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键盘事件只在事件源组件获得输入焦点时触发。</a:t>
            </a:r>
          </a:p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缺省情况下，</a:t>
            </a:r>
            <a:r>
              <a:rPr altLang="zh-CN" dirty="0" sz="2800" lang="en-US">
                <a:latin typeface="Times New Roman" panose="02020603050405020304" pitchFamily="18" charset="0"/>
                <a:ea typeface="楷体_GB2312" pitchFamily="49" charset="-122"/>
              </a:rPr>
              <a:t>Panel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因无法得到输入焦点，所以不能得到键盘事件。</a:t>
            </a:r>
          </a:p>
          <a:p>
            <a:pPr eaLnBrk="1" hangingPunct="1" lvl="1"/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解决方法是：覆盖其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isFocusTraversable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方法，使其返回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，从而使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JPanel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可以得到输入焦点，接收键盘事件。</a:t>
            </a:r>
          </a:p>
          <a:p>
            <a:pPr eaLnBrk="1" hangingPunct="1" lvl="1"/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窗口中不能同时出现其他能够获得输入焦点的组件。</a:t>
            </a:r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87DE6F-E286-40B3-99FC-761E7B5DB78E}" type="slidenum">
              <a:rPr altLang="zh-CN" sz="1400" kumimoji="0" lang="en-US"/>
              <a:t>19</a:t>
            </a:fld>
            <a:endParaRPr altLang="zh-CN" sz="1400" kumimoji="0" lang="en-US"/>
          </a:p>
        </p:txBody>
      </p:sp>
      <p:sp>
        <p:nvSpPr>
          <p:cNvPr id="1048713" name="Rectangle 4"/>
          <p:cNvSpPr>
            <a:spLocks noChangeArrowheads="1"/>
          </p:cNvSpPr>
          <p:nvPr/>
        </p:nvSpPr>
        <p:spPr bwMode="auto">
          <a:xfrm>
            <a:off x="3048000" y="3581400"/>
            <a:ext cx="5410200" cy="28194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Panel testPanel = new KeyPanel();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//</a:t>
            </a:r>
            <a:r>
              <a:rPr altLang="en-US" sz="1600" lang="zh-CN">
                <a:latin typeface="Times New Roman" panose="02020603050405020304" pitchFamily="18" charset="0"/>
              </a:rPr>
              <a:t>若将上面的</a:t>
            </a:r>
            <a:r>
              <a:rPr altLang="zh-CN" sz="1600" lang="en-US">
                <a:latin typeface="Times New Roman" panose="02020603050405020304" pitchFamily="18" charset="0"/>
              </a:rPr>
              <a:t>KeyPanel()</a:t>
            </a:r>
            <a:r>
              <a:rPr altLang="en-US" sz="1600" lang="zh-CN">
                <a:latin typeface="Times New Roman" panose="02020603050405020304" pitchFamily="18" charset="0"/>
              </a:rPr>
              <a:t>改为</a:t>
            </a:r>
            <a:r>
              <a:rPr altLang="zh-CN" sz="1600" lang="en-US">
                <a:latin typeface="Times New Roman" panose="02020603050405020304" pitchFamily="18" charset="0"/>
              </a:rPr>
              <a:t>JPanel() </a:t>
            </a:r>
            <a:r>
              <a:rPr altLang="en-US" sz="1600" lang="zh-CN">
                <a:latin typeface="Times New Roman" panose="02020603050405020304" pitchFamily="18" charset="0"/>
              </a:rPr>
              <a:t>，则无法接收键盘事件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testPanel.addKeyListener(</a:t>
            </a:r>
            <a:r>
              <a:rPr altLang="zh-CN" b="1" sz="1600" lang="en-US">
                <a:latin typeface="Times New Roman" panose="02020603050405020304" pitchFamily="18" charset="0"/>
              </a:rPr>
              <a:t>…</a:t>
            </a:r>
            <a:r>
              <a:rPr altLang="zh-CN" sz="1600" lang="en-US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class KeyPanel extends Panel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boolean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isFocusTraversable</a:t>
            </a:r>
            <a:r>
              <a:rPr altLang="zh-CN" sz="1600" lang="en-US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	return true;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概述</a:t>
            </a:r>
          </a:p>
        </p:txBody>
      </p:sp>
      <p:sp>
        <p:nvSpPr>
          <p:cNvPr id="10485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事件的含义</a:t>
            </a:r>
          </a:p>
          <a:p>
            <a:pPr eaLnBrk="1" hangingPunct="1"/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JDK1.0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altLang="en-US" b="1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层次模型</a:t>
            </a:r>
          </a:p>
          <a:p>
            <a:pPr eaLnBrk="1" hangingPunct="1"/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理解并掌握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JAK1.1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事件处理的</a:t>
            </a:r>
            <a:r>
              <a:rPr altLang="en-US" b="1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委托模型</a:t>
            </a:r>
          </a:p>
          <a:p>
            <a:pPr eaLnBrk="1" hangingPunct="1"/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 GUI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en-US" b="1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事件种类</a:t>
            </a:r>
          </a:p>
          <a:p>
            <a:pPr eaLnBrk="1" hangingPunct="1"/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altLang="en-US" b="1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编写</a:t>
            </a:r>
            <a:r>
              <a:rPr altLang="zh-CN" b="1" lang="en-US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altLang="en-US" b="1" lang="zh-CN">
                <a:solidFill>
                  <a:schemeClr val="tx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事件处理程序的方法</a:t>
            </a:r>
          </a:p>
        </p:txBody>
      </p:sp>
      <p:sp>
        <p:nvSpPr>
          <p:cNvPr id="104858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F3A06C-1940-44CC-AE7B-414A3C959609}" type="slidenum">
              <a:rPr altLang="zh-CN" sz="1400" kumimoji="0" lang="en-US"/>
              <a:t>2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销毁键盘事件</a:t>
            </a:r>
          </a:p>
        </p:txBody>
      </p:sp>
      <p:sp>
        <p:nvSpPr>
          <p:cNvPr id="10487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问题：设计一个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TextField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，用于输入电话号码。要求只能输入数字，不能输入其他字符。</a:t>
            </a:r>
          </a:p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解决方法：</a:t>
            </a:r>
          </a:p>
          <a:p>
            <a:pPr eaLnBrk="1" hangingPunct="1" lvl="1"/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consume()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方法销毁键盘事件，使其不能传递到组件。</a:t>
            </a:r>
          </a:p>
          <a:p>
            <a:pPr eaLnBrk="1" hangingPunct="1" lvl="1"/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销毁键盘事件要在键盘事件监听器的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方法中进行。</a:t>
            </a:r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9E9C1F-E22A-4C35-86EF-A40F3503D979}" type="slidenum">
              <a:rPr altLang="zh-CN" sz="1400" kumimoji="0" lang="en-US"/>
              <a:t>20</a:t>
            </a:fld>
            <a:endParaRPr altLang="zh-CN" sz="1400" kumimoji="0" lang="en-US"/>
          </a:p>
        </p:txBody>
      </p:sp>
      <p:sp>
        <p:nvSpPr>
          <p:cNvPr id="1048717" name="Rectangle 4"/>
          <p:cNvSpPr>
            <a:spLocks noChangeArrowheads="1"/>
          </p:cNvSpPr>
          <p:nvPr/>
        </p:nvSpPr>
        <p:spPr bwMode="auto">
          <a:xfrm>
            <a:off x="3234105" y="3704492"/>
            <a:ext cx="5410200" cy="23622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b="1" sz="1600" lang="en-US">
                <a:solidFill>
                  <a:schemeClr val="tx2"/>
                </a:solidFill>
                <a:latin typeface="Times New Roman" panose="02020603050405020304" pitchFamily="18" charset="0"/>
              </a:rPr>
              <a:t>numField.</a:t>
            </a:r>
            <a:r>
              <a:rPr altLang="zh-CN" sz="1600" lang="en-US">
                <a:latin typeface="Times New Roman" panose="02020603050405020304" pitchFamily="18" charset="0"/>
              </a:rPr>
              <a:t>addKeyListener(new KeyAdapter() 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public void keyTyped(KeyEvent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	char ch = e.getKeyChar();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	if(ch &lt; '0' || ch &gt; '9') e.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consume</a:t>
            </a:r>
            <a:r>
              <a:rPr altLang="zh-CN" sz="1600" lang="en-US">
                <a:latin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</a:p>
        </p:txBody>
      </p:sp>
      <p:sp>
        <p:nvSpPr>
          <p:cNvPr id="10487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鼠标事件监听器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有五个方法：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mousePressed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：对应于鼠标按键按下事件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mouseReleased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：对应于鼠标按键释放事件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：结合上述两个方法，直接报告鼠标点击事件，用于不须区分按下或释放的情况。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：对应于鼠标移动进入组件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：对应于鼠标移出组件</a:t>
            </a:r>
          </a:p>
        </p:txBody>
      </p:sp>
      <p:sp>
        <p:nvSpPr>
          <p:cNvPr id="104872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77E68-C2A3-41F9-BEA3-9195FAF2DE31}" type="slidenum">
              <a:rPr altLang="zh-CN" sz="1400" kumimoji="0" lang="en-US"/>
              <a:t>21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32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鼠标事件</a:t>
            </a:r>
            <a:endParaRPr altLang="en-US" dirty="0" lang="zh-CN"/>
          </a:p>
        </p:txBody>
      </p:sp>
      <p:sp>
        <p:nvSpPr>
          <p:cNvPr id="1048722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鼠标事件类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的常用方法有：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getButton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：得到发生动作的按键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(BUTTON1, BUTTON2, BUTTON3)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getClickCount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：得到点击次数，主要用于双击事件。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Point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getPoint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()(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getX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(),int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getY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())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：得到事件发生时鼠标的相对位置。</a:t>
            </a:r>
          </a:p>
          <a:p>
            <a:pPr eaLnBrk="1" hangingPunct="1" lvl="1"/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getModifiers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 ()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：得到鼠标按键和键盘组合键的状态。</a:t>
            </a:r>
          </a:p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鼠标与键盘组合使用：</a:t>
            </a:r>
            <a:r>
              <a:rPr altLang="zh-CN" dirty="0" sz="28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altLang="zh-CN" dirty="0" sz="2800" lang="en-US">
                <a:latin typeface="Times New Roman" panose="02020603050405020304" pitchFamily="18" charset="0"/>
                <a:ea typeface="楷体_GB2312" pitchFamily="49" charset="-122"/>
              </a:rPr>
              <a:t>MouseExample.java)</a:t>
            </a:r>
          </a:p>
          <a:p>
            <a:pPr eaLnBrk="1" hangingPunct="1" lvl="1"/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在鼠标事件中判断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SHIFT,CONTROL,ALT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的状态可以使用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isShiftDown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isControlDown</a:t>
            </a:r>
            <a:r>
              <a:rPr altLang="zh-CN" dirty="0" sz="2400" lang="en-US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altLang="zh-CN" dirty="0" sz="2400" lang="en-US" err="1">
                <a:latin typeface="Times New Roman" panose="02020603050405020304" pitchFamily="18" charset="0"/>
                <a:ea typeface="楷体_GB2312" pitchFamily="49" charset="-122"/>
              </a:rPr>
              <a:t>isAltDown</a:t>
            </a: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  <a:p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楷体_GB2312" pitchFamily="49" charset="-122"/>
              </a:rPr>
              <a:t>一般鼠标事件的处理</a:t>
            </a:r>
          </a:p>
        </p:txBody>
      </p:sp>
      <p:sp>
        <p:nvSpPr>
          <p:cNvPr id="104872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按住</a:t>
            </a:r>
            <a:r>
              <a:rPr altLang="zh-CN" dirty="0" sz="2000" lang="en-US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Shift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altLang="en-US" dirty="0" sz="2000" lang="zh-CN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左边</a:t>
            </a:r>
            <a:r>
              <a:rPr altLang="zh-CN" dirty="0" sz="2000" lang="en-US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altLang="en-US" dirty="0" sz="2000" lang="zh-CN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像素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之内</a:t>
            </a:r>
            <a:r>
              <a:rPr altLang="en-US" dirty="0" sz="2000" lang="zh-CN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双击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鼠标</a:t>
            </a:r>
            <a:r>
              <a:rPr altLang="en-US" dirty="0" sz="2000" lang="zh-CN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左键</a:t>
            </a:r>
          </a:p>
          <a:p>
            <a:pPr eaLnBrk="1" hangingPunct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因为是双击事件，所以最后由鼠标点击事件触发，对应于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mouseClicked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104872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B2AFFC-54EE-4AEB-9515-47FEBCFEA076}" type="slidenum">
              <a:rPr altLang="zh-CN" sz="1400" kumimoji="0" lang="en-US"/>
              <a:t>23</a:t>
            </a:fld>
            <a:endParaRPr altLang="zh-CN" sz="1400" kumimoji="0" lang="en-US"/>
          </a:p>
        </p:txBody>
      </p:sp>
      <p:sp>
        <p:nvSpPr>
          <p:cNvPr id="1048726" name="Rectangle 4"/>
          <p:cNvSpPr>
            <a:spLocks noChangeArrowheads="1"/>
          </p:cNvSpPr>
          <p:nvPr/>
        </p:nvSpPr>
        <p:spPr bwMode="auto">
          <a:xfrm>
            <a:off x="2095500" y="3429000"/>
            <a:ext cx="8001000" cy="28194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void mouseClicked(MouseEvent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if(e.getButton()==MouseEvent.BUTTON1 &amp;&amp;	//</a:t>
            </a:r>
            <a:r>
              <a:rPr altLang="en-US" sz="1600" lang="zh-CN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altLang="en-US" sz="1600" lang="zh-CN">
                <a:latin typeface="Times New Roman" panose="02020603050405020304" pitchFamily="18" charset="0"/>
              </a:rPr>
              <a:t>		</a:t>
            </a:r>
            <a:r>
              <a:rPr altLang="zh-CN" sz="1600" lang="en-US">
                <a:latin typeface="Times New Roman" panose="02020603050405020304" pitchFamily="18" charset="0"/>
              </a:rPr>
              <a:t>e.getClickCount()==2 &amp;&amp;		//</a:t>
            </a:r>
            <a:r>
              <a:rPr altLang="en-US" sz="1600" lang="zh-CN">
                <a:latin typeface="Times New Roman" panose="02020603050405020304" pitchFamily="18" charset="0"/>
              </a:rPr>
              <a:t>双击</a:t>
            </a:r>
          </a:p>
          <a:p>
            <a:pPr eaLnBrk="1" hangingPunct="1"/>
            <a:r>
              <a:rPr altLang="en-US" sz="1600" lang="zh-CN">
                <a:latin typeface="Times New Roman" panose="02020603050405020304" pitchFamily="18" charset="0"/>
              </a:rPr>
              <a:t>		</a:t>
            </a:r>
            <a:r>
              <a:rPr altLang="zh-CN" sz="1600" lang="en-US">
                <a:latin typeface="Times New Roman" panose="02020603050405020304" pitchFamily="18" charset="0"/>
              </a:rPr>
              <a:t>e.getX()&lt;50 &amp;&amp;			//</a:t>
            </a:r>
            <a:r>
              <a:rPr altLang="en-US" sz="1600" lang="zh-CN">
                <a:latin typeface="Times New Roman" panose="02020603050405020304" pitchFamily="18" charset="0"/>
              </a:rPr>
              <a:t>在</a:t>
            </a:r>
            <a:r>
              <a:rPr altLang="zh-CN" sz="1600" lang="en-US">
                <a:latin typeface="Times New Roman" panose="02020603050405020304" pitchFamily="18" charset="0"/>
              </a:rPr>
              <a:t>testButton</a:t>
            </a:r>
            <a:r>
              <a:rPr altLang="en-US" sz="1600" lang="zh-CN">
                <a:latin typeface="Times New Roman" panose="02020603050405020304" pitchFamily="18" charset="0"/>
              </a:rPr>
              <a:t>左边</a:t>
            </a:r>
            <a:r>
              <a:rPr altLang="zh-CN" sz="1600" lang="en-US">
                <a:latin typeface="Times New Roman" panose="02020603050405020304" pitchFamily="18" charset="0"/>
              </a:rPr>
              <a:t>50</a:t>
            </a:r>
            <a:r>
              <a:rPr altLang="en-US" sz="1600" lang="zh-CN">
                <a:latin typeface="Times New Roman" panose="02020603050405020304" pitchFamily="18" charset="0"/>
              </a:rPr>
              <a:t>像素</a:t>
            </a:r>
          </a:p>
          <a:p>
            <a:pPr eaLnBrk="1" hangingPunct="1"/>
            <a:r>
              <a:rPr altLang="en-US" sz="1600" lang="zh-CN">
                <a:latin typeface="Times New Roman" panose="02020603050405020304" pitchFamily="18" charset="0"/>
              </a:rPr>
              <a:t>		</a:t>
            </a:r>
            <a:r>
              <a:rPr altLang="zh-CN" sz="1600" lang="en-US">
                <a:latin typeface="Times New Roman" panose="02020603050405020304" pitchFamily="18" charset="0"/>
              </a:rPr>
              <a:t>e.isShiftDown())			//</a:t>
            </a:r>
            <a:r>
              <a:rPr altLang="en-US" sz="1600" lang="zh-CN">
                <a:latin typeface="Times New Roman" panose="02020603050405020304" pitchFamily="18" charset="0"/>
              </a:rPr>
              <a:t>按下键盘</a:t>
            </a:r>
            <a:r>
              <a:rPr altLang="zh-CN" sz="1600" lang="en-US">
                <a:latin typeface="Times New Roman" panose="02020603050405020304" pitchFamily="18" charset="0"/>
              </a:rPr>
              <a:t>Shift</a:t>
            </a:r>
            <a:r>
              <a:rPr altLang="en-US" sz="1600" lang="zh-CN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altLang="en-US" sz="1600" lang="zh-CN">
                <a:latin typeface="Times New Roman" panose="02020603050405020304" pitchFamily="18" charset="0"/>
              </a:rPr>
              <a:t>	</a:t>
            </a:r>
            <a:r>
              <a:rPr altLang="zh-CN" sz="1600" lang="en-US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	System.exit(0);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多个鼠标按键状态的判断</a:t>
            </a:r>
          </a:p>
        </p:txBody>
      </p:sp>
      <p:sp>
        <p:nvSpPr>
          <p:cNvPr id="1048728" name="Rectangle 3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sz="2400" lang="zh-CN">
                <a:latin typeface="Times New Roman" panose="02020603050405020304" pitchFamily="18" charset="0"/>
                <a:ea typeface="楷体_GB2312" pitchFamily="49" charset="-122"/>
              </a:rPr>
              <a:t>功能：执行以下操作，程序就退出：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按住鼠标左键和右键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按住键盘</a:t>
            </a:r>
            <a:r>
              <a:rPr altLang="zh-CN" sz="2000" lang="en-US">
                <a:latin typeface="Times New Roman" panose="02020603050405020304" pitchFamily="18" charset="0"/>
                <a:ea typeface="楷体_GB2312" pitchFamily="49" charset="-122"/>
              </a:rPr>
              <a:t>Ctrl</a:t>
            </a: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键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将鼠标从</a:t>
            </a:r>
            <a:r>
              <a:rPr altLang="zh-CN" sz="2000" lang="en-US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移出</a:t>
            </a:r>
          </a:p>
          <a:p>
            <a:pPr eaLnBrk="1" hangingPunct="1">
              <a:lnSpc>
                <a:spcPct val="90000"/>
              </a:lnSpc>
            </a:pPr>
            <a:r>
              <a:rPr altLang="en-US" sz="2400" lang="zh-CN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因为事件由鼠标移出触发，所以对应于</a:t>
            </a:r>
            <a:r>
              <a:rPr altLang="zh-CN" sz="2000" lang="en-US"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方法。</a:t>
            </a:r>
          </a:p>
        </p:txBody>
      </p:sp>
      <p:sp>
        <p:nvSpPr>
          <p:cNvPr id="10487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FAEE4B-E234-4BF6-A05B-4CC1BE97CC45}" type="slidenum">
              <a:rPr altLang="zh-CN" sz="1400" kumimoji="0" lang="en-US"/>
              <a:t>24</a:t>
            </a:fld>
            <a:endParaRPr altLang="zh-CN" sz="1400" kumimoji="0" lang="en-US"/>
          </a:p>
        </p:txBody>
      </p:sp>
      <p:sp>
        <p:nvSpPr>
          <p:cNvPr id="1048730" name="Rectangle 4"/>
          <p:cNvSpPr>
            <a:spLocks noChangeArrowheads="1"/>
          </p:cNvSpPr>
          <p:nvPr/>
        </p:nvSpPr>
        <p:spPr bwMode="auto">
          <a:xfrm>
            <a:off x="2026627" y="3716481"/>
            <a:ext cx="8001000" cy="30480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public void </a:t>
            </a:r>
            <a:r>
              <a:rPr altLang="zh-CN" dirty="0" sz="1600" lang="en-US" err="1">
                <a:latin typeface="Times New Roman" panose="02020603050405020304" pitchFamily="18" charset="0"/>
              </a:rPr>
              <a:t>mouseExited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MouseEvent</a:t>
            </a:r>
            <a:r>
              <a:rPr altLang="zh-CN" dirty="0" sz="1600" lang="en-US">
                <a:latin typeface="Times New Roman" panose="02020603050405020304" pitchFamily="18" charset="0"/>
              </a:rPr>
              <a:t> e)			//</a:t>
            </a:r>
            <a:r>
              <a:rPr altLang="en-US" dirty="0" sz="1600" lang="zh-CN">
                <a:latin typeface="Times New Roman" panose="02020603050405020304" pitchFamily="18" charset="0"/>
              </a:rPr>
              <a:t>鼠标移出</a:t>
            </a:r>
            <a:r>
              <a:rPr altLang="zh-CN" dirty="0" sz="1600" lang="en-US" err="1">
                <a:latin typeface="Times New Roman" panose="02020603050405020304" pitchFamily="18" charset="0"/>
              </a:rPr>
              <a:t>testButton</a:t>
            </a:r>
            <a:r>
              <a:rPr altLang="en-US" dirty="0" sz="1600" lang="zh-CN">
                <a:latin typeface="Times New Roman" panose="02020603050405020304" pitchFamily="18" charset="0"/>
              </a:rPr>
              <a:t>事件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int modifiers = </a:t>
            </a:r>
            <a:r>
              <a:rPr altLang="zh-CN" dirty="0" sz="1600" lang="en-US" err="1">
                <a:latin typeface="Times New Roman" panose="02020603050405020304" pitchFamily="18" charset="0"/>
              </a:rPr>
              <a:t>e.</a:t>
            </a:r>
            <a:r>
              <a:rPr altLang="zh-CN" dirty="0" sz="1600" lang="en-US" err="1">
                <a:solidFill>
                  <a:srgbClr val="FF3300"/>
                </a:solidFill>
                <a:latin typeface="Times New Roman" panose="02020603050405020304" pitchFamily="18" charset="0"/>
              </a:rPr>
              <a:t>getModifiers</a:t>
            </a:r>
            <a:r>
              <a:rPr altLang="zh-CN" dirty="0" sz="1600" lang="en-US">
                <a:latin typeface="Times New Roman" panose="02020603050405020304" pitchFamily="18" charset="0"/>
              </a:rPr>
              <a:t>();	//</a:t>
            </a:r>
            <a:r>
              <a:rPr altLang="en-US" dirty="0" sz="1600" lang="zh-CN">
                <a:latin typeface="Times New Roman" panose="02020603050405020304" pitchFamily="18" charset="0"/>
              </a:rPr>
              <a:t>得到鼠标当前状态</a:t>
            </a:r>
          </a:p>
          <a:p>
            <a:pPr eaLnBrk="1" hangingPunct="1"/>
            <a:r>
              <a:rPr altLang="en-US" dirty="0" sz="1600" lang="zh-CN">
                <a:latin typeface="Times New Roman" panose="02020603050405020304" pitchFamily="18" charset="0"/>
              </a:rPr>
              <a:t>	</a:t>
            </a:r>
            <a:r>
              <a:rPr altLang="zh-CN" dirty="0" sz="1600" lang="en-US">
                <a:latin typeface="Times New Roman" panose="02020603050405020304" pitchFamily="18" charset="0"/>
              </a:rPr>
              <a:t>int </a:t>
            </a:r>
            <a:r>
              <a:rPr altLang="zh-CN" dirty="0" sz="1600" lang="en-US" err="1">
                <a:latin typeface="Times New Roman" panose="02020603050405020304" pitchFamily="18" charset="0"/>
              </a:rPr>
              <a:t>exitMask</a:t>
            </a:r>
            <a:r>
              <a:rPr altLang="zh-CN" dirty="0" sz="1600" lang="en-US">
                <a:latin typeface="Times New Roman" panose="02020603050405020304" pitchFamily="18" charset="0"/>
              </a:rPr>
              <a:t> = MouseEvent.BUTTON3_MASK |	//</a:t>
            </a:r>
            <a:r>
              <a:rPr altLang="en-US" dirty="0" sz="1600" lang="zh-CN">
                <a:latin typeface="Times New Roman" panose="02020603050405020304" pitchFamily="18" charset="0"/>
              </a:rPr>
              <a:t>鼠标右键</a:t>
            </a:r>
          </a:p>
          <a:p>
            <a:pPr eaLnBrk="1" hangingPunct="1"/>
            <a:r>
              <a:rPr altLang="en-US" dirty="0" sz="1600" lang="zh-CN">
                <a:latin typeface="Times New Roman" panose="02020603050405020304" pitchFamily="18" charset="0"/>
              </a:rPr>
              <a:t>		</a:t>
            </a:r>
            <a:r>
              <a:rPr altLang="zh-CN" dirty="0" sz="1600" lang="en-US" err="1">
                <a:latin typeface="Times New Roman" panose="02020603050405020304" pitchFamily="18" charset="0"/>
              </a:rPr>
              <a:t>MouseEvent.CTRL_MASK</a:t>
            </a:r>
            <a:r>
              <a:rPr altLang="zh-CN" dirty="0" sz="1600" lang="en-US">
                <a:latin typeface="Times New Roman" panose="02020603050405020304" pitchFamily="18" charset="0"/>
              </a:rPr>
              <a:t> |		//</a:t>
            </a:r>
            <a:r>
              <a:rPr altLang="en-US" dirty="0" sz="1600" lang="zh-CN">
                <a:latin typeface="Times New Roman" panose="02020603050405020304" pitchFamily="18" charset="0"/>
              </a:rPr>
              <a:t>按下键盘</a:t>
            </a:r>
            <a:r>
              <a:rPr altLang="zh-CN" dirty="0" sz="1600" lang="en-US">
                <a:latin typeface="Times New Roman" panose="02020603050405020304" pitchFamily="18" charset="0"/>
              </a:rPr>
              <a:t>Ctrl</a:t>
            </a:r>
            <a:r>
              <a:rPr altLang="en-US" dirty="0" sz="1600" lang="zh-CN">
                <a:latin typeface="Times New Roman" panose="02020603050405020304" pitchFamily="18" charset="0"/>
              </a:rPr>
              <a:t>键</a:t>
            </a:r>
          </a:p>
          <a:p>
            <a:pPr eaLnBrk="1" hangingPunct="1"/>
            <a:r>
              <a:rPr altLang="en-US" dirty="0" sz="1600" lang="zh-CN">
                <a:latin typeface="Times New Roman" panose="02020603050405020304" pitchFamily="18" charset="0"/>
              </a:rPr>
              <a:t>		</a:t>
            </a:r>
            <a:r>
              <a:rPr altLang="zh-CN" dirty="0" sz="1600" lang="en-US">
                <a:latin typeface="Times New Roman" panose="02020603050405020304" pitchFamily="18" charset="0"/>
              </a:rPr>
              <a:t>MouseEvent.BUTTON1_MASK;	//</a:t>
            </a:r>
            <a:r>
              <a:rPr altLang="en-US" dirty="0" sz="1600" lang="zh-CN">
                <a:latin typeface="Times New Roman" panose="02020603050405020304" pitchFamily="18" charset="0"/>
              </a:rPr>
              <a:t>鼠标左键</a:t>
            </a:r>
          </a:p>
          <a:p>
            <a:pPr eaLnBrk="1" hangingPunct="1"/>
            <a:r>
              <a:rPr altLang="en-US" dirty="0" sz="1600" lang="zh-CN">
                <a:latin typeface="Times New Roman" panose="02020603050405020304" pitchFamily="18" charset="0"/>
              </a:rPr>
              <a:t>	</a:t>
            </a:r>
            <a:r>
              <a:rPr altLang="zh-CN" dirty="0" sz="1600" lang="en-US">
                <a:latin typeface="Times New Roman" panose="02020603050405020304" pitchFamily="18" charset="0"/>
              </a:rPr>
              <a:t>if((modifiers &amp; </a:t>
            </a:r>
            <a:r>
              <a:rPr altLang="zh-CN" dirty="0" sz="1600" lang="en-US" err="1">
                <a:latin typeface="Times New Roman" panose="02020603050405020304" pitchFamily="18" charset="0"/>
              </a:rPr>
              <a:t>exitMask</a:t>
            </a:r>
            <a:r>
              <a:rPr altLang="zh-CN" dirty="0" sz="1600" lang="en-US">
                <a:latin typeface="Times New Roman" panose="02020603050405020304" pitchFamily="18" charset="0"/>
              </a:rPr>
              <a:t>)==</a:t>
            </a:r>
            <a:r>
              <a:rPr altLang="zh-CN" dirty="0" sz="1600" lang="en-US" err="1">
                <a:latin typeface="Times New Roman" panose="02020603050405020304" pitchFamily="18" charset="0"/>
              </a:rPr>
              <a:t>exitMask</a:t>
            </a:r>
            <a:r>
              <a:rPr altLang="zh-CN" dirty="0" sz="1600" lang="en-US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	</a:t>
            </a:r>
            <a:r>
              <a:rPr altLang="zh-CN" dirty="0" sz="1600" lang="en-US" err="1">
                <a:latin typeface="Times New Roman" panose="02020603050405020304" pitchFamily="18" charset="0"/>
              </a:rPr>
              <a:t>System.exit</a:t>
            </a:r>
            <a:r>
              <a:rPr altLang="zh-CN" dirty="0" sz="1600" lang="en-US">
                <a:latin typeface="Times New Roman" panose="02020603050405020304" pitchFamily="18" charset="0"/>
              </a:rPr>
              <a:t>(0);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设置鼠标图标</a:t>
            </a:r>
          </a:p>
        </p:txBody>
      </p:sp>
      <p:sp>
        <p:nvSpPr>
          <p:cNvPr id="104873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  <a:noFill/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当鼠标移动到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上时，变为手形。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当鼠标移出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后，变为箭头形状。</a:t>
            </a:r>
          </a:p>
          <a:p>
            <a:pPr eaLnBrk="1" hangingPunct="1"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说明：有两种方法可以完成此功能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、直接调用</a:t>
            </a:r>
            <a:r>
              <a:rPr altLang="zh-CN" dirty="0" sz="20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testButton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altLang="zh-CN" dirty="0" sz="20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setCursor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方法设置按钮的鼠标图标。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、需要同时在</a:t>
            </a:r>
            <a:r>
              <a:rPr altLang="zh-CN" dirty="0" sz="20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mouseEntered</a:t>
            </a:r>
            <a:r>
              <a:rPr altLang="en-US" dirty="0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2000" lang="en-US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mouseExited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方法中设置窗口的鼠标图标。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、鼠标的形状见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Cursor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类的文档。</a:t>
            </a:r>
          </a:p>
        </p:txBody>
      </p:sp>
      <p:sp>
        <p:nvSpPr>
          <p:cNvPr id="104873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C2C40C-C33A-4EC4-B8CC-B9941E8C7BFB}" type="slidenum">
              <a:rPr altLang="zh-CN" sz="1400" kumimoji="0" lang="en-US"/>
              <a:t>25</a:t>
            </a:fld>
            <a:endParaRPr altLang="zh-CN" sz="1400" kumimoji="0" lang="en-US"/>
          </a:p>
        </p:txBody>
      </p:sp>
      <p:sp>
        <p:nvSpPr>
          <p:cNvPr id="1048734" name="Rectangle 4"/>
          <p:cNvSpPr>
            <a:spLocks noChangeArrowheads="1"/>
          </p:cNvSpPr>
          <p:nvPr/>
        </p:nvSpPr>
        <p:spPr bwMode="auto">
          <a:xfrm>
            <a:off x="2209800" y="4648200"/>
            <a:ext cx="8001000" cy="1905000"/>
          </a:xfrm>
          <a:prstGeom prst="rect"/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b="1" sz="1600" lang="zh-CN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altLang="zh-CN" b="1" sz="1600" lang="en-US">
                <a:solidFill>
                  <a:schemeClr val="hlink"/>
                </a:solidFill>
                <a:latin typeface="Times New Roman" panose="02020603050405020304" pitchFamily="18" charset="0"/>
              </a:rPr>
              <a:t>2: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void mouseEntered(MouseEvent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	setCursor(Cursor.getPredefinedCursor(Cursor.HAND_CURSOR));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void mouseExited(MouseEvent e)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	setCursor(Cursor.getPredefinedCursor(Cursor.DEFAULT_CURSOR));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735" name="Rectangle 5"/>
          <p:cNvSpPr>
            <a:spLocks noChangeArrowheads="1"/>
          </p:cNvSpPr>
          <p:nvPr/>
        </p:nvSpPr>
        <p:spPr bwMode="auto">
          <a:xfrm>
            <a:off x="2175164" y="4062847"/>
            <a:ext cx="8001000" cy="533400"/>
          </a:xfrm>
          <a:prstGeom prst="rect"/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b="1" dirty="0" sz="1600" lang="zh-CN">
                <a:solidFill>
                  <a:schemeClr val="hlink"/>
                </a:solidFill>
                <a:latin typeface="Times New Roman" panose="02020603050405020304" pitchFamily="18" charset="0"/>
              </a:rPr>
              <a:t>方法</a:t>
            </a:r>
            <a:r>
              <a:rPr altLang="zh-CN" b="1" dirty="0" sz="1600" lang="en-US">
                <a:solidFill>
                  <a:schemeClr val="hlink"/>
                </a:solidFill>
                <a:latin typeface="Times New Roman" panose="02020603050405020304" pitchFamily="18" charset="0"/>
              </a:rPr>
              <a:t>1:  </a:t>
            </a:r>
            <a:r>
              <a:rPr altLang="zh-CN" dirty="0" sz="1600" lang="en-US" err="1">
                <a:latin typeface="Times New Roman" panose="02020603050405020304" pitchFamily="18" charset="0"/>
              </a:rPr>
              <a:t>testButton.</a:t>
            </a:r>
            <a:r>
              <a:rPr altLang="zh-CN" dirty="0" sz="1600" lang="en-US" err="1">
                <a:solidFill>
                  <a:srgbClr val="FF3300"/>
                </a:solidFill>
                <a:latin typeface="Times New Roman" panose="02020603050405020304" pitchFamily="18" charset="0"/>
              </a:rPr>
              <a:t>setCursor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Cursor.</a:t>
            </a:r>
            <a:r>
              <a:rPr altLang="zh-CN" dirty="0" sz="1600" lang="en-US" err="1">
                <a:solidFill>
                  <a:srgbClr val="FF3300"/>
                </a:solidFill>
                <a:latin typeface="Times New Roman" panose="02020603050405020304" pitchFamily="18" charset="0"/>
              </a:rPr>
              <a:t>getPredefinedCursor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Cursor.HAND_CURSOR</a:t>
            </a:r>
            <a:r>
              <a:rPr altLang="zh-CN" dirty="0" sz="1600" lang="en-US">
                <a:latin typeface="Times New Roman" panose="02020603050405020304" pitchFamily="18" charset="0"/>
              </a:rPr>
              <a:t>));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鼠标移动事件</a:t>
            </a:r>
          </a:p>
        </p:txBody>
      </p:sp>
      <p:sp>
        <p:nvSpPr>
          <p:cNvPr id="104873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鼠标移动事件监听器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MouseMotionListener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有两个方法：</a:t>
            </a:r>
          </a:p>
          <a:p>
            <a:pPr eaLnBrk="1" hangingPunct="1" lvl="1"/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：对应于鼠标的拖动，即鼠标在组件上按下，然后移动位置，可以移动出组件之外。</a:t>
            </a:r>
          </a:p>
          <a:p>
            <a:pPr eaLnBrk="1" hangingPunct="1" lvl="1"/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 e)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：对应于鼠标的移动，即没有按钮按下，且鼠标只在组件内部移动位置。</a:t>
            </a:r>
          </a:p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鼠标移动事件监听器的入口参数与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相同，也是</a:t>
            </a:r>
            <a:r>
              <a:rPr altLang="zh-CN" dirty="0" sz="28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类型。</a:t>
            </a:r>
          </a:p>
          <a:p>
            <a:pPr eaLnBrk="1" hangingPunct="1"/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鼠标移动事件的处理：</a:t>
            </a:r>
          </a:p>
          <a:p>
            <a:pPr eaLnBrk="1" hangingPunct="1" lvl="1"/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mouseDragged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事件通常用于组件内部的某些物体形状、位置等改变。</a:t>
            </a:r>
          </a:p>
          <a:p>
            <a:pPr eaLnBrk="1" hangingPunct="1" lvl="1"/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mouseMoved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事件通常用于组件内部鼠标光标的改变。</a:t>
            </a:r>
          </a:p>
          <a:p>
            <a:pPr eaLnBrk="1" hangingPunct="1" lvl="1"/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在鼠标移动事件监听器中，可以使用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MouseEvent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的各种方法来获得鼠标的当前状态。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见</a:t>
            </a: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MouseMoveExample.java)</a:t>
            </a:r>
          </a:p>
        </p:txBody>
      </p:sp>
      <p:sp>
        <p:nvSpPr>
          <p:cNvPr id="10487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FDB7CF-EB83-4C5D-9E88-C59C386FF8F4}" type="slidenum">
              <a:rPr altLang="zh-CN" sz="1400" kumimoji="0" lang="en-US"/>
              <a:t>26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104874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定时器可以实现每隔一段时间触发一个事件：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实现定时器使用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javax.swing.Timer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类。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同时，还有一个</a:t>
            </a:r>
            <a:r>
              <a:rPr altLang="zh-CN" dirty="0" sz="2000" lang="en-US" err="1">
                <a:latin typeface="Times New Roman" panose="02020603050405020304" pitchFamily="18" charset="0"/>
                <a:ea typeface="楷体_GB2312" pitchFamily="49" charset="-122"/>
              </a:rPr>
              <a:t>java.util.Timer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类，注意类名的区分。</a:t>
            </a:r>
          </a:p>
          <a:p>
            <a:pPr eaLnBrk="1" hangingPunct="1">
              <a:lnSpc>
                <a:spcPct val="90000"/>
              </a:lnSpc>
            </a:pPr>
            <a:r>
              <a:rPr altLang="zh-CN" dirty="0" sz="2800" lang="en-US">
                <a:latin typeface="Times New Roman" panose="02020603050405020304" pitchFamily="18" charset="0"/>
                <a:ea typeface="楷体_GB2312" pitchFamily="49" charset="-122"/>
              </a:rPr>
              <a:t>Timer</a:t>
            </a:r>
            <a:r>
              <a:rPr altLang="en-US" dirty="0" sz="2800" lang="zh-CN">
                <a:latin typeface="Times New Roman" panose="02020603050405020304" pitchFamily="18" charset="0"/>
                <a:ea typeface="楷体_GB2312" pitchFamily="49" charset="-122"/>
              </a:rPr>
              <a:t>类的主要方法：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Timer(int delay, ActionListener listener)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：构造函数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void start()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：启动定时器</a:t>
            </a:r>
          </a:p>
          <a:p>
            <a:pPr eaLnBrk="1" hangingPunct="1" lvl="1">
              <a:lnSpc>
                <a:spcPct val="90000"/>
              </a:lnSpc>
            </a:pPr>
            <a:r>
              <a:rPr altLang="zh-CN" dirty="0" sz="2000" lang="en-US">
                <a:latin typeface="Times New Roman" panose="02020603050405020304" pitchFamily="18" charset="0"/>
                <a:ea typeface="楷体_GB2312" pitchFamily="49" charset="-122"/>
              </a:rPr>
              <a:t>void stop()</a:t>
            </a:r>
            <a:r>
              <a:rPr altLang="en-US" dirty="0" sz="2000" lang="zh-CN">
                <a:latin typeface="Times New Roman" panose="02020603050405020304" pitchFamily="18" charset="0"/>
                <a:ea typeface="楷体_GB2312" pitchFamily="49" charset="-122"/>
              </a:rPr>
              <a:t>：停止定时器</a:t>
            </a:r>
          </a:p>
        </p:txBody>
      </p:sp>
      <p:sp>
        <p:nvSpPr>
          <p:cNvPr id="104874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29A036-8B5F-4194-97AA-080D05D84455}" type="slidenum">
              <a:rPr altLang="zh-CN" sz="1400" kumimoji="0" lang="en-US"/>
              <a:t>27</a:t>
            </a:fld>
            <a:endParaRPr altLang="zh-CN" sz="1400" kumimoji="0" lang="en-US"/>
          </a:p>
        </p:txBody>
      </p:sp>
      <p:sp>
        <p:nvSpPr>
          <p:cNvPr id="1048742" name="Rectangle 4"/>
          <p:cNvSpPr>
            <a:spLocks noChangeArrowheads="1"/>
          </p:cNvSpPr>
          <p:nvPr/>
        </p:nvSpPr>
        <p:spPr bwMode="auto">
          <a:xfrm>
            <a:off x="4220309" y="3796146"/>
            <a:ext cx="7086600" cy="23622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Timer t = new Timer(1000, new ActionListener()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	public void </a:t>
            </a:r>
            <a:r>
              <a:rPr altLang="zh-CN" dirty="0" sz="1600" lang="en-US" err="1">
                <a:latin typeface="Times New Roman" panose="02020603050405020304" pitchFamily="18" charset="0"/>
              </a:rPr>
              <a:t>actionPerformed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ActionEvent</a:t>
            </a:r>
            <a:r>
              <a:rPr altLang="zh-CN" dirty="0" sz="1600" lang="en-US">
                <a:latin typeface="Times New Roman" panose="02020603050405020304" pitchFamily="18" charset="0"/>
              </a:rPr>
              <a:t> e)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	{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		</a:t>
            </a:r>
            <a:r>
              <a:rPr altLang="zh-CN" dirty="0" sz="1600" lang="en-US" err="1">
                <a:latin typeface="Times New Roman" panose="02020603050405020304" pitchFamily="18" charset="0"/>
              </a:rPr>
              <a:t>infoLabel.setText</a:t>
            </a:r>
            <a:r>
              <a:rPr altLang="zh-CN" dirty="0" sz="1600" lang="en-US">
                <a:latin typeface="Times New Roman" panose="02020603050405020304" pitchFamily="18" charset="0"/>
              </a:rPr>
              <a:t>(</a:t>
            </a:r>
            <a:r>
              <a:rPr altLang="zh-CN" dirty="0" sz="1600" lang="en-US" err="1">
                <a:latin typeface="Times New Roman" panose="02020603050405020304" pitchFamily="18" charset="0"/>
              </a:rPr>
              <a:t>String.valueOf</a:t>
            </a:r>
            <a:r>
              <a:rPr altLang="zh-CN" dirty="0" sz="1600" lang="en-US">
                <a:latin typeface="Times New Roman" panose="02020603050405020304" pitchFamily="18" charset="0"/>
              </a:rPr>
              <a:t>(counter++));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altLang="zh-CN" dirty="0" sz="1600" lang="en-US">
                <a:latin typeface="Times New Roman" panose="02020603050405020304" pitchFamily="18" charset="0"/>
              </a:rPr>
              <a:t>	});</a:t>
            </a:r>
          </a:p>
          <a:p>
            <a:pPr eaLnBrk="1" hangingPunct="1"/>
            <a:r>
              <a:rPr altLang="zh-CN" dirty="0" sz="1600" lang="en-US" err="1">
                <a:latin typeface="Times New Roman" panose="02020603050405020304" pitchFamily="18" charset="0"/>
              </a:rPr>
              <a:t>t.start</a:t>
            </a:r>
            <a:r>
              <a:rPr altLang="zh-CN" dirty="0" sz="1600" lang="en-US">
                <a:latin typeface="Times New Roman" panose="02020603050405020304" pitchFamily="18" charset="0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sz="3600" lang="zh-CN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事件处理总结</a:t>
            </a:r>
          </a:p>
        </p:txBody>
      </p:sp>
      <p:sp>
        <p:nvSpPr>
          <p:cNvPr id="104874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b="1" sz="2400" lang="zh-CN">
                <a:latin typeface="Times New Roman" panose="02020603050405020304" pitchFamily="18" charset="0"/>
                <a:ea typeface="楷体_GB2312" pitchFamily="49" charset="-122"/>
              </a:rPr>
              <a:t>事件处理机制：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事件源自动调用其</a:t>
            </a:r>
            <a:r>
              <a:rPr altLang="en-US" b="1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事件监听器列表</a:t>
            </a:r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中的对象的方法。</a:t>
            </a:r>
          </a:p>
          <a:p>
            <a:pPr eaLnBrk="1" hangingPunct="1"/>
            <a:r>
              <a:rPr altLang="zh-CN" b="1" sz="2400" lang="en-US"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altLang="en-US" b="1" sz="2400" lang="zh-CN">
                <a:latin typeface="Times New Roman" panose="02020603050405020304" pitchFamily="18" charset="0"/>
                <a:ea typeface="楷体_GB2312" pitchFamily="49" charset="-122"/>
              </a:rPr>
              <a:t>事件处理编程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创建</a:t>
            </a:r>
            <a:r>
              <a:rPr altLang="en-US" b="1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事件监听器类</a:t>
            </a:r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，在相应的方法中编写</a:t>
            </a:r>
            <a:r>
              <a:rPr altLang="en-US" b="1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事件处理代码</a:t>
            </a:r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声明一个事件监听器对象；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将事件监听器对象</a:t>
            </a:r>
            <a:r>
              <a:rPr altLang="en-US" b="1" sz="20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添加到事件源的监听器列表</a:t>
            </a:r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r>
              <a:rPr altLang="en-US" b="1" sz="2400" lang="zh-CN">
                <a:latin typeface="Times New Roman" panose="02020603050405020304" pitchFamily="18" charset="0"/>
                <a:ea typeface="楷体_GB2312" pitchFamily="49" charset="-122"/>
              </a:rPr>
              <a:t>主要事件包括以下类型：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组件产生的语义事件：按钮事件、窗口事件、</a:t>
            </a:r>
            <a:r>
              <a:rPr altLang="zh-CN" b="1" sz="2000" lang="en-US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键盘事件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鼠标事件：鼠标点击事件、鼠标移动事件</a:t>
            </a:r>
          </a:p>
          <a:p>
            <a:pPr eaLnBrk="1" hangingPunct="1" lvl="1"/>
            <a:r>
              <a:rPr altLang="en-US" b="1" sz="2000" lang="zh-CN">
                <a:latin typeface="Times New Roman" panose="02020603050405020304" pitchFamily="18" charset="0"/>
                <a:ea typeface="楷体_GB2312" pitchFamily="49" charset="-122"/>
              </a:rPr>
              <a:t>定时器事件</a:t>
            </a:r>
          </a:p>
        </p:txBody>
      </p:sp>
      <p:sp>
        <p:nvSpPr>
          <p:cNvPr id="10487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8A26B9-A431-4836-B7CA-067F7BBE0673}" type="slidenum">
              <a:rPr altLang="zh-CN" sz="1400" kumimoji="0" lang="en-US"/>
              <a:t>28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12.1  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什么是事件</a:t>
            </a:r>
          </a:p>
        </p:txBody>
      </p:sp>
      <p:sp>
        <p:nvSpPr>
          <p:cNvPr id="104859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通俗地讲：描述</a:t>
            </a:r>
            <a:r>
              <a:rPr altLang="en-US" b="1" dirty="0" sz="28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的一组</a:t>
            </a:r>
            <a:r>
              <a:rPr altLang="en-US" b="1" dirty="0" sz="2800" lang="zh-CN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数据结构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altLang="en-US" b="1" dirty="0" sz="2800" lang="zh-CN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来源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是用户的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，每当用户在</a:t>
            </a:r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组件上进行某种操作，</a:t>
            </a:r>
            <a:r>
              <a:rPr altLang="zh-CN" b="1" dirty="0" sz="24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事件处理系统便会生成一个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事件对象描述的是用户所执行的操作，用户的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操作不同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，事件对象的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内容也会不同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事件的处理是由事件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处理程序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来完成的。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组件和容器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都有自己的事件处理程序。</a:t>
            </a:r>
          </a:p>
          <a:p>
            <a:pPr eaLnBrk="1" hangingPunct="1" lvl="1"/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事件处理系统根据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用户的操作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生成一个事件对象，并将该对象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传给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用户操作所涉及的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组件或容器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，由它们的事件处理程序进行相应处理。</a:t>
            </a:r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1537A4-005E-4019-9051-CB0AD6CEA6D8}" type="slidenum">
              <a:rPr altLang="zh-CN" sz="1400" kumimoji="0" lang="en-US"/>
              <a:t>3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59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zh-CN" b="1" dirty="0" sz="28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altLang="en-US" b="1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/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1.0 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使用的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层次事件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处理模型主要基于容器和组件的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包含关系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过程：一个事件对象产生后，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首先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被传给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直接相关的组件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，该组件可以对事件进行处理，也可以忽略事件而不进行处理。如果组件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未对事件进行处理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AWT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事件处理系统会将事件对象继续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向上传递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给组件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所在的容器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。依此类推。</a:t>
            </a:r>
          </a:p>
        </p:txBody>
      </p:sp>
      <p:sp>
        <p:nvSpPr>
          <p:cNvPr id="10485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992926-64CB-4EFC-90D8-042FFE7E3F40}" type="slidenum">
              <a:rPr altLang="zh-CN" sz="1400" kumimoji="0" lang="en-US"/>
              <a:t>4</a:t>
            </a:fld>
            <a:endParaRPr altLang="zh-CN" sz="1400" kumimoji="0" lang="en-US"/>
          </a:p>
        </p:txBody>
      </p:sp>
      <p:grpSp>
        <p:nvGrpSpPr>
          <p:cNvPr id="58" name="Group 33"/>
          <p:cNvGrpSpPr/>
          <p:nvPr/>
        </p:nvGrpSpPr>
        <p:grpSpPr bwMode="auto">
          <a:xfrm>
            <a:off x="4222172" y="3780692"/>
            <a:ext cx="4419600" cy="2286000"/>
            <a:chOff x="1776" y="2736"/>
            <a:chExt cx="2784" cy="1440"/>
          </a:xfrm>
        </p:grpSpPr>
        <p:sp>
          <p:nvSpPr>
            <p:cNvPr id="1048595" name="Rectangle 5"/>
            <p:cNvSpPr>
              <a:spLocks noChangeArrowheads="1"/>
            </p:cNvSpPr>
            <p:nvPr/>
          </p:nvSpPr>
          <p:spPr bwMode="auto">
            <a:xfrm>
              <a:off x="1968" y="3024"/>
              <a:ext cx="1776" cy="828"/>
            </a:xfrm>
            <a:prstGeom prst="rect"/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596" name="Text Box 6"/>
            <p:cNvSpPr txBox="1">
              <a:spLocks noChangeArrowheads="1"/>
            </p:cNvSpPr>
            <p:nvPr/>
          </p:nvSpPr>
          <p:spPr bwMode="auto">
            <a:xfrm>
              <a:off x="4080" y="3504"/>
              <a:ext cx="480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en-US" b="1" sz="2000" kumimoji="0" lang="zh-CN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1048597" name="Rectangle 7"/>
            <p:cNvSpPr>
              <a:spLocks noChangeArrowheads="1"/>
            </p:cNvSpPr>
            <p:nvPr/>
          </p:nvSpPr>
          <p:spPr bwMode="auto">
            <a:xfrm>
              <a:off x="1824" y="2736"/>
              <a:ext cx="2064" cy="1208"/>
            </a:xfrm>
            <a:prstGeom prst="rect"/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598" name="Text Box 8"/>
            <p:cNvSpPr txBox="1">
              <a:spLocks noChangeArrowheads="1"/>
            </p:cNvSpPr>
            <p:nvPr/>
          </p:nvSpPr>
          <p:spPr bwMode="auto">
            <a:xfrm>
              <a:off x="1968" y="2736"/>
              <a:ext cx="843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zh-CN" b="1" sz="2000" kumimoji="0" lang="en-US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1048599" name="AutoShape 9"/>
            <p:cNvSpPr>
              <a:spLocks noChangeArrowheads="1"/>
            </p:cNvSpPr>
            <p:nvPr/>
          </p:nvSpPr>
          <p:spPr bwMode="auto">
            <a:xfrm flipV="1">
              <a:off x="2592" y="2784"/>
              <a:ext cx="240" cy="384"/>
            </a:xfrm>
            <a:custGeom>
              <a:avLst/>
              <a:gdLst>
                <a:gd name="T0" fmla="*/ 236 w 21600"/>
                <a:gd name="T1" fmla="*/ 242 h 21600"/>
                <a:gd name="T2" fmla="*/ 120 w 21600"/>
                <a:gd name="T3" fmla="*/ 0 h 21600"/>
                <a:gd name="T4" fmla="*/ 236 w 21600"/>
                <a:gd name="T5" fmla="*/ 242 h 21600"/>
                <a:gd name="T6" fmla="*/ 45 w 21600"/>
                <a:gd name="T7" fmla="*/ 400 h 21600"/>
                <a:gd name="T8" fmla="*/ 34 w 21600"/>
                <a:gd name="T9" fmla="*/ 334 h 21600"/>
                <a:gd name="T10" fmla="*/ 75 w 21600"/>
                <a:gd name="T11" fmla="*/ 31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0" name="Text Box 10"/>
            <p:cNvSpPr txBox="1">
              <a:spLocks noChangeArrowheads="1"/>
            </p:cNvSpPr>
            <p:nvPr/>
          </p:nvSpPr>
          <p:spPr bwMode="auto">
            <a:xfrm>
              <a:off x="1776" y="3926"/>
              <a:ext cx="2116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en-US" b="1" sz="20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层次事件处理模型</a:t>
              </a:r>
            </a:p>
          </p:txBody>
        </p:sp>
        <p:sp>
          <p:nvSpPr>
            <p:cNvPr id="1048601" name="Rectangle 12"/>
            <p:cNvSpPr>
              <a:spLocks noChangeArrowheads="1"/>
            </p:cNvSpPr>
            <p:nvPr/>
          </p:nvSpPr>
          <p:spPr bwMode="auto">
            <a:xfrm>
              <a:off x="2304" y="3504"/>
              <a:ext cx="1007" cy="257"/>
            </a:xfrm>
            <a:prstGeom prst="rect"/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b="1" sz="2000" lang="en-US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1048602" name="Line 14"/>
            <p:cNvSpPr>
              <a:spLocks noChangeShapeType="1"/>
            </p:cNvSpPr>
            <p:nvPr/>
          </p:nvSpPr>
          <p:spPr bwMode="auto">
            <a:xfrm>
              <a:off x="2526" y="3578"/>
              <a:ext cx="33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3" name="Line 15"/>
            <p:cNvSpPr>
              <a:spLocks noChangeShapeType="1"/>
            </p:cNvSpPr>
            <p:nvPr/>
          </p:nvSpPr>
          <p:spPr bwMode="auto">
            <a:xfrm flipH="1">
              <a:off x="3279" y="3578"/>
              <a:ext cx="32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4" name="Line 16"/>
            <p:cNvSpPr>
              <a:spLocks noChangeShapeType="1"/>
            </p:cNvSpPr>
            <p:nvPr/>
          </p:nvSpPr>
          <p:spPr bwMode="auto">
            <a:xfrm flipV="1">
              <a:off x="2352" y="3696"/>
              <a:ext cx="33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5" name="Line 17"/>
            <p:cNvSpPr>
              <a:spLocks noChangeShapeType="1"/>
            </p:cNvSpPr>
            <p:nvPr/>
          </p:nvSpPr>
          <p:spPr bwMode="auto">
            <a:xfrm flipH="1" flipV="1">
              <a:off x="3279" y="3738"/>
              <a:ext cx="32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6" name="Text Box 18"/>
            <p:cNvSpPr txBox="1">
              <a:spLocks noChangeArrowheads="1"/>
            </p:cNvSpPr>
            <p:nvPr/>
          </p:nvSpPr>
          <p:spPr bwMode="auto">
            <a:xfrm>
              <a:off x="2064" y="3072"/>
              <a:ext cx="806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zh-CN" b="1" sz="2000" kumimoji="0" lang="en-US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1048607" name="Line 21"/>
            <p:cNvSpPr>
              <a:spLocks noChangeShapeType="1"/>
            </p:cNvSpPr>
            <p:nvPr/>
          </p:nvSpPr>
          <p:spPr bwMode="auto">
            <a:xfrm flipH="1">
              <a:off x="3312" y="3648"/>
              <a:ext cx="816" cy="0"/>
            </a:xfrm>
            <a:prstGeom prst="line"/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8" name="AutoShape 32"/>
            <p:cNvSpPr>
              <a:spLocks noChangeArrowheads="1"/>
            </p:cNvSpPr>
            <p:nvPr/>
          </p:nvSpPr>
          <p:spPr bwMode="auto">
            <a:xfrm flipV="1">
              <a:off x="2688" y="3216"/>
              <a:ext cx="240" cy="336"/>
            </a:xfrm>
            <a:custGeom>
              <a:avLst/>
              <a:gdLst>
                <a:gd name="T0" fmla="*/ 236 w 21600"/>
                <a:gd name="T1" fmla="*/ 212 h 21600"/>
                <a:gd name="T2" fmla="*/ 120 w 21600"/>
                <a:gd name="T3" fmla="*/ 0 h 21600"/>
                <a:gd name="T4" fmla="*/ 236 w 21600"/>
                <a:gd name="T5" fmla="*/ 212 h 21600"/>
                <a:gd name="T6" fmla="*/ 45 w 21600"/>
                <a:gd name="T7" fmla="*/ 350 h 21600"/>
                <a:gd name="T8" fmla="*/ 34 w 21600"/>
                <a:gd name="T9" fmla="*/ 292 h 21600"/>
                <a:gd name="T10" fmla="*/ 75 w 21600"/>
                <a:gd name="T11" fmla="*/ 27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5380" y="20141"/>
                  </a:moveTo>
                  <a:cubicBezTo>
                    <a:pt x="7027" y="21096"/>
                    <a:pt x="8896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6" y="1"/>
                    <a:pt x="10803" y="0"/>
                  </a:cubicBezTo>
                  <a:cubicBezTo>
                    <a:pt x="16766" y="1"/>
                    <a:pt x="21600" y="4836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8896" y="21599"/>
                    <a:pt x="7027" y="21096"/>
                    <a:pt x="5380" y="20141"/>
                  </a:cubicBezTo>
                  <a:lnTo>
                    <a:pt x="4025" y="22477"/>
                  </a:lnTo>
                  <a:lnTo>
                    <a:pt x="3045" y="18786"/>
                  </a:lnTo>
                  <a:lnTo>
                    <a:pt x="6735" y="17806"/>
                  </a:lnTo>
                  <a:lnTo>
                    <a:pt x="5380" y="20141"/>
                  </a:lnTo>
                  <a:close/>
                </a:path>
              </a:pathLst>
            </a:cu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6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</a:p>
          <a:p>
            <a:pPr eaLnBrk="1" hangingPunct="1" lvl="1"/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层次事件处理模型中的事件都用</a:t>
            </a:r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描述。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Event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altLang="zh-CN" b="1" dirty="0" lang="en-US" err="1">
                <a:latin typeface="Times New Roman" panose="02020603050405020304" pitchFamily="18" charset="0"/>
                <a:ea typeface="楷体_GB2312" pitchFamily="49" charset="-122"/>
              </a:rPr>
              <a:t>java.awt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中定义的一个类，有如下几个主要的成员变量：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Object target 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此事件涉及的组件</a:t>
            </a:r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即用户操作的对象。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long when 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产生此事件的时间。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int id 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事件的类型。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altLang="zh-CN" b="1" dirty="0" lang="en-US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产生事件的坐标位置。</a:t>
            </a:r>
          </a:p>
          <a:p>
            <a:pPr eaLnBrk="1" hangingPunct="1" lvl="1"/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Object </a:t>
            </a:r>
            <a:r>
              <a:rPr altLang="zh-CN" b="1" dirty="0" lang="en-US" err="1">
                <a:latin typeface="Times New Roman" panose="02020603050405020304" pitchFamily="18" charset="0"/>
                <a:ea typeface="楷体_GB2312" pitchFamily="49" charset="-122"/>
              </a:rPr>
              <a:t>arg</a:t>
            </a:r>
            <a:r>
              <a:rPr altLang="zh-CN" b="1" dirty="0" 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1" dirty="0" lang="zh-CN">
                <a:latin typeface="Times New Roman" panose="02020603050405020304" pitchFamily="18" charset="0"/>
                <a:ea typeface="楷体_GB2312" pitchFamily="49" charset="-122"/>
              </a:rPr>
              <a:t>与具体事件有关的参数。</a:t>
            </a:r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865BA8-204A-422D-8276-9B4F24A1B1CD}" type="slidenum">
              <a:rPr altLang="zh-CN" sz="1400" kumimoji="0" lang="en-US"/>
              <a:t>5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61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zh-CN" b="1" dirty="0" sz="28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1.0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的层次模型</a:t>
            </a:r>
            <a:endParaRPr altLang="en-US" b="1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窗口事件：例如移动窗口、关闭窗口等。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鼠标事件：例如移动鼠标、按下或松开鼠标键等。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焦点事件：例如获得焦点或失去焦点。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键盘事件：例如按下或松开键。</a:t>
            </a:r>
          </a:p>
          <a:p>
            <a:pPr eaLnBrk="1" hangingPunct="1" lvl="1"/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事件：例如按动图形用户界面中的按钮。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列表框事件：例如在列表框中进行选择。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滚动条事件：例如按动滚动条中的向上或向下按钮。</a:t>
            </a:r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A86DCC-C9F0-4D05-98A4-C750EB72F4A7}" type="slidenum">
              <a:rPr altLang="zh-CN" sz="1400" kumimoji="0" lang="en-US"/>
              <a:t>6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616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945571"/>
            <a:ext cx="10735408" cy="5046784"/>
          </a:xfrm>
        </p:spPr>
        <p:txBody>
          <a:bodyPr/>
          <a:p>
            <a:pPr eaLnBrk="1" hangingPunct="1"/>
            <a:r>
              <a:rPr altLang="zh-CN" b="1" dirty="0" sz="28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altLang="en-US" b="1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/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JDK 1.1 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引入了一种新的事件处理模型</a:t>
            </a:r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委托模型。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用户操作引发的事件对象仍然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传递给相应组件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，组件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一个事件处理程序，这种事件处理程序称为事件的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监听程序</a:t>
            </a:r>
            <a:r>
              <a:rPr altLang="zh-CN" b="1" dirty="0" sz="2400" lang="en-US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(Listener)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事件的监听程序可以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定义在组件所在的类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中，也可以定义在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其他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的类里；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而对事件的处理，则由组件委托给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事件监听程序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所在的类来完成。</a:t>
            </a:r>
          </a:p>
          <a:p>
            <a:pPr eaLnBrk="1" hangingPunct="1" lvl="1">
              <a:buFont typeface="Wingdings" panose="05000000000000000000" pitchFamily="2" charset="2"/>
              <a:buNone/>
            </a:pPr>
            <a:endParaRPr altLang="zh-CN" b="1" dirty="0" sz="2400" lang="en-US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61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F1CB06-D940-478F-9554-41ED7C467A45}" type="slidenum">
              <a:rPr altLang="zh-CN" sz="1400" kumimoji="0" lang="en-US"/>
              <a:t>7</a:t>
            </a:fld>
            <a:endParaRPr altLang="zh-CN" sz="1400" kumimoji="0" lang="en-US"/>
          </a:p>
        </p:txBody>
      </p:sp>
      <p:grpSp>
        <p:nvGrpSpPr>
          <p:cNvPr id="62" name="Group 25"/>
          <p:cNvGrpSpPr/>
          <p:nvPr/>
        </p:nvGrpSpPr>
        <p:grpSpPr bwMode="auto">
          <a:xfrm>
            <a:off x="1752600" y="4038601"/>
            <a:ext cx="8686800" cy="2454275"/>
            <a:chOff x="144" y="2544"/>
            <a:chExt cx="5472" cy="1546"/>
          </a:xfrm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152" y="2880"/>
              <a:ext cx="1776" cy="828"/>
            </a:xfrm>
            <a:prstGeom prst="rect"/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619" name="Text Box 6"/>
            <p:cNvSpPr txBox="1">
              <a:spLocks noChangeArrowheads="1"/>
            </p:cNvSpPr>
            <p:nvPr/>
          </p:nvSpPr>
          <p:spPr bwMode="auto">
            <a:xfrm>
              <a:off x="144" y="3360"/>
              <a:ext cx="480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en-US" b="1" sz="2000" kumimoji="0" lang="zh-CN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事件 </a:t>
              </a:r>
            </a:p>
          </p:txBody>
        </p:sp>
        <p:sp>
          <p:nvSpPr>
            <p:cNvPr id="1048620" name="Rectangle 7"/>
            <p:cNvSpPr>
              <a:spLocks noChangeArrowheads="1"/>
            </p:cNvSpPr>
            <p:nvPr/>
          </p:nvSpPr>
          <p:spPr bwMode="auto">
            <a:xfrm>
              <a:off x="1008" y="2592"/>
              <a:ext cx="2064" cy="1208"/>
            </a:xfrm>
            <a:prstGeom prst="rect"/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/>
            </a:p>
          </p:txBody>
        </p:sp>
        <p:sp>
          <p:nvSpPr>
            <p:cNvPr id="1048621" name="Text Box 8"/>
            <p:cNvSpPr txBox="1">
              <a:spLocks noChangeArrowheads="1"/>
            </p:cNvSpPr>
            <p:nvPr/>
          </p:nvSpPr>
          <p:spPr bwMode="auto">
            <a:xfrm>
              <a:off x="1248" y="2592"/>
              <a:ext cx="843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zh-CN" b="1" sz="2000" kumimoji="0" lang="en-US">
                  <a:solidFill>
                    <a:schemeClr val="folHlink"/>
                  </a:solidFill>
                  <a:latin typeface="Arial" panose="020B0604020202020204" pitchFamily="34" charset="0"/>
                </a:rPr>
                <a:t>frame</a:t>
              </a:r>
            </a:p>
          </p:txBody>
        </p:sp>
        <p:sp>
          <p:nvSpPr>
            <p:cNvPr id="1048622" name="Text Box 10"/>
            <p:cNvSpPr txBox="1">
              <a:spLocks noChangeArrowheads="1"/>
            </p:cNvSpPr>
            <p:nvPr/>
          </p:nvSpPr>
          <p:spPr bwMode="auto">
            <a:xfrm>
              <a:off x="912" y="3840"/>
              <a:ext cx="2116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en-US" b="1" sz="20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委托事件处理模型</a:t>
              </a:r>
            </a:p>
          </p:txBody>
        </p:sp>
        <p:sp>
          <p:nvSpPr>
            <p:cNvPr id="1048623" name="Rectangle 11"/>
            <p:cNvSpPr>
              <a:spLocks noChangeArrowheads="1"/>
            </p:cNvSpPr>
            <p:nvPr/>
          </p:nvSpPr>
          <p:spPr bwMode="auto">
            <a:xfrm>
              <a:off x="1488" y="3360"/>
              <a:ext cx="1007" cy="257"/>
            </a:xfrm>
            <a:prstGeom prst="rect"/>
            <a:solidFill>
              <a:srgbClr val="CCFFFF"/>
            </a:solidFill>
            <a:ln w="28575">
              <a:solidFill>
                <a:srgbClr val="2BB99E"/>
              </a:solidFill>
              <a:miter lim="800000"/>
              <a:headEnd/>
              <a:tailEnd/>
            </a:ln>
            <a:effectLst/>
          </p:spPr>
          <p:txBody>
            <a:bodyPr anchor="ctr" wrap="none"/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b="1" sz="2000" lang="en-US">
                  <a:solidFill>
                    <a:schemeClr val="hlink"/>
                  </a:solidFill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1048624" name="Line 12"/>
            <p:cNvSpPr>
              <a:spLocks noChangeShapeType="1"/>
            </p:cNvSpPr>
            <p:nvPr/>
          </p:nvSpPr>
          <p:spPr bwMode="auto">
            <a:xfrm>
              <a:off x="1710" y="3434"/>
              <a:ext cx="33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25" name="Line 13"/>
            <p:cNvSpPr>
              <a:spLocks noChangeShapeType="1"/>
            </p:cNvSpPr>
            <p:nvPr/>
          </p:nvSpPr>
          <p:spPr bwMode="auto">
            <a:xfrm flipH="1">
              <a:off x="2463" y="3434"/>
              <a:ext cx="32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26" name="Line 14"/>
            <p:cNvSpPr>
              <a:spLocks noChangeShapeType="1"/>
            </p:cNvSpPr>
            <p:nvPr/>
          </p:nvSpPr>
          <p:spPr bwMode="auto">
            <a:xfrm flipV="1">
              <a:off x="1536" y="3552"/>
              <a:ext cx="33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27" name="Line 15"/>
            <p:cNvSpPr>
              <a:spLocks noChangeShapeType="1"/>
            </p:cNvSpPr>
            <p:nvPr/>
          </p:nvSpPr>
          <p:spPr bwMode="auto">
            <a:xfrm flipH="1" flipV="1">
              <a:off x="2463" y="3594"/>
              <a:ext cx="32" cy="2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28" name="Text Box 16"/>
            <p:cNvSpPr txBox="1">
              <a:spLocks noChangeArrowheads="1"/>
            </p:cNvSpPr>
            <p:nvPr/>
          </p:nvSpPr>
          <p:spPr bwMode="auto">
            <a:xfrm>
              <a:off x="1440" y="2928"/>
              <a:ext cx="806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zh-CN" b="1" sz="2000" kumimoji="0" lang="en-US">
                  <a:solidFill>
                    <a:schemeClr val="hlink"/>
                  </a:solidFill>
                  <a:latin typeface="Arial" panose="020B0604020202020204" pitchFamily="34" charset="0"/>
                </a:rPr>
                <a:t>panel</a:t>
              </a:r>
            </a:p>
          </p:txBody>
        </p:sp>
        <p:sp>
          <p:nvSpPr>
            <p:cNvPr id="1048629" name="Line 17"/>
            <p:cNvSpPr>
              <a:spLocks noChangeShapeType="1"/>
            </p:cNvSpPr>
            <p:nvPr/>
          </p:nvSpPr>
          <p:spPr bwMode="auto">
            <a:xfrm>
              <a:off x="624" y="3504"/>
              <a:ext cx="864" cy="0"/>
            </a:xfrm>
            <a:prstGeom prst="line"/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0" name="Text Box 19"/>
            <p:cNvSpPr txBox="1">
              <a:spLocks noChangeArrowheads="1"/>
            </p:cNvSpPr>
            <p:nvPr/>
          </p:nvSpPr>
          <p:spPr bwMode="auto">
            <a:xfrm>
              <a:off x="3408" y="2544"/>
              <a:ext cx="1200" cy="448"/>
            </a:xfrm>
            <a:prstGeom prst="rect"/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altLang="zh-CN" b="1" sz="2000" kumimoji="0" lang="en-US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Panel</a:t>
              </a:r>
              <a:r>
                <a:rPr altLang="en-US" b="1" sz="20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和</a:t>
              </a:r>
              <a:r>
                <a:rPr altLang="zh-CN" b="1" sz="2000" kumimoji="0" lang="en-US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Frame</a:t>
              </a:r>
              <a:r>
                <a:rPr altLang="en-US" b="1" sz="20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事件处理程序</a:t>
              </a:r>
            </a:p>
          </p:txBody>
        </p:sp>
        <p:sp>
          <p:nvSpPr>
            <p:cNvPr id="1048631" name="Line 20"/>
            <p:cNvSpPr>
              <a:spLocks noChangeShapeType="1"/>
            </p:cNvSpPr>
            <p:nvPr/>
          </p:nvSpPr>
          <p:spPr bwMode="auto">
            <a:xfrm>
              <a:off x="2016" y="2736"/>
              <a:ext cx="1392" cy="0"/>
            </a:xfrm>
            <a:prstGeom prst="line"/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632" name="Line 21"/>
            <p:cNvSpPr>
              <a:spLocks noChangeShapeType="1"/>
            </p:cNvSpPr>
            <p:nvPr/>
          </p:nvSpPr>
          <p:spPr bwMode="auto">
            <a:xfrm flipV="1">
              <a:off x="2112" y="2832"/>
              <a:ext cx="1296" cy="240"/>
            </a:xfrm>
            <a:prstGeom prst="line"/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633" name="Text Box 23"/>
            <p:cNvSpPr txBox="1">
              <a:spLocks noChangeArrowheads="1"/>
            </p:cNvSpPr>
            <p:nvPr/>
          </p:nvSpPr>
          <p:spPr bwMode="auto">
            <a:xfrm>
              <a:off x="3360" y="3150"/>
              <a:ext cx="2256" cy="719"/>
            </a:xfrm>
            <a:prstGeom prst="rect"/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 marL="74295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altLang="zh-CN" b="1" sz="1600" kumimoji="0" lang="en-US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ActionPerformed</a:t>
              </a:r>
              <a:r>
                <a:rPr altLang="en-US" b="1" sz="16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（</a:t>
              </a:r>
              <a:r>
                <a:rPr altLang="zh-CN" b="1" sz="1600" kumimoji="0" lang="en-US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ActionEvent e</a:t>
              </a:r>
              <a:r>
                <a:rPr altLang="en-US" b="1" sz="1600" kumimoji="0" lang="zh-CN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altLang="zh-CN" b="1" sz="1600" kumimoji="0" lang="en-US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{</a:t>
              </a:r>
              <a:r>
                <a:rPr altLang="zh-CN" b="1" sz="1800" lang="en-US">
                  <a:solidFill>
                    <a:schemeClr val="tx2"/>
                  </a:solidFill>
                </a:rPr>
                <a:t>  </a:t>
              </a:r>
              <a:r>
                <a:rPr altLang="zh-CN" b="1" sz="1800"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……</a:t>
              </a:r>
              <a:endParaRPr altLang="zh-CN" b="1" sz="1800" lang="en-US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altLang="zh-CN" b="1" sz="1800" lang="en-US">
                  <a:solidFill>
                    <a:schemeClr val="tx2"/>
                  </a:solidFill>
                </a:rPr>
                <a:t> }</a:t>
              </a:r>
            </a:p>
          </p:txBody>
        </p:sp>
        <p:sp>
          <p:nvSpPr>
            <p:cNvPr id="1048634" name="Line 24"/>
            <p:cNvSpPr>
              <a:spLocks noChangeShapeType="1"/>
            </p:cNvSpPr>
            <p:nvPr/>
          </p:nvSpPr>
          <p:spPr bwMode="auto">
            <a:xfrm>
              <a:off x="2496" y="3504"/>
              <a:ext cx="864" cy="0"/>
            </a:xfrm>
            <a:prstGeom prst="line"/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636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zh-CN" b="1" dirty="0" sz="2800" 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b="1" dirty="0" sz="28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的委托模型</a:t>
            </a:r>
            <a:endParaRPr altLang="en-US" b="1" dirty="0" sz="28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 lvl="1"/>
            <a:r>
              <a:rPr altLang="zh-CN" b="1" dirty="0" sz="2400" 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的事件处理采用的是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事件监听器方式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事件监听器是一个实现了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监听器接口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的对象。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事件源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是一个能够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注册监听器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并为它们发送事件的对象。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每个事件源拥有自己的事件监听器，可以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有多个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当事件源产生了一个事件后，事件源就会给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所有监听器对象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发送通知，即调用事件监听器对象的相应方法。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事件的信息被封装在一个对象中，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不同事件源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能够产生不同种类的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 lvl="1"/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编程人员要做的就是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编写事件监听器类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，创建一个事件监听器对象，</a:t>
            </a:r>
            <a:r>
              <a:rPr altLang="en-US" b="1" dirty="0" sz="2400" lang="zh-CN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并注册</a:t>
            </a:r>
            <a:r>
              <a:rPr altLang="en-US" b="1" dirty="0" sz="2400" 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到相应的事件源。</a:t>
            </a:r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147521-623C-47F6-A862-DFF07B998106}" type="slidenum">
              <a:rPr altLang="zh-CN" sz="1400" kumimoji="0" lang="en-US"/>
              <a:t>8</a:t>
            </a:fld>
            <a:endParaRPr altLang="zh-CN" sz="1400"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D5CD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12.2  JDK 1.0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altLang="zh-CN" dirty="0" sz="3600" lang="en-US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JDK 1.1</a:t>
            </a:r>
            <a:r>
              <a:rPr altLang="en-US" dirty="0" sz="3600" lang="zh-CN">
                <a:solidFill>
                  <a:srgbClr val="FF33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事件模型</a:t>
            </a:r>
          </a:p>
        </p:txBody>
      </p:sp>
      <p:sp>
        <p:nvSpPr>
          <p:cNvPr id="10486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p>
            <a:pPr eaLnBrk="1" hangingPunct="1"/>
            <a:r>
              <a:rPr altLang="en-US" b="1" sz="2400" lang="zh-CN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事件监听器编写</a:t>
            </a:r>
            <a:endParaRPr altLang="en-US" b="1" sz="2400" lang="zh-CN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64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EFA9FB-1DB8-49AC-83A4-056089484D5F}" type="slidenum">
              <a:rPr altLang="zh-CN" sz="1400" kumimoji="0" lang="en-US"/>
              <a:t>9</a:t>
            </a:fld>
            <a:endParaRPr altLang="zh-CN" sz="1400" kumimoji="0" lang="en-US"/>
          </a:p>
        </p:txBody>
      </p:sp>
      <p:sp>
        <p:nvSpPr>
          <p:cNvPr id="1048641" name="Rectangle 7"/>
          <p:cNvSpPr>
            <a:spLocks noChangeArrowheads="1"/>
          </p:cNvSpPr>
          <p:nvPr/>
        </p:nvSpPr>
        <p:spPr bwMode="auto">
          <a:xfrm>
            <a:off x="2209800" y="1524000"/>
            <a:ext cx="4953000" cy="5105400"/>
          </a:xfrm>
          <a:prstGeom prst="rect"/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 wrap="none"/>
          <a:lstStyle>
            <a:lvl1pPr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import java.awt.*;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import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ButtonHandler</a:t>
            </a:r>
            <a:endParaRPr altLang="zh-CN" sz="1600" lang="en-US">
              <a:latin typeface="Times New Roman" panose="02020603050405020304" pitchFamily="18" charset="0"/>
            </a:endParaRPr>
          </a:p>
          <a:p>
            <a:pPr eaLnBrk="1" hangingPunct="1"/>
            <a:endParaRPr altLang="zh-CN" sz="1600" lang="en-US">
              <a:latin typeface="Times New Roman" panose="02020603050405020304" pitchFamily="18" charset="0"/>
            </a:endParaRP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class TestButton 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     public static void main(String args[ ])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{	Frame f = new Frame (" Test ");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Button b = new Button(" Press me ");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b.</a:t>
            </a:r>
            <a:r>
              <a:rPr altLang="zh-CN" sz="1600" lang="en-US" u="sng">
                <a:solidFill>
                  <a:srgbClr val="FF3300"/>
                </a:solidFill>
                <a:latin typeface="Times New Roman" panose="02020603050405020304" pitchFamily="18" charset="0"/>
              </a:rPr>
              <a:t>addActionListener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altLang="zh-CN" sz="1600" lang="en-US" u="sng">
                <a:solidFill>
                  <a:schemeClr val="folHlink"/>
                </a:solidFill>
                <a:latin typeface="Times New Roman" panose="02020603050405020304" pitchFamily="18" charset="0"/>
              </a:rPr>
              <a:t>new ButtonHandler ()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altLang="zh-CN" sz="1600" lang="en-US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f.add(" Center ",b);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f.pack();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            f.setVisible(true);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endParaRPr altLang="zh-CN" sz="1600" lang="en-US">
              <a:latin typeface="Times New Roman" panose="02020603050405020304" pitchFamily="18" charset="0"/>
            </a:endParaRP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import 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java.awt.event.*</a:t>
            </a:r>
            <a:r>
              <a:rPr altLang="zh-CN" sz="1600" lang="en-US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public class  ButtonHandler </a:t>
            </a:r>
            <a:r>
              <a:rPr altLang="zh-CN" sz="1600" lang="en-US" u="sng">
                <a:solidFill>
                  <a:srgbClr val="FF3300"/>
                </a:solidFill>
                <a:latin typeface="Times New Roman" panose="02020603050405020304" pitchFamily="18" charset="0"/>
              </a:rPr>
              <a:t>implements ActionListener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{     public void </a:t>
            </a:r>
            <a:r>
              <a:rPr altLang="zh-CN" sz="1600" lang="en-US" u="sng">
                <a:solidFill>
                  <a:srgbClr val="FF3300"/>
                </a:solidFill>
                <a:latin typeface="Times New Roman" panose="02020603050405020304" pitchFamily="18" charset="0"/>
              </a:rPr>
              <a:t>actionPerformed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altLang="zh-CN" sz="16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ActionEvent e</a:t>
            </a:r>
            <a:r>
              <a:rPr altLang="zh-CN" sz="1600" lang="en-US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altLang="zh-CN" sz="1600" lang="en-US">
                <a:latin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	 System.out.println("Action occurred " +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            </a:t>
            </a:r>
            <a:r>
              <a:rPr altLang="zh-CN" sz="1600" lang="en-US" u="sng">
                <a:solidFill>
                  <a:schemeClr val="folHlink"/>
                </a:solidFill>
                <a:latin typeface="Times New Roman" panose="02020603050405020304" pitchFamily="18" charset="0"/>
              </a:rPr>
              <a:t>e.getActionCommand()</a:t>
            </a:r>
            <a:r>
              <a:rPr altLang="zh-CN" sz="1600" lang="en-US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altLang="zh-CN" sz="1600" 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48642" name="Rectangle 8"/>
          <p:cNvSpPr>
            <a:spLocks noChangeArrowheads="1"/>
          </p:cNvSpPr>
          <p:nvPr/>
        </p:nvSpPr>
        <p:spPr bwMode="auto">
          <a:xfrm>
            <a:off x="7391400" y="1676400"/>
            <a:ext cx="3048000" cy="4800600"/>
          </a:xfrm>
          <a:prstGeom prst="rect"/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/>
          <a:lstStyle>
            <a:lvl1pPr indent="-34290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编写事件处理程序的步骤如下：</a:t>
            </a:r>
          </a:p>
          <a:p>
            <a:pPr eaLnBrk="1" hangingPunct="1" lvl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编写监听器类；</a:t>
            </a:r>
          </a:p>
          <a:p>
            <a:pPr eaLnBrk="1" hangingPunct="1" lvl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在监听器类中实现接口中需要的方法；</a:t>
            </a:r>
          </a:p>
          <a:p>
            <a:pPr eaLnBrk="1" hangingPunct="1" lvl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方法中可以使用</a:t>
            </a:r>
            <a:r>
              <a:rPr altLang="zh-CN" sz="2000" lang="en-US">
                <a:latin typeface="Times New Roman" panose="02020603050405020304" pitchFamily="18" charset="0"/>
                <a:ea typeface="楷体_GB2312" pitchFamily="49" charset="-122"/>
              </a:rPr>
              <a:t>ActionEvent</a:t>
            </a:r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对象判断事件；</a:t>
            </a:r>
          </a:p>
          <a:p>
            <a:pPr eaLnBrk="1" hangingPunct="1" lvl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创建一个事件监听器对象；</a:t>
            </a:r>
          </a:p>
          <a:p>
            <a:pPr eaLnBrk="1" hangingPunct="1" lvl="1"/>
            <a:r>
              <a:rPr altLang="en-US" sz="2000" lang="zh-CN">
                <a:latin typeface="Times New Roman" panose="02020603050405020304" pitchFamily="18" charset="0"/>
                <a:ea typeface="楷体_GB2312" pitchFamily="49" charset="-122"/>
              </a:rPr>
              <a:t>将该对象添加到事件源。</a:t>
            </a:r>
          </a:p>
        </p:txBody>
      </p:sp>
      <p:sp>
        <p:nvSpPr>
          <p:cNvPr id="1048643" name="Line 10"/>
          <p:cNvSpPr>
            <a:spLocks noChangeShapeType="1"/>
          </p:cNvSpPr>
          <p:nvPr/>
        </p:nvSpPr>
        <p:spPr bwMode="auto">
          <a:xfrm flipH="1">
            <a:off x="5562600" y="2590800"/>
            <a:ext cx="2438400" cy="2743200"/>
          </a:xfrm>
          <a:prstGeom prst="line"/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44" name="Line 11"/>
          <p:cNvSpPr>
            <a:spLocks noChangeShapeType="1"/>
          </p:cNvSpPr>
          <p:nvPr/>
        </p:nvSpPr>
        <p:spPr bwMode="auto">
          <a:xfrm flipH="1">
            <a:off x="4800600" y="2971800"/>
            <a:ext cx="3200400" cy="2667000"/>
          </a:xfrm>
          <a:prstGeom prst="line"/>
          <a:noFill/>
          <a:ln w="19050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45" name="Line 13"/>
          <p:cNvSpPr>
            <a:spLocks noChangeShapeType="1"/>
          </p:cNvSpPr>
          <p:nvPr/>
        </p:nvSpPr>
        <p:spPr bwMode="auto">
          <a:xfrm flipH="1">
            <a:off x="5181600" y="3657600"/>
            <a:ext cx="2819400" cy="2438400"/>
          </a:xfrm>
          <a:prstGeom prst="line"/>
          <a:noFill/>
          <a:ln w="19050">
            <a:solidFill>
              <a:srgbClr val="009900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46" name="Line 14"/>
          <p:cNvSpPr>
            <a:spLocks noChangeShapeType="1"/>
          </p:cNvSpPr>
          <p:nvPr/>
        </p:nvSpPr>
        <p:spPr bwMode="auto">
          <a:xfrm flipH="1" flipV="1">
            <a:off x="5638800" y="3429000"/>
            <a:ext cx="2362200" cy="1143000"/>
          </a:xfrm>
          <a:prstGeom prst="line"/>
          <a:noFill/>
          <a:ln w="19050">
            <a:solidFill>
              <a:srgbClr val="FF00FF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47" name="Line 15"/>
          <p:cNvSpPr>
            <a:spLocks noChangeShapeType="1"/>
          </p:cNvSpPr>
          <p:nvPr/>
        </p:nvSpPr>
        <p:spPr bwMode="auto">
          <a:xfrm flipH="1" flipV="1">
            <a:off x="4648200" y="3429000"/>
            <a:ext cx="3352800" cy="1828800"/>
          </a:xfrm>
          <a:prstGeom prst="line"/>
          <a:noFill/>
          <a:ln w="19050">
            <a:solidFill>
              <a:schemeClr val="hlink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48" name="Freeform 17"/>
          <p:cNvSpPr/>
          <p:nvPr/>
        </p:nvSpPr>
        <p:spPr bwMode="auto">
          <a:xfrm>
            <a:off x="1524000" y="1981200"/>
            <a:ext cx="1828800" cy="2971800"/>
          </a:xfrm>
          <a:custGeom>
            <a:avLst/>
            <a:gdLst>
              <a:gd name="T0" fmla="*/ 1828800 w 1096"/>
              <a:gd name="T1" fmla="*/ 0 h 1872"/>
              <a:gd name="T2" fmla="*/ 146838 w 1096"/>
              <a:gd name="T3" fmla="*/ 533400 h 1872"/>
              <a:gd name="T4" fmla="*/ 947772 w 1096"/>
              <a:gd name="T5" fmla="*/ 2971800 h 18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6" h="1872">
                <a:moveTo>
                  <a:pt x="1096" y="0"/>
                </a:moveTo>
                <a:cubicBezTo>
                  <a:pt x="636" y="12"/>
                  <a:pt x="176" y="24"/>
                  <a:pt x="88" y="336"/>
                </a:cubicBezTo>
                <a:cubicBezTo>
                  <a:pt x="0" y="648"/>
                  <a:pt x="488" y="1616"/>
                  <a:pt x="568" y="1872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7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2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17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dur="500" id="22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7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32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蓝色暖调">
      <a:dk1>
        <a:sysClr lastClr="000000" val="windowText"/>
      </a:dk1>
      <a:lt1>
        <a:sysClr lastClr="FFFFFF" val="window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lastClr="FFFFFF" val="window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lastClr="FFFFFF" val="window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01 软件工程概述 h5</dc:title>
  <dc:creator>lan tian</dc:creator>
  <cp:lastModifiedBy>qyjghl</cp:lastModifiedBy>
  <dcterms:created xsi:type="dcterms:W3CDTF">2018-03-04T16:16:37Z</dcterms:created>
  <dcterms:modified xsi:type="dcterms:W3CDTF">2020-11-05T12:10:19Z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