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9" r:id="rId2"/>
    <p:sldId id="440" r:id="rId3"/>
    <p:sldId id="442" r:id="rId4"/>
    <p:sldId id="44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E6B29-D8B9-4BC7-8943-FD8E001D3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C18FBE-AEF4-40B8-BA1B-B534858F3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DF8175-78FA-45BC-8DF4-C5D21E4F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32FA-DE6D-4A5A-BB1A-52AAD71688DA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EFEDD-D114-438A-801C-269ECC0D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751EDA-26ED-4417-BA76-CB726BCB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F6D-E88C-4831-AFBA-17AD39909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33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DDD50-65FE-42AC-8756-E3BA32B2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0AB488-DA40-425D-98BA-842CFC601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C65A52-027E-4C2A-B14A-1FF11201B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32FA-DE6D-4A5A-BB1A-52AAD71688DA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2F5CA2-C862-4542-BF94-71233BE2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52E522-D8D1-42FB-BEE0-ECDB91083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F6D-E88C-4831-AFBA-17AD39909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03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DDD0F1-F208-44DB-820C-99728C292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4EA864-91DE-424E-980C-CDCA91916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7EB1E0-054C-4C6B-915A-6E10C534C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32FA-DE6D-4A5A-BB1A-52AAD71688DA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E038B-F1BE-49BC-8EF1-80690E31E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1B2F0B-4947-432A-BD72-BC3ED983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F6D-E88C-4831-AFBA-17AD39909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611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1" y="123088"/>
            <a:ext cx="5202767" cy="668780"/>
          </a:xfrm>
          <a:prstGeom prst="rect">
            <a:avLst/>
          </a:prstGeom>
        </p:spPr>
        <p:txBody>
          <a:bodyPr rtlCol="0"/>
          <a:lstStyle>
            <a:lvl1pPr>
              <a:lnSpc>
                <a:spcPct val="130000"/>
              </a:lnSpc>
              <a:defRPr sz="3200"/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31880"/>
            <a:ext cx="368300" cy="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EA946F-9E58-4197-B970-78284E15F6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9423" y="1019908"/>
            <a:ext cx="10735408" cy="5046784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sz="3200" b="1"/>
            </a:lvl1pPr>
            <a:lvl2pPr marL="457200" indent="-182880">
              <a:buFont typeface="Wingdings" panose="05000000000000000000" pitchFamily="2" charset="2"/>
              <a:buChar char="Ø"/>
              <a:defRPr sz="2800" b="1"/>
            </a:lvl2pPr>
            <a:lvl3pPr marL="685800" indent="-179388">
              <a:buFont typeface="Wingdings" panose="05000000000000000000" pitchFamily="2" charset="2"/>
              <a:buChar char="Ø"/>
              <a:defRPr sz="2400" b="1"/>
            </a:lvl3pPr>
            <a:lvl4pPr marL="914400" indent="-182880">
              <a:buFont typeface="Wingdings" panose="05000000000000000000" pitchFamily="2" charset="2"/>
              <a:buChar char="Ø"/>
              <a:defRPr sz="2000" b="1"/>
            </a:lvl4pPr>
            <a:lvl5pPr marL="1143000" indent="-179388">
              <a:buFont typeface="Wingdings" panose="05000000000000000000" pitchFamily="2" charset="2"/>
              <a:buChar char="Ø"/>
              <a:defRPr sz="1800" b="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97796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EE16D-FFF7-472E-89E0-6ACD66656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5FD75-EC9B-41F0-B348-C9B99F19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7D30F-494E-46FF-906F-6ACBCA1E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32FA-DE6D-4A5A-BB1A-52AAD71688DA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B79EAE-4AD5-472E-82EE-56D0486F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54AFBF-F5E5-4432-A542-163D8CDF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F6D-E88C-4831-AFBA-17AD39909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23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E0DF0-A254-4E5F-BA7C-354F49E95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CCA075-9745-466C-9CA8-587442A0C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49161D-2537-42D4-8577-98099A151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32FA-DE6D-4A5A-BB1A-52AAD71688DA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E4E27-3891-4FDD-8AB4-302525F2B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EFB749-0602-4318-BC74-57774237C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F6D-E88C-4831-AFBA-17AD39909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76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9E130-3241-4322-841D-2400288C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DC08A0-7A14-4052-830F-AF8BCAB89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8B51B1-1F6D-4AD0-BCC4-C034AD004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BEFF2A-2F14-49EA-B4C0-F8E85C97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32FA-DE6D-4A5A-BB1A-52AAD71688DA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23BD4F-C9DA-4FD4-AA12-3D5A8BA3A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DD7124-4A74-4209-8720-17A094FD6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F6D-E88C-4831-AFBA-17AD39909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02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4129C-3CE5-42C0-974B-0D1B007E6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9B947D-AC52-4868-A008-52B1538C2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11140E-1CD4-4569-9E08-C6D11A58E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7DE7C5-A3F9-4433-9C5F-556DCCB19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88F54F-5FA8-47DF-9C5B-C01209B22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D988DD-78C4-4BE4-B922-D03B076D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32FA-DE6D-4A5A-BB1A-52AAD71688DA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7046B2-1BF4-47DD-9D74-7EB65EC3F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4138CC-E13E-4BC1-8E44-472ABD92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F6D-E88C-4831-AFBA-17AD39909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86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2009D-91B4-4AD4-A952-2A04E616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CBCEF0-660A-413D-95DC-C23E7F26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32FA-DE6D-4A5A-BB1A-52AAD71688DA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B9BB11-7376-495C-9B73-18EAFE722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6D5FD3-1814-4C42-8136-DC7D8F53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F6D-E88C-4831-AFBA-17AD39909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2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F941F5-C79B-4C45-818C-71B797D5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32FA-DE6D-4A5A-BB1A-52AAD71688DA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9BB3F7-DC72-41B6-8B9A-67F1DAEEC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04E493-B032-4499-94ED-FF7B85F5E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F6D-E88C-4831-AFBA-17AD39909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98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905B7-5150-40C7-BF85-6055B17D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B04CA8-6FEF-491C-AAC5-0AE85D92D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C89418-7E13-410C-907F-5872EFB81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627823-452A-4F11-BCA8-2A846A7F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32FA-DE6D-4A5A-BB1A-52AAD71688DA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762DCD-3034-45FD-9ACC-AA3B52724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E2C8A4-05FB-4B3D-9E54-13261356C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F6D-E88C-4831-AFBA-17AD39909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5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1F3A3-E468-4102-85C4-68C2E6DE6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3740AC-4DF9-4ECA-B5C1-8508ECCCA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0C5FD0-69AA-4991-8F15-811415ACE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DD6087-355B-41E5-B698-81065B6E9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32FA-DE6D-4A5A-BB1A-52AAD71688DA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BD15AA-A0E0-4EBA-AB73-0DB211C4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8514EF-1CB3-4B6E-B489-47B29DCB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F6D-E88C-4831-AFBA-17AD39909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50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9011A5-DA85-4C4E-8F30-21FC288C1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4E8727-EE3C-4B41-8EFA-486B9314E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D5CF43-6154-4A19-8C0A-EC0604B3F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C32FA-DE6D-4A5A-BB1A-52AAD71688DA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41082A-6998-43CB-8987-EF6C5079F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95262-50C1-480C-9B52-A279C8E01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88F6D-E88C-4831-AFBA-17AD39909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02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0EFEE-F3D3-43ED-A26C-84A08F3A3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例题：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087B2-2CAE-4B20-AECA-8C57D7ADB6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现需要开发一个教学设备管理系统，对老师上课的教学设备进行管理。教学设备包括投影仪、教学电脑、扩音器和激光笔等。所有的设备都需要进行台账管理，管理设备的编号、名称、采购时间、供应商等信息。教务处为每栋教学楼分配教学设备，并派设备管理员在教学楼设备管理办公室管理所分配的设备，设备管理员要在系统中确认所分配的教学设备。老师上课时，需要在设备管理办公室领取扩音器和激光笔，领取时，管理员在系统中登记领取老师的姓名、学院、领取时间等信息。老师上完课后，将设备归还给设备管理办公室。设备归还时，如果发现设备故障，管理员在系统中登记故障，此故障需要老师在系统上确认。</a:t>
            </a:r>
          </a:p>
          <a:p>
            <a:pPr algn="just"/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请根据上述系统功能描述，画出用例图，至少有三个参与者，五个用例，并体现关联、扩展与包含关系。</a:t>
            </a:r>
          </a:p>
        </p:txBody>
      </p:sp>
    </p:spTree>
    <p:extLst>
      <p:ext uri="{BB962C8B-B14F-4D97-AF65-F5344CB8AC3E}">
        <p14:creationId xmlns:p14="http://schemas.microsoft.com/office/powerpoint/2010/main" val="133801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63222-870C-4C08-8CB2-9AA957A40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答案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1E4A59E-ABB9-430B-94B5-7C4AA1976048}"/>
              </a:ext>
            </a:extLst>
          </p:cNvPr>
          <p:cNvPicPr>
            <a:picLocks noGrp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62" b="34641"/>
          <a:stretch/>
        </p:blipFill>
        <p:spPr bwMode="auto">
          <a:xfrm>
            <a:off x="3590926" y="1019175"/>
            <a:ext cx="6067424" cy="5410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6431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C3639-0113-40FF-9079-044A3CAB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6BBB9-59AC-402E-9BF4-B70EB86E35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、解释需求规格说明书中功能性需求、非功能性需求和接口这三个部分的含义，以学生管理系统为例给出每个部分的一个例子。</a:t>
            </a:r>
          </a:p>
          <a:p>
            <a:pPr algn="just"/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参考答案：</a:t>
            </a:r>
          </a:p>
          <a:p>
            <a:pPr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功能性需求：系统需要支持的若干功能点。例子：学生注册</a:t>
            </a:r>
          </a:p>
          <a:p>
            <a:pPr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非功能性需求：系统对效率、可扩展性、兼容性、安全等方面的要求。例子：系统应能使用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IE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chrome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firefox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等主流浏览器。</a:t>
            </a:r>
          </a:p>
          <a:p>
            <a:pPr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接口：系统与外部软硬件系统之间的接口。例子：系统与教务管理系统有接口，获取课程数据。</a:t>
            </a:r>
          </a:p>
          <a:p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227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DA317-5C02-4B91-9F09-E2072ED8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作业：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7BAE6B-0DD2-4CF9-A8E3-03FBE325632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考虑一个设备租赁系统，设备租赁公司提供设备租赁给客户，客户在选定所租赁的设备后，由设备租赁公司业务员在系统中录入租赁单。在租赁押金支付环节，系统与芝麻信用合作，如果客户芝麻信用分高，则不用押金即可租赁，否则需要押金租赁。为确认客户信用度，系统需要连接支付宝系统获取客户的芝麻信用分。在租赁设备归还时，租赁公司业务员进行归还登记，如果发现设备故障，业务员在系统中登记故障，此故障需要客户在系统上确认。请根据上述系统功能描述，画出用例图，至少有三个参与者，五个用例，并体现扩展与包含关系。</a:t>
            </a:r>
          </a:p>
          <a:p>
            <a:pPr algn="just"/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请根据上述系统功能描述，画出用例图，至少有三个参与者，五个用例，并体现关联、扩展与包含关系。</a:t>
            </a:r>
          </a:p>
          <a:p>
            <a:pPr marL="0" indent="0">
              <a:buNone/>
            </a:pP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1854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</Words>
  <Application>Microsoft Office PowerPoint</Application>
  <PresentationFormat>宽屏</PresentationFormat>
  <Paragraphs>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Wingdings</vt:lpstr>
      <vt:lpstr>Office 主题​​</vt:lpstr>
      <vt:lpstr>例题：</vt:lpstr>
      <vt:lpstr>答案</vt:lpstr>
      <vt:lpstr>例题</vt:lpstr>
      <vt:lpstr>作业：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例题：</dc:title>
  <dc:creator>qyjghl</dc:creator>
  <cp:lastModifiedBy>qyjghl</cp:lastModifiedBy>
  <cp:revision>1</cp:revision>
  <dcterms:created xsi:type="dcterms:W3CDTF">2020-12-21T07:05:43Z</dcterms:created>
  <dcterms:modified xsi:type="dcterms:W3CDTF">2020-12-21T07:06:15Z</dcterms:modified>
</cp:coreProperties>
</file>