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71" r:id="rId2"/>
    <p:sldId id="298" r:id="rId3"/>
    <p:sldId id="299" r:id="rId4"/>
    <p:sldId id="281" r:id="rId5"/>
    <p:sldId id="282" r:id="rId6"/>
    <p:sldId id="296" r:id="rId7"/>
    <p:sldId id="283" r:id="rId8"/>
    <p:sldId id="297" r:id="rId9"/>
    <p:sldId id="284" r:id="rId10"/>
    <p:sldId id="285" r:id="rId11"/>
    <p:sldId id="286"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Lst>
  <p:sldSz cx="12192000" cy="6858000"/>
  <p:notesSz cx="6858000" cy="9144000"/>
  <p:custDataLst>
    <p:tags r:id="rId31"/>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3" clrIdx="0">
    <p:extLst>
      <p:ext uri="{19B8F6BF-5375-455C-9EA6-DF929625EA0E}">
        <p15:presenceInfo xmlns:p15="http://schemas.microsoft.com/office/powerpoint/2012/main" userId="e0ce811aa4a357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93443" autoAdjust="0"/>
  </p:normalViewPr>
  <p:slideViewPr>
    <p:cSldViewPr snapToGrid="0">
      <p:cViewPr varScale="1">
        <p:scale>
          <a:sx n="80" d="100"/>
          <a:sy n="80" d="100"/>
        </p:scale>
        <p:origin x="1200"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2020年8月12日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2020年8月12日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274278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12</a:t>
            </a:fld>
            <a:endParaRPr lang="en-US" altLang="zh-CN"/>
          </a:p>
        </p:txBody>
      </p:sp>
    </p:spTree>
    <p:extLst>
      <p:ext uri="{BB962C8B-B14F-4D97-AF65-F5344CB8AC3E}">
        <p14:creationId xmlns:p14="http://schemas.microsoft.com/office/powerpoint/2010/main" val="35561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14</a:t>
            </a:fld>
            <a:endParaRPr lang="zh-CN" altLang="en-US" dirty="0"/>
          </a:p>
        </p:txBody>
      </p:sp>
    </p:spTree>
    <p:extLst>
      <p:ext uri="{BB962C8B-B14F-4D97-AF65-F5344CB8AC3E}">
        <p14:creationId xmlns:p14="http://schemas.microsoft.com/office/powerpoint/2010/main" val="3368010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t>15</a:t>
            </a:fld>
            <a:endParaRPr lang="zh-CN" altLang="en-US" dirty="0"/>
          </a:p>
        </p:txBody>
      </p:sp>
    </p:spTree>
    <p:extLst>
      <p:ext uri="{BB962C8B-B14F-4D97-AF65-F5344CB8AC3E}">
        <p14:creationId xmlns:p14="http://schemas.microsoft.com/office/powerpoint/2010/main" val="4164723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ea typeface="黑体" panose="02010609060101010101" pitchFamily="2" charset="-122"/>
              <a:sym typeface="+mn-ea"/>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t>16</a:t>
            </a:fld>
            <a:endParaRPr lang="zh-CN" altLang="en-US" dirty="0"/>
          </a:p>
        </p:txBody>
      </p:sp>
    </p:spTree>
    <p:extLst>
      <p:ext uri="{BB962C8B-B14F-4D97-AF65-F5344CB8AC3E}">
        <p14:creationId xmlns:p14="http://schemas.microsoft.com/office/powerpoint/2010/main" val="101893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91225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9608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19</a:t>
            </a:fld>
            <a:endParaRPr lang="en-US" altLang="zh-CN"/>
          </a:p>
        </p:txBody>
      </p:sp>
    </p:spTree>
    <p:extLst>
      <p:ext uri="{BB962C8B-B14F-4D97-AF65-F5344CB8AC3E}">
        <p14:creationId xmlns:p14="http://schemas.microsoft.com/office/powerpoint/2010/main" val="211602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20</a:t>
            </a:fld>
            <a:endParaRPr lang="zh-CN" altLang="en-US" dirty="0"/>
          </a:p>
        </p:txBody>
      </p:sp>
    </p:spTree>
    <p:extLst>
      <p:ext uri="{BB962C8B-B14F-4D97-AF65-F5344CB8AC3E}">
        <p14:creationId xmlns:p14="http://schemas.microsoft.com/office/powerpoint/2010/main" val="321556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extLst>
      <p:ext uri="{BB962C8B-B14F-4D97-AF65-F5344CB8AC3E}">
        <p14:creationId xmlns:p14="http://schemas.microsoft.com/office/powerpoint/2010/main" val="1887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a:t>
            </a:fld>
            <a:endParaRPr lang="en-US" altLang="zh-CN"/>
          </a:p>
        </p:txBody>
      </p:sp>
    </p:spTree>
    <p:extLst>
      <p:ext uri="{BB962C8B-B14F-4D97-AF65-F5344CB8AC3E}">
        <p14:creationId xmlns:p14="http://schemas.microsoft.com/office/powerpoint/2010/main" val="1194930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extLst>
      <p:ext uri="{BB962C8B-B14F-4D97-AF65-F5344CB8AC3E}">
        <p14:creationId xmlns:p14="http://schemas.microsoft.com/office/powerpoint/2010/main" val="3163566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23</a:t>
            </a:fld>
            <a:endParaRPr lang="zh-CN" altLang="en-US" dirty="0"/>
          </a:p>
        </p:txBody>
      </p:sp>
    </p:spTree>
    <p:extLst>
      <p:ext uri="{BB962C8B-B14F-4D97-AF65-F5344CB8AC3E}">
        <p14:creationId xmlns:p14="http://schemas.microsoft.com/office/powerpoint/2010/main" val="303269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endParaRPr lang="zh-CN" altLang="en-US" sz="1200" b="0" dirty="0"/>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24</a:t>
            </a:fld>
            <a:endParaRPr lang="zh-CN" altLang="en-US" dirty="0"/>
          </a:p>
        </p:txBody>
      </p:sp>
    </p:spTree>
    <p:extLst>
      <p:ext uri="{BB962C8B-B14F-4D97-AF65-F5344CB8AC3E}">
        <p14:creationId xmlns:p14="http://schemas.microsoft.com/office/powerpoint/2010/main" val="2491980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lvl="1" indent="0" algn="l">
              <a:buNone/>
            </a:pPr>
            <a:endParaRPr lang="zh-CN" altLang="en-US" dirty="0">
              <a:ea typeface="黑体" panose="02010609060101010101" pitchFamily="2" charset="-122"/>
            </a:endParaRPr>
          </a:p>
          <a:p>
            <a:endParaRPr lang="zh-CN" altLang="en-US"/>
          </a:p>
        </p:txBody>
      </p:sp>
    </p:spTree>
    <p:extLst>
      <p:ext uri="{BB962C8B-B14F-4D97-AF65-F5344CB8AC3E}">
        <p14:creationId xmlns:p14="http://schemas.microsoft.com/office/powerpoint/2010/main" val="255339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27</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2085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45023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黑体" panose="02010609060101010101" pitchFamily="2" charset="-122"/>
                <a:sym typeface="+mn-ea"/>
              </a:rPr>
              <a:t>首先我们一起学习软件维护的概念，关于软件维护的定义有很多版本，我们教材采用的是</a:t>
            </a:r>
            <a:r>
              <a:rPr lang="en-US" altLang="zh-CN" dirty="0">
                <a:ea typeface="黑体" panose="02010609060101010101" pitchFamily="2" charset="-122"/>
                <a:sym typeface="+mn-ea"/>
              </a:rPr>
              <a:t>IEEE/EIA 1220</a:t>
            </a:r>
            <a:r>
              <a:rPr lang="zh-CN" altLang="en-US" dirty="0">
                <a:ea typeface="黑体" panose="02010609060101010101" pitchFamily="2" charset="-122"/>
                <a:sym typeface="+mn-ea"/>
              </a:rPr>
              <a:t>中对软件维护的定义，该定义指：软件维护是指</a:t>
            </a:r>
            <a:r>
              <a:rPr lang="zh-CN" altLang="en-US" dirty="0">
                <a:solidFill>
                  <a:srgbClr val="FF0000"/>
                </a:solidFill>
                <a:ea typeface="黑体" panose="02010609060101010101" pitchFamily="2" charset="-122"/>
                <a:sym typeface="+mn-ea"/>
              </a:rPr>
              <a:t>由于软件产品出现问题或需要改进而对代码及相关文档的修改</a:t>
            </a:r>
            <a:r>
              <a:rPr lang="zh-CN" altLang="en-US" dirty="0">
                <a:ea typeface="黑体" panose="02010609060101010101" pitchFamily="2" charset="-122"/>
                <a:sym typeface="+mn-ea"/>
              </a:rPr>
              <a:t>，其</a:t>
            </a:r>
            <a:r>
              <a:rPr lang="zh-CN" altLang="en-US" dirty="0">
                <a:solidFill>
                  <a:srgbClr val="0070C0"/>
                </a:solidFill>
                <a:ea typeface="黑体" panose="02010609060101010101" pitchFamily="2" charset="-122"/>
                <a:sym typeface="+mn-ea"/>
              </a:rPr>
              <a:t>目的</a:t>
            </a:r>
            <a:r>
              <a:rPr lang="zh-CN" altLang="en-US" dirty="0">
                <a:ea typeface="黑体" panose="02010609060101010101" pitchFamily="2" charset="-122"/>
                <a:sym typeface="+mn-ea"/>
              </a:rPr>
              <a:t>是对现有软件产品进行修改的同时保持其完整性。</a:t>
            </a:r>
            <a:endParaRPr lang="en-US" altLang="zh-CN"/>
          </a:p>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336823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4. </a:t>
            </a:r>
            <a:r>
              <a:rPr lang="zh-CN" altLang="en-US">
                <a:sym typeface="+mn-ea"/>
              </a:rPr>
              <a:t>我们一起来看一个图，图中可以看到：</a:t>
            </a:r>
            <a:r>
              <a:rPr lang="zh-CN" altLang="en-US" dirty="0">
                <a:ea typeface="黑体" panose="02010609060101010101" pitchFamily="2" charset="-122"/>
                <a:sym typeface="+mn-ea"/>
              </a:rPr>
              <a:t>软件维护阶段一般要消耗软件生命周期中经费开支的</a:t>
            </a:r>
            <a:r>
              <a:rPr lang="zh-CN" altLang="en-US" dirty="0">
                <a:solidFill>
                  <a:srgbClr val="FF0000"/>
                </a:solidFill>
                <a:ea typeface="黑体" panose="02010609060101010101" pitchFamily="2" charset="-122"/>
                <a:sym typeface="+mn-ea"/>
              </a:rPr>
              <a:t>大部分</a:t>
            </a:r>
            <a:r>
              <a:rPr lang="zh-CN" altLang="en-US" dirty="0">
                <a:ea typeface="黑体" panose="02010609060101010101" pitchFamily="2" charset="-122"/>
                <a:sym typeface="+mn-ea"/>
              </a:rPr>
              <a:t>。</a:t>
            </a:r>
            <a:endParaRPr lang="zh-CN" altLang="en-US" dirty="0">
              <a:ea typeface="黑体" panose="02010609060101010101" pitchFamily="2" charset="-122"/>
            </a:endParaRPr>
          </a:p>
          <a:p>
            <a:endParaRPr lang="en-US" altLang="zh-CN"/>
          </a:p>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68026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5.</a:t>
            </a:r>
            <a:r>
              <a:rPr lang="en-US" altLang="zh-CN" dirty="0">
                <a:ea typeface="黑体" panose="02010609060101010101" pitchFamily="2" charset="-122"/>
                <a:sym typeface="+mn-ea"/>
              </a:rPr>
              <a:t>70</a:t>
            </a:r>
            <a:r>
              <a:rPr lang="zh-CN" altLang="en-US" dirty="0">
                <a:ea typeface="黑体" panose="02010609060101010101" pitchFamily="2" charset="-122"/>
                <a:sym typeface="+mn-ea"/>
              </a:rPr>
              <a:t>年代用于维护已有软件的费用只占软件总预算的</a:t>
            </a:r>
            <a:r>
              <a:rPr lang="en-US" altLang="zh-CN" dirty="0">
                <a:ea typeface="黑体" panose="02010609060101010101" pitchFamily="2" charset="-122"/>
                <a:sym typeface="+mn-ea"/>
              </a:rPr>
              <a:t>35%~40%</a:t>
            </a:r>
            <a:r>
              <a:rPr lang="zh-CN" altLang="en-US" dirty="0">
                <a:ea typeface="黑体" panose="02010609060101010101" pitchFamily="2" charset="-122"/>
                <a:sym typeface="+mn-ea"/>
              </a:rPr>
              <a:t>，</a:t>
            </a:r>
            <a:r>
              <a:rPr lang="en-US" altLang="zh-CN" dirty="0">
                <a:ea typeface="黑体" panose="02010609060101010101" pitchFamily="2" charset="-122"/>
                <a:sym typeface="+mn-ea"/>
              </a:rPr>
              <a:t>80</a:t>
            </a:r>
            <a:r>
              <a:rPr lang="zh-CN" altLang="en-US" dirty="0">
                <a:ea typeface="黑体" panose="02010609060101010101" pitchFamily="2" charset="-122"/>
                <a:sym typeface="+mn-ea"/>
              </a:rPr>
              <a:t>年代上升为</a:t>
            </a:r>
            <a:r>
              <a:rPr lang="en-US" altLang="zh-CN" dirty="0">
                <a:ea typeface="黑体" panose="02010609060101010101" pitchFamily="2" charset="-122"/>
                <a:sym typeface="+mn-ea"/>
              </a:rPr>
              <a:t>40%~60%</a:t>
            </a:r>
            <a:r>
              <a:rPr lang="zh-CN" altLang="en-US" dirty="0">
                <a:ea typeface="黑体" panose="02010609060101010101" pitchFamily="2" charset="-122"/>
                <a:sym typeface="+mn-ea"/>
              </a:rPr>
              <a:t>， </a:t>
            </a:r>
            <a:r>
              <a:rPr lang="en-US" altLang="zh-CN" dirty="0">
                <a:ea typeface="黑体" panose="02010609060101010101" pitchFamily="2" charset="-122"/>
                <a:sym typeface="+mn-ea"/>
              </a:rPr>
              <a:t>90</a:t>
            </a:r>
            <a:r>
              <a:rPr lang="zh-CN" altLang="en-US" dirty="0">
                <a:ea typeface="黑体" panose="02010609060101010101" pitchFamily="2" charset="-122"/>
                <a:sym typeface="+mn-ea"/>
              </a:rPr>
              <a:t>年代已经占</a:t>
            </a:r>
            <a:r>
              <a:rPr lang="en-US" altLang="zh-CN" dirty="0">
                <a:ea typeface="黑体" panose="02010609060101010101" pitchFamily="2" charset="-122"/>
                <a:sym typeface="+mn-ea"/>
              </a:rPr>
              <a:t>70%</a:t>
            </a:r>
            <a:r>
              <a:rPr lang="zh-CN" altLang="en-US" dirty="0">
                <a:ea typeface="黑体" panose="02010609060101010101" pitchFamily="2" charset="-122"/>
                <a:sym typeface="+mn-ea"/>
              </a:rPr>
              <a:t>～</a:t>
            </a:r>
            <a:r>
              <a:rPr lang="en-US" altLang="zh-CN" dirty="0">
                <a:ea typeface="黑体" panose="02010609060101010101" pitchFamily="2" charset="-122"/>
                <a:sym typeface="+mn-ea"/>
              </a:rPr>
              <a:t>80%</a:t>
            </a:r>
            <a:r>
              <a:rPr lang="zh-CN" altLang="en-US" dirty="0">
                <a:ea typeface="黑体" panose="02010609060101010101" pitchFamily="2" charset="-122"/>
                <a:sym typeface="+mn-ea"/>
              </a:rPr>
              <a:t>。</a:t>
            </a:r>
            <a:endParaRPr lang="zh-CN" altLang="en-US"/>
          </a:p>
        </p:txBody>
      </p:sp>
    </p:spTree>
    <p:extLst>
      <p:ext uri="{BB962C8B-B14F-4D97-AF65-F5344CB8AC3E}">
        <p14:creationId xmlns:p14="http://schemas.microsoft.com/office/powerpoint/2010/main" val="219780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6. </a:t>
            </a:r>
            <a:r>
              <a:rPr lang="zh-CN" altLang="zh-CN" dirty="0">
                <a:ea typeface="黑体" panose="02010609060101010101" pitchFamily="2" charset="-122"/>
                <a:sym typeface="+mn-ea"/>
              </a:rPr>
              <a:t>维护的类型有</a:t>
            </a:r>
            <a:r>
              <a:rPr lang="zh-CN" altLang="en-US" dirty="0">
                <a:ea typeface="黑体" panose="02010609060101010101" pitchFamily="2" charset="-122"/>
                <a:sym typeface="+mn-ea"/>
              </a:rPr>
              <a:t>四</a:t>
            </a:r>
            <a:r>
              <a:rPr lang="zh-CN" altLang="zh-CN" dirty="0">
                <a:ea typeface="黑体" panose="02010609060101010101" pitchFamily="2" charset="-122"/>
                <a:sym typeface="+mn-ea"/>
              </a:rPr>
              <a:t>种：分别是 </a:t>
            </a:r>
            <a:r>
              <a:rPr lang="zh-CN" altLang="en-US" dirty="0">
                <a:solidFill>
                  <a:srgbClr val="FF0000"/>
                </a:solidFill>
                <a:ea typeface="黑体" panose="02010609060101010101" pitchFamily="2" charset="-122"/>
                <a:sym typeface="+mn-ea"/>
              </a:rPr>
              <a:t>纠错</a:t>
            </a:r>
            <a:r>
              <a:rPr lang="zh-CN" altLang="zh-CN" dirty="0">
                <a:solidFill>
                  <a:srgbClr val="FF0000"/>
                </a:solidFill>
                <a:ea typeface="黑体" panose="02010609060101010101" pitchFamily="2" charset="-122"/>
                <a:sym typeface="+mn-ea"/>
              </a:rPr>
              <a:t>性维护， 适应性维护， 完善性维护和</a:t>
            </a:r>
            <a:r>
              <a:rPr lang="zh-CN" altLang="en-US" dirty="0">
                <a:solidFill>
                  <a:srgbClr val="FF0000"/>
                </a:solidFill>
                <a:ea typeface="黑体" panose="02010609060101010101" pitchFamily="2" charset="-122"/>
                <a:sym typeface="+mn-ea"/>
              </a:rPr>
              <a:t> 预防性维护</a:t>
            </a:r>
          </a:p>
          <a:p>
            <a:r>
              <a:rPr lang="zh-CN" altLang="en-US" dirty="0">
                <a:ea typeface="黑体" panose="02010609060101010101" pitchFamily="2" charset="-122"/>
                <a:sym typeface="+mn-ea"/>
              </a:rPr>
              <a:t>国外的统计数字表明，四种类型维护中，</a:t>
            </a:r>
            <a:r>
              <a:rPr lang="zh-CN" altLang="en-US" dirty="0">
                <a:solidFill>
                  <a:srgbClr val="FF0000"/>
                </a:solidFill>
                <a:ea typeface="黑体" panose="02010609060101010101" pitchFamily="2" charset="-122"/>
                <a:sym typeface="+mn-ea"/>
              </a:rPr>
              <a:t>完善性维护所占比例最大，</a:t>
            </a:r>
            <a:r>
              <a:rPr lang="zh-CN" altLang="en-US" dirty="0">
                <a:ea typeface="黑体" panose="02010609060101010101" pitchFamily="2" charset="-122"/>
                <a:sym typeface="+mn-ea"/>
              </a:rPr>
              <a:t>占全部维护活动的</a:t>
            </a:r>
            <a:r>
              <a:rPr lang="en-US" altLang="zh-CN" dirty="0">
                <a:ea typeface="黑体" panose="02010609060101010101" pitchFamily="2" charset="-122"/>
                <a:sym typeface="+mn-ea"/>
              </a:rPr>
              <a:t>50%</a:t>
            </a:r>
            <a:r>
              <a:rPr lang="zh-CN" altLang="en-US" dirty="0">
                <a:ea typeface="黑体" panose="02010609060101010101" pitchFamily="2" charset="-122"/>
                <a:sym typeface="+mn-ea"/>
              </a:rPr>
              <a:t>～</a:t>
            </a:r>
            <a:r>
              <a:rPr lang="en-US" altLang="zh-CN" dirty="0">
                <a:ea typeface="黑体" panose="02010609060101010101" pitchFamily="2" charset="-122"/>
                <a:sym typeface="+mn-ea"/>
              </a:rPr>
              <a:t>66%</a:t>
            </a:r>
            <a:r>
              <a:rPr lang="zh-CN" altLang="en-US" dirty="0">
                <a:ea typeface="黑体" panose="02010609060101010101" pitchFamily="2" charset="-122"/>
                <a:sym typeface="+mn-ea"/>
              </a:rPr>
              <a:t>。其次是纠错性维护占</a:t>
            </a:r>
            <a:r>
              <a:rPr lang="en-US" altLang="zh-CN" dirty="0">
                <a:ea typeface="黑体" panose="02010609060101010101" pitchFamily="2" charset="-122"/>
                <a:sym typeface="+mn-ea"/>
              </a:rPr>
              <a:t>17%</a:t>
            </a:r>
            <a:r>
              <a:rPr lang="zh-CN" altLang="en-US" dirty="0">
                <a:ea typeface="黑体" panose="02010609060101010101" pitchFamily="2" charset="-122"/>
                <a:sym typeface="+mn-ea"/>
              </a:rPr>
              <a:t>～</a:t>
            </a:r>
            <a:r>
              <a:rPr lang="en-US" altLang="zh-CN" dirty="0">
                <a:ea typeface="黑体" panose="02010609060101010101" pitchFamily="2" charset="-122"/>
                <a:sym typeface="+mn-ea"/>
              </a:rPr>
              <a:t>21%</a:t>
            </a:r>
            <a:r>
              <a:rPr lang="zh-CN" altLang="en-US" dirty="0">
                <a:ea typeface="黑体" panose="02010609060101010101" pitchFamily="2" charset="-122"/>
                <a:sym typeface="+mn-ea"/>
              </a:rPr>
              <a:t>，第三是适应性维护占</a:t>
            </a:r>
            <a:r>
              <a:rPr lang="en-US" altLang="zh-CN" dirty="0">
                <a:ea typeface="黑体" panose="02010609060101010101" pitchFamily="2" charset="-122"/>
                <a:sym typeface="+mn-ea"/>
              </a:rPr>
              <a:t>18%</a:t>
            </a:r>
            <a:r>
              <a:rPr lang="zh-CN" altLang="en-US" dirty="0">
                <a:ea typeface="黑体" panose="02010609060101010101" pitchFamily="2" charset="-122"/>
                <a:sym typeface="+mn-ea"/>
              </a:rPr>
              <a:t>～</a:t>
            </a:r>
            <a:r>
              <a:rPr lang="en-US" altLang="zh-CN" dirty="0">
                <a:ea typeface="黑体" panose="02010609060101010101" pitchFamily="2" charset="-122"/>
                <a:sym typeface="+mn-ea"/>
              </a:rPr>
              <a:t>25%</a:t>
            </a:r>
            <a:r>
              <a:rPr lang="zh-CN" altLang="en-US" dirty="0">
                <a:ea typeface="黑体" panose="02010609060101010101" pitchFamily="2" charset="-122"/>
                <a:sym typeface="+mn-ea"/>
              </a:rPr>
              <a:t>，而其他维护活动，比如预防性维护最少，只占</a:t>
            </a:r>
            <a:r>
              <a:rPr lang="en-US" altLang="zh-CN" dirty="0">
                <a:ea typeface="黑体" panose="02010609060101010101" pitchFamily="2" charset="-122"/>
                <a:sym typeface="+mn-ea"/>
              </a:rPr>
              <a:t>4%</a:t>
            </a:r>
            <a:r>
              <a:rPr lang="zh-CN" altLang="en-US" dirty="0">
                <a:ea typeface="黑体" panose="02010609060101010101" pitchFamily="2" charset="-122"/>
                <a:sym typeface="+mn-ea"/>
              </a:rPr>
              <a:t>左右。</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13544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175174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1487572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23088"/>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13188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buFont typeface="Wingdings" panose="05000000000000000000" pitchFamily="2" charset="2"/>
              <a:buChar char="Ø"/>
              <a:defRPr sz="3200" b="1"/>
            </a:lvl1pPr>
            <a:lvl2pPr marL="457200" indent="-182880">
              <a:buFont typeface="Wingdings" panose="05000000000000000000" pitchFamily="2" charset="2"/>
              <a:buChar char="Ø"/>
              <a:defRPr sz="2800" b="1"/>
            </a:lvl2pPr>
            <a:lvl3pPr marL="685800" indent="-179388">
              <a:buFont typeface="Wingdings" panose="05000000000000000000" pitchFamily="2" charset="2"/>
              <a:buChar char="Ø"/>
              <a:defRPr sz="2400" b="1"/>
            </a:lvl3pPr>
            <a:lvl4pPr marL="914400" indent="-182880">
              <a:buFont typeface="Wingdings" panose="05000000000000000000" pitchFamily="2" charset="2"/>
              <a:buChar char="Ø"/>
              <a:defRPr sz="2000" b="1"/>
            </a:lvl4pPr>
            <a:lvl5pPr marL="1143000" indent="-179388">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2020年8月12日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22528"/>
            <a:ext cx="10884876"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791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13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6600" dirty="0">
                <a:solidFill>
                  <a:schemeClr val="tx1">
                    <a:lumMod val="90000"/>
                    <a:lumOff val="10000"/>
                  </a:schemeClr>
                </a:solidFill>
                <a:latin typeface="+mn-lt"/>
                <a:ea typeface="+mn-ea"/>
                <a:cs typeface="+mn-ea"/>
                <a:sym typeface="+mn-lt"/>
              </a:rPr>
              <a:t>软件工程与实践</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a:latin typeface="+mn-lt"/>
                <a:ea typeface="+mn-ea"/>
                <a:cs typeface="+mn-ea"/>
                <a:sym typeface="+mn-lt"/>
              </a:rPr>
              <a:t>3</a:t>
            </a:r>
            <a:r>
              <a:rPr lang="zh-CN" altLang="en-US" dirty="0">
                <a:latin typeface="+mn-lt"/>
                <a:ea typeface="+mn-ea"/>
                <a:cs typeface="+mn-ea"/>
                <a:sym typeface="+mn-lt"/>
              </a:rPr>
              <a:t>）适应性维护</a:t>
            </a:r>
          </a:p>
        </p:txBody>
      </p:sp>
      <p:sp>
        <p:nvSpPr>
          <p:cNvPr id="14339" name="Rectangle 3"/>
          <p:cNvSpPr>
            <a:spLocks noGrp="1"/>
          </p:cNvSpPr>
          <p:nvPr/>
        </p:nvSpPr>
        <p:spPr>
          <a:xfrm>
            <a:off x="457200" y="1600200"/>
            <a:ext cx="1149032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3600" dirty="0">
                <a:ea typeface="黑体" panose="02010609060101010101" pitchFamily="2" charset="-122"/>
              </a:rPr>
              <a:t>在使用过程中，</a:t>
            </a:r>
          </a:p>
          <a:p>
            <a:pPr lvl="1"/>
            <a:r>
              <a:rPr lang="zh-CN" altLang="en-US" sz="2400" dirty="0">
                <a:ea typeface="黑体" panose="02010609060101010101" pitchFamily="2" charset="-122"/>
              </a:rPr>
              <a:t>外部环境（新的硬、软件配置）</a:t>
            </a:r>
          </a:p>
          <a:p>
            <a:pPr lvl="1"/>
            <a:r>
              <a:rPr lang="zh-CN" altLang="en-US" sz="2400" dirty="0">
                <a:ea typeface="黑体" panose="02010609060101010101" pitchFamily="2" charset="-122"/>
              </a:rPr>
              <a:t>数据环境（数据库、数据格式、数据输入</a:t>
            </a:r>
            <a:r>
              <a:rPr lang="en-US" altLang="zh-CN" sz="2400" dirty="0">
                <a:ea typeface="黑体" panose="02010609060101010101" pitchFamily="2" charset="-122"/>
              </a:rPr>
              <a:t>/</a:t>
            </a:r>
            <a:r>
              <a:rPr lang="zh-CN" altLang="en-US" sz="2400" dirty="0">
                <a:ea typeface="黑体" panose="02010609060101010101" pitchFamily="2" charset="-122"/>
              </a:rPr>
              <a:t>输出方式、数据存储介质）</a:t>
            </a:r>
          </a:p>
          <a:p>
            <a:pPr marL="457200" lvl="1" indent="0">
              <a:buNone/>
            </a:pPr>
            <a:r>
              <a:rPr lang="zh-CN" altLang="en-US" sz="3600" dirty="0">
                <a:ea typeface="黑体" panose="02010609060101010101" pitchFamily="2" charset="-122"/>
              </a:rPr>
              <a:t>可能发生变化。</a:t>
            </a:r>
            <a:endParaRPr lang="zh-CN" altLang="en-US" sz="2400" dirty="0">
              <a:ea typeface="黑体" panose="02010609060101010101" pitchFamily="2" charset="-122"/>
            </a:endParaRPr>
          </a:p>
          <a:p>
            <a:r>
              <a:rPr lang="zh-CN" altLang="en-US" sz="3600" dirty="0">
                <a:ea typeface="黑体" panose="02010609060101010101" pitchFamily="2" charset="-122"/>
              </a:rPr>
              <a:t>为使软件</a:t>
            </a:r>
            <a:r>
              <a:rPr lang="zh-CN" altLang="en-US" sz="3600" dirty="0">
                <a:solidFill>
                  <a:srgbClr val="FF0000"/>
                </a:solidFill>
                <a:ea typeface="黑体" panose="02010609060101010101" pitchFamily="2" charset="-122"/>
              </a:rPr>
              <a:t>适应这种变化</a:t>
            </a:r>
            <a:r>
              <a:rPr lang="zh-CN" altLang="en-US" sz="3600" dirty="0">
                <a:ea typeface="黑体" panose="02010609060101010101" pitchFamily="2" charset="-122"/>
              </a:rPr>
              <a:t>，而去修改软件的过程就叫做适应性维护。</a:t>
            </a:r>
            <a:br>
              <a:rPr lang="zh-CN" altLang="en-US" sz="3600" dirty="0">
                <a:ea typeface="黑体" panose="02010609060101010101" pitchFamily="2" charset="-122"/>
              </a:rPr>
            </a:br>
            <a:endParaRPr lang="zh-CN" altLang="en-US" sz="3600" dirty="0">
              <a:ea typeface="黑体" panose="02010609060101010101" pitchFamily="2" charset="-122"/>
            </a:endParaRPr>
          </a:p>
        </p:txBody>
      </p:sp>
      <p:sp>
        <p:nvSpPr>
          <p:cNvPr id="4" name="文本框 3">
            <a:extLst>
              <a:ext uri="{FF2B5EF4-FFF2-40B4-BE49-F238E27FC236}">
                <a16:creationId xmlns:a16="http://schemas.microsoft.com/office/drawing/2014/main" id="{6078A1C8-062C-491C-AA04-73B1C46A2483}"/>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7.1.2 </a:t>
            </a:r>
            <a:r>
              <a:rPr lang="zh-CN" altLang="en-US" dirty="0">
                <a:solidFill>
                  <a:srgbClr val="002060"/>
                </a:solidFill>
              </a:rPr>
              <a:t>软件维护基本类型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barn(inVertical)">
                                      <p:cBhvr>
                                        <p:cTn id="16" dur="500"/>
                                        <p:tgtEl>
                                          <p:spTgt spid="1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barn(inVertical)">
                                      <p:cBhvr>
                                        <p:cTn id="21"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en-US" altLang="zh-CN">
                <a:latin typeface="+mn-lt"/>
                <a:ea typeface="+mn-ea"/>
                <a:cs typeface="+mn-ea"/>
                <a:sym typeface="+mn-lt"/>
              </a:rPr>
              <a:t>4</a:t>
            </a:r>
            <a:r>
              <a:rPr lang="zh-CN" altLang="en-US">
                <a:latin typeface="+mn-lt"/>
                <a:ea typeface="+mn-ea"/>
                <a:cs typeface="+mn-ea"/>
                <a:sym typeface="+mn-lt"/>
              </a:rPr>
              <a:t>）预防性维护</a:t>
            </a:r>
          </a:p>
        </p:txBody>
      </p:sp>
      <p:sp>
        <p:nvSpPr>
          <p:cNvPr id="16387" name="Rectangle 3"/>
          <p:cNvSpPr>
            <a:spLocks noGrp="1"/>
          </p:cNvSpPr>
          <p:nvPr/>
        </p:nvSpPr>
        <p:spPr>
          <a:xfrm>
            <a:off x="457200" y="1600200"/>
            <a:ext cx="1160272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3200" dirty="0">
                <a:ea typeface="黑体" panose="02010609060101010101" pitchFamily="2" charset="-122"/>
              </a:rPr>
              <a:t>预防性维护是为了提高软件的可维护性、可靠性等，为以后进一步改进软件打下良好基础。</a:t>
            </a:r>
          </a:p>
          <a:p>
            <a:r>
              <a:rPr lang="zh-CN" altLang="en-US" sz="3200" dirty="0">
                <a:ea typeface="黑体" panose="02010609060101010101" pitchFamily="2" charset="-122"/>
              </a:rPr>
              <a:t>预防性维护定义为：采用先进的软件工程方法对需要维护的软件或软件中的</a:t>
            </a:r>
            <a:r>
              <a:rPr lang="zh-CN" altLang="en-US" sz="3200" dirty="0">
                <a:solidFill>
                  <a:srgbClr val="FF0000"/>
                </a:solidFill>
                <a:ea typeface="黑体" panose="02010609060101010101" pitchFamily="2" charset="-122"/>
              </a:rPr>
              <a:t>某一部分（重新）进行设计、编制和测试</a:t>
            </a:r>
            <a:r>
              <a:rPr lang="zh-CN" altLang="en-US" sz="3200" dirty="0">
                <a:ea typeface="黑体" panose="02010609060101010101" pitchFamily="2" charset="-122"/>
              </a:rPr>
              <a:t>。</a:t>
            </a:r>
            <a:endParaRPr lang="en-US" altLang="zh-CN" sz="3200" dirty="0">
              <a:ea typeface="黑体" panose="02010609060101010101" pitchFamily="2" charset="-122"/>
            </a:endParaRPr>
          </a:p>
          <a:p>
            <a:endParaRPr lang="zh-CN" altLang="en-US" sz="3200" dirty="0">
              <a:ea typeface="黑体" panose="02010609060101010101" pitchFamily="2" charset="-122"/>
            </a:endParaRPr>
          </a:p>
        </p:txBody>
      </p:sp>
      <p:sp>
        <p:nvSpPr>
          <p:cNvPr id="4" name="文本框 3">
            <a:extLst>
              <a:ext uri="{FF2B5EF4-FFF2-40B4-BE49-F238E27FC236}">
                <a16:creationId xmlns:a16="http://schemas.microsoft.com/office/drawing/2014/main" id="{34630966-781D-43EB-ACA9-FCC624BDC774}"/>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7.1.2 </a:t>
            </a:r>
            <a:r>
              <a:rPr lang="zh-CN" altLang="en-US" dirty="0">
                <a:solidFill>
                  <a:srgbClr val="002060"/>
                </a:solidFill>
              </a:rPr>
              <a:t>软件维护基本类型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a:latin typeface="+mn-lt"/>
                <a:ea typeface="+mn-ea"/>
                <a:cs typeface="+mn-ea"/>
                <a:sym typeface="+mn-lt"/>
              </a:rPr>
              <a:t>7.2 </a:t>
            </a:r>
            <a:r>
              <a:rPr lang="zh-CN" altLang="en-US" sz="3600" dirty="0">
                <a:latin typeface="+mn-lt"/>
                <a:ea typeface="+mn-ea"/>
                <a:cs typeface="+mn-ea"/>
                <a:sym typeface="+mn-lt"/>
              </a:rPr>
              <a:t>软件维护应注意的问题</a:t>
            </a:r>
          </a:p>
        </p:txBody>
      </p:sp>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a:cs typeface="+mn-ea"/>
                <a:sym typeface="+mn-lt"/>
              </a:rPr>
              <a:t>技术方面</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管理方面</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维护费用估算</a:t>
            </a:r>
            <a:endParaRPr lang="zh-CN" altLang="en-US" sz="4400" dirty="0"/>
          </a:p>
        </p:txBody>
      </p:sp>
      <p:pic>
        <p:nvPicPr>
          <p:cNvPr id="3080" name="Picture 8">
            <a:extLst>
              <a:ext uri="{FF2B5EF4-FFF2-40B4-BE49-F238E27FC236}">
                <a16:creationId xmlns:a16="http://schemas.microsoft.com/office/drawing/2014/main" id="{15378A41-3715-4D70-BE49-A10B0B7A27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0794" y="1471612"/>
            <a:ext cx="47625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7.2.1 </a:t>
            </a:r>
            <a:r>
              <a:rPr lang="zh-CN" altLang="en-US" dirty="0"/>
              <a:t>维护的困难性（</a:t>
            </a:r>
            <a:r>
              <a:rPr lang="en-US" altLang="zh-CN" dirty="0"/>
              <a:t>why</a:t>
            </a:r>
            <a:r>
              <a:rPr lang="zh-CN" altLang="en-US" dirty="0"/>
              <a:t>）</a:t>
            </a:r>
          </a:p>
        </p:txBody>
      </p:sp>
      <p:grpSp>
        <p:nvGrpSpPr>
          <p:cNvPr id="53" name="组合 52"/>
          <p:cNvGrpSpPr/>
          <p:nvPr/>
        </p:nvGrpSpPr>
        <p:grpSpPr>
          <a:xfrm>
            <a:off x="4084998" y="1787204"/>
            <a:ext cx="4022004" cy="3283592"/>
            <a:chOff x="3008263" y="1386612"/>
            <a:chExt cx="3127472" cy="2553290"/>
          </a:xfrm>
        </p:grpSpPr>
        <p:grpSp>
          <p:nvGrpSpPr>
            <p:cNvPr id="54" name="Group 10"/>
            <p:cNvGrpSpPr/>
            <p:nvPr/>
          </p:nvGrpSpPr>
          <p:grpSpPr>
            <a:xfrm>
              <a:off x="3077505" y="1386612"/>
              <a:ext cx="2961816" cy="2553290"/>
              <a:chOff x="3201302" y="899607"/>
              <a:chExt cx="5868190" cy="5058785"/>
            </a:xfrm>
          </p:grpSpPr>
          <p:sp>
            <p:nvSpPr>
              <p:cNvPr id="68"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9"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0"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71" name="Group 26"/>
              <p:cNvGrpSpPr/>
              <p:nvPr/>
            </p:nvGrpSpPr>
            <p:grpSpPr>
              <a:xfrm>
                <a:off x="4456573" y="1977072"/>
                <a:ext cx="3351879" cy="2889551"/>
                <a:chOff x="6542627" y="2673048"/>
                <a:chExt cx="3351879" cy="2889551"/>
              </a:xfrm>
            </p:grpSpPr>
            <p:sp>
              <p:nvSpPr>
                <p:cNvPr id="83"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4"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72"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3"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4"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5"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6"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7"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8"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9"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0"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1"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2"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5" name="Group 11"/>
            <p:cNvGrpSpPr/>
            <p:nvPr/>
          </p:nvGrpSpPr>
          <p:grpSpPr>
            <a:xfrm rot="17930019">
              <a:off x="5370724" y="2819676"/>
              <a:ext cx="620502" cy="863827"/>
              <a:chOff x="5590218" y="4773226"/>
              <a:chExt cx="1075248" cy="1496900"/>
            </a:xfrm>
          </p:grpSpPr>
          <p:sp>
            <p:nvSpPr>
              <p:cNvPr id="66"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7"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6" name="Group 12"/>
            <p:cNvGrpSpPr/>
            <p:nvPr/>
          </p:nvGrpSpPr>
          <p:grpSpPr>
            <a:xfrm rot="14765595">
              <a:off x="5393571" y="1700213"/>
              <a:ext cx="620502" cy="863827"/>
              <a:chOff x="5590218" y="4773226"/>
              <a:chExt cx="1075248" cy="1496900"/>
            </a:xfrm>
          </p:grpSpPr>
          <p:sp>
            <p:nvSpPr>
              <p:cNvPr id="64"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7" name="Group 13"/>
            <p:cNvGrpSpPr/>
            <p:nvPr/>
          </p:nvGrpSpPr>
          <p:grpSpPr>
            <a:xfrm rot="3811807">
              <a:off x="3129926" y="2825696"/>
              <a:ext cx="620502" cy="863827"/>
              <a:chOff x="5590218" y="4773226"/>
              <a:chExt cx="1075248" cy="1496900"/>
            </a:xfrm>
          </p:grpSpPr>
          <p:sp>
            <p:nvSpPr>
              <p:cNvPr id="62"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3"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8" name="Group 14"/>
            <p:cNvGrpSpPr/>
            <p:nvPr/>
          </p:nvGrpSpPr>
          <p:grpSpPr>
            <a:xfrm rot="7044390">
              <a:off x="3130530" y="1645643"/>
              <a:ext cx="620502" cy="863827"/>
              <a:chOff x="5590218" y="4773226"/>
              <a:chExt cx="1075248" cy="1496900"/>
            </a:xfrm>
          </p:grpSpPr>
          <p:sp>
            <p:nvSpPr>
              <p:cNvPr id="60"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1"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59"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40" name="组合 39"/>
          <p:cNvGrpSpPr/>
          <p:nvPr/>
        </p:nvGrpSpPr>
        <p:grpSpPr>
          <a:xfrm>
            <a:off x="714800" y="2064443"/>
            <a:ext cx="11343640" cy="3557904"/>
            <a:chOff x="322641" y="1760209"/>
            <a:chExt cx="8820708" cy="2766593"/>
          </a:xfrm>
        </p:grpSpPr>
        <p:sp>
          <p:nvSpPr>
            <p:cNvPr id="51" name="TextBox 41"/>
            <p:cNvSpPr txBox="1"/>
            <p:nvPr/>
          </p:nvSpPr>
          <p:spPr>
            <a:xfrm>
              <a:off x="6305515" y="1763732"/>
              <a:ext cx="2328289" cy="300082"/>
            </a:xfrm>
            <a:prstGeom prst="rect">
              <a:avLst/>
            </a:prstGeom>
            <a:noFill/>
          </p:spPr>
          <p:txBody>
            <a:bodyPr wrap="none" lIns="0" tIns="0" rIns="0" bIns="0" anchor="ctr">
              <a:noAutofit/>
            </a:bodyPr>
            <a:lstStyle/>
            <a:p>
              <a:pPr algn="l"/>
              <a:r>
                <a:rPr lang="zh-CN" altLang="en-US" sz="2400" b="1" dirty="0">
                  <a:solidFill>
                    <a:schemeClr val="accent2"/>
                  </a:solidFill>
                </a:rPr>
                <a:t>许多软件的可读性差</a:t>
              </a:r>
            </a:p>
          </p:txBody>
        </p:sp>
        <p:sp>
          <p:nvSpPr>
            <p:cNvPr id="49" name="TextBox 44"/>
            <p:cNvSpPr txBox="1"/>
            <p:nvPr/>
          </p:nvSpPr>
          <p:spPr>
            <a:xfrm>
              <a:off x="6136783" y="3266701"/>
              <a:ext cx="3006566" cy="1260101"/>
            </a:xfrm>
            <a:prstGeom prst="rect">
              <a:avLst/>
            </a:prstGeom>
            <a:noFill/>
          </p:spPr>
          <p:txBody>
            <a:bodyPr wrap="none" lIns="0" tIns="0" rIns="0" bIns="0" anchor="ctr">
              <a:normAutofit/>
            </a:bodyPr>
            <a:lstStyle/>
            <a:p>
              <a:pPr algn="l"/>
              <a:r>
                <a:rPr lang="zh-CN" altLang="en-US" sz="2400" b="1" dirty="0">
                  <a:solidFill>
                    <a:schemeClr val="accent3"/>
                  </a:solidFill>
                </a:rPr>
                <a:t>任务紧、时间急的情况下</a:t>
              </a:r>
            </a:p>
            <a:p>
              <a:pPr algn="l"/>
              <a:r>
                <a:rPr lang="zh-CN" altLang="en-US" sz="2400" b="1" dirty="0">
                  <a:solidFill>
                    <a:schemeClr val="accent3"/>
                  </a:solidFill>
                </a:rPr>
                <a:t>处理维护请求</a:t>
              </a:r>
            </a:p>
          </p:txBody>
        </p:sp>
        <p:sp>
          <p:nvSpPr>
            <p:cNvPr id="47" name="TextBox 47"/>
            <p:cNvSpPr txBox="1"/>
            <p:nvPr/>
          </p:nvSpPr>
          <p:spPr>
            <a:xfrm>
              <a:off x="322641" y="1760209"/>
              <a:ext cx="2328289" cy="300082"/>
            </a:xfrm>
            <a:prstGeom prst="rect">
              <a:avLst/>
            </a:prstGeom>
            <a:noFill/>
          </p:spPr>
          <p:txBody>
            <a:bodyPr wrap="none" lIns="0" tIns="0" rIns="0" bIns="0" anchor="ctr">
              <a:noAutofit/>
            </a:bodyPr>
            <a:lstStyle/>
            <a:p>
              <a:pPr algn="r"/>
              <a:r>
                <a:rPr lang="zh-CN" altLang="en-US" sz="2400" b="1" dirty="0">
                  <a:solidFill>
                    <a:schemeClr val="accent6"/>
                  </a:solidFill>
                </a:rPr>
                <a:t>配置管理工作不到位</a:t>
              </a:r>
            </a:p>
          </p:txBody>
        </p:sp>
        <p:sp>
          <p:nvSpPr>
            <p:cNvPr id="45" name="TextBox 50"/>
            <p:cNvSpPr txBox="1"/>
            <p:nvPr/>
          </p:nvSpPr>
          <p:spPr>
            <a:xfrm>
              <a:off x="322641" y="3266739"/>
              <a:ext cx="2328289" cy="300082"/>
            </a:xfrm>
            <a:prstGeom prst="rect">
              <a:avLst/>
            </a:prstGeom>
            <a:noFill/>
          </p:spPr>
          <p:txBody>
            <a:bodyPr wrap="none" lIns="0" tIns="0" rIns="0" bIns="0" anchor="ctr">
              <a:noAutofit/>
            </a:bodyPr>
            <a:lstStyle/>
            <a:p>
              <a:pPr algn="r"/>
              <a:r>
                <a:rPr lang="zh-CN" altLang="en-US" sz="2400" b="1" dirty="0">
                  <a:solidFill>
                    <a:schemeClr val="accent5"/>
                  </a:solidFill>
                </a:rPr>
                <a:t>人员变动造成的影响</a:t>
              </a:r>
            </a:p>
          </p:txBody>
        </p:sp>
      </p:grpSp>
    </p:spTree>
    <p:extLst>
      <p:ext uri="{BB962C8B-B14F-4D97-AF65-F5344CB8AC3E}">
        <p14:creationId xmlns:p14="http://schemas.microsoft.com/office/powerpoint/2010/main" val="130951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7.2.2 </a:t>
            </a:r>
            <a:r>
              <a:rPr lang="zh-CN" altLang="en-US" dirty="0"/>
              <a:t>软件维护中应注意的问题：技术方面</a:t>
            </a:r>
          </a:p>
        </p:txBody>
      </p:sp>
      <p:sp>
        <p:nvSpPr>
          <p:cNvPr id="5" name="内容占位符 16"/>
          <p:cNvSpPr txBox="1"/>
          <p:nvPr/>
        </p:nvSpPr>
        <p:spPr>
          <a:xfrm>
            <a:off x="1181100" y="1626970"/>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程序的理解</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测试</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影响分析</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可维护性</a:t>
            </a:r>
          </a:p>
        </p:txBody>
      </p:sp>
    </p:spTree>
    <p:extLst>
      <p:ext uri="{BB962C8B-B14F-4D97-AF65-F5344CB8AC3E}">
        <p14:creationId xmlns:p14="http://schemas.microsoft.com/office/powerpoint/2010/main" val="7734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决定软件可维护性的主要因素</a:t>
            </a:r>
          </a:p>
        </p:txBody>
      </p:sp>
      <p:sp>
        <p:nvSpPr>
          <p:cNvPr id="27" name="内容占位符 16"/>
          <p:cNvSpPr txBox="1"/>
          <p:nvPr/>
        </p:nvSpPr>
        <p:spPr>
          <a:xfrm>
            <a:off x="1178560" y="1778635"/>
            <a:ext cx="2667635" cy="3810000"/>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 可理解性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可测试性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可修改性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 可移植性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 可重用性</a:t>
            </a:r>
          </a:p>
        </p:txBody>
      </p:sp>
      <p:sp>
        <p:nvSpPr>
          <p:cNvPr id="3" name="标题 1"/>
          <p:cNvSpPr>
            <a:spLocks noGrp="1"/>
          </p:cNvSpPr>
          <p:nvPr/>
        </p:nvSpPr>
        <p:spPr>
          <a:xfrm>
            <a:off x="7108825" y="240030"/>
            <a:ext cx="4714875" cy="8210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影响软件可维护性的维护环境的因素</a:t>
            </a:r>
          </a:p>
        </p:txBody>
      </p:sp>
      <p:sp>
        <p:nvSpPr>
          <p:cNvPr id="21" name="内容占位符 16"/>
          <p:cNvSpPr txBox="1"/>
          <p:nvPr/>
        </p:nvSpPr>
        <p:spPr>
          <a:xfrm>
            <a:off x="7306945" y="1778635"/>
            <a:ext cx="4115435" cy="381000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 软件维护的文档</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软件的运行环境</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软件的维护组织</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 软件维护质量</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2410120457"/>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heckerboard(across)">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3"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7.2.3 </a:t>
            </a:r>
            <a:r>
              <a:rPr lang="zh-CN" altLang="en-US" dirty="0"/>
              <a:t>软件维护中应注意的问题：管理方面</a:t>
            </a:r>
          </a:p>
        </p:txBody>
      </p:sp>
      <p:sp>
        <p:nvSpPr>
          <p:cNvPr id="30" name="内容占位符 16"/>
          <p:cNvSpPr txBox="1"/>
          <p:nvPr/>
        </p:nvSpPr>
        <p:spPr>
          <a:xfrm>
            <a:off x="1181100" y="1523999"/>
            <a:ext cx="9829800" cy="3810001"/>
          </a:xfrm>
          <a:prstGeom prst="rect">
            <a:avLst/>
          </a:prstGeom>
        </p:spPr>
        <p:txBody>
          <a:bodyPr>
            <a:normAutofit fontScale="92500" lnSpcReduction="1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契合组织的目标</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人力资源</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如何组织维护活动</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外包</a:t>
            </a:r>
          </a:p>
        </p:txBody>
      </p:sp>
    </p:spTree>
    <p:extLst>
      <p:ext uri="{BB962C8B-B14F-4D97-AF65-F5344CB8AC3E}">
        <p14:creationId xmlns:p14="http://schemas.microsoft.com/office/powerpoint/2010/main" val="118558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16"/>
          <p:cNvSpPr txBox="1"/>
          <p:nvPr/>
        </p:nvSpPr>
        <p:spPr>
          <a:xfrm>
            <a:off x="989849" y="1163551"/>
            <a:ext cx="9829800" cy="4734560"/>
          </a:xfrm>
          <a:prstGeom prst="rect">
            <a:avLst/>
          </a:prstGeom>
        </p:spPr>
        <p:txBody>
          <a:bodyPr>
            <a:normAutofit fontScale="97500" lnSpcReduction="10000"/>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参数模型</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 = P + K × exp (c‐d)</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M是维护用的总工作量，P是生产性工作量，K是经验常数，</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exp</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是以</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为底的指数函数</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c是复杂程度，d是维护人员对软件的熟悉程度</a:t>
            </a:r>
          </a:p>
          <a:p>
            <a:pPr marL="228600" marR="0" lvl="0"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基于经验</a:t>
            </a:r>
          </a:p>
          <a:p>
            <a:pPr marL="685800" marR="0" lvl="2" indent="-179705" algn="l" defTabSz="914400" rtl="0" eaLnBrk="1" fontAlgn="auto" latinLnBrk="0" hangingPunct="1">
              <a:lnSpc>
                <a:spcPct val="160000"/>
              </a:lnSpc>
              <a:spcBef>
                <a:spcPts val="8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专家判断、类推、工作分解结构</a:t>
            </a:r>
          </a:p>
        </p:txBody>
      </p:sp>
      <p:sp>
        <p:nvSpPr>
          <p:cNvPr id="2" name="标题 1">
            <a:extLst>
              <a:ext uri="{FF2B5EF4-FFF2-40B4-BE49-F238E27FC236}">
                <a16:creationId xmlns:a16="http://schemas.microsoft.com/office/drawing/2014/main" id="{24C32741-1F20-4920-AF70-9323CB030011}"/>
              </a:ext>
            </a:extLst>
          </p:cNvPr>
          <p:cNvSpPr>
            <a:spLocks noGrp="1"/>
          </p:cNvSpPr>
          <p:nvPr>
            <p:ph type="title"/>
          </p:nvPr>
        </p:nvSpPr>
        <p:spPr/>
        <p:txBody>
          <a:bodyPr/>
          <a:lstStyle/>
          <a:p>
            <a:r>
              <a:rPr lang="en-US" altLang="zh-CN" dirty="0"/>
              <a:t>7.2.4 </a:t>
            </a:r>
            <a:r>
              <a:rPr lang="zh-CN" altLang="en-US" dirty="0"/>
              <a:t>软件维护中应注意的问题：维护费用估算</a:t>
            </a:r>
          </a:p>
        </p:txBody>
      </p:sp>
    </p:spTree>
    <p:extLst>
      <p:ext uri="{BB962C8B-B14F-4D97-AF65-F5344CB8AC3E}">
        <p14:creationId xmlns:p14="http://schemas.microsoft.com/office/powerpoint/2010/main" val="29495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7.2.5 </a:t>
            </a:r>
            <a:r>
              <a:rPr lang="zh-CN" altLang="en-US" dirty="0"/>
              <a:t>软件维护过程模型</a:t>
            </a:r>
          </a:p>
        </p:txBody>
      </p:sp>
      <p:sp>
        <p:nvSpPr>
          <p:cNvPr id="16386" name="Rectangle 3"/>
          <p:cNvSpPr>
            <a:spLocks noGrp="1"/>
          </p:cNvSpPr>
          <p:nvPr/>
        </p:nvSpPr>
        <p:spPr>
          <a:xfrm>
            <a:off x="1828165" y="1139825"/>
            <a:ext cx="8229600" cy="4525963"/>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r>
              <a:rPr lang="en-US" altLang="zh-CN" dirty="0">
                <a:ea typeface="黑体" panose="02010609060101010101" pitchFamily="2" charset="-122"/>
              </a:rPr>
              <a:t>IEEE</a:t>
            </a:r>
            <a:r>
              <a:rPr lang="zh-CN" altLang="en-US" dirty="0">
                <a:ea typeface="黑体" panose="02010609060101010101" pitchFamily="2" charset="-122"/>
              </a:rPr>
              <a:t>维护模型图</a:t>
            </a:r>
          </a:p>
        </p:txBody>
      </p:sp>
      <p:grpSp>
        <p:nvGrpSpPr>
          <p:cNvPr id="3" name="组合 2"/>
          <p:cNvGrpSpPr/>
          <p:nvPr/>
        </p:nvGrpSpPr>
        <p:grpSpPr>
          <a:xfrm>
            <a:off x="1417320" y="2266950"/>
            <a:ext cx="9467850" cy="3345180"/>
            <a:chOff x="3232" y="3570"/>
            <a:chExt cx="13910" cy="5268"/>
          </a:xfrm>
        </p:grpSpPr>
        <p:sp>
          <p:nvSpPr>
            <p:cNvPr id="16387" name="Rectangle 4"/>
            <p:cNvSpPr/>
            <p:nvPr/>
          </p:nvSpPr>
          <p:spPr>
            <a:xfrm>
              <a:off x="6426" y="3570"/>
              <a:ext cx="3384" cy="1307"/>
            </a:xfrm>
            <a:prstGeom prst="rect">
              <a:avLst/>
            </a:prstGeom>
            <a:solidFill>
              <a:schemeClr val="accent1"/>
            </a:solidFill>
            <a:ln w="12700" cap="flat" cmpd="sng">
              <a:solidFill>
                <a:srgbClr val="000000"/>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Times New Roman" panose="02020603050405020304" pitchFamily="18" charset="0"/>
                </a:rPr>
                <a:t>分类与鉴别阶段</a:t>
              </a:r>
            </a:p>
          </p:txBody>
        </p:sp>
        <p:sp>
          <p:nvSpPr>
            <p:cNvPr id="16388" name="Rectangle 5"/>
            <p:cNvSpPr/>
            <p:nvPr/>
          </p:nvSpPr>
          <p:spPr>
            <a:xfrm>
              <a:off x="11187" y="3767"/>
              <a:ext cx="2724" cy="725"/>
            </a:xfrm>
            <a:prstGeom prst="rect">
              <a:avLst/>
            </a:prstGeom>
            <a:solidFill>
              <a:schemeClr val="accent1"/>
            </a:solidFill>
            <a:ln w="12700" cap="flat" cmpd="sng">
              <a:solidFill>
                <a:srgbClr val="000000"/>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Times New Roman" panose="02020603050405020304" pitchFamily="18" charset="0"/>
                </a:rPr>
                <a:t>分析阶段</a:t>
              </a:r>
            </a:p>
          </p:txBody>
        </p:sp>
        <p:sp>
          <p:nvSpPr>
            <p:cNvPr id="16389" name="Rectangle 6"/>
            <p:cNvSpPr/>
            <p:nvPr/>
          </p:nvSpPr>
          <p:spPr>
            <a:xfrm>
              <a:off x="14874" y="5740"/>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设计阶段</a:t>
              </a:r>
            </a:p>
          </p:txBody>
        </p:sp>
        <p:sp>
          <p:nvSpPr>
            <p:cNvPr id="16390" name="Rectangle 7"/>
            <p:cNvSpPr/>
            <p:nvPr/>
          </p:nvSpPr>
          <p:spPr>
            <a:xfrm>
              <a:off x="12351" y="7822"/>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实现阶段</a:t>
              </a:r>
            </a:p>
          </p:txBody>
        </p:sp>
        <p:sp>
          <p:nvSpPr>
            <p:cNvPr id="16391" name="Rectangle 8"/>
            <p:cNvSpPr/>
            <p:nvPr/>
          </p:nvSpPr>
          <p:spPr>
            <a:xfrm>
              <a:off x="8957" y="7531"/>
              <a:ext cx="2268" cy="1307"/>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系统测试阶段</a:t>
              </a:r>
            </a:p>
          </p:txBody>
        </p:sp>
        <p:sp>
          <p:nvSpPr>
            <p:cNvPr id="16392" name="Rectangle 9"/>
            <p:cNvSpPr/>
            <p:nvPr/>
          </p:nvSpPr>
          <p:spPr>
            <a:xfrm>
              <a:off x="5473" y="7530"/>
              <a:ext cx="2268" cy="1307"/>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验收测试阶段</a:t>
              </a:r>
            </a:p>
          </p:txBody>
        </p:sp>
        <p:sp>
          <p:nvSpPr>
            <p:cNvPr id="16393" name="Rectangle 10"/>
            <p:cNvSpPr/>
            <p:nvPr/>
          </p:nvSpPr>
          <p:spPr>
            <a:xfrm>
              <a:off x="3232" y="5653"/>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lnSpc>
                  <a:spcPct val="100000"/>
                </a:lnSpc>
                <a:spcBef>
                  <a:spcPct val="20000"/>
                </a:spcBef>
              </a:pPr>
              <a:r>
                <a:rPr lang="zh-CN" altLang="en-US" sz="2400" b="1" dirty="0">
                  <a:solidFill>
                    <a:schemeClr val="bg1"/>
                  </a:solidFill>
                  <a:latin typeface="Times New Roman" panose="02020603050405020304" pitchFamily="18" charset="0"/>
                </a:rPr>
                <a:t>交付阶段</a:t>
              </a:r>
            </a:p>
          </p:txBody>
        </p:sp>
        <p:sp>
          <p:nvSpPr>
            <p:cNvPr id="16394" name="Line 11"/>
            <p:cNvSpPr/>
            <p:nvPr/>
          </p:nvSpPr>
          <p:spPr>
            <a:xfrm>
              <a:off x="11284" y="8185"/>
              <a:ext cx="907" cy="0"/>
            </a:xfrm>
            <a:prstGeom prst="line">
              <a:avLst/>
            </a:prstGeom>
            <a:ln w="12700" cap="flat" cmpd="sng">
              <a:solidFill>
                <a:srgbClr val="000000"/>
              </a:solidFill>
              <a:prstDash val="solid"/>
              <a:round/>
              <a:headEnd type="triangle" w="med" len="med"/>
              <a:tailEnd type="none" w="med" len="med"/>
            </a:ln>
          </p:spPr>
        </p:sp>
        <p:sp>
          <p:nvSpPr>
            <p:cNvPr id="16395" name="Line 12"/>
            <p:cNvSpPr/>
            <p:nvPr/>
          </p:nvSpPr>
          <p:spPr>
            <a:xfrm>
              <a:off x="7825" y="8185"/>
              <a:ext cx="1020" cy="0"/>
            </a:xfrm>
            <a:prstGeom prst="line">
              <a:avLst/>
            </a:prstGeom>
            <a:ln w="12700" cap="flat" cmpd="sng">
              <a:solidFill>
                <a:srgbClr val="000000"/>
              </a:solidFill>
              <a:prstDash val="solid"/>
              <a:round/>
              <a:headEnd type="triangle" w="med" len="med"/>
              <a:tailEnd type="none" w="med" len="med"/>
            </a:ln>
          </p:spPr>
        </p:sp>
        <p:sp>
          <p:nvSpPr>
            <p:cNvPr id="16396" name="Line 13"/>
            <p:cNvSpPr/>
            <p:nvPr/>
          </p:nvSpPr>
          <p:spPr>
            <a:xfrm>
              <a:off x="9922" y="4153"/>
              <a:ext cx="1135" cy="0"/>
            </a:xfrm>
            <a:prstGeom prst="line">
              <a:avLst/>
            </a:prstGeom>
            <a:ln w="12700" cap="flat" cmpd="sng">
              <a:solidFill>
                <a:srgbClr val="000000"/>
              </a:solidFill>
              <a:prstDash val="solid"/>
              <a:round/>
              <a:headEnd type="none" w="med" len="med"/>
              <a:tailEnd type="triangle" w="med" len="med"/>
            </a:ln>
          </p:spPr>
        </p:sp>
        <p:sp>
          <p:nvSpPr>
            <p:cNvPr id="16397" name="Freeform 15"/>
            <p:cNvSpPr/>
            <p:nvPr/>
          </p:nvSpPr>
          <p:spPr>
            <a:xfrm>
              <a:off x="13911" y="4153"/>
              <a:ext cx="1928" cy="1493"/>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398" name="Line 16"/>
            <p:cNvSpPr/>
            <p:nvPr/>
          </p:nvSpPr>
          <p:spPr>
            <a:xfrm flipV="1">
              <a:off x="14819" y="6593"/>
              <a:ext cx="1020" cy="1135"/>
            </a:xfrm>
            <a:prstGeom prst="line">
              <a:avLst/>
            </a:prstGeom>
            <a:ln w="12700" cap="flat" cmpd="sng">
              <a:solidFill>
                <a:srgbClr val="000000"/>
              </a:solidFill>
              <a:prstDash val="solid"/>
              <a:round/>
              <a:headEnd type="triangle" w="med" len="med"/>
              <a:tailEnd type="none" w="med" len="med"/>
            </a:ln>
          </p:spPr>
        </p:sp>
        <p:sp>
          <p:nvSpPr>
            <p:cNvPr id="16399" name="Freeform 17"/>
            <p:cNvSpPr/>
            <p:nvPr/>
          </p:nvSpPr>
          <p:spPr>
            <a:xfrm rot="-10604103">
              <a:off x="4450" y="6618"/>
              <a:ext cx="907" cy="1492"/>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400" name="Freeform 18"/>
            <p:cNvSpPr/>
            <p:nvPr/>
          </p:nvSpPr>
          <p:spPr>
            <a:xfrm rot="-4496308">
              <a:off x="4492" y="4145"/>
              <a:ext cx="1927" cy="1493"/>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401" name="Line 20"/>
            <p:cNvSpPr/>
            <p:nvPr/>
          </p:nvSpPr>
          <p:spPr>
            <a:xfrm>
              <a:off x="3802" y="3813"/>
              <a:ext cx="2610" cy="340"/>
            </a:xfrm>
            <a:prstGeom prst="line">
              <a:avLst/>
            </a:prstGeom>
            <a:ln w="12700" cap="flat" cmpd="sng">
              <a:solidFill>
                <a:srgbClr val="000000"/>
              </a:solidFill>
              <a:prstDash val="solid"/>
              <a:round/>
              <a:headEnd type="none" w="med" len="med"/>
              <a:tailEnd type="triangle" w="med" len="med"/>
            </a:ln>
          </p:spPr>
        </p:sp>
      </p:grpSp>
    </p:spTree>
    <p:extLst>
      <p:ext uri="{BB962C8B-B14F-4D97-AF65-F5344CB8AC3E}">
        <p14:creationId xmlns:p14="http://schemas.microsoft.com/office/powerpoint/2010/main" val="33847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47462" y="571500"/>
            <a:ext cx="3823290" cy="2197100"/>
          </a:xfrm>
        </p:spPr>
        <p:txBody>
          <a:bodyPr>
            <a:normAutofit/>
          </a:bodyPr>
          <a:lstStyle/>
          <a:p>
            <a:r>
              <a:rPr lang="en-US" altLang="zh-CN" sz="3600" dirty="0">
                <a:latin typeface="+mn-lt"/>
                <a:ea typeface="+mn-ea"/>
                <a:cs typeface="+mn-ea"/>
                <a:sym typeface="+mn-lt"/>
              </a:rPr>
              <a:t>7.3 </a:t>
            </a:r>
            <a:r>
              <a:rPr lang="zh-CN" altLang="en-US" sz="3600" dirty="0">
                <a:latin typeface="+mn-lt"/>
                <a:ea typeface="+mn-ea"/>
                <a:cs typeface="+mn-ea"/>
                <a:sym typeface="+mn-lt"/>
              </a:rPr>
              <a:t>软件维护技术</a:t>
            </a:r>
          </a:p>
        </p:txBody>
      </p:sp>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a:cs typeface="+mn-ea"/>
                <a:sym typeface="+mn-lt"/>
              </a:rPr>
              <a:t>程序的理解</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软件再工程</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软件逆向工程</a:t>
            </a:r>
            <a:endParaRPr lang="en-US" altLang="zh-CN" sz="2400" dirty="0">
              <a:cs typeface="+mn-ea"/>
              <a:sym typeface="+mn-lt"/>
            </a:endParaRPr>
          </a:p>
          <a:p>
            <a:pPr marL="342900" indent="-342900">
              <a:buClrTx/>
              <a:buFont typeface="Wingdings" panose="05000000000000000000" pitchFamily="2" charset="2"/>
              <a:buChar char="l"/>
            </a:pPr>
            <a:endParaRPr lang="zh-CN" altLang="en-US" sz="4400" dirty="0"/>
          </a:p>
        </p:txBody>
      </p:sp>
      <p:pic>
        <p:nvPicPr>
          <p:cNvPr id="5" name="内容占位符 4">
            <a:extLst>
              <a:ext uri="{FF2B5EF4-FFF2-40B4-BE49-F238E27FC236}">
                <a16:creationId xmlns:a16="http://schemas.microsoft.com/office/drawing/2014/main" id="{A1A37A5E-7835-4915-9252-F2857CF4C520}"/>
              </a:ext>
            </a:extLst>
          </p:cNvPr>
          <p:cNvPicPr>
            <a:picLocks noGrp="1" noChangeAspect="1"/>
          </p:cNvPicPr>
          <p:nvPr>
            <p:ph idx="1"/>
          </p:nvPr>
        </p:nvPicPr>
        <p:blipFill>
          <a:blip r:embed="rId3"/>
          <a:stretch>
            <a:fillRect/>
          </a:stretch>
        </p:blipFill>
        <p:spPr>
          <a:xfrm>
            <a:off x="1183510" y="1923097"/>
            <a:ext cx="5276496" cy="3011805"/>
          </a:xfrm>
          <a:prstGeom prst="rect">
            <a:avLst/>
          </a:prstGeom>
        </p:spPr>
      </p:pic>
    </p:spTree>
    <p:extLst>
      <p:ext uri="{BB962C8B-B14F-4D97-AF65-F5344CB8AC3E}">
        <p14:creationId xmlns:p14="http://schemas.microsoft.com/office/powerpoint/2010/main" val="22358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a:latin typeface="+mn-lt"/>
                <a:ea typeface="+mn-ea"/>
                <a:cs typeface="+mn-ea"/>
                <a:sym typeface="+mn-lt"/>
              </a:rPr>
              <a:t>第</a:t>
            </a:r>
            <a:r>
              <a:rPr lang="en-US" altLang="zh-CN" sz="3600" dirty="0">
                <a:latin typeface="+mn-lt"/>
                <a:ea typeface="+mn-ea"/>
                <a:cs typeface="+mn-ea"/>
                <a:sym typeface="+mn-lt"/>
              </a:rPr>
              <a:t>7</a:t>
            </a:r>
            <a:r>
              <a:rPr lang="zh-CN" altLang="en-US" sz="3600" dirty="0">
                <a:latin typeface="+mn-lt"/>
                <a:ea typeface="+mn-ea"/>
                <a:cs typeface="+mn-ea"/>
                <a:sym typeface="+mn-lt"/>
              </a:rPr>
              <a:t>章 软件维护</a:t>
            </a:r>
          </a:p>
        </p:txBody>
      </p:sp>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a:cs typeface="+mn-ea"/>
                <a:sym typeface="+mn-lt"/>
              </a:rPr>
              <a:t>软件维护的概念和分类</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软件维护应注意的问题</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软件维护技术</a:t>
            </a:r>
            <a:endParaRPr lang="en-US" altLang="zh-CN" sz="2400" dirty="0">
              <a:cs typeface="+mn-ea"/>
              <a:sym typeface="+mn-lt"/>
            </a:endParaRPr>
          </a:p>
        </p:txBody>
      </p:sp>
      <p:pic>
        <p:nvPicPr>
          <p:cNvPr id="1026" name="Picture 2">
            <a:extLst>
              <a:ext uri="{FF2B5EF4-FFF2-40B4-BE49-F238E27FC236}">
                <a16:creationId xmlns:a16="http://schemas.microsoft.com/office/drawing/2014/main" id="{E0DFD872-5B20-4AF5-BB9B-DC6471BD87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2925" y="1423117"/>
            <a:ext cx="6218238" cy="401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7.3.1 </a:t>
            </a:r>
            <a:r>
              <a:rPr lang="zh-CN" altLang="en-US" dirty="0"/>
              <a:t>程序的理解</a:t>
            </a:r>
          </a:p>
        </p:txBody>
      </p:sp>
      <p:sp>
        <p:nvSpPr>
          <p:cNvPr id="5" name="内容占位符 16"/>
          <p:cNvSpPr txBox="1"/>
          <p:nvPr/>
        </p:nvSpPr>
        <p:spPr>
          <a:xfrm>
            <a:off x="1180813" y="17599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程序理解的任务：以软件维护、升级和再工程为目的，在不同的抽象级别上建立基本软件的概念模型，包括从代码本身的模型到基本应用领域的模型，即建立从问题/应用域到程序设计/实现域的映射集</a:t>
            </a:r>
          </a:p>
        </p:txBody>
      </p:sp>
    </p:spTree>
    <p:extLst>
      <p:ext uri="{BB962C8B-B14F-4D97-AF65-F5344CB8AC3E}">
        <p14:creationId xmlns:p14="http://schemas.microsoft.com/office/powerpoint/2010/main" val="291751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程序理解的具体任务</a:t>
            </a:r>
          </a:p>
        </p:txBody>
      </p:sp>
      <p:sp>
        <p:nvSpPr>
          <p:cNvPr id="35" name="内容占位符 16"/>
          <p:cNvSpPr txBox="1"/>
          <p:nvPr/>
        </p:nvSpPr>
        <p:spPr>
          <a:xfrm>
            <a:off x="358140" y="967740"/>
            <a:ext cx="11475085" cy="5972810"/>
          </a:xfrm>
          <a:prstGeom prst="rect">
            <a:avLst/>
          </a:prstGeom>
        </p:spPr>
        <p:txBody>
          <a:bodyPr>
            <a:normAutofit fontScale="975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通过检查单个的程序设计结构，程序被表示成抽象语法树、符号表或普通源文本</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尽量做到程序隐含信息的显性表示及程序内部关系的可视化</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从源代码中提取信息，并存放在通用的数据库中，然后通过查询语言对数据库进行查询</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检查程序构造过程中的结构关系，明确表示程序组成部分之间的依赖关系。</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识别程序的高层概念，如标准算法、数据结构、语法及语义匹配等。</a:t>
            </a:r>
          </a:p>
        </p:txBody>
      </p:sp>
    </p:spTree>
    <p:extLst>
      <p:ext uri="{BB962C8B-B14F-4D97-AF65-F5344CB8AC3E}">
        <p14:creationId xmlns:p14="http://schemas.microsoft.com/office/powerpoint/2010/main" val="208763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软件再工程</a:t>
            </a:r>
          </a:p>
        </p:txBody>
      </p:sp>
      <p:sp>
        <p:nvSpPr>
          <p:cNvPr id="27" name="内容占位符 16"/>
          <p:cNvSpPr txBox="1"/>
          <p:nvPr/>
        </p:nvSpPr>
        <p:spPr>
          <a:xfrm>
            <a:off x="883285" y="1778635"/>
            <a:ext cx="10163810" cy="381000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定义</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软件再工程（Re-engineering）指对现有软件进行仔细审查和改造，对其进行重新构造，使之成为一个新的形式，同时包括随之产生的对新形式的实现。</a:t>
            </a:r>
          </a:p>
        </p:txBody>
      </p:sp>
    </p:spTree>
    <p:extLst>
      <p:ext uri="{BB962C8B-B14F-4D97-AF65-F5344CB8AC3E}">
        <p14:creationId xmlns:p14="http://schemas.microsoft.com/office/powerpoint/2010/main" val="27857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软件再工程模型</a:t>
            </a:r>
          </a:p>
        </p:txBody>
      </p:sp>
      <p:grpSp>
        <p:nvGrpSpPr>
          <p:cNvPr id="4" name="组合 3"/>
          <p:cNvGrpSpPr/>
          <p:nvPr/>
        </p:nvGrpSpPr>
        <p:grpSpPr>
          <a:xfrm>
            <a:off x="2389505" y="2058670"/>
            <a:ext cx="7809230" cy="3096260"/>
            <a:chOff x="3763" y="3242"/>
            <a:chExt cx="12298" cy="4876"/>
          </a:xfrm>
        </p:grpSpPr>
        <p:sp>
          <p:nvSpPr>
            <p:cNvPr id="29699" name="Rectangle 5"/>
            <p:cNvSpPr/>
            <p:nvPr/>
          </p:nvSpPr>
          <p:spPr>
            <a:xfrm>
              <a:off x="3763" y="5325"/>
              <a:ext cx="2270" cy="912"/>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数据重构</a:t>
              </a:r>
            </a:p>
          </p:txBody>
        </p:sp>
        <p:sp>
          <p:nvSpPr>
            <p:cNvPr id="29700" name="Rectangle 6"/>
            <p:cNvSpPr/>
            <p:nvPr/>
          </p:nvSpPr>
          <p:spPr>
            <a:xfrm>
              <a:off x="6182" y="3245"/>
              <a:ext cx="227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正向工程</a:t>
              </a:r>
            </a:p>
          </p:txBody>
        </p:sp>
        <p:sp>
          <p:nvSpPr>
            <p:cNvPr id="29701" name="Rectangle 7"/>
            <p:cNvSpPr/>
            <p:nvPr/>
          </p:nvSpPr>
          <p:spPr>
            <a:xfrm>
              <a:off x="10469" y="3242"/>
              <a:ext cx="329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库存目录分析</a:t>
              </a:r>
            </a:p>
          </p:txBody>
        </p:sp>
        <p:sp>
          <p:nvSpPr>
            <p:cNvPr id="29702" name="Rectangle 8"/>
            <p:cNvSpPr/>
            <p:nvPr/>
          </p:nvSpPr>
          <p:spPr>
            <a:xfrm>
              <a:off x="6215" y="7206"/>
              <a:ext cx="227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代码重构</a:t>
              </a:r>
            </a:p>
          </p:txBody>
        </p:sp>
        <p:sp>
          <p:nvSpPr>
            <p:cNvPr id="30727" name="Rectangle 9"/>
            <p:cNvSpPr/>
            <p:nvPr/>
          </p:nvSpPr>
          <p:spPr>
            <a:xfrm>
              <a:off x="10501" y="7171"/>
              <a:ext cx="3290" cy="899"/>
            </a:xfrm>
            <a:prstGeom prst="rect">
              <a:avLst/>
            </a:prstGeom>
            <a:noFill/>
            <a:ln w="12700" cap="flat" cmpd="sng">
              <a:solidFill>
                <a:srgbClr val="000000"/>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逆向工程</a:t>
              </a:r>
            </a:p>
          </p:txBody>
        </p:sp>
        <p:sp>
          <p:nvSpPr>
            <p:cNvPr id="29704" name="Rectangle 10"/>
            <p:cNvSpPr/>
            <p:nvPr/>
          </p:nvSpPr>
          <p:spPr>
            <a:xfrm>
              <a:off x="13791" y="5173"/>
              <a:ext cx="2270" cy="912"/>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文档重构</a:t>
              </a:r>
            </a:p>
          </p:txBody>
        </p:sp>
        <p:sp>
          <p:nvSpPr>
            <p:cNvPr id="29705" name="AutoShape 15"/>
            <p:cNvSpPr/>
            <p:nvPr/>
          </p:nvSpPr>
          <p:spPr>
            <a:xfrm>
              <a:off x="4656" y="3332"/>
              <a:ext cx="1236" cy="1929"/>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6" name="AutoShape 16"/>
            <p:cNvSpPr/>
            <p:nvPr/>
          </p:nvSpPr>
          <p:spPr>
            <a:xfrm>
              <a:off x="8571" y="3391"/>
              <a:ext cx="1843" cy="767"/>
            </a:xfrm>
            <a:prstGeom prst="rightArrow">
              <a:avLst>
                <a:gd name="adj1" fmla="val 50000"/>
                <a:gd name="adj2" fmla="val 56353"/>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7" name="AutoShape 17"/>
            <p:cNvSpPr/>
            <p:nvPr/>
          </p:nvSpPr>
          <p:spPr>
            <a:xfrm>
              <a:off x="8586" y="7293"/>
              <a:ext cx="1828" cy="777"/>
            </a:xfrm>
            <a:prstGeom prst="leftArrow">
              <a:avLst>
                <a:gd name="adj1" fmla="val 50000"/>
                <a:gd name="adj2" fmla="val 93922"/>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8" name="AutoShape 19"/>
            <p:cNvSpPr/>
            <p:nvPr/>
          </p:nvSpPr>
          <p:spPr>
            <a:xfrm rot="5400000">
              <a:off x="13905" y="3586"/>
              <a:ext cx="1473" cy="1700"/>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9" name="AutoShape 20"/>
            <p:cNvSpPr/>
            <p:nvPr/>
          </p:nvSpPr>
          <p:spPr>
            <a:xfrm rot="10800000">
              <a:off x="13791" y="6085"/>
              <a:ext cx="1473" cy="1700"/>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10" name="AutoShape 21"/>
            <p:cNvSpPr/>
            <p:nvPr/>
          </p:nvSpPr>
          <p:spPr>
            <a:xfrm rot="-5400000">
              <a:off x="4358" y="6293"/>
              <a:ext cx="1833" cy="1475"/>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grpSp>
      <p:sp>
        <p:nvSpPr>
          <p:cNvPr id="24" name="TextBox 12"/>
          <p:cNvSpPr txBox="1"/>
          <p:nvPr/>
        </p:nvSpPr>
        <p:spPr>
          <a:xfrm>
            <a:off x="7552690" y="362585"/>
            <a:ext cx="4438015" cy="1753235"/>
          </a:xfrm>
          <a:prstGeom prst="rect">
            <a:avLst/>
          </a:prstGeom>
          <a:noFill/>
        </p:spPr>
        <p:txBody>
          <a:bodyPr wrap="square" lIns="91440" tIns="45720" rIns="91440" bIns="45720" rtlCol="0">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仔细的、分析库存目录，按照业务重要程度、寿命、当前可维护性等标准，把库中的应用小排序，从中选出再工程的侯选者。然后合理地分配再工程所需要的资源。</a:t>
            </a:r>
          </a:p>
        </p:txBody>
      </p:sp>
      <p:sp>
        <p:nvSpPr>
          <p:cNvPr id="5" name="文本框 4"/>
          <p:cNvSpPr txBox="1"/>
          <p:nvPr/>
        </p:nvSpPr>
        <p:spPr>
          <a:xfrm>
            <a:off x="7729220" y="5323840"/>
            <a:ext cx="4261485" cy="1198880"/>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分析程序以便在比源程序更高的抽象层次上创建出程序的某种描述的过程，也就是说，逆向工程是一个恢复设计结果的过程。</a:t>
            </a:r>
          </a:p>
        </p:txBody>
      </p:sp>
      <p:sp>
        <p:nvSpPr>
          <p:cNvPr id="6" name="文本框 5"/>
          <p:cNvSpPr txBox="1"/>
          <p:nvPr/>
        </p:nvSpPr>
        <p:spPr>
          <a:xfrm>
            <a:off x="571500" y="5323840"/>
            <a:ext cx="3482975" cy="1198880"/>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代码重构并不修改程序的体系结构，它只关注个体模块的设计细节以及在模块中定义的局部数据结构。</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9710" y="2877820"/>
            <a:ext cx="2364740" cy="1753235"/>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对数据体系结构差的程序很难进行适应性和完善性维护，因此，数据体系结构比源代码对程序的长期生存力有更大的影响。</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23770" y="845185"/>
            <a:ext cx="3653155" cy="1198880"/>
          </a:xfrm>
          <a:prstGeom prst="rect">
            <a:avLst/>
          </a:prstGeom>
          <a:noFill/>
        </p:spPr>
        <p:txBody>
          <a:bodyPr wrap="square" rtlCol="0" anchor="t">
            <a:spAutoFit/>
          </a:bodyPr>
          <a:lstStyle/>
          <a:p>
            <a:pPr algn="l"/>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正向工程也称为革新或改造。</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a:p>
            <a:pPr algn="l"/>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正向工程过程应用现代软件工程的概念、原理、技术和方法，重新开发现有的某些应用系统。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69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heckerboard(across)">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16"/>
          <p:cNvSpPr txBox="1"/>
          <p:nvPr/>
        </p:nvSpPr>
        <p:spPr>
          <a:xfrm>
            <a:off x="1099039" y="1616200"/>
            <a:ext cx="9829800" cy="4063999"/>
          </a:xfrm>
          <a:prstGeom prst="rect">
            <a:avLst/>
          </a:prstGeom>
        </p:spPr>
        <p:txBody>
          <a:bodyPr>
            <a:normAutofit/>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软件逆向工程（Software Reverse Engineering）</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是分析目标系统，识别系统的构件及其交互关系，并且通过高层抽象或其他形式来展现目标系统的过程。</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对逆向工程而言，抽象的层次、完备性、工具与分析人员协同工作的程度、过程的方向性等因素是需要考虑的。</a:t>
            </a:r>
          </a:p>
        </p:txBody>
      </p:sp>
      <p:sp>
        <p:nvSpPr>
          <p:cNvPr id="2" name="标题 1">
            <a:extLst>
              <a:ext uri="{FF2B5EF4-FFF2-40B4-BE49-F238E27FC236}">
                <a16:creationId xmlns:a16="http://schemas.microsoft.com/office/drawing/2014/main" id="{BED1617A-0664-45B5-B83B-C957D09443F3}"/>
              </a:ext>
            </a:extLst>
          </p:cNvPr>
          <p:cNvSpPr>
            <a:spLocks noGrp="1"/>
          </p:cNvSpPr>
          <p:nvPr>
            <p:ph type="title"/>
          </p:nvPr>
        </p:nvSpPr>
        <p:spPr/>
        <p:txBody>
          <a:bodyPr/>
          <a:lstStyle/>
          <a:p>
            <a:r>
              <a:rPr lang="en-US" altLang="zh-CN" dirty="0"/>
              <a:t>7.3.3 </a:t>
            </a:r>
            <a:r>
              <a:rPr lang="zh-CN" altLang="en-US" dirty="0"/>
              <a:t>软件逆向工程</a:t>
            </a:r>
          </a:p>
        </p:txBody>
      </p:sp>
    </p:spTree>
    <p:extLst>
      <p:ext uri="{BB962C8B-B14F-4D97-AF65-F5344CB8AC3E}">
        <p14:creationId xmlns:p14="http://schemas.microsoft.com/office/powerpoint/2010/main" val="360397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a:t>逆向工程主要内容</a:t>
            </a:r>
          </a:p>
        </p:txBody>
      </p:sp>
      <p:sp>
        <p:nvSpPr>
          <p:cNvPr id="9"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65" dirty="0"/>
          </a:p>
        </p:txBody>
      </p:sp>
      <p:grpSp>
        <p:nvGrpSpPr>
          <p:cNvPr id="3" name="组合 9"/>
          <p:cNvGrpSpPr/>
          <p:nvPr/>
        </p:nvGrpSpPr>
        <p:grpSpPr>
          <a:xfrm>
            <a:off x="3426460" y="2042160"/>
            <a:ext cx="2547620" cy="1462405"/>
            <a:chOff x="3445399" y="2111430"/>
            <a:chExt cx="2528569" cy="1393386"/>
          </a:xfrm>
        </p:grpSpPr>
        <p:sp>
          <p:nvSpPr>
            <p:cNvPr id="11"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445399" y="2186995"/>
              <a:ext cx="2528569" cy="1025527"/>
            </a:xfrm>
            <a:prstGeom prst="rect">
              <a:avLst/>
            </a:prstGeom>
            <a:noFill/>
            <a:effectLst/>
          </p:spPr>
          <p:txBody>
            <a:bodyPr wrap="squar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处理的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4" name="组合 12"/>
          <p:cNvGrpSpPr/>
          <p:nvPr/>
        </p:nvGrpSpPr>
        <p:grpSpPr>
          <a:xfrm>
            <a:off x="2430050" y="3754958"/>
            <a:ext cx="2566235" cy="1394517"/>
            <a:chOff x="2430049" y="3754957"/>
            <a:chExt cx="2566235" cy="1394517"/>
          </a:xfrm>
        </p:grpSpPr>
        <p:sp>
          <p:nvSpPr>
            <p:cNvPr id="14"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913759" y="3855028"/>
              <a:ext cx="1808480" cy="1076325"/>
            </a:xfrm>
            <a:prstGeom prst="rect">
              <a:avLst/>
            </a:prstGeom>
            <a:noFill/>
            <a:effectLst/>
          </p:spPr>
          <p:txBody>
            <a:bodyPr wrap="non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数据的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5" name="组合 15"/>
          <p:cNvGrpSpPr/>
          <p:nvPr/>
        </p:nvGrpSpPr>
        <p:grpSpPr>
          <a:xfrm>
            <a:off x="6209030" y="2042160"/>
            <a:ext cx="2525659" cy="1400810"/>
            <a:chOff x="6335243" y="2059185"/>
            <a:chExt cx="2337129" cy="1383356"/>
          </a:xfrm>
        </p:grpSpPr>
        <p:sp>
          <p:nvSpPr>
            <p:cNvPr id="17"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457492" y="2165860"/>
              <a:ext cx="2214880" cy="1062914"/>
            </a:xfrm>
            <a:prstGeom prst="rect">
              <a:avLst/>
            </a:prstGeom>
            <a:noFill/>
            <a:effectLst/>
          </p:spPr>
          <p:txBody>
            <a:bodyPr wrap="squar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用户界面的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6" name="组合 18"/>
          <p:cNvGrpSpPr/>
          <p:nvPr/>
        </p:nvGrpSpPr>
        <p:grpSpPr>
          <a:xfrm>
            <a:off x="7305917" y="3618283"/>
            <a:ext cx="2387795" cy="1550719"/>
            <a:chOff x="7305917" y="3618283"/>
            <a:chExt cx="2387794" cy="1550718"/>
          </a:xfrm>
        </p:grpSpPr>
        <p:sp>
          <p:nvSpPr>
            <p:cNvPr id="20"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452838" y="3865185"/>
              <a:ext cx="2214879" cy="1076324"/>
            </a:xfrm>
            <a:prstGeom prst="rect">
              <a:avLst/>
            </a:prstGeom>
            <a:noFill/>
            <a:effectLst/>
          </p:spPr>
          <p:txBody>
            <a:bodyPr wrap="non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逆向工程的</a:t>
              </a:r>
            </a:p>
            <a:p>
              <a:pPr algn="ctr"/>
              <a:r>
                <a:rPr lang="zh-CN" altLang="en-US" sz="3200" b="1" dirty="0">
                  <a:solidFill>
                    <a:srgbClr val="FFFFFF"/>
                  </a:solidFill>
                  <a:latin typeface="微软雅黑" panose="020B0503020204020204" pitchFamily="34" charset="-122"/>
                  <a:ea typeface="微软雅黑" panose="020B0503020204020204" pitchFamily="34" charset="-122"/>
                </a:rPr>
                <a:t>工具</a:t>
              </a:r>
            </a:p>
          </p:txBody>
        </p:sp>
      </p:grpSp>
      <p:sp>
        <p:nvSpPr>
          <p:cNvPr id="23" name="TextBox 12"/>
          <p:cNvSpPr txBox="1"/>
          <p:nvPr/>
        </p:nvSpPr>
        <p:spPr>
          <a:xfrm>
            <a:off x="134938" y="888225"/>
            <a:ext cx="3999865" cy="1476375"/>
          </a:xfrm>
          <a:prstGeom prst="rect">
            <a:avLst/>
          </a:prstGeom>
          <a:noFill/>
        </p:spPr>
        <p:txBody>
          <a:bodyPr wrap="square" lIns="91440" tIns="45720" rIns="91440" bIns="45720" rtlCol="0">
            <a:spAutoFit/>
          </a:bodyPr>
          <a:lstStyle/>
          <a:p>
            <a:pPr>
              <a:lnSpc>
                <a:spcPct val="150000"/>
              </a:lnSpc>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为了理解过程抽象，需要在不同的抽象级别（系统级、程序级、构件级、模式级和语句级）分析代码</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011" name="Rectangle 3"/>
          <p:cNvSpPr>
            <a:spLocks noGrp="1" noChangeArrowheads="1"/>
          </p:cNvSpPr>
          <p:nvPr/>
        </p:nvSpPr>
        <p:spPr>
          <a:xfrm>
            <a:off x="6162299" y="138359"/>
            <a:ext cx="5894763" cy="187769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弄清几个问题：</a:t>
            </a:r>
            <a:endPar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界面必须处理的基本动作是什么？</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系统对这些动作的行为反应的简要描述是什么？</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有哪些界面的等价概念是相关的？</a:t>
            </a:r>
          </a:p>
        </p:txBody>
      </p:sp>
      <p:sp>
        <p:nvSpPr>
          <p:cNvPr id="16" name="Rectangle 3"/>
          <p:cNvSpPr>
            <a:spLocks noGrp="1"/>
          </p:cNvSpPr>
          <p:nvPr/>
        </p:nvSpPr>
        <p:spPr>
          <a:xfrm>
            <a:off x="9429689" y="3226506"/>
            <a:ext cx="2573655" cy="349313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cs"/>
              </a:rPr>
              <a:t>静态模型逆向工具</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endParaRP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Rational Rose</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Rigi</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JBPAS</a:t>
            </a:r>
          </a:p>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cs"/>
              </a:rPr>
              <a:t>动态模型逆向工具</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endParaRP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SCED</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ISVis</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Borland Together</a:t>
            </a:r>
          </a:p>
        </p:txBody>
      </p:sp>
      <p:sp>
        <p:nvSpPr>
          <p:cNvPr id="19" name="Rectangle 3"/>
          <p:cNvSpPr>
            <a:spLocks noGrp="1" noChangeArrowheads="1"/>
          </p:cNvSpPr>
          <p:nvPr/>
        </p:nvSpPr>
        <p:spPr>
          <a:xfrm>
            <a:off x="120418" y="4973637"/>
            <a:ext cx="3470910" cy="143446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发生在不同的抽象层次：</a:t>
            </a:r>
            <a:endPar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内部数据结构的逆向工程</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数据库结构的逆向工程</a:t>
            </a:r>
          </a:p>
        </p:txBody>
      </p:sp>
    </p:spTree>
    <p:extLst>
      <p:ext uri="{BB962C8B-B14F-4D97-AF65-F5344CB8AC3E}">
        <p14:creationId xmlns:p14="http://schemas.microsoft.com/office/powerpoint/2010/main" val="409409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8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p:stCondLst>
                              <p:cond delay="1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par>
                          <p:cTn id="21" fill="hold">
                            <p:stCondLst>
                              <p:cond delay="2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heckerboard(across)">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heckerboard(across)">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3011"/>
                                        </p:tgtEl>
                                        <p:attrNameLst>
                                          <p:attrName>style.visibility</p:attrName>
                                        </p:attrNameLst>
                                      </p:cBhvr>
                                      <p:to>
                                        <p:strVal val="visible"/>
                                      </p:to>
                                    </p:set>
                                    <p:animEffect transition="in" filter="checkerboard(across)">
                                      <p:cBhvr>
                                        <p:cTn id="39" dur="500"/>
                                        <p:tgtEl>
                                          <p:spTgt spid="4301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heckerboard(across)">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3" grpId="0"/>
      <p:bldP spid="43011" grpId="0"/>
      <p:bldP spid="16"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grpSp>
        <p:nvGrpSpPr>
          <p:cNvPr id="4" name="Group111"/>
          <p:cNvGrpSpPr>
            <a:grpSpLocks/>
          </p:cNvGrpSpPr>
          <p:nvPr/>
        </p:nvGrpSpPr>
        <p:grpSpPr bwMode="auto">
          <a:xfrm>
            <a:off x="1926344" y="1371701"/>
            <a:ext cx="7416800" cy="3600450"/>
            <a:chOff x="2812600" y="2471400"/>
            <a:chExt cx="3518800" cy="1915200"/>
          </a:xfrm>
        </p:grpSpPr>
        <p:sp>
          <p:nvSpPr>
            <p:cNvPr id="5" name="MMConnector"/>
            <p:cNvSpPr>
              <a:spLocks/>
            </p:cNvSpPr>
            <p:nvPr/>
          </p:nvSpPr>
          <p:spPr bwMode="auto">
            <a:xfrm>
              <a:off x="3810100" y="3030000"/>
              <a:ext cx="596455" cy="562400"/>
            </a:xfrm>
            <a:custGeom>
              <a:avLst/>
              <a:gdLst>
                <a:gd name="T0" fmla="*/ -111955 w 596455"/>
                <a:gd name="T1" fmla="*/ 163400 h 562400"/>
                <a:gd name="T2" fmla="*/ 484500 w 596455"/>
                <a:gd name="T3" fmla="*/ -399000 h 562400"/>
                <a:gd name="T4" fmla="*/ 0 60000 65536"/>
                <a:gd name="T5" fmla="*/ 0 60000 65536"/>
                <a:gd name="T6" fmla="*/ 0 w 596455"/>
                <a:gd name="T7" fmla="*/ 0 h 562400"/>
                <a:gd name="T8" fmla="*/ 596455 w 596455"/>
                <a:gd name="T9" fmla="*/ 562400 h 562400"/>
              </a:gdLst>
              <a:ahLst/>
              <a:cxnLst>
                <a:cxn ang="T4">
                  <a:pos x="T0" y="T1"/>
                </a:cxn>
                <a:cxn ang="T5">
                  <a:pos x="T2" y="T3"/>
                </a:cxn>
              </a:cxnLst>
              <a:rect l="T6" t="T7" r="T8" b="T9"/>
              <a:pathLst>
                <a:path w="596455" h="562400" fill="none">
                  <a:moveTo>
                    <a:pt x="-111955" y="163400"/>
                  </a:moveTo>
                  <a:cubicBezTo>
                    <a:pt x="50853" y="-71955"/>
                    <a:pt x="160404" y="-399000"/>
                    <a:pt x="484500" y="-399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MMConnector"/>
            <p:cNvSpPr>
              <a:spLocks/>
            </p:cNvSpPr>
            <p:nvPr/>
          </p:nvSpPr>
          <p:spPr bwMode="auto">
            <a:xfrm>
              <a:off x="3810100" y="3296000"/>
              <a:ext cx="478800" cy="139891"/>
            </a:xfrm>
            <a:custGeom>
              <a:avLst/>
              <a:gdLst>
                <a:gd name="T0" fmla="*/ 5700 w 478800"/>
                <a:gd name="T1" fmla="*/ 6891 h 139891"/>
                <a:gd name="T2" fmla="*/ 484500 w 478800"/>
                <a:gd name="T3" fmla="*/ -133000 h 139891"/>
                <a:gd name="T4" fmla="*/ 0 60000 65536"/>
                <a:gd name="T5" fmla="*/ 0 60000 65536"/>
                <a:gd name="T6" fmla="*/ 0 w 478800"/>
                <a:gd name="T7" fmla="*/ 0 h 139891"/>
                <a:gd name="T8" fmla="*/ 478800 w 478800"/>
                <a:gd name="T9" fmla="*/ 139891 h 139891"/>
              </a:gdLst>
              <a:ahLst/>
              <a:cxnLst>
                <a:cxn ang="T4">
                  <a:pos x="T0" y="T1"/>
                </a:cxn>
                <a:cxn ang="T5">
                  <a:pos x="T2" y="T3"/>
                </a:cxn>
              </a:cxnLst>
              <a:rect l="T6" t="T7" r="T8" b="T9"/>
              <a:pathLst>
                <a:path w="478800" h="139891" fill="none">
                  <a:moveTo>
                    <a:pt x="5700" y="6891"/>
                  </a:moveTo>
                  <a:cubicBezTo>
                    <a:pt x="155678" y="-61825"/>
                    <a:pt x="296377" y="-133000"/>
                    <a:pt x="484500" y="-133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MMConnector"/>
            <p:cNvSpPr>
              <a:spLocks/>
            </p:cNvSpPr>
            <p:nvPr/>
          </p:nvSpPr>
          <p:spPr bwMode="auto">
            <a:xfrm>
              <a:off x="3810100" y="3562000"/>
              <a:ext cx="478800" cy="139891"/>
            </a:xfrm>
            <a:custGeom>
              <a:avLst/>
              <a:gdLst>
                <a:gd name="T0" fmla="*/ 5700 w 478800"/>
                <a:gd name="T1" fmla="*/ -6891 h 139891"/>
                <a:gd name="T2" fmla="*/ 484500 w 478800"/>
                <a:gd name="T3" fmla="*/ 133000 h 139891"/>
                <a:gd name="T4" fmla="*/ 0 60000 65536"/>
                <a:gd name="T5" fmla="*/ 0 60000 65536"/>
                <a:gd name="T6" fmla="*/ 0 w 478800"/>
                <a:gd name="T7" fmla="*/ 0 h 139891"/>
                <a:gd name="T8" fmla="*/ 478800 w 478800"/>
                <a:gd name="T9" fmla="*/ 139891 h 139891"/>
              </a:gdLst>
              <a:ahLst/>
              <a:cxnLst>
                <a:cxn ang="T4">
                  <a:pos x="T0" y="T1"/>
                </a:cxn>
                <a:cxn ang="T5">
                  <a:pos x="T2" y="T3"/>
                </a:cxn>
              </a:cxnLst>
              <a:rect l="T6" t="T7" r="T8" b="T9"/>
              <a:pathLst>
                <a:path w="478800" h="139891" fill="none">
                  <a:moveTo>
                    <a:pt x="5700" y="-6891"/>
                  </a:moveTo>
                  <a:cubicBezTo>
                    <a:pt x="155678" y="61825"/>
                    <a:pt x="296377" y="133000"/>
                    <a:pt x="484500" y="133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MMConnector"/>
            <p:cNvSpPr>
              <a:spLocks/>
            </p:cNvSpPr>
            <p:nvPr/>
          </p:nvSpPr>
          <p:spPr bwMode="auto">
            <a:xfrm>
              <a:off x="3810100" y="3828000"/>
              <a:ext cx="596455" cy="562400"/>
            </a:xfrm>
            <a:custGeom>
              <a:avLst/>
              <a:gdLst>
                <a:gd name="T0" fmla="*/ -111955 w 596455"/>
                <a:gd name="T1" fmla="*/ -163400 h 562400"/>
                <a:gd name="T2" fmla="*/ 484500 w 596455"/>
                <a:gd name="T3" fmla="*/ 399000 h 562400"/>
                <a:gd name="T4" fmla="*/ 0 60000 65536"/>
                <a:gd name="T5" fmla="*/ 0 60000 65536"/>
                <a:gd name="T6" fmla="*/ 0 w 596455"/>
                <a:gd name="T7" fmla="*/ 0 h 562400"/>
                <a:gd name="T8" fmla="*/ 596455 w 596455"/>
                <a:gd name="T9" fmla="*/ 562400 h 562400"/>
              </a:gdLst>
              <a:ahLst/>
              <a:cxnLst>
                <a:cxn ang="T4">
                  <a:pos x="T0" y="T1"/>
                </a:cxn>
                <a:cxn ang="T5">
                  <a:pos x="T2" y="T3"/>
                </a:cxn>
              </a:cxnLst>
              <a:rect l="T6" t="T7" r="T8" b="T9"/>
              <a:pathLst>
                <a:path w="596455" h="562400" fill="none">
                  <a:moveTo>
                    <a:pt x="-111955" y="-163400"/>
                  </a:moveTo>
                  <a:cubicBezTo>
                    <a:pt x="50853" y="71955"/>
                    <a:pt x="160404" y="399000"/>
                    <a:pt x="484500" y="399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MainIdea"/>
            <p:cNvSpPr>
              <a:spLocks/>
            </p:cNvSpPr>
            <p:nvPr/>
          </p:nvSpPr>
          <p:spPr bwMode="auto">
            <a:xfrm>
              <a:off x="2835400" y="3193400"/>
              <a:ext cx="980400" cy="471200"/>
            </a:xfrm>
            <a:custGeom>
              <a:avLst/>
              <a:gdLst>
                <a:gd name="T0" fmla="*/ 174800 w 980400"/>
                <a:gd name="T1" fmla="*/ 155800 h 471200"/>
                <a:gd name="T2" fmla="*/ 813200 w 980400"/>
                <a:gd name="T3" fmla="*/ 323000 h 471200"/>
              </a:gdLst>
              <a:ahLst/>
              <a:cxn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2000">
                  <a:solidFill>
                    <a:srgbClr val="303030"/>
                  </a:solidFill>
                  <a:latin typeface="宋体" panose="02010600030101010101" pitchFamily="2" charset="-122"/>
                </a:rPr>
                <a:t>软件维护</a:t>
              </a:r>
            </a:p>
          </p:txBody>
        </p:sp>
        <p:sp>
          <p:nvSpPr>
            <p:cNvPr id="10" name="MainTopic"/>
            <p:cNvSpPr>
              <a:spLocks/>
            </p:cNvSpPr>
            <p:nvPr/>
          </p:nvSpPr>
          <p:spPr bwMode="auto">
            <a:xfrm>
              <a:off x="4294600" y="2479000"/>
              <a:ext cx="2029200" cy="304000"/>
            </a:xfrm>
            <a:custGeom>
              <a:avLst/>
              <a:gdLst>
                <a:gd name="T0" fmla="*/ 136800 w 2029200"/>
                <a:gd name="T1" fmla="*/ 87400 h 304000"/>
                <a:gd name="T2" fmla="*/ 1900000 w 2029200"/>
                <a:gd name="T3" fmla="*/ 224200 h 304000"/>
              </a:gdLst>
              <a:ahLst/>
              <a:cxnLst/>
              <a:rect l="T0" t="T1" r="T2" b="T3"/>
              <a:pathLst>
                <a:path w="2029200" h="304000">
                  <a:moveTo>
                    <a:pt x="30400" y="0"/>
                  </a:moveTo>
                  <a:lnTo>
                    <a:pt x="1998800" y="0"/>
                  </a:lnTo>
                  <a:cubicBezTo>
                    <a:pt x="2015581" y="0"/>
                    <a:pt x="2029200" y="13619"/>
                    <a:pt x="2029200" y="30400"/>
                  </a:cubicBezTo>
                  <a:lnTo>
                    <a:pt x="2029200" y="273600"/>
                  </a:lnTo>
                  <a:cubicBezTo>
                    <a:pt x="2029200" y="290381"/>
                    <a:pt x="2015581" y="304000"/>
                    <a:pt x="19988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000000"/>
                  </a:solidFill>
                  <a:latin typeface="宋体" panose="02010600030101010101" pitchFamily="2" charset="-122"/>
                </a:rPr>
                <a:t>软件维护概述</a:t>
              </a:r>
              <a:r>
                <a:rPr lang="zh-CN" altLang="zh-CN" sz="2000">
                  <a:solidFill>
                    <a:srgbClr val="FF0000"/>
                  </a:solidFill>
                  <a:latin typeface="宋体" panose="02010600030101010101" pitchFamily="2" charset="-122"/>
                </a:rPr>
                <a:t>（定义、分类等）</a:t>
              </a:r>
            </a:p>
          </p:txBody>
        </p:sp>
        <p:sp>
          <p:nvSpPr>
            <p:cNvPr id="11" name="MainTopic"/>
            <p:cNvSpPr>
              <a:spLocks/>
            </p:cNvSpPr>
            <p:nvPr/>
          </p:nvSpPr>
          <p:spPr bwMode="auto">
            <a:xfrm>
              <a:off x="4294600" y="3011000"/>
              <a:ext cx="1542800" cy="304000"/>
            </a:xfrm>
            <a:custGeom>
              <a:avLst/>
              <a:gdLst>
                <a:gd name="T0" fmla="*/ 136800 w 1542800"/>
                <a:gd name="T1" fmla="*/ 87400 h 304000"/>
                <a:gd name="T2" fmla="*/ 1413600 w 1542800"/>
                <a:gd name="T3" fmla="*/ 224200 h 304000"/>
              </a:gdLst>
              <a:ahLst/>
              <a:cxnLst/>
              <a:rect l="T0" t="T1" r="T2" b="T3"/>
              <a:pathLst>
                <a:path w="1542800" h="304000">
                  <a:moveTo>
                    <a:pt x="30400" y="0"/>
                  </a:moveTo>
                  <a:lnTo>
                    <a:pt x="1512400" y="0"/>
                  </a:lnTo>
                  <a:cubicBezTo>
                    <a:pt x="1529181" y="0"/>
                    <a:pt x="1542800" y="13619"/>
                    <a:pt x="1542800" y="30400"/>
                  </a:cubicBezTo>
                  <a:lnTo>
                    <a:pt x="1542800" y="273600"/>
                  </a:lnTo>
                  <a:cubicBezTo>
                    <a:pt x="1542800" y="290381"/>
                    <a:pt x="1529181" y="304000"/>
                    <a:pt x="15124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FF0000"/>
                  </a:solidFill>
                  <a:latin typeface="宋体" panose="02010600030101010101" pitchFamily="2" charset="-122"/>
                </a:rPr>
                <a:t>软件维护应注意的问题</a:t>
              </a:r>
            </a:p>
          </p:txBody>
        </p:sp>
        <p:sp>
          <p:nvSpPr>
            <p:cNvPr id="12" name="MainTopic"/>
            <p:cNvSpPr>
              <a:spLocks/>
            </p:cNvSpPr>
            <p:nvPr/>
          </p:nvSpPr>
          <p:spPr bwMode="auto">
            <a:xfrm>
              <a:off x="4294600" y="3543000"/>
              <a:ext cx="1299600" cy="304000"/>
            </a:xfrm>
            <a:custGeom>
              <a:avLst/>
              <a:gdLst>
                <a:gd name="T0" fmla="*/ 136800 w 1299600"/>
                <a:gd name="T1" fmla="*/ 87400 h 304000"/>
                <a:gd name="T2" fmla="*/ 1170400 w 1299600"/>
                <a:gd name="T3" fmla="*/ 224200 h 304000"/>
              </a:gdLst>
              <a:ahLst/>
              <a:cxnLst/>
              <a:rect l="T0" t="T1" r="T2" b="T3"/>
              <a:pathLst>
                <a:path w="1299600" h="304000">
                  <a:moveTo>
                    <a:pt x="30400" y="0"/>
                  </a:moveTo>
                  <a:lnTo>
                    <a:pt x="1269200" y="0"/>
                  </a:lnTo>
                  <a:cubicBezTo>
                    <a:pt x="1285981" y="0"/>
                    <a:pt x="1299600" y="13619"/>
                    <a:pt x="1299600" y="30400"/>
                  </a:cubicBezTo>
                  <a:lnTo>
                    <a:pt x="1299600" y="273600"/>
                  </a:lnTo>
                  <a:cubicBezTo>
                    <a:pt x="1299600" y="290381"/>
                    <a:pt x="1285981" y="304000"/>
                    <a:pt x="12692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FF0000"/>
                  </a:solidFill>
                  <a:latin typeface="宋体" panose="02010600030101010101" pitchFamily="2" charset="-122"/>
                </a:rPr>
                <a:t>软件维护过程模型</a:t>
              </a:r>
            </a:p>
          </p:txBody>
        </p:sp>
        <p:sp>
          <p:nvSpPr>
            <p:cNvPr id="13" name="MainTopic"/>
            <p:cNvSpPr>
              <a:spLocks/>
            </p:cNvSpPr>
            <p:nvPr/>
          </p:nvSpPr>
          <p:spPr bwMode="auto">
            <a:xfrm>
              <a:off x="4294600" y="407500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dirty="0">
                  <a:solidFill>
                    <a:srgbClr val="FF0000"/>
                  </a:solidFill>
                  <a:latin typeface="宋体" panose="02010600030101010101" pitchFamily="2" charset="-122"/>
                </a:rPr>
                <a:t>软件维护技术</a:t>
              </a:r>
            </a:p>
          </p:txBody>
        </p:sp>
      </p:grpSp>
    </p:spTree>
    <p:extLst>
      <p:ext uri="{BB962C8B-B14F-4D97-AF65-F5344CB8AC3E}">
        <p14:creationId xmlns:p14="http://schemas.microsoft.com/office/powerpoint/2010/main" val="373208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762432"/>
          </a:xfrm>
        </p:spPr>
        <p:txBody>
          <a:bodyPr/>
          <a:lstStyle/>
          <a:p>
            <a:pPr algn="ctr"/>
            <a:r>
              <a:rPr lang="zh-CN" altLang="en-US" dirty="0">
                <a:solidFill>
                  <a:schemeClr val="tx1">
                    <a:lumMod val="90000"/>
                    <a:lumOff val="10000"/>
                  </a:schemeClr>
                </a:solidFill>
                <a:latin typeface="+mn-lt"/>
                <a:ea typeface="+mn-ea"/>
                <a:cs typeface="+mn-ea"/>
                <a:sym typeface="+mn-lt"/>
              </a:rPr>
              <a:t>感谢观看！</a:t>
            </a:r>
          </a:p>
        </p:txBody>
      </p:sp>
      <p:sp>
        <p:nvSpPr>
          <p:cNvPr id="5"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hlinkClick r:id="rId3"/>
              </a:rPr>
              <a:t>yuanjiq@126.com</a:t>
            </a:r>
            <a:endParaRPr lang="zh-CN" altLang="en-US" b="1" dirty="0">
              <a:latin typeface="+mn-lt"/>
              <a:ea typeface="+mn-ea"/>
              <a:cs typeface="+mn-ea"/>
              <a:sym typeface="+mn-lt"/>
            </a:endParaRPr>
          </a:p>
        </p:txBody>
      </p:sp>
    </p:spTree>
    <p:extLst>
      <p:ext uri="{BB962C8B-B14F-4D97-AF65-F5344CB8AC3E}">
        <p14:creationId xmlns:p14="http://schemas.microsoft.com/office/powerpoint/2010/main" val="491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a:latin typeface="+mn-lt"/>
                <a:ea typeface="+mn-ea"/>
                <a:cs typeface="+mn-ea"/>
                <a:sym typeface="+mn-lt"/>
              </a:rPr>
              <a:t>7.1 </a:t>
            </a:r>
            <a:r>
              <a:rPr lang="zh-CN" altLang="en-US" sz="3600" dirty="0">
                <a:latin typeface="+mn-lt"/>
                <a:ea typeface="+mn-ea"/>
                <a:cs typeface="+mn-ea"/>
                <a:sym typeface="+mn-lt"/>
              </a:rPr>
              <a:t>软件维护的概念和分类</a:t>
            </a:r>
          </a:p>
        </p:txBody>
      </p:sp>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a:cs typeface="+mn-ea"/>
                <a:sym typeface="+mn-lt"/>
              </a:rPr>
              <a:t>基本概念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基本类型</a:t>
            </a:r>
            <a:endParaRPr lang="zh-CN" altLang="en-US" sz="4400" dirty="0"/>
          </a:p>
        </p:txBody>
      </p:sp>
      <p:pic>
        <p:nvPicPr>
          <p:cNvPr id="2050" name="Picture 2">
            <a:extLst>
              <a:ext uri="{FF2B5EF4-FFF2-40B4-BE49-F238E27FC236}">
                <a16:creationId xmlns:a16="http://schemas.microsoft.com/office/drawing/2014/main" id="{BEC225B5-72BD-49DE-A217-7B00A89B8F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6147" y="1853499"/>
            <a:ext cx="3699599" cy="315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86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7.1.1 </a:t>
            </a:r>
            <a:r>
              <a:rPr lang="zh-CN" altLang="en-US" dirty="0">
                <a:latin typeface="+mn-lt"/>
                <a:ea typeface="+mn-ea"/>
                <a:cs typeface="+mn-ea"/>
                <a:sym typeface="+mn-lt"/>
              </a:rPr>
              <a:t>软件维护的概念</a:t>
            </a:r>
          </a:p>
        </p:txBody>
      </p:sp>
      <p:grpSp>
        <p:nvGrpSpPr>
          <p:cNvPr id="4" name="Group 3"/>
          <p:cNvGrpSpPr/>
          <p:nvPr/>
        </p:nvGrpSpPr>
        <p:grpSpPr>
          <a:xfrm>
            <a:off x="266065" y="1495425"/>
            <a:ext cx="11659870" cy="4493895"/>
            <a:chOff x="0" y="230"/>
            <a:chExt cx="3984" cy="911"/>
          </a:xfrm>
        </p:grpSpPr>
        <p:sp>
          <p:nvSpPr>
            <p:cNvPr id="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grpSp>
          <p:nvGrpSpPr>
            <p:cNvPr id="5" name="Group 5"/>
            <p:cNvGrpSpPr/>
            <p:nvPr/>
          </p:nvGrpSpPr>
          <p:grpSpPr>
            <a:xfrm>
              <a:off x="68" y="272"/>
              <a:ext cx="799" cy="817"/>
              <a:chOff x="-19" y="188"/>
              <a:chExt cx="799" cy="817"/>
            </a:xfrm>
          </p:grpSpPr>
          <p:sp>
            <p:nvSpPr>
              <p:cNvPr id="12" name="AutoShape 6"/>
              <p:cNvSpPr>
                <a:spLocks noChangeArrowheads="1"/>
              </p:cNvSpPr>
              <p:nvPr/>
            </p:nvSpPr>
            <p:spPr bwMode="auto">
              <a:xfrm>
                <a:off x="12" y="258"/>
                <a:ext cx="768" cy="747"/>
              </a:xfrm>
              <a:prstGeom prst="roundRect">
                <a:avLst>
                  <a:gd name="adj" fmla="val 11921"/>
                </a:avLst>
              </a:prstGeom>
              <a:solidFill>
                <a:srgbClr val="7030A0"/>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13"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7030A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6" name="Text Box 8"/>
              <p:cNvSpPr txBox="1">
                <a:spLocks noChangeArrowheads="1"/>
              </p:cNvSpPr>
              <p:nvPr/>
            </p:nvSpPr>
            <p:spPr bwMode="auto">
              <a:xfrm>
                <a:off x="63" y="397"/>
                <a:ext cx="667" cy="199"/>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defRPr/>
                </a:pPr>
                <a:endParaRPr kumimoji="0" lang="en-US" altLang="zh-CN" kern="1200" cap="none" spc="0" normalizeH="0" baseline="0" noProof="0" dirty="0">
                  <a:solidFill>
                    <a:srgbClr val="FFFFFF"/>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a:p>
                <a:pPr marR="0" defTabSz="914400" rtl="0" eaLnBrk="0" hangingPunct="0">
                  <a:buClrTx/>
                  <a:buSzTx/>
                  <a:buFontTx/>
                  <a:buNone/>
                  <a:defRPr/>
                </a:pPr>
                <a:r>
                  <a:rPr kumimoji="0" lang="zh-CN" sz="4000" b="1" baseline="0" noProof="0" dirty="0">
                    <a:solidFill>
                      <a:schemeClr val="bg1"/>
                    </a:solidFill>
                    <a:uFillTx/>
                    <a:latin typeface="宋体" panose="02010600030101010101" pitchFamily="2" charset="-122"/>
                    <a:ea typeface="宋体" panose="02010600030101010101" pitchFamily="2" charset="-122"/>
                    <a:cs typeface="+mn-ea"/>
                  </a:rPr>
                  <a:t>定义</a:t>
                </a:r>
              </a:p>
            </p:txBody>
          </p:sp>
        </p:grpSp>
        <p:sp>
          <p:nvSpPr>
            <p:cNvPr id="7" name="Text Box 9"/>
            <p:cNvSpPr txBox="1">
              <a:spLocks noChangeArrowheads="1"/>
            </p:cNvSpPr>
            <p:nvPr/>
          </p:nvSpPr>
          <p:spPr bwMode="auto">
            <a:xfrm>
              <a:off x="960" y="400"/>
              <a:ext cx="2928" cy="580"/>
            </a:xfrm>
            <a:prstGeom prst="rect">
              <a:avLst/>
            </a:prstGeom>
            <a:noFill/>
            <a:ln w="9525">
              <a:noFill/>
              <a:miter lim="800000"/>
            </a:ln>
            <a:effectLst/>
          </p:spPr>
          <p:txBody>
            <a:bodyPr>
              <a:spAutoFit/>
            </a:bodyPr>
            <a:lstStyle/>
            <a:p>
              <a:pPr marR="0" algn="just" defTabSz="914400" rtl="0">
                <a:buClrTx/>
                <a:buSzTx/>
                <a:buFontTx/>
                <a:buNone/>
                <a:defRPr/>
              </a:pPr>
              <a:r>
                <a:rPr lang="en-US" altLang="zh-CN" sz="36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IEEE/EIA 12207[ISO/IEC2008]</a:t>
              </a:r>
              <a:r>
                <a:rPr lang="zh-CN" altLang="en-US" sz="36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中对软件维护的定义是：软件维护是指由于软件产品出现问题或需要改进而对代码及相关文档的修改，其目的是对现有软件产品进行修改的同时保持其完整性。</a:t>
              </a:r>
              <a:endParaRPr kumimoji="0" lang="zh-CN" altLang="en-US" sz="36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grpSp>
      <p:sp>
        <p:nvSpPr>
          <p:cNvPr id="10" name="文本框 9">
            <a:extLst>
              <a:ext uri="{FF2B5EF4-FFF2-40B4-BE49-F238E27FC236}">
                <a16:creationId xmlns:a16="http://schemas.microsoft.com/office/drawing/2014/main" id="{ECCD76A2-8936-4E5D-8612-3AE92D2D8356}"/>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7.1.1 </a:t>
            </a:r>
            <a:r>
              <a:rPr lang="zh-CN" altLang="en-US" dirty="0">
                <a:solidFill>
                  <a:srgbClr val="002060"/>
                </a:solidFill>
              </a:rPr>
              <a:t>软件维护相关概念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ea typeface="+mn-ea"/>
                <a:cs typeface="+mn-ea"/>
                <a:sym typeface="+mn-ea"/>
              </a:rPr>
              <a:t>7.1.2</a:t>
            </a:r>
            <a:r>
              <a:rPr lang="zh-CN" altLang="en-US" dirty="0">
                <a:latin typeface="+mn-lt"/>
                <a:ea typeface="+mn-ea"/>
                <a:cs typeface="+mn-ea"/>
                <a:sym typeface="+mn-ea"/>
              </a:rPr>
              <a:t> 软件维护的成本</a:t>
            </a:r>
            <a:endParaRPr lang="zh-CN" altLang="en-US" dirty="0">
              <a:latin typeface="+mn-lt"/>
              <a:ea typeface="+mn-ea"/>
              <a:cs typeface="+mn-ea"/>
              <a:sym typeface="+mn-lt"/>
            </a:endParaRPr>
          </a:p>
        </p:txBody>
      </p:sp>
      <p:pic>
        <p:nvPicPr>
          <p:cNvPr id="30" name="图片 29"/>
          <p:cNvPicPr>
            <a:picLocks noChangeAspect="1"/>
          </p:cNvPicPr>
          <p:nvPr/>
        </p:nvPicPr>
        <p:blipFill>
          <a:blip r:embed="rId3"/>
          <a:stretch>
            <a:fillRect/>
          </a:stretch>
        </p:blipFill>
        <p:spPr>
          <a:xfrm>
            <a:off x="1667510" y="1815119"/>
            <a:ext cx="8856980" cy="4314190"/>
          </a:xfrm>
          <a:prstGeom prst="rect">
            <a:avLst/>
          </a:prstGeom>
        </p:spPr>
      </p:pic>
      <p:sp>
        <p:nvSpPr>
          <p:cNvPr id="11267" name="Rectangle 3"/>
          <p:cNvSpPr>
            <a:spLocks noGrp="1"/>
          </p:cNvSpPr>
          <p:nvPr/>
        </p:nvSpPr>
        <p:spPr>
          <a:xfrm>
            <a:off x="157480" y="1072515"/>
            <a:ext cx="11837670" cy="13144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r>
              <a:rPr lang="zh-CN" altLang="en-US" sz="3200" dirty="0">
                <a:solidFill>
                  <a:schemeClr val="tx1"/>
                </a:solidFill>
                <a:latin typeface="+mn-lt"/>
                <a:ea typeface="+mn-ea"/>
                <a:cs typeface="+mn-ea"/>
              </a:rPr>
              <a:t>软件维护阶段一般要消耗软件生命周期中经费开支的</a:t>
            </a:r>
            <a:r>
              <a:rPr lang="zh-CN" altLang="en-US" sz="3200" dirty="0">
                <a:solidFill>
                  <a:srgbClr val="FF0000"/>
                </a:solidFill>
                <a:latin typeface="+mn-lt"/>
                <a:ea typeface="+mn-ea"/>
                <a:cs typeface="+mn-ea"/>
              </a:rPr>
              <a:t>大部分</a:t>
            </a:r>
            <a:r>
              <a:rPr lang="zh-CN" altLang="en-US" sz="3200" dirty="0">
                <a:solidFill>
                  <a:schemeClr val="tx1"/>
                </a:solidFill>
                <a:latin typeface="+mn-lt"/>
                <a:ea typeface="+mn-ea"/>
                <a:cs typeface="+mn-ea"/>
              </a:rPr>
              <a:t>。</a:t>
            </a:r>
          </a:p>
        </p:txBody>
      </p:sp>
      <p:sp>
        <p:nvSpPr>
          <p:cNvPr id="5" name="文本框 4">
            <a:extLst>
              <a:ext uri="{FF2B5EF4-FFF2-40B4-BE49-F238E27FC236}">
                <a16:creationId xmlns:a16="http://schemas.microsoft.com/office/drawing/2014/main" id="{4ACF3D91-1EFE-40B6-AAEE-25B468F6FB22}"/>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7.1.1 </a:t>
            </a:r>
            <a:r>
              <a:rPr lang="zh-CN" altLang="en-US" dirty="0">
                <a:solidFill>
                  <a:srgbClr val="002060"/>
                </a:solidFill>
              </a:rPr>
              <a:t>软件维护相关概念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inVertical)">
                                      <p:cBhvr>
                                        <p:cTn id="7"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nvSpPr>
        <p:spPr>
          <a:xfrm>
            <a:off x="381000" y="77470"/>
            <a:ext cx="6127750" cy="149542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latin typeface="+mn-lt"/>
                <a:ea typeface="+mn-ea"/>
                <a:cs typeface="+mn-ea"/>
                <a:sym typeface="+mn-ea"/>
              </a:rPr>
              <a:t>不同年代用于维护已有软件的费用占软件总预算成本情况</a:t>
            </a:r>
          </a:p>
        </p:txBody>
      </p:sp>
      <p:sp>
        <p:nvSpPr>
          <p:cNvPr id="35" name="Bent Arrow 18"/>
          <p:cNvSpPr/>
          <p:nvPr/>
        </p:nvSpPr>
        <p:spPr>
          <a:xfrm>
            <a:off x="2256160" y="3995100"/>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accent1"/>
              </a:solidFill>
            </a:endParaRPr>
          </a:p>
        </p:txBody>
      </p:sp>
      <p:sp>
        <p:nvSpPr>
          <p:cNvPr id="36" name="Bent Arrow 20"/>
          <p:cNvSpPr/>
          <p:nvPr/>
        </p:nvSpPr>
        <p:spPr>
          <a:xfrm>
            <a:off x="7113942" y="3047316"/>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accent1"/>
              </a:solidFill>
            </a:endParaRPr>
          </a:p>
        </p:txBody>
      </p:sp>
      <p:sp>
        <p:nvSpPr>
          <p:cNvPr id="37" name="Bent Arrow 19"/>
          <p:cNvSpPr/>
          <p:nvPr/>
        </p:nvSpPr>
        <p:spPr>
          <a:xfrm>
            <a:off x="4685050" y="3478128"/>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schemeClr val="accent1"/>
              </a:solidFill>
            </a:endParaRPr>
          </a:p>
        </p:txBody>
      </p:sp>
      <p:sp>
        <p:nvSpPr>
          <p:cNvPr id="49" name="TextBox 7"/>
          <p:cNvSpPr>
            <a:spLocks noChangeArrowheads="1"/>
          </p:cNvSpPr>
          <p:nvPr/>
        </p:nvSpPr>
        <p:spPr bwMode="auto">
          <a:xfrm>
            <a:off x="2687955" y="3557270"/>
            <a:ext cx="1369060" cy="30734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wrap="square" lIns="0" tIns="0" rIns="0" bIns="0">
            <a:spAutoFit/>
          </a:bodyPr>
          <a:lstStyle/>
          <a:p>
            <a:pPr lvl="0" algn="ctr">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mn-ea"/>
              </a:rPr>
              <a:t>35%~40%</a:t>
            </a:r>
          </a:p>
        </p:txBody>
      </p:sp>
      <p:sp>
        <p:nvSpPr>
          <p:cNvPr id="50" name="圆角矩形 49"/>
          <p:cNvSpPr/>
          <p:nvPr/>
        </p:nvSpPr>
        <p:spPr>
          <a:xfrm>
            <a:off x="2621616" y="3477369"/>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1" name="文本框 49"/>
          <p:cNvSpPr txBox="1"/>
          <p:nvPr/>
        </p:nvSpPr>
        <p:spPr>
          <a:xfrm>
            <a:off x="2688208" y="4956222"/>
            <a:ext cx="1749401" cy="570865"/>
          </a:xfrm>
          <a:prstGeom prst="rect">
            <a:avLst/>
          </a:prstGeom>
          <a:noFill/>
          <a:effectLst/>
        </p:spPr>
        <p:txBody>
          <a:bodyPr wrap="square" rtlCol="0">
            <a:spAutoFit/>
          </a:bodyPr>
          <a:lstStyle/>
          <a:p>
            <a:pPr>
              <a:lnSpc>
                <a:spcPct val="130000"/>
              </a:lnSpc>
            </a:pPr>
            <a:r>
              <a:rPr lang="en-US" sz="2400" dirty="0">
                <a:solidFill>
                  <a:schemeClr val="accent1"/>
                </a:solidFill>
                <a:latin typeface="微软雅黑" panose="020B0503020204020204" pitchFamily="34" charset="-122"/>
                <a:ea typeface="微软雅黑" panose="020B0503020204020204" pitchFamily="34" charset="-122"/>
              </a:rPr>
              <a:t>70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
        <p:nvSpPr>
          <p:cNvPr id="52" name="TextBox 7"/>
          <p:cNvSpPr>
            <a:spLocks noChangeArrowheads="1"/>
          </p:cNvSpPr>
          <p:nvPr/>
        </p:nvSpPr>
        <p:spPr bwMode="auto">
          <a:xfrm>
            <a:off x="5119370" y="3047365"/>
            <a:ext cx="1369060"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mn-ea"/>
              </a:rPr>
              <a:t>40%~60%</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圆角矩形 52"/>
          <p:cNvSpPr/>
          <p:nvPr/>
        </p:nvSpPr>
        <p:spPr>
          <a:xfrm>
            <a:off x="5053020" y="2973313"/>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4" name="文本框 49"/>
          <p:cNvSpPr txBox="1"/>
          <p:nvPr/>
        </p:nvSpPr>
        <p:spPr>
          <a:xfrm>
            <a:off x="5119612" y="4452166"/>
            <a:ext cx="1749401" cy="570865"/>
          </a:xfrm>
          <a:prstGeom prst="rect">
            <a:avLst/>
          </a:prstGeom>
          <a:noFill/>
          <a:effectLst/>
        </p:spPr>
        <p:txBody>
          <a:bodyPr wrap="square" rtlCol="0">
            <a:spAutoFit/>
          </a:bodyPr>
          <a:lstStyle/>
          <a:p>
            <a:pPr>
              <a:lnSpc>
                <a:spcPct val="130000"/>
              </a:lnSpc>
            </a:pPr>
            <a:r>
              <a:rPr lang="en-US" sz="2400" dirty="0">
                <a:solidFill>
                  <a:schemeClr val="accent1"/>
                </a:solidFill>
                <a:latin typeface="微软雅黑" panose="020B0503020204020204" pitchFamily="34" charset="-122"/>
                <a:ea typeface="微软雅黑" panose="020B0503020204020204" pitchFamily="34" charset="-122"/>
              </a:rPr>
              <a:t>80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
        <p:nvSpPr>
          <p:cNvPr id="55" name="TextBox 7"/>
          <p:cNvSpPr>
            <a:spLocks noChangeArrowheads="1"/>
          </p:cNvSpPr>
          <p:nvPr/>
        </p:nvSpPr>
        <p:spPr bwMode="auto">
          <a:xfrm>
            <a:off x="7474585" y="2514600"/>
            <a:ext cx="1604645" cy="6451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2000" b="1" dirty="0">
                <a:solidFill>
                  <a:schemeClr val="accent1"/>
                </a:solidFill>
                <a:latin typeface="微软雅黑" panose="020B0503020204020204" pitchFamily="34" charset="-122"/>
                <a:ea typeface="微软雅黑" panose="020B0503020204020204" pitchFamily="34" charset="-122"/>
                <a:sym typeface="+mn-ea"/>
              </a:rPr>
              <a:t>70%～80%</a:t>
            </a:r>
            <a:endParaRPr lang="zh-CN" altLang="en-US">
              <a:solidFill>
                <a:schemeClr val="accent1"/>
              </a:solidFill>
              <a:sym typeface="+mn-ea"/>
            </a:endParaRPr>
          </a:p>
        </p:txBody>
      </p:sp>
      <p:sp>
        <p:nvSpPr>
          <p:cNvPr id="56" name="圆角矩形 55"/>
          <p:cNvSpPr/>
          <p:nvPr/>
        </p:nvSpPr>
        <p:spPr>
          <a:xfrm>
            <a:off x="7501292" y="2529169"/>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7" name="文本框 49"/>
          <p:cNvSpPr txBox="1"/>
          <p:nvPr/>
        </p:nvSpPr>
        <p:spPr>
          <a:xfrm>
            <a:off x="7567884" y="4008022"/>
            <a:ext cx="1749401" cy="570865"/>
          </a:xfrm>
          <a:prstGeom prst="rect">
            <a:avLst/>
          </a:prstGeom>
          <a:noFill/>
          <a:effectLst/>
        </p:spPr>
        <p:txBody>
          <a:bodyPr wrap="square" rtlCol="0">
            <a:spAutoFit/>
          </a:bodyPr>
          <a:lstStyle/>
          <a:p>
            <a:pPr algn="ctr">
              <a:lnSpc>
                <a:spcPct val="130000"/>
              </a:lnSpc>
            </a:pPr>
            <a:r>
              <a:rPr lang="en-US" sz="2400" dirty="0">
                <a:solidFill>
                  <a:schemeClr val="accent1"/>
                </a:solidFill>
                <a:latin typeface="微软雅黑" panose="020B0503020204020204" pitchFamily="34" charset="-122"/>
                <a:ea typeface="微软雅黑" panose="020B0503020204020204" pitchFamily="34" charset="-122"/>
              </a:rPr>
              <a:t>90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
        <p:nvSpPr>
          <p:cNvPr id="2" name="文本框 1">
            <a:extLst>
              <a:ext uri="{FF2B5EF4-FFF2-40B4-BE49-F238E27FC236}">
                <a16:creationId xmlns:a16="http://schemas.microsoft.com/office/drawing/2014/main" id="{ECD99215-5508-4D61-86FE-8143F8AB2137}"/>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7.1.1 </a:t>
            </a:r>
            <a:r>
              <a:rPr lang="zh-CN" altLang="en-US" dirty="0">
                <a:solidFill>
                  <a:srgbClr val="002060"/>
                </a:solidFill>
              </a:rPr>
              <a:t>软件维护相关概念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down)">
                                      <p:cBhvr>
                                        <p:cTn id="13" dur="500"/>
                                        <p:tgtEl>
                                          <p:spTgt spid="5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down)">
                                      <p:cBhvr>
                                        <p:cTn id="35" dur="500"/>
                                        <p:tgtEl>
                                          <p:spTgt spid="53"/>
                                        </p:tgtEl>
                                      </p:cBhvr>
                                    </p:animEffect>
                                  </p:childTnLst>
                                </p:cTn>
                              </p:par>
                            </p:childTnLst>
                          </p:cTn>
                        </p:par>
                        <p:par>
                          <p:cTn id="36" fill="hold">
                            <p:stCondLst>
                              <p:cond delay="4500"/>
                            </p:stCondLst>
                            <p:childTnLst>
                              <p:par>
                                <p:cTn id="37" presetID="53" presetClass="entr" presetSubtype="16"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22" presetClass="entr" presetSubtype="4"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US" altLang="zh-CN" noProof="0" dirty="0">
                <a:ln>
                  <a:noFill/>
                </a:ln>
                <a:solidFill>
                  <a:schemeClr val="accent1"/>
                </a:solidFill>
                <a:effectLst>
                  <a:outerShdw blurRad="63500" dist="38100" dir="5400000" algn="t" rotWithShape="0">
                    <a:prstClr val="black">
                      <a:alpha val="25000"/>
                    </a:prstClr>
                  </a:outerShdw>
                </a:effectLst>
                <a:uLnTx/>
                <a:uFillTx/>
                <a:latin typeface="+mn-lt"/>
                <a:ea typeface="+mj-ea"/>
                <a:sym typeface="+mn-ea"/>
              </a:rPr>
              <a:t>7.1.2 </a:t>
            </a:r>
            <a:r>
              <a:rPr lang="zh-CN" altLang="en-US" noProof="0" dirty="0">
                <a:ln>
                  <a:noFill/>
                </a:ln>
                <a:solidFill>
                  <a:schemeClr val="accent1"/>
                </a:solidFill>
                <a:effectLst>
                  <a:outerShdw blurRad="63500" dist="38100" dir="5400000" algn="t" rotWithShape="0">
                    <a:prstClr val="black">
                      <a:alpha val="25000"/>
                    </a:prstClr>
                  </a:outerShdw>
                </a:effectLst>
                <a:uLnTx/>
                <a:uFillTx/>
                <a:latin typeface="+mn-lt"/>
                <a:ea typeface="+mj-ea"/>
                <a:sym typeface="+mn-ea"/>
              </a:rPr>
              <a:t>软件维护的基本类型</a:t>
            </a:r>
            <a:br>
              <a:rPr kumimoji="0" lang="zh-CN" altLang="en-US" b="1" i="0" u="none" strike="noStrike" kern="1200" cap="none" spc="0" normalizeH="0" baseline="0" noProof="0" dirty="0">
                <a:ln>
                  <a:noFill/>
                </a:ln>
                <a:solidFill>
                  <a:schemeClr val="accent1"/>
                </a:solidFill>
                <a:effectLst>
                  <a:outerShdw blurRad="63500" dist="38100" dir="5400000" algn="t" rotWithShape="0">
                    <a:prstClr val="black">
                      <a:alpha val="25000"/>
                    </a:prstClr>
                  </a:outerShdw>
                </a:effectLst>
                <a:uLnTx/>
                <a:uFillTx/>
                <a:latin typeface="+mn-lt"/>
                <a:ea typeface="+mj-ea"/>
                <a:cs typeface="+mj-cs"/>
              </a:rPr>
            </a:br>
            <a:endParaRPr kumimoji="0" lang="zh-CN" altLang="en-US" b="1" i="0" u="none" strike="noStrike" kern="1200" cap="none" spc="0" normalizeH="0" baseline="0" noProof="0" dirty="0">
              <a:ln>
                <a:noFill/>
              </a:ln>
              <a:solidFill>
                <a:schemeClr val="accent1"/>
              </a:solidFill>
              <a:effectLst>
                <a:outerShdw blurRad="63500" dist="38100" dir="5400000" algn="t" rotWithShape="0">
                  <a:prstClr val="black">
                    <a:alpha val="25000"/>
                  </a:prstClr>
                </a:outerShdw>
              </a:effectLst>
              <a:uLnTx/>
              <a:uFillTx/>
              <a:latin typeface="+mn-lt"/>
              <a:ea typeface="+mj-ea"/>
              <a:cs typeface="+mj-cs"/>
              <a:sym typeface="+mn-lt"/>
            </a:endParaRPr>
          </a:p>
        </p:txBody>
      </p:sp>
      <p:sp>
        <p:nvSpPr>
          <p:cNvPr id="33" name="任意多边形 32"/>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2" name="组合 33"/>
          <p:cNvGrpSpPr/>
          <p:nvPr/>
        </p:nvGrpSpPr>
        <p:grpSpPr>
          <a:xfrm>
            <a:off x="4374934" y="2427389"/>
            <a:ext cx="1278621" cy="1278621"/>
            <a:chOff x="4359833" y="2713220"/>
            <a:chExt cx="1278621" cy="1278621"/>
          </a:xfrm>
        </p:grpSpPr>
        <p:sp>
          <p:nvSpPr>
            <p:cNvPr id="35"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6"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 name="组合 36"/>
          <p:cNvGrpSpPr/>
          <p:nvPr/>
        </p:nvGrpSpPr>
        <p:grpSpPr>
          <a:xfrm>
            <a:off x="3325871" y="3797406"/>
            <a:ext cx="1278621" cy="1278621"/>
            <a:chOff x="3310770" y="4083237"/>
            <a:chExt cx="1278621" cy="1278621"/>
          </a:xfrm>
        </p:grpSpPr>
        <p:sp>
          <p:nvSpPr>
            <p:cNvPr id="65"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6"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7" name="组合 66"/>
          <p:cNvGrpSpPr/>
          <p:nvPr/>
        </p:nvGrpSpPr>
        <p:grpSpPr>
          <a:xfrm>
            <a:off x="6557603" y="2427389"/>
            <a:ext cx="1278621" cy="1278621"/>
            <a:chOff x="6542502" y="2713220"/>
            <a:chExt cx="1278621" cy="1278621"/>
          </a:xfrm>
        </p:grpSpPr>
        <p:sp>
          <p:nvSpPr>
            <p:cNvPr id="68"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0" name="组合 69"/>
          <p:cNvGrpSpPr/>
          <p:nvPr/>
        </p:nvGrpSpPr>
        <p:grpSpPr>
          <a:xfrm>
            <a:off x="7685992" y="3797406"/>
            <a:ext cx="1278621" cy="1278621"/>
            <a:chOff x="7670891" y="4083237"/>
            <a:chExt cx="1278621" cy="1278621"/>
          </a:xfrm>
        </p:grpSpPr>
        <p:sp>
          <p:nvSpPr>
            <p:cNvPr id="71"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2"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3" name="矩形 47"/>
          <p:cNvSpPr>
            <a:spLocks noChangeArrowheads="1"/>
          </p:cNvSpPr>
          <p:nvPr/>
        </p:nvSpPr>
        <p:spPr bwMode="auto">
          <a:xfrm>
            <a:off x="641828" y="4015067"/>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800" b="1" dirty="0">
                <a:solidFill>
                  <a:srgbClr val="FF0000"/>
                </a:solidFill>
                <a:ea typeface="黑体" panose="02010609060101010101" pitchFamily="2" charset="-122"/>
                <a:sym typeface="+mn-ea"/>
              </a:rPr>
              <a:t> 完善性维护</a:t>
            </a:r>
            <a:endParaRPr lang="en-US" altLang="zh-CN" sz="2800" dirty="0">
              <a:solidFill>
                <a:schemeClr val="bg1">
                  <a:lumMod val="50000"/>
                </a:schemeClr>
              </a:solidFill>
            </a:endParaRPr>
          </a:p>
          <a:p>
            <a:pPr>
              <a:buNone/>
            </a:pPr>
            <a:r>
              <a:rPr lang="zh-CN" altLang="en-US" sz="2800" dirty="0">
                <a:ea typeface="黑体" panose="02010609060101010101" pitchFamily="2" charset="-122"/>
                <a:sym typeface="+mn-ea"/>
              </a:rPr>
              <a:t>占全部维护活动的</a:t>
            </a:r>
            <a:r>
              <a:rPr lang="en-US" altLang="zh-CN" sz="2800" dirty="0">
                <a:ea typeface="黑体" panose="02010609060101010101" pitchFamily="2" charset="-122"/>
                <a:sym typeface="+mn-ea"/>
              </a:rPr>
              <a:t>50%</a:t>
            </a:r>
            <a:r>
              <a:rPr lang="zh-CN" altLang="en-US" sz="2800" dirty="0">
                <a:ea typeface="黑体" panose="02010609060101010101" pitchFamily="2" charset="-122"/>
                <a:sym typeface="+mn-ea"/>
              </a:rPr>
              <a:t>～</a:t>
            </a:r>
            <a:r>
              <a:rPr lang="en-US" altLang="zh-CN" sz="2800" dirty="0">
                <a:ea typeface="黑体" panose="02010609060101010101" pitchFamily="2" charset="-122"/>
                <a:sym typeface="+mn-ea"/>
              </a:rPr>
              <a:t>66%</a:t>
            </a:r>
            <a:endParaRPr lang="en-US" altLang="zh-CN" sz="2800" dirty="0">
              <a:solidFill>
                <a:schemeClr val="bg1">
                  <a:lumMod val="50000"/>
                </a:schemeClr>
              </a:solidFill>
            </a:endParaRPr>
          </a:p>
        </p:txBody>
      </p:sp>
      <p:sp>
        <p:nvSpPr>
          <p:cNvPr id="74" name="矩形 73"/>
          <p:cNvSpPr>
            <a:spLocks noChangeArrowheads="1"/>
          </p:cNvSpPr>
          <p:nvPr/>
        </p:nvSpPr>
        <p:spPr bwMode="auto">
          <a:xfrm>
            <a:off x="1506855" y="1517650"/>
            <a:ext cx="3117850"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b="1" dirty="0">
                <a:solidFill>
                  <a:srgbClr val="FF0000"/>
                </a:solidFill>
                <a:latin typeface="宋体" panose="02010600030101010101" pitchFamily="2" charset="-122"/>
                <a:ea typeface="宋体" panose="02010600030101010101" pitchFamily="2" charset="-122"/>
                <a:sym typeface="+mn-ea"/>
              </a:rPr>
              <a:t>纠错</a:t>
            </a:r>
            <a:r>
              <a:rPr lang="zh-CN" altLang="zh-CN" sz="2800" b="1" dirty="0">
                <a:solidFill>
                  <a:srgbClr val="FF0000"/>
                </a:solidFill>
                <a:latin typeface="宋体" panose="02010600030101010101" pitchFamily="2" charset="-122"/>
                <a:ea typeface="宋体" panose="02010600030101010101" pitchFamily="2" charset="-122"/>
                <a:sym typeface="+mn-ea"/>
              </a:rPr>
              <a:t>性维护</a:t>
            </a:r>
            <a:endParaRPr lang="en-US" altLang="zh-CN" sz="2800" b="1" dirty="0">
              <a:solidFill>
                <a:schemeClr val="bg1">
                  <a:lumMod val="50000"/>
                </a:schemeClr>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占全部维护活动的17%～21%</a:t>
            </a:r>
            <a:endParaRPr lang="zh-CN" altLang="en-US" sz="2800" dirty="0">
              <a:ea typeface="黑体" panose="02010609060101010101" pitchFamily="2" charset="-122"/>
            </a:endParaRPr>
          </a:p>
        </p:txBody>
      </p:sp>
      <p:sp>
        <p:nvSpPr>
          <p:cNvPr id="75" name="矩形 47"/>
          <p:cNvSpPr>
            <a:spLocks noChangeArrowheads="1"/>
          </p:cNvSpPr>
          <p:nvPr/>
        </p:nvSpPr>
        <p:spPr bwMode="auto">
          <a:xfrm>
            <a:off x="7836262" y="1417717"/>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zh-CN" sz="2800" b="1" dirty="0">
                <a:solidFill>
                  <a:srgbClr val="FF0000"/>
                </a:solidFill>
                <a:latin typeface="宋体" panose="02010600030101010101" pitchFamily="2" charset="-122"/>
                <a:ea typeface="宋体" panose="02010600030101010101" pitchFamily="2" charset="-122"/>
                <a:sym typeface="+mn-ea"/>
              </a:rPr>
              <a:t>适应性维护</a:t>
            </a:r>
            <a:endParaRPr lang="zh-CN" altLang="zh-CN" sz="2800" b="1" dirty="0">
              <a:solidFill>
                <a:srgbClr val="FF0000"/>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占全部维护活动的1</a:t>
            </a:r>
            <a:r>
              <a:rPr lang="en-US" altLang="zh-CN" sz="2800" dirty="0">
                <a:ea typeface="黑体" panose="02010609060101010101" pitchFamily="2" charset="-122"/>
                <a:sym typeface="+mn-ea"/>
              </a:rPr>
              <a:t>8</a:t>
            </a:r>
            <a:r>
              <a:rPr lang="zh-CN" altLang="en-US" sz="2800" dirty="0">
                <a:ea typeface="黑体" panose="02010609060101010101" pitchFamily="2" charset="-122"/>
                <a:sym typeface="+mn-ea"/>
              </a:rPr>
              <a:t>%～2</a:t>
            </a:r>
            <a:r>
              <a:rPr lang="en-US" altLang="zh-CN" sz="2800" dirty="0">
                <a:ea typeface="黑体" panose="02010609060101010101" pitchFamily="2" charset="-122"/>
                <a:sym typeface="+mn-ea"/>
              </a:rPr>
              <a:t>5</a:t>
            </a:r>
            <a:r>
              <a:rPr lang="zh-CN" altLang="en-US" sz="2800" dirty="0">
                <a:ea typeface="黑体" panose="02010609060101010101" pitchFamily="2" charset="-122"/>
                <a:sym typeface="+mn-ea"/>
              </a:rPr>
              <a:t>%</a:t>
            </a:r>
            <a:endParaRPr lang="zh-CN" altLang="zh-CN" sz="2800" b="1" dirty="0">
              <a:solidFill>
                <a:srgbClr val="FF0000"/>
              </a:solidFill>
              <a:latin typeface="宋体" panose="02010600030101010101" pitchFamily="2" charset="-122"/>
              <a:ea typeface="宋体" panose="02010600030101010101" pitchFamily="2" charset="-122"/>
            </a:endParaRPr>
          </a:p>
        </p:txBody>
      </p:sp>
      <p:sp>
        <p:nvSpPr>
          <p:cNvPr id="76" name="矩形 47"/>
          <p:cNvSpPr>
            <a:spLocks noChangeArrowheads="1"/>
          </p:cNvSpPr>
          <p:nvPr/>
        </p:nvSpPr>
        <p:spPr bwMode="auto">
          <a:xfrm>
            <a:off x="9268608" y="4016332"/>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800" b="1" dirty="0">
                <a:solidFill>
                  <a:srgbClr val="FF0000"/>
                </a:solidFill>
                <a:latin typeface="宋体" panose="02010600030101010101" pitchFamily="2" charset="-122"/>
                <a:ea typeface="宋体" panose="02010600030101010101" pitchFamily="2" charset="-122"/>
                <a:sym typeface="+mn-ea"/>
              </a:rPr>
              <a:t>预防性维护</a:t>
            </a:r>
            <a:endParaRPr lang="zh-CN" altLang="zh-CN" sz="2800" b="1" dirty="0">
              <a:solidFill>
                <a:srgbClr val="FF0000"/>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只占全部维护活动的4%左右</a:t>
            </a:r>
            <a:endParaRPr lang="zh-CN" altLang="en-US" sz="2800" dirty="0">
              <a:ea typeface="黑体" panose="02010609060101010101" pitchFamily="2" charset="-122"/>
            </a:endParaRPr>
          </a:p>
        </p:txBody>
      </p:sp>
      <p:sp>
        <p:nvSpPr>
          <p:cNvPr id="20" name="文本框 19">
            <a:extLst>
              <a:ext uri="{FF2B5EF4-FFF2-40B4-BE49-F238E27FC236}">
                <a16:creationId xmlns:a16="http://schemas.microsoft.com/office/drawing/2014/main" id="{7E00145B-40D2-4ADE-981F-92F1286EC5F2}"/>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7.1.2 </a:t>
            </a:r>
            <a:r>
              <a:rPr lang="zh-CN" altLang="en-US" dirty="0">
                <a:solidFill>
                  <a:srgbClr val="002060"/>
                </a:solidFill>
              </a:rPr>
              <a:t>软件维护基本类型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strVal val="4*#ppt_w"/>
                                          </p:val>
                                        </p:tav>
                                        <p:tav tm="100000">
                                          <p:val>
                                            <p:strVal val="#ppt_w"/>
                                          </p:val>
                                        </p:tav>
                                      </p:tavLst>
                                    </p:anim>
                                    <p:anim calcmode="lin" valueType="num">
                                      <p:cBhvr>
                                        <p:cTn id="14" dur="750" fill="hold"/>
                                        <p:tgtEl>
                                          <p:spTgt spid="3"/>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strVal val="4*#ppt_w"/>
                                          </p:val>
                                        </p:tav>
                                        <p:tav tm="100000">
                                          <p:val>
                                            <p:strVal val="#ppt_w"/>
                                          </p:val>
                                        </p:tav>
                                      </p:tavLst>
                                    </p:anim>
                                    <p:anim calcmode="lin" valueType="num">
                                      <p:cBhvr>
                                        <p:cTn id="18" dur="750" fill="hold"/>
                                        <p:tgtEl>
                                          <p:spTgt spid="2"/>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p:cTn id="21" dur="750" fill="hold"/>
                                        <p:tgtEl>
                                          <p:spTgt spid="7"/>
                                        </p:tgtEl>
                                        <p:attrNameLst>
                                          <p:attrName>ppt_w</p:attrName>
                                        </p:attrNameLst>
                                      </p:cBhvr>
                                      <p:tavLst>
                                        <p:tav tm="0">
                                          <p:val>
                                            <p:strVal val="4*#ppt_w"/>
                                          </p:val>
                                        </p:tav>
                                        <p:tav tm="100000">
                                          <p:val>
                                            <p:strVal val="#ppt_w"/>
                                          </p:val>
                                        </p:tav>
                                      </p:tavLst>
                                    </p:anim>
                                    <p:anim calcmode="lin" valueType="num">
                                      <p:cBhvr>
                                        <p:cTn id="22" dur="750" fill="hold"/>
                                        <p:tgtEl>
                                          <p:spTgt spid="7"/>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strVal val="4*#ppt_w"/>
                                          </p:val>
                                        </p:tav>
                                        <p:tav tm="100000">
                                          <p:val>
                                            <p:strVal val="#ppt_w"/>
                                          </p:val>
                                        </p:tav>
                                      </p:tavLst>
                                    </p:anim>
                                    <p:anim calcmode="lin" valueType="num">
                                      <p:cBhvr>
                                        <p:cTn id="26" dur="750" fill="hold"/>
                                        <p:tgtEl>
                                          <p:spTgt spid="10"/>
                                        </p:tgtEl>
                                        <p:attrNameLst>
                                          <p:attrName>ppt_h</p:attrName>
                                        </p:attrNameLst>
                                      </p:cBhvr>
                                      <p:tavLst>
                                        <p:tav tm="0">
                                          <p:val>
                                            <p:strVal val="4*#ppt_h"/>
                                          </p:val>
                                        </p:tav>
                                        <p:tav tm="100000">
                                          <p:val>
                                            <p:strVal val="#ppt_h"/>
                                          </p:val>
                                        </p:tav>
                                      </p:tavLst>
                                    </p:anim>
                                  </p:childTnLst>
                                </p:cTn>
                              </p:par>
                            </p:childTnLst>
                          </p:cTn>
                        </p:par>
                        <p:par>
                          <p:cTn id="27" fill="hold">
                            <p:stCondLst>
                              <p:cond delay="2000"/>
                            </p:stCondLst>
                            <p:childTnLst>
                              <p:par>
                                <p:cTn id="28" presetID="26" presetClass="emph" presetSubtype="0" fill="hold" nodeType="afterEffect">
                                  <p:stCondLst>
                                    <p:cond delay="0"/>
                                  </p:stCondLst>
                                  <p:childTnLst>
                                    <p:animEffect transition="out" filter="fade">
                                      <p:cBhvr>
                                        <p:cTn id="29" dur="500" tmFilter="0, 0; .2, .5; .8, .5; 1, 0"/>
                                        <p:tgtEl>
                                          <p:spTgt spid="3"/>
                                        </p:tgtEl>
                                      </p:cBhvr>
                                    </p:animEffect>
                                    <p:animScale>
                                      <p:cBhvr>
                                        <p:cTn id="30" dur="250" autoRev="1" fill="hold"/>
                                        <p:tgtEl>
                                          <p:spTgt spid="3"/>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
                                        </p:tgtEl>
                                      </p:cBhvr>
                                    </p:animEffect>
                                    <p:animScale>
                                      <p:cBhvr>
                                        <p:cTn id="33" dur="250" autoRev="1" fill="hold"/>
                                        <p:tgtEl>
                                          <p:spTgt spid="2"/>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7"/>
                                        </p:tgtEl>
                                      </p:cBhvr>
                                    </p:animEffect>
                                    <p:animScale>
                                      <p:cBhvr>
                                        <p:cTn id="36" dur="250" autoRev="1" fill="hold"/>
                                        <p:tgtEl>
                                          <p:spTgt spid="7"/>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10"/>
                                        </p:tgtEl>
                                      </p:cBhvr>
                                    </p:animEffect>
                                    <p:animScale>
                                      <p:cBhvr>
                                        <p:cTn id="39" dur="250" autoRev="1" fill="hold"/>
                                        <p:tgtEl>
                                          <p:spTgt spid="10"/>
                                        </p:tgtEl>
                                      </p:cBhvr>
                                      <p:by x="105000" y="105000"/>
                                    </p:animScale>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73"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ea"/>
              </a:rPr>
              <a:t>1）完善性维护</a:t>
            </a:r>
            <a:br>
              <a:rPr kumimoji="0" lang="zh-CN" altLang="en-US" b="1" i="0" u="none" strike="noStrike" kern="1200" cap="none" spc="0" normalizeH="0" baseline="0" noProof="0">
                <a:ln>
                  <a:noFill/>
                </a:ln>
                <a:solidFill>
                  <a:schemeClr val="tx2"/>
                </a:solidFill>
                <a:effectLst>
                  <a:outerShdw blurRad="63500" dist="38100" dir="5400000" algn="t" rotWithShape="0">
                    <a:prstClr val="black">
                      <a:alpha val="25000"/>
                    </a:prstClr>
                  </a:outerShdw>
                </a:effectLst>
                <a:uLnTx/>
                <a:uFillTx/>
                <a:latin typeface="+mn-lt"/>
                <a:ea typeface="+mj-ea"/>
                <a:cs typeface="+mj-cs"/>
              </a:rPr>
            </a:br>
            <a:endParaRPr lang="zh-CN" altLang="en-US"/>
          </a:p>
        </p:txBody>
      </p:sp>
      <p:sp>
        <p:nvSpPr>
          <p:cNvPr id="15363" name="Rectangle 3"/>
          <p:cNvSpPr>
            <a:spLocks noGrp="1"/>
          </p:cNvSpPr>
          <p:nvPr/>
        </p:nvSpPr>
        <p:spPr>
          <a:xfrm>
            <a:off x="421640" y="1170940"/>
            <a:ext cx="11348720" cy="25241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dirty="0">
                <a:ea typeface="黑体" panose="02010609060101010101" pitchFamily="2" charset="-122"/>
              </a:rPr>
              <a:t>在软件的使用过程中，用户往往会对软件提出</a:t>
            </a:r>
            <a:r>
              <a:rPr lang="zh-CN" altLang="en-US" sz="2800" dirty="0">
                <a:solidFill>
                  <a:schemeClr val="accent1"/>
                </a:solidFill>
                <a:ea typeface="黑体" panose="02010609060101010101" pitchFamily="2" charset="-122"/>
              </a:rPr>
              <a:t>新的功能与性能要求</a:t>
            </a:r>
            <a:r>
              <a:rPr lang="zh-CN" altLang="en-US" sz="2800" dirty="0">
                <a:ea typeface="黑体" panose="02010609060101010101" pitchFamily="2" charset="-122"/>
              </a:rPr>
              <a:t>。</a:t>
            </a:r>
          </a:p>
          <a:p>
            <a:r>
              <a:rPr lang="zh-CN" altLang="en-US" sz="2800" dirty="0">
                <a:ea typeface="黑体" panose="02010609060101010101" pitchFamily="2" charset="-122"/>
              </a:rPr>
              <a:t>为了满足这些要求，需要修改或再开发软件，以</a:t>
            </a:r>
            <a:r>
              <a:rPr lang="zh-CN" altLang="en-US" sz="2800" dirty="0">
                <a:solidFill>
                  <a:schemeClr val="accent1"/>
                </a:solidFill>
                <a:ea typeface="黑体" panose="02010609060101010101" pitchFamily="2" charset="-122"/>
              </a:rPr>
              <a:t>扩充</a:t>
            </a:r>
            <a:r>
              <a:rPr lang="zh-CN" altLang="en-US" sz="2800" dirty="0">
                <a:ea typeface="黑体" panose="02010609060101010101" pitchFamily="2" charset="-122"/>
              </a:rPr>
              <a:t>软件功能、增强软件性能、</a:t>
            </a:r>
            <a:r>
              <a:rPr lang="zh-CN" altLang="en-US" sz="2800" dirty="0">
                <a:solidFill>
                  <a:schemeClr val="accent1"/>
                </a:solidFill>
                <a:ea typeface="黑体" panose="02010609060101010101" pitchFamily="2" charset="-122"/>
              </a:rPr>
              <a:t>改进</a:t>
            </a:r>
            <a:r>
              <a:rPr lang="zh-CN" altLang="en-US" sz="2800" dirty="0">
                <a:ea typeface="黑体" panose="02010609060101010101" pitchFamily="2" charset="-122"/>
              </a:rPr>
              <a:t>加工效率、</a:t>
            </a:r>
            <a:r>
              <a:rPr lang="zh-CN" altLang="en-US" sz="2800" dirty="0">
                <a:solidFill>
                  <a:schemeClr val="accent1"/>
                </a:solidFill>
                <a:ea typeface="黑体" panose="02010609060101010101" pitchFamily="2" charset="-122"/>
              </a:rPr>
              <a:t>提高</a:t>
            </a:r>
            <a:r>
              <a:rPr lang="zh-CN" altLang="en-US" sz="2800" dirty="0">
                <a:ea typeface="黑体" panose="02010609060101010101" pitchFamily="2" charset="-122"/>
              </a:rPr>
              <a:t>软件的可维护性。</a:t>
            </a:r>
          </a:p>
          <a:p>
            <a:r>
              <a:rPr lang="zh-CN" altLang="en-US" sz="2800" dirty="0">
                <a:ea typeface="黑体" panose="02010609060101010101" pitchFamily="2" charset="-122"/>
              </a:rPr>
              <a:t>这种情况下进行的维护活动叫做</a:t>
            </a:r>
            <a:r>
              <a:rPr lang="zh-CN" altLang="en-US" sz="2800" dirty="0">
                <a:solidFill>
                  <a:srgbClr val="FF0000"/>
                </a:solidFill>
                <a:ea typeface="黑体" panose="02010609060101010101" pitchFamily="2" charset="-122"/>
              </a:rPr>
              <a:t>完善性维护</a:t>
            </a:r>
            <a:r>
              <a:rPr lang="zh-CN" altLang="en-US" sz="2800" dirty="0">
                <a:ea typeface="黑体" panose="02010609060101010101" pitchFamily="2" charset="-122"/>
              </a:rPr>
              <a:t>。</a:t>
            </a:r>
          </a:p>
        </p:txBody>
      </p:sp>
      <p:grpSp>
        <p:nvGrpSpPr>
          <p:cNvPr id="31" name="组合 30"/>
          <p:cNvGrpSpPr/>
          <p:nvPr/>
        </p:nvGrpSpPr>
        <p:grpSpPr>
          <a:xfrm>
            <a:off x="1007745" y="3238500"/>
            <a:ext cx="3607435" cy="2623185"/>
            <a:chOff x="4350067" y="1304925"/>
            <a:chExt cx="4121614" cy="2533650"/>
          </a:xfrm>
        </p:grpSpPr>
        <p:sp>
          <p:nvSpPr>
            <p:cNvPr id="32"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33"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5" name="Rectangle 8"/>
            <p:cNvSpPr/>
            <p:nvPr/>
          </p:nvSpPr>
          <p:spPr>
            <a:xfrm>
              <a:off x="6934314" y="1378453"/>
              <a:ext cx="1537367" cy="413372"/>
            </a:xfrm>
            <a:prstGeom prst="rect">
              <a:avLst/>
            </a:prstGeom>
          </p:spPr>
          <p:txBody>
            <a:bodyPr wrap="none" lIns="72000" tIns="0" rIns="72000" bIns="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3765">
                <a:defRPr/>
              </a:pPr>
              <a:r>
                <a:rPr lang="zh-CN" altLang="en-US" sz="2800" b="1" dirty="0">
                  <a:solidFill>
                    <a:schemeClr val="accent2"/>
                  </a:solidFill>
                </a:rPr>
                <a:t>实践证明：</a:t>
              </a:r>
            </a:p>
          </p:txBody>
        </p:sp>
      </p:grpSp>
      <p:sp>
        <p:nvSpPr>
          <p:cNvPr id="36" name="Rectangle 3"/>
          <p:cNvSpPr>
            <a:spLocks noGrp="1"/>
          </p:cNvSpPr>
          <p:nvPr/>
        </p:nvSpPr>
        <p:spPr>
          <a:xfrm>
            <a:off x="4288155" y="3910330"/>
            <a:ext cx="7773035" cy="26225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solidFill>
                  <a:srgbClr val="FF0000"/>
                </a:solidFill>
                <a:ea typeface="黑体" panose="02010609060101010101" pitchFamily="2" charset="-122"/>
              </a:rPr>
              <a:t>大部分</a:t>
            </a:r>
            <a:r>
              <a:rPr lang="zh-CN" altLang="en-US" dirty="0">
                <a:ea typeface="黑体" panose="02010609060101010101" pitchFamily="2" charset="-122"/>
              </a:rPr>
              <a:t>维护工作是改变和加强软件，而不是纠错。</a:t>
            </a:r>
          </a:p>
          <a:p>
            <a:r>
              <a:rPr lang="zh-CN" altLang="en-US" dirty="0">
                <a:ea typeface="黑体" panose="02010609060101010101" pitchFamily="2" charset="-122"/>
              </a:rPr>
              <a:t>完善性维护</a:t>
            </a:r>
            <a:r>
              <a:rPr lang="zh-CN" altLang="en-US" dirty="0">
                <a:solidFill>
                  <a:srgbClr val="FF0000"/>
                </a:solidFill>
                <a:ea typeface="黑体" panose="02010609060101010101" pitchFamily="2" charset="-122"/>
              </a:rPr>
              <a:t>不一定</a:t>
            </a:r>
            <a:r>
              <a:rPr lang="zh-CN" altLang="en-US" dirty="0">
                <a:ea typeface="黑体" panose="02010609060101010101" pitchFamily="2" charset="-122"/>
              </a:rPr>
              <a:t>是救火式的紧急维修，而可以是有计划、有预谋的一种再开发活动。</a:t>
            </a:r>
          </a:p>
          <a:p>
            <a:r>
              <a:rPr lang="zh-CN" altLang="en-US" dirty="0">
                <a:ea typeface="黑体" panose="02010609060101010101" pitchFamily="2" charset="-122"/>
              </a:rPr>
              <a:t>来自用户要求扩充、加强软件功能、性能的维护活动约占整个维护工作的</a:t>
            </a:r>
            <a:r>
              <a:rPr lang="en-US" altLang="zh-CN" dirty="0">
                <a:solidFill>
                  <a:srgbClr val="FF0000"/>
                </a:solidFill>
                <a:ea typeface="黑体" panose="02010609060101010101" pitchFamily="2" charset="-122"/>
              </a:rPr>
              <a:t>50</a:t>
            </a:r>
            <a:r>
              <a:rPr lang="zh-CN" altLang="en-US" dirty="0">
                <a:solidFill>
                  <a:srgbClr val="FF0000"/>
                </a:solidFill>
                <a:ea typeface="黑体" panose="02010609060101010101" pitchFamily="2" charset="-122"/>
              </a:rPr>
              <a:t>％</a:t>
            </a:r>
            <a:r>
              <a:rPr lang="zh-CN" altLang="en-US" dirty="0">
                <a:ea typeface="黑体" panose="02010609060101010101" pitchFamily="2" charset="-122"/>
              </a:rPr>
              <a:t>。</a:t>
            </a:r>
          </a:p>
        </p:txBody>
      </p:sp>
      <p:sp>
        <p:nvSpPr>
          <p:cNvPr id="9" name="文本框 8">
            <a:extLst>
              <a:ext uri="{FF2B5EF4-FFF2-40B4-BE49-F238E27FC236}">
                <a16:creationId xmlns:a16="http://schemas.microsoft.com/office/drawing/2014/main" id="{9F38A5D2-FA83-447A-811F-B41BECFA8E79}"/>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7.1.2 </a:t>
            </a:r>
            <a:r>
              <a:rPr lang="zh-CN" altLang="en-US" dirty="0">
                <a:solidFill>
                  <a:srgbClr val="002060"/>
                </a:solidFill>
              </a:rPr>
              <a:t>软件维护基本类型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down)">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wipe(down)">
                                      <p:cBhvr>
                                        <p:cTn id="17" dur="5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wipe(down)">
                                      <p:cBhvr>
                                        <p:cTn id="22" dur="500"/>
                                        <p:tgtEl>
                                          <p:spTgt spid="15363">
                                            <p:txEl>
                                              <p:pRg st="2" end="2"/>
                                            </p:txEl>
                                          </p:spTgt>
                                        </p:tgtEl>
                                      </p:cBhvr>
                                    </p:animEffect>
                                  </p:childTnLst>
                                </p:cTn>
                              </p:par>
                              <p:par>
                                <p:cTn id="23" presetID="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1" nodeType="click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checkerboard(across)">
                                      <p:cBhvr>
                                        <p:cTn id="31" dur="500"/>
                                        <p:tgtEl>
                                          <p:spTgt spid="36">
                                            <p:txEl>
                                              <p:pRg st="0" end="0"/>
                                            </p:txEl>
                                          </p:spTgt>
                                        </p:tgtEl>
                                      </p:cBhvr>
                                    </p:animEffect>
                                  </p:childTnLst>
                                </p:cTn>
                              </p:par>
                              <p:par>
                                <p:cTn id="32" presetID="5" presetClass="entr" presetSubtype="10" fill="hold" grpId="1" nodeType="withEffect">
                                  <p:stCondLst>
                                    <p:cond delay="0"/>
                                  </p:stCondLst>
                                  <p:childTnLst>
                                    <p:set>
                                      <p:cBhvr>
                                        <p:cTn id="33" dur="1" fill="hold">
                                          <p:stCondLst>
                                            <p:cond delay="0"/>
                                          </p:stCondLst>
                                        </p:cTn>
                                        <p:tgtEl>
                                          <p:spTgt spid="36">
                                            <p:txEl>
                                              <p:pRg st="1" end="1"/>
                                            </p:txEl>
                                          </p:spTgt>
                                        </p:tgtEl>
                                        <p:attrNameLst>
                                          <p:attrName>style.visibility</p:attrName>
                                        </p:attrNameLst>
                                      </p:cBhvr>
                                      <p:to>
                                        <p:strVal val="visible"/>
                                      </p:to>
                                    </p:set>
                                    <p:animEffect transition="in" filter="checkerboard(across)">
                                      <p:cBhvr>
                                        <p:cTn id="34" dur="500"/>
                                        <p:tgtEl>
                                          <p:spTgt spid="36">
                                            <p:txEl>
                                              <p:pRg st="1" end="1"/>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36">
                                            <p:txEl>
                                              <p:pRg st="2" end="2"/>
                                            </p:txEl>
                                          </p:spTgt>
                                        </p:tgtEl>
                                        <p:attrNameLst>
                                          <p:attrName>style.visibility</p:attrName>
                                        </p:attrNameLst>
                                      </p:cBhvr>
                                      <p:to>
                                        <p:strVal val="visible"/>
                                      </p:to>
                                    </p:set>
                                    <p:animEffect transition="in" filter="checkerboard(across)">
                                      <p:cBhvr>
                                        <p:cTn id="3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3" grpId="0" build="p"/>
      <p:bldP spid="36" grpId="0" build="p"/>
      <p:bldP spid="36" grpId="1" build="allAtOnce"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a:latin typeface="+mn-lt"/>
                <a:ea typeface="+mn-ea"/>
                <a:cs typeface="+mn-ea"/>
                <a:sym typeface="+mn-lt"/>
              </a:rPr>
              <a:t>2</a:t>
            </a:r>
            <a:r>
              <a:rPr lang="zh-CN" altLang="en-US" dirty="0">
                <a:latin typeface="+mn-lt"/>
                <a:ea typeface="+mn-ea"/>
                <a:cs typeface="+mn-ea"/>
                <a:sym typeface="+mn-lt"/>
              </a:rPr>
              <a:t>）纠错性维护</a:t>
            </a:r>
          </a:p>
        </p:txBody>
      </p:sp>
      <p:sp>
        <p:nvSpPr>
          <p:cNvPr id="13315" name="Rectangle 3"/>
          <p:cNvSpPr>
            <a:spLocks noGrp="1"/>
          </p:cNvSpPr>
          <p:nvPr/>
        </p:nvSpPr>
        <p:spPr>
          <a:xfrm>
            <a:off x="457200" y="1600200"/>
            <a:ext cx="1138047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dirty="0">
                <a:ea typeface="黑体" panose="02010609060101010101" pitchFamily="2" charset="-122"/>
              </a:rPr>
              <a:t>在软件交付使用后，因开发时测试的不彻底、不完全，必然会有部分</a:t>
            </a:r>
            <a:r>
              <a:rPr lang="zh-CN" altLang="en-US" sz="2800" dirty="0">
                <a:solidFill>
                  <a:srgbClr val="FF0000"/>
                </a:solidFill>
                <a:ea typeface="黑体" panose="02010609060101010101" pitchFamily="2" charset="-122"/>
              </a:rPr>
              <a:t>隐藏的错误</a:t>
            </a:r>
            <a:r>
              <a:rPr lang="zh-CN" altLang="en-US" sz="2800" dirty="0">
                <a:ea typeface="黑体" panose="02010609060101010101" pitchFamily="2" charset="-122"/>
              </a:rPr>
              <a:t>遗留到运行阶段。</a:t>
            </a:r>
          </a:p>
          <a:p>
            <a:r>
              <a:rPr lang="zh-CN" altLang="en-US" sz="2800" dirty="0">
                <a:ea typeface="黑体" panose="02010609060101010101" pitchFamily="2" charset="-122"/>
              </a:rPr>
              <a:t>这些隐藏下来的错误在某些特定的使用环境下就会暴露出来。</a:t>
            </a:r>
          </a:p>
          <a:p>
            <a:r>
              <a:rPr lang="zh-CN" altLang="en-US" sz="2800" dirty="0">
                <a:ea typeface="黑体" panose="02010609060101010101" pitchFamily="2" charset="-122"/>
              </a:rPr>
              <a:t>为了识别和纠正软件错误、改正软件性能上的缺陷、排除实施中的误用，应当进行的诊断和改正错误的过程就叫做</a:t>
            </a:r>
            <a:r>
              <a:rPr lang="zh-CN" altLang="en-US" sz="2800" dirty="0">
                <a:solidFill>
                  <a:srgbClr val="FF0000"/>
                </a:solidFill>
                <a:ea typeface="黑体" panose="02010609060101010101" pitchFamily="2" charset="-122"/>
              </a:rPr>
              <a:t>纠错性维护</a:t>
            </a:r>
            <a:r>
              <a:rPr lang="zh-CN" altLang="en-US" sz="2800" dirty="0">
                <a:ea typeface="黑体" panose="02010609060101010101" pitchFamily="2" charset="-122"/>
              </a:rPr>
              <a:t>。</a:t>
            </a:r>
          </a:p>
        </p:txBody>
      </p:sp>
      <p:sp>
        <p:nvSpPr>
          <p:cNvPr id="4" name="文本框 3">
            <a:extLst>
              <a:ext uri="{FF2B5EF4-FFF2-40B4-BE49-F238E27FC236}">
                <a16:creationId xmlns:a16="http://schemas.microsoft.com/office/drawing/2014/main" id="{F08B1DD4-079D-48CC-A151-A5283295942C}"/>
              </a:ext>
            </a:extLst>
          </p:cNvPr>
          <p:cNvSpPr txBox="1"/>
          <p:nvPr/>
        </p:nvSpPr>
        <p:spPr>
          <a:xfrm>
            <a:off x="523701" y="6303543"/>
            <a:ext cx="3533313" cy="369332"/>
          </a:xfrm>
          <a:prstGeom prst="rect">
            <a:avLst/>
          </a:prstGeom>
          <a:noFill/>
        </p:spPr>
        <p:txBody>
          <a:bodyPr wrap="square" rtlCol="0">
            <a:spAutoFit/>
          </a:bodyPr>
          <a:lstStyle/>
          <a:p>
            <a:r>
              <a:rPr lang="en-US" altLang="zh-CN" dirty="0">
                <a:solidFill>
                  <a:srgbClr val="002060"/>
                </a:solidFill>
              </a:rPr>
              <a:t>7.1.2 </a:t>
            </a:r>
            <a:r>
              <a:rPr lang="zh-CN" altLang="en-US" dirty="0">
                <a:solidFill>
                  <a:srgbClr val="002060"/>
                </a:solidFill>
              </a:rPr>
              <a:t>软件维护基本类型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down)">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wipe(down)">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wipe(down)">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17641</TotalTime>
  <Words>1767</Words>
  <Application>Microsoft Office PowerPoint</Application>
  <PresentationFormat>宽屏</PresentationFormat>
  <Paragraphs>209</Paragraphs>
  <Slides>27</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Haettenschweiler</vt:lpstr>
      <vt:lpstr>宋体</vt:lpstr>
      <vt:lpstr>微软雅黑</vt:lpstr>
      <vt:lpstr>Arial</vt:lpstr>
      <vt:lpstr>Courier New</vt:lpstr>
      <vt:lpstr>Franklin Gothic Medium</vt:lpstr>
      <vt:lpstr>Times New Roman</vt:lpstr>
      <vt:lpstr>Wingdings</vt:lpstr>
      <vt:lpstr>菱形网格 16x9</vt:lpstr>
      <vt:lpstr>软件工程与实践</vt:lpstr>
      <vt:lpstr>第7章 软件维护</vt:lpstr>
      <vt:lpstr>7.1 软件维护的概念和分类</vt:lpstr>
      <vt:lpstr>7.1.1 软件维护的概念</vt:lpstr>
      <vt:lpstr>7.1.2 软件维护的成本</vt:lpstr>
      <vt:lpstr>PowerPoint 演示文稿</vt:lpstr>
      <vt:lpstr>7.1.2 软件维护的基本类型 </vt:lpstr>
      <vt:lpstr>1）完善性维护 </vt:lpstr>
      <vt:lpstr>2）纠错性维护</vt:lpstr>
      <vt:lpstr>3）适应性维护</vt:lpstr>
      <vt:lpstr>4）预防性维护</vt:lpstr>
      <vt:lpstr>7.2 软件维护应注意的问题</vt:lpstr>
      <vt:lpstr>7.2.1 维护的困难性（why）</vt:lpstr>
      <vt:lpstr>7.2.2 软件维护中应注意的问题：技术方面</vt:lpstr>
      <vt:lpstr>决定软件可维护性的主要因素</vt:lpstr>
      <vt:lpstr>7.2.3 软件维护中应注意的问题：管理方面</vt:lpstr>
      <vt:lpstr>7.2.4 软件维护中应注意的问题：维护费用估算</vt:lpstr>
      <vt:lpstr>7.2.5 软件维护过程模型</vt:lpstr>
      <vt:lpstr>7.3 软件维护技术</vt:lpstr>
      <vt:lpstr>7.3.1 程序的理解</vt:lpstr>
      <vt:lpstr>7.3.1 程序理解的具体任务</vt:lpstr>
      <vt:lpstr>7.3.2 软件再工程</vt:lpstr>
      <vt:lpstr>7.3.2 软件再工程模型</vt:lpstr>
      <vt:lpstr>7.3.3 软件逆向工程</vt:lpstr>
      <vt:lpstr>7.3.3 逆向工程主要内容</vt:lpstr>
      <vt:lpstr>本章小结</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217</cp:revision>
  <dcterms:created xsi:type="dcterms:W3CDTF">2018-03-05T08:16:37Z</dcterms:created>
  <dcterms:modified xsi:type="dcterms:W3CDTF">2020-08-12T08:04:51Z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