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2" r:id="rId4"/>
    <p:sldId id="441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2" r:id="rId24"/>
    <p:sldId id="461" r:id="rId25"/>
    <p:sldId id="4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E6B29-D8B9-4BC7-8943-FD8E001D3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18FBE-AEF4-40B8-BA1B-B534858F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F8175-78FA-45BC-8DF4-C5D21E4F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FEDD-D114-438A-801C-269ECC0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51EDA-26ED-4417-BA76-CB726BC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DD50-65FE-42AC-8756-E3BA32B2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AB488-DA40-425D-98BA-842CFC60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5A52-027E-4C2A-B14A-1FF1120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F5CA2-C862-4542-BF94-71233BE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2E522-D8D1-42FB-BEE0-ECDB9108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DD0F1-F208-44DB-820C-99728C292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EA864-91DE-424E-980C-CDCA9191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EB1E0-054C-4C6B-915A-6E10C534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E038B-F1BE-49BC-8EF1-80690E31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2F0B-4947-432A-BD72-BC3ED98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1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123088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3188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779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E16D-FFF7-472E-89E0-6ACD666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5FD75-EC9B-41F0-B348-C9B99F19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7D30F-494E-46FF-906F-6ACBCA1E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79EAE-4AD5-472E-82EE-56D0486F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4AFBF-F5E5-4432-A542-163D8CDF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0DF0-A254-4E5F-BA7C-354F49E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CA075-9745-466C-9CA8-587442A0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9161D-2537-42D4-8577-98099A15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4E27-3891-4FDD-8AB4-302525F2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FB749-0602-4318-BC74-57774237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9E130-3241-4322-841D-2400288C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C08A0-7A14-4052-830F-AF8BCAB89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B51B1-1F6D-4AD0-BCC4-C034AD00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EFF2A-2F14-49EA-B4C0-F8E85C9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3BD4F-C9DA-4FD4-AA12-3D5A8BA3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D7124-4A74-4209-8720-17A094FD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129C-3CE5-42C0-974B-0D1B007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B947D-AC52-4868-A008-52B1538C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140E-1CD4-4569-9E08-C6D11A58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DE7C5-A3F9-4433-9C5F-556DCCB1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8F54F-5FA8-47DF-9C5B-C01209B2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988DD-78C4-4BE4-B922-D03B076D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7046B2-1BF4-47DD-9D74-7EB65EC3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138CC-E13E-4BC1-8E44-472ABD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009D-91B4-4AD4-A952-2A04E61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BCEF0-660A-413D-95DC-C23E7F26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9BB11-7376-495C-9B73-18EAFE72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D5FD3-1814-4C42-8136-DC7D8F5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941F5-C79B-4C45-818C-71B797D5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9BB3F7-DC72-41B6-8B9A-67F1DAE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4E493-B032-4499-94ED-FF7B85F5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05B7-5150-40C7-BF85-6055B17D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04CA8-6FEF-491C-AAC5-0AE85D92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89418-7E13-410C-907F-5872EFB8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27823-452A-4F11-BCA8-2A846A7F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62DCD-3034-45FD-9ACC-AA3B5272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2C8A4-05FB-4B3D-9E54-13261356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F3A3-E468-4102-85C4-68C2E6DE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3740AC-4DF9-4ECA-B5C1-8508ECCCA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C5FD0-69AA-4991-8F15-811415AC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D6087-355B-41E5-B698-81065B6E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D15AA-A0E0-4EBA-AB73-0DB211C4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514EF-1CB3-4B6E-B489-47B29DC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0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011A5-DA85-4C4E-8F30-21FC288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E8727-EE3C-4B41-8EFA-486B9314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5CF43-6154-4A19-8C0A-EC0604B3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32FA-DE6D-4A5A-BB1A-52AAD71688D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1082A-6998-43CB-8987-EF6C5079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95262-50C1-480C-9B52-A279C8E01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EFEE-F3D3-43ED-A26C-84A08F3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087B2-2CAE-4B20-AECA-8C57D7ADB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需要开发一个教学设备管理系统，对老师上课的教学设备进行管理。教学设备包括投影仪、教学电脑、扩音器和激光笔等。所有的设备都需要进行台账管理，管理设备的编号、名称、采购时间、供应商等信息。教务处为每栋教学楼分配教学设备，并派设备管理员在教学楼设备管理办公室管理所分配的设备，设备管理员要在系统中确认所分配的教学设备。老师上课时，需要在设备管理办公室领取扩音器和激光笔，领取时，管理员在系统中登记领取老师的姓名、学院、领取时间等信息。老师上完课后，将设备归还给设备管理办公室。设备归还时，如果发现设备故障，管理员在系统中登记故障，此故障需要老师在系统上确认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请根据上述系统功能描述，画出用例图，至少有三个参与者，五个用例，并体现关联、扩展与包含关系。</a:t>
            </a:r>
          </a:p>
        </p:txBody>
      </p:sp>
    </p:spTree>
    <p:extLst>
      <p:ext uri="{BB962C8B-B14F-4D97-AF65-F5344CB8AC3E}">
        <p14:creationId xmlns:p14="http://schemas.microsoft.com/office/powerpoint/2010/main" val="13380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B992-25F6-4E01-BD4C-EEBD6102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等价类测试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1F004-7B8A-41F6-8957-3BBEAE9CCC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假设有一个工资管理系统，要求输入员工工号，以及月份日期，就可以搜索出该员工在当前时间范围内的工资信息。</a:t>
            </a:r>
          </a:p>
          <a:p>
            <a:pPr marL="0" indent="0">
              <a:buNone/>
            </a:pPr>
            <a:r>
              <a:rPr lang="zh-CN" altLang="en-US" dirty="0"/>
              <a:t>工号栏位必须输入正整数，不得超过</a:t>
            </a:r>
            <a:r>
              <a:rPr lang="en-US" altLang="zh-CN" dirty="0"/>
              <a:t>3</a:t>
            </a:r>
            <a:r>
              <a:rPr lang="zh-CN" altLang="en-US" dirty="0"/>
              <a:t>位。日期范围在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约</a:t>
            </a:r>
            <a:r>
              <a:rPr lang="en-US" altLang="zh-CN" dirty="0"/>
              <a:t>~2012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月，并规定日期由</a:t>
            </a:r>
            <a:r>
              <a:rPr lang="en-US" altLang="zh-CN" dirty="0"/>
              <a:t>6</a:t>
            </a:r>
            <a:r>
              <a:rPr lang="zh-CN" altLang="en-US" dirty="0"/>
              <a:t>位数字字符组成，前</a:t>
            </a:r>
            <a:r>
              <a:rPr lang="en-US" altLang="zh-CN" dirty="0"/>
              <a:t>4</a:t>
            </a:r>
            <a:r>
              <a:rPr lang="zh-CN" altLang="en-US" dirty="0"/>
              <a:t>位表示年，后</a:t>
            </a:r>
            <a:r>
              <a:rPr lang="en-US" altLang="zh-CN" dirty="0"/>
              <a:t>2</a:t>
            </a:r>
            <a:r>
              <a:rPr lang="zh-CN" altLang="en-US" dirty="0"/>
              <a:t>位表示月。请采用等价类划分法设计出合适的测试用例。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26907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2DBC-C7FF-492C-9C4A-BA57E056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等价类分析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069D9-C681-4D37-BB9D-C1940185A0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输入条件有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正整数</a:t>
            </a:r>
            <a:endParaRPr lang="en-US" altLang="zh-CN" dirty="0"/>
          </a:p>
          <a:p>
            <a:pPr lvl="1"/>
            <a:r>
              <a:rPr lang="zh-CN" altLang="en-US" dirty="0"/>
              <a:t>三位数字</a:t>
            </a:r>
            <a:endParaRPr lang="en-US" altLang="zh-CN" dirty="0"/>
          </a:p>
          <a:p>
            <a:pPr lvl="1"/>
            <a:r>
              <a:rPr lang="zh-CN" altLang="en-US" dirty="0"/>
              <a:t>日期六位数字</a:t>
            </a:r>
            <a:endParaRPr lang="en-US" altLang="zh-CN" dirty="0"/>
          </a:p>
          <a:p>
            <a:pPr lvl="1"/>
            <a:r>
              <a:rPr lang="zh-CN" altLang="en-US" dirty="0"/>
              <a:t>年份在</a:t>
            </a:r>
            <a:r>
              <a:rPr lang="en-US" altLang="zh-CN" dirty="0"/>
              <a:t>1999-2012</a:t>
            </a:r>
          </a:p>
          <a:p>
            <a:pPr lvl="1"/>
            <a:r>
              <a:rPr lang="zh-CN" altLang="en-US" dirty="0"/>
              <a:t>月份在</a:t>
            </a:r>
            <a:r>
              <a:rPr lang="en-US" altLang="zh-CN" dirty="0"/>
              <a:t>1-12</a:t>
            </a:r>
            <a:r>
              <a:rPr lang="zh-CN" altLang="en-US" dirty="0"/>
              <a:t>间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7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28F0-C5F8-457F-9579-C410FBE2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23088"/>
            <a:ext cx="8244025" cy="6687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列出每个输入条件的等价类划分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164D70-84C5-46BD-80C3-6A45B48401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83341"/>
              </p:ext>
            </p:extLst>
          </p:nvPr>
        </p:nvGraphicFramePr>
        <p:xfrm>
          <a:off x="658813" y="1019175"/>
          <a:ext cx="1073626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52">
                  <a:extLst>
                    <a:ext uri="{9D8B030D-6E8A-4147-A177-3AD203B41FA5}">
                      <a16:colId xmlns:a16="http://schemas.microsoft.com/office/drawing/2014/main" val="3131316667"/>
                    </a:ext>
                  </a:extLst>
                </a:gridCol>
                <a:gridCol w="2147252">
                  <a:extLst>
                    <a:ext uri="{9D8B030D-6E8A-4147-A177-3AD203B41FA5}">
                      <a16:colId xmlns:a16="http://schemas.microsoft.com/office/drawing/2014/main" val="3489337078"/>
                    </a:ext>
                  </a:extLst>
                </a:gridCol>
                <a:gridCol w="2147252">
                  <a:extLst>
                    <a:ext uri="{9D8B030D-6E8A-4147-A177-3AD203B41FA5}">
                      <a16:colId xmlns:a16="http://schemas.microsoft.com/office/drawing/2014/main" val="2212277902"/>
                    </a:ext>
                  </a:extLst>
                </a:gridCol>
                <a:gridCol w="2147252">
                  <a:extLst>
                    <a:ext uri="{9D8B030D-6E8A-4147-A177-3AD203B41FA5}">
                      <a16:colId xmlns:a16="http://schemas.microsoft.com/office/drawing/2014/main" val="4092192785"/>
                    </a:ext>
                  </a:extLst>
                </a:gridCol>
                <a:gridCol w="2147252">
                  <a:extLst>
                    <a:ext uri="{9D8B030D-6E8A-4147-A177-3AD203B41FA5}">
                      <a16:colId xmlns:a16="http://schemas.microsoft.com/office/drawing/2014/main" val="220486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无效类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9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合格正整数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非三位数字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日期六位数字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六位数字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非六位数字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6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年份在</a:t>
                      </a:r>
                      <a:r>
                        <a:rPr lang="en-US" altLang="zh-CN" dirty="0"/>
                        <a:t>1999-2012</a:t>
                      </a:r>
                      <a:r>
                        <a:rPr lang="zh-CN" altLang="en-US" dirty="0"/>
                        <a:t>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1999-2012</a:t>
                      </a:r>
                      <a:r>
                        <a:rPr lang="zh-CN" altLang="en-US" dirty="0"/>
                        <a:t>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1999</a:t>
                      </a:r>
                    </a:p>
                    <a:p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</a:p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月份在</a:t>
                      </a:r>
                      <a:r>
                        <a:rPr lang="en-US" altLang="zh-CN" dirty="0"/>
                        <a:t>1-12</a:t>
                      </a:r>
                      <a:r>
                        <a:rPr lang="zh-CN" altLang="en-US" dirty="0"/>
                        <a:t>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1-12</a:t>
                      </a:r>
                      <a:r>
                        <a:rPr lang="zh-CN" altLang="en-US" dirty="0"/>
                        <a:t>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</a:p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6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0BDE-A5AA-456E-B715-3D0DCD33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12176-7152-4C70-8979-CB01E17EE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有效类可以用一个覆盖所有的输入，即同时覆盖序号：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有效类测试用例：输入：员工号：</a:t>
            </a:r>
            <a:r>
              <a:rPr lang="en-US" altLang="zh-CN" dirty="0"/>
              <a:t>123</a:t>
            </a:r>
            <a:r>
              <a:rPr lang="zh-CN" altLang="en-US" dirty="0"/>
              <a:t>，年月：</a:t>
            </a:r>
            <a:r>
              <a:rPr lang="en-US" altLang="zh-CN" dirty="0"/>
              <a:t>20000204</a:t>
            </a:r>
            <a:r>
              <a:rPr lang="zh-CN" altLang="en-US" dirty="0"/>
              <a:t>，输出：检查合格</a:t>
            </a:r>
            <a:endParaRPr lang="en-US" altLang="zh-CN" dirty="0"/>
          </a:p>
          <a:p>
            <a:r>
              <a:rPr lang="zh-CN" altLang="en-US" dirty="0"/>
              <a:t>无效类需要为每个类设计一个测试用例，例如：</a:t>
            </a:r>
            <a:endParaRPr lang="en-US" altLang="zh-CN" dirty="0"/>
          </a:p>
          <a:p>
            <a:pPr lvl="1"/>
            <a:r>
              <a:rPr lang="zh-CN" altLang="en-US" dirty="0"/>
              <a:t>非三位数字：输入：员工号：</a:t>
            </a:r>
            <a:r>
              <a:rPr lang="en-US" altLang="zh-CN" dirty="0"/>
              <a:t>2d</a:t>
            </a:r>
            <a:r>
              <a:rPr lang="zh-CN" altLang="en-US" dirty="0"/>
              <a:t>，年月：</a:t>
            </a:r>
            <a:r>
              <a:rPr lang="en-US" altLang="zh-CN" dirty="0"/>
              <a:t>20010302</a:t>
            </a:r>
            <a:r>
              <a:rPr lang="zh-CN" altLang="en-US" dirty="0"/>
              <a:t>，输出：非法出入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9E772-02A4-4974-920E-FAFAF83E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测试用例表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9A16288-5872-4F8E-8E63-E29CEA6C5EF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67207588"/>
              </p:ext>
            </p:extLst>
          </p:nvPr>
        </p:nvGraphicFramePr>
        <p:xfrm>
          <a:off x="658813" y="1019175"/>
          <a:ext cx="107362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73">
                  <a:extLst>
                    <a:ext uri="{9D8B030D-6E8A-4147-A177-3AD203B41FA5}">
                      <a16:colId xmlns:a16="http://schemas.microsoft.com/office/drawing/2014/main" val="3760277253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2534975360"/>
                    </a:ext>
                  </a:extLst>
                </a:gridCol>
                <a:gridCol w="1819923">
                  <a:extLst>
                    <a:ext uri="{9D8B030D-6E8A-4147-A177-3AD203B41FA5}">
                      <a16:colId xmlns:a16="http://schemas.microsoft.com/office/drawing/2014/main" val="481807982"/>
                    </a:ext>
                  </a:extLst>
                </a:gridCol>
                <a:gridCol w="3268996">
                  <a:extLst>
                    <a:ext uri="{9D8B030D-6E8A-4147-A177-3AD203B41FA5}">
                      <a16:colId xmlns:a16="http://schemas.microsoft.com/office/drawing/2014/main" val="1889171502"/>
                    </a:ext>
                  </a:extLst>
                </a:gridCol>
                <a:gridCol w="2684065">
                  <a:extLst>
                    <a:ext uri="{9D8B030D-6E8A-4147-A177-3AD203B41FA5}">
                      <a16:colId xmlns:a16="http://schemas.microsoft.com/office/drawing/2014/main" val="415493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输入员工号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输入年月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覆盖等价类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7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20010201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非三位数字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非六位数字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9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1EA7F-AF54-4564-8888-7C13E4CB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最后一次作业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6757A-5F55-4351-952E-2F29230CA3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 需要设计一个统计多个班级平均成绩的程序。该程序要求如下：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）用一个二维数组保存各个班级输入的成绩，每个成绩用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表示。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）实现一个可抛出的自定义异常，它显示输入的成绩非法（成绩合法值在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间）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）一个函数用于读取一个班级的成绩，每输入一项成绩就检查成绩是否合法，不合法抛出自定义异常。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）让用户依次输入每个班级的成绩，输入完一个班级后即计算并打印该班级的平均成绩。这里需要捕获自定义的成绩不合法异常，且要求计算和打印在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中完成。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）最后计算所有班级一起的平均成绩，并打印出来。</a:t>
            </a:r>
            <a:br>
              <a:rPr lang="zh-CN" altLang="en-US" b="0" i="0" dirty="0">
                <a:solidFill>
                  <a:srgbClr val="2F2F2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A7435-5AFA-4429-8034-56EB0D49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自定义异常的步骤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7E3CC-3289-4A53-8BD2-93D4FD4194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自定义异常需要从合适的异常类派生出，通常是</a:t>
            </a:r>
            <a:r>
              <a:rPr lang="en-US" altLang="zh-CN" dirty="0"/>
              <a:t>Exception</a:t>
            </a:r>
            <a:r>
              <a:rPr lang="zh-CN" altLang="en-US" dirty="0"/>
              <a:t>，也可以从</a:t>
            </a:r>
            <a:r>
              <a:rPr lang="en-US" altLang="zh-CN" dirty="0" err="1"/>
              <a:t>RuntimeException</a:t>
            </a:r>
            <a:r>
              <a:rPr lang="zh-CN" altLang="en-US" dirty="0"/>
              <a:t>派生，当然从</a:t>
            </a:r>
            <a:r>
              <a:rPr lang="en-US" altLang="zh-CN" dirty="0"/>
              <a:t>Throwable</a:t>
            </a:r>
            <a:r>
              <a:rPr lang="zh-CN" altLang="en-US" dirty="0"/>
              <a:t>也不算错。</a:t>
            </a:r>
            <a:endParaRPr lang="en-US" altLang="zh-CN" dirty="0"/>
          </a:p>
          <a:p>
            <a:r>
              <a:rPr lang="zh-CN" altLang="en-US" dirty="0"/>
              <a:t>在方法中通过</a:t>
            </a:r>
            <a:r>
              <a:rPr lang="en-US" altLang="zh-CN" dirty="0"/>
              <a:t>throw</a:t>
            </a:r>
            <a:r>
              <a:rPr lang="zh-CN" altLang="en-US" dirty="0"/>
              <a:t>关键字抛出异常对象；</a:t>
            </a:r>
            <a:endParaRPr lang="en-US" altLang="zh-CN" dirty="0"/>
          </a:p>
          <a:p>
            <a:r>
              <a:rPr lang="zh-CN" altLang="en-US" dirty="0"/>
              <a:t>如果在当前抛出异常的方法中处理，则直接</a:t>
            </a:r>
            <a:r>
              <a:rPr lang="en-US" altLang="zh-CN" dirty="0"/>
              <a:t>try-catch</a:t>
            </a:r>
            <a:r>
              <a:rPr lang="zh-CN" altLang="en-US" dirty="0"/>
              <a:t>即可，。</a:t>
            </a:r>
            <a:endParaRPr lang="en-US" altLang="zh-CN" dirty="0"/>
          </a:p>
          <a:p>
            <a:r>
              <a:rPr lang="zh-CN" altLang="en-US" dirty="0"/>
              <a:t>否则需要在方法的声明处通过</a:t>
            </a:r>
            <a:r>
              <a:rPr lang="en-US" altLang="zh-CN" dirty="0"/>
              <a:t>throws</a:t>
            </a:r>
            <a:r>
              <a:rPr lang="zh-CN" altLang="en-US" dirty="0"/>
              <a:t>关键字指明要抛出的异常，在出现异常方法的调用者中捕获并处理异常。</a:t>
            </a:r>
            <a:endParaRPr lang="en-US" altLang="zh-CN" dirty="0"/>
          </a:p>
          <a:p>
            <a:r>
              <a:rPr lang="zh-CN" altLang="en-US" dirty="0"/>
              <a:t>这里要求抛出异常。</a:t>
            </a:r>
          </a:p>
        </p:txBody>
      </p:sp>
    </p:spTree>
    <p:extLst>
      <p:ext uri="{BB962C8B-B14F-4D97-AF65-F5344CB8AC3E}">
        <p14:creationId xmlns:p14="http://schemas.microsoft.com/office/powerpoint/2010/main" val="10019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B04D4-5D71-4063-BB64-C2D635DC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E5631-9B2C-4611-A32F-2B9EB120A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GradeException</a:t>
            </a:r>
            <a:r>
              <a:rPr lang="en-US" altLang="zh-CN" dirty="0"/>
              <a:t> extends Throwable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GradeException</a:t>
            </a:r>
            <a:r>
              <a:rPr lang="en-US" altLang="zh-CN" dirty="0"/>
              <a:t>() {}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GradeException</a:t>
            </a:r>
            <a:r>
              <a:rPr lang="en-US" altLang="zh-CN" dirty="0"/>
              <a:t>(String gripe) {</a:t>
            </a:r>
          </a:p>
          <a:p>
            <a:pPr marL="0" indent="0">
              <a:buNone/>
            </a:pPr>
            <a:r>
              <a:rPr lang="en-US" altLang="zh-CN" dirty="0"/>
              <a:t>        super(gripe);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public void print()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输入的成绩非法</a:t>
            </a:r>
            <a:r>
              <a:rPr lang="en-US" altLang="zh-CN" dirty="0"/>
              <a:t>!");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6793-5F46-472C-8A86-470B87FB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CF36B-3474-45E2-9435-E46CE81F2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并没有二维或者多维数组，但是数组本身也是对象，因此数组的成员可以是数组，这样将可构成多维数组。</a:t>
            </a:r>
            <a:endParaRPr lang="en-US" altLang="zh-CN" dirty="0"/>
          </a:p>
          <a:p>
            <a:r>
              <a:rPr lang="zh-CN" altLang="en-US" dirty="0"/>
              <a:t>定义时只定义维度，不指定每个维度的数量也是可以的，例如：</a:t>
            </a:r>
            <a:r>
              <a:rPr lang="en-US" altLang="zh-CN" dirty="0"/>
              <a:t>double[][] </a:t>
            </a:r>
            <a:r>
              <a:rPr lang="en-US" altLang="zh-CN" dirty="0" err="1"/>
              <a:t>classGrades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然后可以为每个成员分配不同的数量，例如：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classGrades</a:t>
            </a:r>
            <a:r>
              <a:rPr lang="en-US" altLang="zh-CN" dirty="0"/>
              <a:t> = new double[10][];</a:t>
            </a:r>
          </a:p>
          <a:p>
            <a:pPr marL="274320" lvl="1" indent="0">
              <a:buNone/>
            </a:pPr>
            <a:r>
              <a:rPr lang="en-US" altLang="zh-CN" dirty="0" err="1"/>
              <a:t>classGrades</a:t>
            </a:r>
            <a:r>
              <a:rPr lang="en-US" altLang="zh-CN" dirty="0"/>
              <a:t>[0] = new double[x];</a:t>
            </a:r>
          </a:p>
          <a:p>
            <a:pPr marL="274320" lvl="1" indent="0">
              <a:buNone/>
            </a:pPr>
            <a:r>
              <a:rPr lang="en-US" altLang="zh-CN" dirty="0" err="1"/>
              <a:t>classGrades</a:t>
            </a:r>
            <a:r>
              <a:rPr lang="en-US" altLang="zh-CN" dirty="0"/>
              <a:t>[1] = new double[40];</a:t>
            </a:r>
          </a:p>
          <a:p>
            <a:r>
              <a:rPr lang="zh-CN" altLang="en-US" dirty="0"/>
              <a:t>题目说每个班级同学数量不同，因此可以采用上面的分配方式。</a:t>
            </a:r>
          </a:p>
        </p:txBody>
      </p:sp>
    </p:spTree>
    <p:extLst>
      <p:ext uri="{BB962C8B-B14F-4D97-AF65-F5344CB8AC3E}">
        <p14:creationId xmlns:p14="http://schemas.microsoft.com/office/powerpoint/2010/main" val="28494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3171C-2B5E-4475-AFB5-5B2F5DC5BA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6259" y="363985"/>
            <a:ext cx="10735408" cy="61699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java.util.Scanner</a:t>
            </a:r>
            <a:r>
              <a:rPr lang="en-US" altLang="zh-C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AvgGrade</a:t>
            </a:r>
            <a:r>
              <a:rPr lang="en-US" altLang="zh-CN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double[][] grades; //</a:t>
            </a:r>
            <a:r>
              <a:rPr lang="zh-CN" altLang="en-US" sz="1400" dirty="0"/>
              <a:t>存放成绩的二维数组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AvgGrade</a:t>
            </a:r>
            <a:r>
              <a:rPr lang="en-US" altLang="zh-CN" sz="1400" dirty="0"/>
              <a:t>(int 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grades = new double[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][];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}</a:t>
            </a:r>
            <a:endParaRPr lang="zh-CN" alt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public void </a:t>
            </a:r>
            <a:r>
              <a:rPr lang="en-US" altLang="zh-CN" sz="1400" dirty="0" err="1"/>
              <a:t>getClassGrade</a:t>
            </a:r>
            <a:r>
              <a:rPr lang="en-US" altLang="zh-CN" sz="1400" dirty="0"/>
              <a:t>(int 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) throws </a:t>
            </a:r>
            <a:r>
              <a:rPr lang="en-US" altLang="zh-CN" sz="1400" dirty="0" err="1"/>
              <a:t>GradeException</a:t>
            </a:r>
            <a:r>
              <a:rPr lang="en-US" altLang="zh-CN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Scanner in = new Scanner(System.in);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double sum = 0;//</a:t>
            </a:r>
            <a:r>
              <a:rPr lang="zh-CN" altLang="en-US" sz="1400" dirty="0"/>
              <a:t>班级总成绩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double grade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请输入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+"</a:t>
            </a:r>
            <a:r>
              <a:rPr lang="zh-CN" altLang="en-US" sz="1400" dirty="0"/>
              <a:t>班的人数</a:t>
            </a:r>
            <a:r>
              <a:rPr lang="en-US" altLang="zh-CN" sz="1400" dirty="0"/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int persons = </a:t>
            </a:r>
            <a:r>
              <a:rPr lang="en-US" altLang="zh-CN" sz="1400" dirty="0" err="1"/>
              <a:t>in.nextInt</a:t>
            </a:r>
            <a:r>
              <a:rPr lang="en-US" altLang="zh-CN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grades[class_id-1] = new double[persons];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请输入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+"</a:t>
            </a:r>
            <a:r>
              <a:rPr lang="zh-CN" altLang="en-US" sz="1400" dirty="0"/>
              <a:t>班的所有成绩，成绩之间以空格隔开： </a:t>
            </a:r>
            <a:r>
              <a:rPr lang="en-US" altLang="zh-CN" sz="14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persons;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grade = </a:t>
            </a:r>
            <a:r>
              <a:rPr lang="en-US" altLang="zh-CN" sz="1400" dirty="0" err="1"/>
              <a:t>in.nextDouble</a:t>
            </a:r>
            <a:r>
              <a:rPr lang="en-US" altLang="zh-CN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if(grade &gt; 100 || grade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    throw new </a:t>
            </a:r>
            <a:r>
              <a:rPr lang="en-US" altLang="zh-CN" sz="1400" dirty="0" err="1"/>
              <a:t>GradeException</a:t>
            </a:r>
            <a:r>
              <a:rPr lang="en-US" altLang="zh-CN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this.grades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 - 1][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grade;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this.grades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 -1].length;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sum += </a:t>
            </a:r>
            <a:r>
              <a:rPr lang="en-US" altLang="zh-CN" sz="1400" dirty="0" err="1"/>
              <a:t>this.grades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 -1][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double avg = sum /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第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class_id</a:t>
            </a:r>
            <a:r>
              <a:rPr lang="en-US" altLang="zh-CN" sz="1400" dirty="0"/>
              <a:t>+"</a:t>
            </a:r>
            <a:r>
              <a:rPr lang="zh-CN" altLang="en-US" sz="1400" dirty="0"/>
              <a:t>班的班级平均分为：</a:t>
            </a:r>
            <a:r>
              <a:rPr lang="en-US" altLang="zh-CN" sz="1400" dirty="0"/>
              <a:t>"+avg);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4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63222-870C-4C08-8CB2-9AA957A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E4A59E-ABB9-430B-94B5-7C4AA1976048}"/>
              </a:ext>
            </a:extLst>
          </p:cNvPr>
          <p:cNvPicPr>
            <a:picLocks noGrp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2" b="34641"/>
          <a:stretch/>
        </p:blipFill>
        <p:spPr bwMode="auto">
          <a:xfrm>
            <a:off x="3590926" y="1019175"/>
            <a:ext cx="6067424" cy="541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43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F6061-DCEE-491F-995C-CDA9051F9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9524" y="221942"/>
            <a:ext cx="10735408" cy="56849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Scanner in = new Scanner(System.in);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请输入班级数： </a:t>
            </a:r>
            <a:r>
              <a:rPr lang="en-US" altLang="zh-CN" sz="1400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int 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in.nextInt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AvgGrade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avgGrade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AvgGrade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avgGrade.getClassGrade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} catch (</a:t>
            </a:r>
            <a:r>
              <a:rPr lang="en-US" altLang="zh-CN" sz="1400" dirty="0" err="1"/>
              <a:t>GradeException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gradeException</a:t>
            </a:r>
            <a:r>
              <a:rPr lang="en-US" altLang="zh-CN" sz="14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gradeException.print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} finally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double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int </a:t>
            </a:r>
            <a:r>
              <a:rPr lang="en-US" altLang="zh-CN" sz="1400" dirty="0" err="1"/>
              <a:t>all_num</a:t>
            </a:r>
            <a:r>
              <a:rPr lang="en-US" altLang="zh-CN" sz="14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class_num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   for(int j=0; j&lt;</a:t>
            </a:r>
            <a:r>
              <a:rPr lang="en-US" altLang="zh-CN" sz="1400" dirty="0" err="1"/>
              <a:t>avgGrade.grades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].length;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       sum += </a:t>
            </a:r>
            <a:r>
              <a:rPr lang="en-US" altLang="zh-CN" sz="1400" dirty="0" err="1"/>
              <a:t>avgGrade.grades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    </a:t>
            </a:r>
            <a:r>
              <a:rPr lang="en-US" altLang="zh-CN" sz="1400" dirty="0" err="1"/>
              <a:t>all_num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avgGrade.grades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].length;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所有班级平均分为</a:t>
            </a:r>
            <a:r>
              <a:rPr lang="en-US" altLang="zh-CN" sz="1400" dirty="0"/>
              <a:t>:"+ sum/</a:t>
            </a:r>
            <a:r>
              <a:rPr lang="en-US" altLang="zh-CN" sz="1400" dirty="0" err="1"/>
              <a:t>all_num</a:t>
            </a:r>
            <a:r>
              <a:rPr lang="en-US" altLang="zh-CN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68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DF21-87D2-448A-8981-9E630033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ED1FA-3CDC-45DB-9A60-39DB4A51A0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8296" y="653709"/>
            <a:ext cx="10735408" cy="608120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class person{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int reward;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int base;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cal_reward</a:t>
            </a:r>
            <a:r>
              <a:rPr lang="en-US" altLang="zh-CN" dirty="0"/>
              <a:t>(int rat)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reward = base * rat;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void show(){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("reward=" + reward);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person()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base = 1000;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("New person");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("Load class person");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04361-D91D-4005-86E2-0207742A42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399495"/>
            <a:ext cx="10735408" cy="617885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public class worker extends person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cal_reward</a:t>
            </a:r>
            <a:r>
              <a:rPr lang="en-US" altLang="zh-CN" dirty="0"/>
              <a:t>(int rat)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reward = base * rat+100;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public worker(int pb)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("New work");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base = pb;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cal_reward</a:t>
            </a:r>
            <a:r>
              <a:rPr lang="en-US" altLang="zh-CN" dirty="0"/>
              <a:t>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("Load class worker");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worker </a:t>
            </a:r>
            <a:r>
              <a:rPr lang="en-US" altLang="zh-CN" dirty="0" err="1"/>
              <a:t>wk</a:t>
            </a:r>
            <a:r>
              <a:rPr lang="en-US" altLang="zh-CN" dirty="0"/>
              <a:t> = new worker(2000);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wk.show</a:t>
            </a:r>
            <a:r>
              <a:rPr lang="en-US" altLang="zh-CN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1D84-53EF-4600-BF4E-58BFB136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子类对象初始化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B3D1-D1FA-4216-8A12-792F1FC0B3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先调用父类的初始化，在调用自己的初始化</a:t>
            </a:r>
            <a:endParaRPr lang="en-US" altLang="zh-CN" dirty="0"/>
          </a:p>
          <a:p>
            <a:r>
              <a:rPr lang="zh-CN" altLang="en-US" dirty="0"/>
              <a:t>因此这里先调用</a:t>
            </a:r>
            <a:r>
              <a:rPr lang="en-US" altLang="zh-CN" dirty="0"/>
              <a:t>person</a:t>
            </a:r>
            <a:r>
              <a:rPr lang="zh-CN" altLang="en-US" dirty="0"/>
              <a:t>的，再调用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0640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29004-EC29-4EEB-B671-EB9FA3B5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类构造代码块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C70B6-3774-4CEF-A087-4C07EE4AC3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类中没有任何前缀的代码块（用</a:t>
            </a:r>
            <a:r>
              <a:rPr lang="en-US" altLang="zh-CN" dirty="0"/>
              <a:t>{}</a:t>
            </a:r>
            <a:r>
              <a:rPr lang="zh-CN" altLang="en-US" dirty="0"/>
              <a:t>包含的）</a:t>
            </a:r>
            <a:endParaRPr lang="en-US" altLang="zh-CN" dirty="0"/>
          </a:p>
          <a:p>
            <a:r>
              <a:rPr lang="zh-CN" altLang="en-US" dirty="0"/>
              <a:t>在初始化每个对象时调用；</a:t>
            </a:r>
            <a:endParaRPr lang="en-US" altLang="zh-CN" dirty="0"/>
          </a:p>
          <a:p>
            <a:r>
              <a:rPr lang="zh-CN" altLang="en-US" dirty="0"/>
              <a:t>且在类的构造函数之前调用</a:t>
            </a:r>
            <a:endParaRPr lang="en-US" altLang="zh-CN" dirty="0"/>
          </a:p>
          <a:p>
            <a:r>
              <a:rPr lang="zh-CN" altLang="en-US" dirty="0"/>
              <a:t>因此这里先执行</a:t>
            </a:r>
            <a:r>
              <a:rPr lang="en-US" altLang="zh-CN" dirty="0"/>
              <a:t>person</a:t>
            </a:r>
            <a:r>
              <a:rPr lang="zh-CN" altLang="en-US" dirty="0"/>
              <a:t>的构造代码块，然后执行</a:t>
            </a:r>
            <a:r>
              <a:rPr lang="en-US" altLang="zh-CN" dirty="0" err="1"/>
              <a:t>persion</a:t>
            </a:r>
            <a:r>
              <a:rPr lang="zh-CN" altLang="en-US" dirty="0"/>
              <a:t>的构造函数；在执行</a:t>
            </a:r>
            <a:r>
              <a:rPr lang="en-US" altLang="zh-CN" dirty="0"/>
              <a:t>worker</a:t>
            </a:r>
            <a:r>
              <a:rPr lang="zh-CN" altLang="en-US" dirty="0"/>
              <a:t>的构造代码块，再执行</a:t>
            </a:r>
            <a:r>
              <a:rPr lang="en-US" altLang="zh-CN" dirty="0"/>
              <a:t>worker</a:t>
            </a:r>
            <a:r>
              <a:rPr lang="zh-CN" altLang="en-US" dirty="0"/>
              <a:t>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28654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24F3-BC33-446E-A398-9FF7491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子类重载和多态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8131F-2B88-43AC-A381-7E142C92E0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这里子类</a:t>
            </a:r>
            <a:r>
              <a:rPr lang="en-US" altLang="zh-CN" dirty="0"/>
              <a:t>worker</a:t>
            </a:r>
            <a:r>
              <a:rPr lang="zh-CN" altLang="en-US" dirty="0"/>
              <a:t>重载的父类</a:t>
            </a:r>
            <a:r>
              <a:rPr lang="en-US" altLang="zh-CN" dirty="0"/>
              <a:t>person</a:t>
            </a:r>
            <a:r>
              <a:rPr lang="zh-CN" altLang="en-US" dirty="0"/>
              <a:t>的函数</a:t>
            </a:r>
            <a:r>
              <a:rPr lang="en-US" altLang="zh-CN" dirty="0" err="1"/>
              <a:t>cal_reward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函数参数完全相同，名称也相同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  <a:r>
              <a:rPr lang="zh-CN" altLang="en-US" dirty="0"/>
              <a:t>的是</a:t>
            </a:r>
            <a:r>
              <a:rPr lang="en-US" altLang="zh-CN" dirty="0"/>
              <a:t>worker</a:t>
            </a:r>
            <a:r>
              <a:rPr lang="zh-CN" altLang="en-US" dirty="0"/>
              <a:t>对象，因此</a:t>
            </a:r>
            <a:r>
              <a:rPr lang="en-US" altLang="zh-CN" dirty="0" err="1"/>
              <a:t>cal_reward</a:t>
            </a:r>
            <a:r>
              <a:rPr lang="zh-CN" altLang="en-US" dirty="0"/>
              <a:t>调用</a:t>
            </a:r>
            <a:r>
              <a:rPr lang="en-US" altLang="zh-CN" dirty="0"/>
              <a:t>worker</a:t>
            </a:r>
            <a:r>
              <a:rPr lang="zh-CN" altLang="en-US" dirty="0"/>
              <a:t>类的。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继承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show</a:t>
            </a:r>
            <a:r>
              <a:rPr lang="zh-CN" altLang="en-US" dirty="0"/>
              <a:t>函数，没有重载</a:t>
            </a:r>
            <a:endParaRPr lang="en-US" altLang="zh-CN" dirty="0"/>
          </a:p>
          <a:p>
            <a:r>
              <a:rPr lang="zh-CN" altLang="en-US" dirty="0"/>
              <a:t>显示结果：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Load class person</a:t>
            </a:r>
          </a:p>
          <a:p>
            <a:pPr marL="0" indent="0">
              <a:buNone/>
            </a:pPr>
            <a:r>
              <a:rPr lang="en-US" altLang="zh-CN" dirty="0"/>
              <a:t>New person</a:t>
            </a:r>
          </a:p>
          <a:p>
            <a:pPr marL="0" indent="0">
              <a:buNone/>
            </a:pPr>
            <a:r>
              <a:rPr lang="en-US" altLang="zh-CN" dirty="0"/>
              <a:t>Load class worker</a:t>
            </a:r>
          </a:p>
          <a:p>
            <a:pPr marL="0" indent="0">
              <a:buNone/>
            </a:pPr>
            <a:r>
              <a:rPr lang="en-US" altLang="zh-CN" dirty="0"/>
              <a:t>New work</a:t>
            </a:r>
          </a:p>
          <a:p>
            <a:pPr marL="0" indent="0">
              <a:buNone/>
            </a:pPr>
            <a:r>
              <a:rPr lang="en-US" altLang="zh-CN" dirty="0"/>
              <a:t>reward=4100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7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3639-0113-40FF-9079-044A3CAB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BBB9-59AC-402E-9BF4-B70EB86E35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、解释需求规格说明书中功能性需求、非功能性需求和接口这三个部分的含义，以学生管理系统为例给出每个部分的一个例子。</a:t>
            </a:r>
          </a:p>
          <a:p>
            <a:pPr algn="just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参考答案：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功能性需求：系统需要支持的若干功能点。例子：学生注册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非功能性需求：系统对效率、可扩展性、兼容性、安全等方面的要求。例子：系统应能使用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等主流浏览器。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接口：系统与外部软硬件系统之间的接口。例子：系统与教务管理系统有接口，获取课程数据。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2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A317-5C02-4B91-9F09-E2072ED8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AE6B-0DD2-4CF9-A8E3-03FBE32563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一个设备租赁系统，设备租赁公司提供设备租赁给客户，客户在选定所租赁的设备后，由设备租赁公司业务员在系统中录入租赁单。在租赁押金支付环节，系统与芝麻信用合作，如果客户芝麻信用分高，则不用押金即可租赁，否则需要押金租赁。为确认客户信用度，系统需要连接支付宝系统获取客户的芝麻信用分。在租赁设备归还时，租赁公司业务员进行归还登记，如果发现设备故障，业务员在系统中登记故障，此故障需要客户在系统上确认。请根据上述系统功能描述，画出用例图，至少有三个参与者，五个用例，并体现扩展与包含关系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请根据上述系统功能描述，画出用例图，至少有三个参与者，五个用例，并体现关联、扩展与包含关系。</a:t>
            </a:r>
          </a:p>
          <a:p>
            <a:pPr marL="0" indent="0">
              <a:buNone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185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4E5-E904-496B-B4C3-608824F6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88C84C-307D-4A08-84DE-CDEB0B729E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3166" y="619814"/>
            <a:ext cx="10085347" cy="6115098"/>
          </a:xfrm>
        </p:spPr>
      </p:pic>
    </p:spTree>
    <p:extLst>
      <p:ext uri="{BB962C8B-B14F-4D97-AF65-F5344CB8AC3E}">
        <p14:creationId xmlns:p14="http://schemas.microsoft.com/office/powerpoint/2010/main" val="2931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AD5F-6228-4BCD-8682-602ACD22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顺序图作业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4A2AB-A492-484D-BCC8-21D6DC7AB3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顾客提交选购商品后，超市收银员通过商品销售系统处理商品销售，过程如下：</a:t>
            </a:r>
          </a:p>
          <a:p>
            <a:pPr marL="650875" indent="292100" algn="l"/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将选购的商品交给售货员；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售货员通过商品销售界面进行商品销售；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商品销售界面根据商品编号将商品类实例化并请求该商品信息；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商品销售界面对商品进行计价处理；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商品销售界面将销售类实例化并请求添加商品销售信息；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商品销售界面打印购物清单；</a:t>
            </a:r>
          </a:p>
          <a:p>
            <a:pPr marL="650875" indent="292100"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售货员将商品及购物清单交还给顾客。</a:t>
            </a:r>
          </a:p>
          <a:p>
            <a:pPr marL="0" indent="0">
              <a:buNone/>
            </a:pPr>
            <a:r>
              <a:rPr lang="zh-CN" altLang="en-US" dirty="0"/>
              <a:t>请创建该过程的顺序图（注意包含返回消息）</a:t>
            </a:r>
          </a:p>
        </p:txBody>
      </p:sp>
    </p:spTree>
    <p:extLst>
      <p:ext uri="{BB962C8B-B14F-4D97-AF65-F5344CB8AC3E}">
        <p14:creationId xmlns:p14="http://schemas.microsoft.com/office/powerpoint/2010/main" val="32350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8D99-8596-4CDC-BA81-9DECD2BE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2D557-C002-4BE1-B902-11CAF3AA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85812"/>
            <a:ext cx="85725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E345-9D8F-44A1-9071-B6A3EDF2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96064-BE0C-4814-B512-D75BBE4B08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V</a:t>
            </a:r>
            <a:r>
              <a:rPr lang="zh-CN" altLang="en-US" dirty="0"/>
              <a:t>模型，简述软件测试策略各个阶段的概念、目的，测试方法和测试内容。</a:t>
            </a:r>
          </a:p>
        </p:txBody>
      </p:sp>
    </p:spTree>
    <p:extLst>
      <p:ext uri="{BB962C8B-B14F-4D97-AF65-F5344CB8AC3E}">
        <p14:creationId xmlns:p14="http://schemas.microsoft.com/office/powerpoint/2010/main" val="34168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74C8-38FB-4735-8772-78FCAED6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白盒测试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D777F-76A2-4CA8-8A3D-583988B9DE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为以下程序设计一组测试用例，要求分别满足语句覆盖、分支覆盖、条件覆盖和条件组合覆盖的要求。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DoWork</a:t>
            </a:r>
            <a:r>
              <a:rPr lang="en-US" altLang="zh-CN" dirty="0"/>
              <a:t>(int x, int y, int z)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int k=0, j=0;</a:t>
            </a:r>
          </a:p>
          <a:p>
            <a:r>
              <a:rPr lang="en-US" altLang="zh-CN" dirty="0"/>
              <a:t>     if ((x&gt;3) &amp;&amp; (z&lt;10))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  k=x*y -1;</a:t>
            </a:r>
          </a:p>
          <a:p>
            <a:r>
              <a:rPr lang="en-US" altLang="zh-CN" dirty="0"/>
              <a:t>          j = sqrt(k);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if ( (x==4) || (y&gt;5))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  j=x*y + 10;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j=j%3;</a:t>
            </a:r>
          </a:p>
          <a:p>
            <a:r>
              <a:rPr lang="en-US" altLang="zh-CN" dirty="0"/>
              <a:t> }</a:t>
            </a:r>
          </a:p>
          <a:p>
            <a:r>
              <a:rPr lang="zh-CN" altLang="en-US" dirty="0"/>
              <a:t>程序的输入是</a:t>
            </a:r>
            <a:r>
              <a:rPr lang="en-US" altLang="zh-CN" dirty="0" err="1"/>
              <a:t>x,y,z</a:t>
            </a:r>
            <a:r>
              <a:rPr lang="en-US" altLang="zh-CN" dirty="0"/>
              <a:t>,</a:t>
            </a:r>
            <a:r>
              <a:rPr lang="zh-CN" altLang="en-US" dirty="0"/>
              <a:t>输出是</a:t>
            </a:r>
            <a:r>
              <a:rPr lang="en-US" altLang="zh-CN" dirty="0"/>
              <a:t>j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84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2363</Words>
  <Application>Microsoft Office PowerPoint</Application>
  <PresentationFormat>宽屏</PresentationFormat>
  <Paragraphs>283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Times New Roman</vt:lpstr>
      <vt:lpstr>Wingdings</vt:lpstr>
      <vt:lpstr>Office 主题​​</vt:lpstr>
      <vt:lpstr>例题：</vt:lpstr>
      <vt:lpstr>答案</vt:lpstr>
      <vt:lpstr>例题</vt:lpstr>
      <vt:lpstr>作业：</vt:lpstr>
      <vt:lpstr>答案</vt:lpstr>
      <vt:lpstr>顺序图作业</vt:lpstr>
      <vt:lpstr>答案</vt:lpstr>
      <vt:lpstr>测试策略</vt:lpstr>
      <vt:lpstr>白盒测试</vt:lpstr>
      <vt:lpstr>等价类测试</vt:lpstr>
      <vt:lpstr>等价类分析</vt:lpstr>
      <vt:lpstr>列出每个输入条件的等价类划分</vt:lpstr>
      <vt:lpstr>设计测试用例</vt:lpstr>
      <vt:lpstr>测试用例表</vt:lpstr>
      <vt:lpstr>JAVA最后一次作业</vt:lpstr>
      <vt:lpstr>自定义异常的步骤</vt:lpstr>
      <vt:lpstr>定义异常</vt:lpstr>
      <vt:lpstr>多维数组</vt:lpstr>
      <vt:lpstr>PowerPoint 演示文稿</vt:lpstr>
      <vt:lpstr>PowerPoint 演示文稿</vt:lpstr>
      <vt:lpstr>程序阅读</vt:lpstr>
      <vt:lpstr>PowerPoint 演示文稿</vt:lpstr>
      <vt:lpstr>子类对象初始化</vt:lpstr>
      <vt:lpstr>类构造代码块</vt:lpstr>
      <vt:lpstr>子类重载和多态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例题：</dc:title>
  <dc:creator>qyjghl</dc:creator>
  <cp:lastModifiedBy>qyjghl</cp:lastModifiedBy>
  <cp:revision>28</cp:revision>
  <dcterms:created xsi:type="dcterms:W3CDTF">2020-12-21T07:05:43Z</dcterms:created>
  <dcterms:modified xsi:type="dcterms:W3CDTF">2020-12-30T16:05:29Z</dcterms:modified>
</cp:coreProperties>
</file>