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ink/ink2.xml" ContentType="application/inkml+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Slides/notesSlide34.xml" ContentType="application/vnd.openxmlformats-officedocument.presentationml.notesSlide+xml"/>
  <Override PartName="/ppt/slides/slide41.xml" ContentType="application/vnd.openxmlformats-officedocument.presentationml.slide+xml"/>
  <Override PartName="/ppt/slides/slide42.xml" ContentType="application/vnd.openxmlformats-officedocument.presentationml.slide+xml"/>
  <Override PartName="/ppt/notesSlides/notesSlide35.xml" ContentType="application/vnd.openxmlformats-officedocument.presentationml.notes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36.xml" ContentType="application/vnd.openxmlformats-officedocument.presentationml.notesSlide+xml"/>
  <Override PartName="/ppt/slides/slide46.xml" ContentType="application/vnd.openxmlformats-officedocument.presentationml.slide+xml"/>
  <Override PartName="/ppt/notesSlides/notesSlide37.xml" ContentType="application/vnd.openxmlformats-officedocument.presentationml.notes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Slides/notesSlide38.xml" ContentType="application/vnd.openxmlformats-officedocument.presentationml.notesSlide+xml"/>
  <Override PartName="/ppt/slides/slide56.xml" ContentType="application/vnd.openxmlformats-officedocument.presentationml.slide+xml"/>
  <Override PartName="/ppt/notesSlides/notesSlide39.xml" ContentType="application/vnd.openxmlformats-officedocument.presentationml.notesSlide+xml"/>
  <Override PartName="/ppt/slides/slide57.xml" ContentType="application/vnd.openxmlformats-officedocument.presentationml.slide+xml"/>
  <Override PartName="/ppt/notesSlides/notesSlide40.xml" ContentType="application/vnd.openxmlformats-officedocument.presentationml.notes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Slides/notesSlide41.xml" ContentType="application/vnd.openxmlformats-officedocument.presentationml.notesSlide+xml"/>
  <Override PartName="/ppt/slides/slide64.xml" ContentType="application/vnd.openxmlformats-officedocument.presentationml.slide+xml"/>
  <Override PartName="/ppt/notesSlides/notesSlide42.xml" ContentType="application/vnd.openxmlformats-officedocument.presentationml.notesSlide+xml"/>
  <Override PartName="/ppt/slides/slide65.xml" ContentType="application/vnd.openxmlformats-officedocument.presentationml.slide+xml"/>
  <Override PartName="/ppt/notesSlides/notesSlide43.xml" ContentType="application/vnd.openxmlformats-officedocument.presentationml.notesSlide+xml"/>
  <Override PartName="/ppt/slides/slide66.xml" ContentType="application/vnd.openxmlformats-officedocument.presentationml.slide+xml"/>
  <Override PartName="/ppt/notesSlides/notesSlide44.xml" ContentType="application/vnd.openxmlformats-officedocument.presentationml.notes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Slides/notesSlide45.xml" ContentType="application/vnd.openxmlformats-officedocument.presentationml.notesSlide+xml"/>
  <Override PartName="/ppt/slides/slide71.xml" ContentType="application/vnd.openxmlformats-officedocument.presentationml.slide+xml"/>
  <Override PartName="/ppt/notesSlides/notesSlide46.xml" ContentType="application/vnd.openxmlformats-officedocument.presentationml.notesSlide+xml"/>
  <Override PartName="/ppt/slides/slide72.xml" ContentType="application/vnd.openxmlformats-officedocument.presentationml.slide+xml"/>
  <Override PartName="/ppt/notesSlides/notesSlide47.xml" ContentType="application/vnd.openxmlformats-officedocument.presentationml.notes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Slides/notesSlide4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7" r:id="rId1"/>
  </p:sldMasterIdLst>
  <p:notesMasterIdLst>
    <p:notesMasterId r:id="rId2"/>
  </p:notesMasterIdLst>
  <p:handoutMasterIdLst>
    <p:handoutMasterId r:id="rId3"/>
  </p:handoutMasterIdLst>
  <p:sldIdLst>
    <p:sldId id="311" r:id="rId4"/>
    <p:sldId id="312" r:id="rId5"/>
    <p:sldId id="313" r:id="rId6"/>
    <p:sldId id="314" r:id="rId7"/>
    <p:sldId id="315" r:id="rId8"/>
    <p:sldId id="316" r:id="rId9"/>
    <p:sldId id="317" r:id="rId10"/>
    <p:sldId id="318" r:id="rId11"/>
    <p:sldId id="319" r:id="rId12"/>
    <p:sldId id="320"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74" r:id="rId66"/>
    <p:sldId id="375" r:id="rId67"/>
    <p:sldId id="376" r:id="rId68"/>
    <p:sldId id="377" r:id="rId69"/>
    <p:sldId id="378" r:id="rId70"/>
    <p:sldId id="379" r:id="rId71"/>
    <p:sldId id="380" r:id="rId72"/>
    <p:sldId id="381" r:id="rId73"/>
    <p:sldId id="382" r:id="rId74"/>
    <p:sldId id="383" r:id="rId75"/>
    <p:sldId id="384" r:id="rId76"/>
    <p:sldId id="385" r:id="rId77"/>
    <p:sldId id="386" r:id="rId78"/>
    <p:sldId id="387" r:id="rId79"/>
    <p:sldId id="388" r:id="rId80"/>
  </p:sldIdLst>
  <p:sldSz type="screen16x9" cy="6858000" cx="12192000"/>
  <p:notesSz cx="6858000" cy="9144000"/>
  <p:defaultTextStyle>
    <a:defPPr rtl="0">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tian lan" initials="tl" lastIdx="3"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5015" autoAdjust="0"/>
    <p:restoredTop sz="93443" autoAdjust="0"/>
  </p:normalViewPr>
  <p:slideViewPr>
    <p:cSldViewPr snapToGrid="0">
      <p:cViewPr varScale="1">
        <p:scale>
          <a:sx n="80" d="100"/>
          <a:sy n="80" d="100"/>
        </p:scale>
        <p:origin x="1200"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tableStyles" Target="tableStyles.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commentAuthors" Target="commentAuthors.xml"/><Relationship Id="rId8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3F374-AB82-4163-A066-ABD0C32BF25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468C3B-30D8-4E3C-B0F9-1DD57C3E8450}">
      <dgm:prSet phldrT="[文本]" custT="1"/>
      <dgm:spPr/>
      <dgm:t>
        <a:bodyPr/>
        <a:lstStyle/>
        <a:p>
          <a:r>
            <a:rPr lang="zh-CN" altLang="en-US" sz="1800" b="0" dirty="0"/>
            <a:t>项目环境</a:t>
          </a:r>
        </a:p>
      </dgm:t>
    </dgm:pt>
    <dgm:pt modelId="{07E309C9-96C8-4A6D-9D9B-4B9810BD13AC}" type="parTrans" cxnId="{D3F1BD06-CAB1-40C9-92D8-709F7AA7284C}">
      <dgm:prSet/>
      <dgm:spPr/>
      <dgm:t>
        <a:bodyPr/>
        <a:lstStyle/>
        <a:p>
          <a:endParaRPr lang="zh-CN" altLang="en-US" sz="2000" b="0"/>
        </a:p>
      </dgm:t>
    </dgm:pt>
    <dgm:pt modelId="{0FB549EE-57B5-41D6-AE43-C854ED54A419}" type="sibTrans" cxnId="{D3F1BD06-CAB1-40C9-92D8-709F7AA7284C}">
      <dgm:prSet/>
      <dgm:spPr/>
      <dgm:t>
        <a:bodyPr/>
        <a:lstStyle/>
        <a:p>
          <a:endParaRPr lang="zh-CN" altLang="en-US" sz="2000" b="0"/>
        </a:p>
      </dgm:t>
    </dgm:pt>
    <dgm:pt modelId="{F2D69F2E-5715-4370-A106-6E94CB5AE0A2}">
      <dgm:prSet phldrT="[文本]" custT="1"/>
      <dgm:spPr/>
      <dgm:t>
        <a:bodyPr/>
        <a:lstStyle/>
        <a:p>
          <a:r>
            <a:rPr lang="zh-CN" altLang="en-US" sz="2000" b="0" dirty="0"/>
            <a:t>大系统环境</a:t>
          </a:r>
          <a:r>
            <a:rPr lang="en-US" altLang="zh-CN" sz="2000" b="0" dirty="0"/>
            <a:t>/</a:t>
          </a:r>
          <a:r>
            <a:rPr lang="zh-CN" altLang="en-US" sz="2000" b="0" dirty="0"/>
            <a:t>业务环境</a:t>
          </a:r>
        </a:p>
      </dgm:t>
    </dgm:pt>
    <dgm:pt modelId="{9FCC4499-36D2-4693-A94A-4099B6096115}" type="parTrans" cxnId="{711A68D7-2685-44AE-A0FD-E85211F41396}">
      <dgm:prSet/>
      <dgm:spPr/>
      <dgm:t>
        <a:bodyPr/>
        <a:lstStyle/>
        <a:p>
          <a:endParaRPr lang="zh-CN" altLang="en-US" sz="2000" b="0"/>
        </a:p>
      </dgm:t>
    </dgm:pt>
    <dgm:pt modelId="{E78A6CAD-BA36-47E6-AD37-EDD3EB8D137D}" type="sibTrans" cxnId="{711A68D7-2685-44AE-A0FD-E85211F41396}">
      <dgm:prSet/>
      <dgm:spPr/>
      <dgm:t>
        <a:bodyPr/>
        <a:lstStyle/>
        <a:p>
          <a:endParaRPr lang="zh-CN" altLang="en-US" sz="2000" b="0"/>
        </a:p>
      </dgm:t>
    </dgm:pt>
    <dgm:pt modelId="{1817A7C3-DDD9-424F-B31E-C08CE656A6FF}">
      <dgm:prSet phldrT="[文本]" custT="1"/>
      <dgm:spPr/>
      <dgm:t>
        <a:bodyPr/>
        <a:lstStyle/>
        <a:p>
          <a:r>
            <a:rPr lang="zh-CN" altLang="en-US" sz="2000" b="0" dirty="0"/>
            <a:t>环境的约束是什么</a:t>
          </a:r>
        </a:p>
      </dgm:t>
    </dgm:pt>
    <dgm:pt modelId="{7DEC9B82-5AD1-4198-8A5B-C0B28FB5AC92}" type="parTrans" cxnId="{0822159C-7436-4C78-B8CD-19F1E6F83A6D}">
      <dgm:prSet/>
      <dgm:spPr/>
      <dgm:t>
        <a:bodyPr/>
        <a:lstStyle/>
        <a:p>
          <a:endParaRPr lang="zh-CN" altLang="en-US" sz="2000" b="0"/>
        </a:p>
      </dgm:t>
    </dgm:pt>
    <dgm:pt modelId="{59CA2444-2FC3-4855-9D06-92520E9B42C7}" type="sibTrans" cxnId="{0822159C-7436-4C78-B8CD-19F1E6F83A6D}">
      <dgm:prSet/>
      <dgm:spPr/>
      <dgm:t>
        <a:bodyPr/>
        <a:lstStyle/>
        <a:p>
          <a:endParaRPr lang="zh-CN" altLang="en-US" sz="2000" b="0"/>
        </a:p>
      </dgm:t>
    </dgm:pt>
    <dgm:pt modelId="{455C8EF3-F6F9-4AEF-9FFB-6F6429B83109}">
      <dgm:prSet phldrT="[文本]" custT="1"/>
      <dgm:spPr/>
      <dgm:t>
        <a:bodyPr/>
        <a:lstStyle/>
        <a:p>
          <a:r>
            <a:rPr lang="zh-CN" altLang="en-US" sz="1800" b="0" dirty="0"/>
            <a:t>信息目标</a:t>
          </a:r>
        </a:p>
      </dgm:t>
    </dgm:pt>
    <dgm:pt modelId="{0F98486F-FFFB-4148-9E65-974885FD709A}" type="parTrans" cxnId="{DA5FC133-C895-4DCD-8FCB-142E5F14FC98}">
      <dgm:prSet/>
      <dgm:spPr/>
      <dgm:t>
        <a:bodyPr/>
        <a:lstStyle/>
        <a:p>
          <a:endParaRPr lang="zh-CN" altLang="en-US" sz="2000" b="0"/>
        </a:p>
      </dgm:t>
    </dgm:pt>
    <dgm:pt modelId="{2600C018-3918-4F1B-9A4C-3E6A9E0E680D}" type="sibTrans" cxnId="{DA5FC133-C895-4DCD-8FCB-142E5F14FC98}">
      <dgm:prSet/>
      <dgm:spPr/>
      <dgm:t>
        <a:bodyPr/>
        <a:lstStyle/>
        <a:p>
          <a:endParaRPr lang="zh-CN" altLang="en-US" sz="2000" b="0"/>
        </a:p>
      </dgm:t>
    </dgm:pt>
    <dgm:pt modelId="{0F639C41-BF0E-46D7-B99E-6B29271055E4}">
      <dgm:prSet phldrT="[文本]" custT="1"/>
      <dgm:spPr/>
      <dgm:t>
        <a:bodyPr/>
        <a:lstStyle/>
        <a:p>
          <a:r>
            <a:rPr lang="zh-CN" altLang="en-US" sz="2000" b="0" dirty="0"/>
            <a:t>输出哪些客户可见对象</a:t>
          </a:r>
        </a:p>
      </dgm:t>
    </dgm:pt>
    <dgm:pt modelId="{ED0FCF89-105C-41B1-8B71-D1BD5D977F6F}" type="parTrans" cxnId="{E10B6FCF-F0DF-4681-A081-43C130A9A132}">
      <dgm:prSet/>
      <dgm:spPr/>
      <dgm:t>
        <a:bodyPr/>
        <a:lstStyle/>
        <a:p>
          <a:endParaRPr lang="zh-CN" altLang="en-US" sz="2000" b="0"/>
        </a:p>
      </dgm:t>
    </dgm:pt>
    <dgm:pt modelId="{B6BA0807-5112-42C8-8090-40490D941AEC}" type="sibTrans" cxnId="{E10B6FCF-F0DF-4681-A081-43C130A9A132}">
      <dgm:prSet/>
      <dgm:spPr/>
      <dgm:t>
        <a:bodyPr/>
        <a:lstStyle/>
        <a:p>
          <a:endParaRPr lang="zh-CN" altLang="en-US" sz="2000" b="0"/>
        </a:p>
      </dgm:t>
    </dgm:pt>
    <dgm:pt modelId="{A914F3E7-36CB-4325-A952-2EEE207321E9}">
      <dgm:prSet phldrT="[文本]" custT="1"/>
      <dgm:spPr/>
      <dgm:t>
        <a:bodyPr/>
        <a:lstStyle/>
        <a:p>
          <a:r>
            <a:rPr lang="zh-CN" altLang="en-US" sz="2000" b="0" dirty="0"/>
            <a:t>需要什么数据作为输入</a:t>
          </a:r>
        </a:p>
      </dgm:t>
    </dgm:pt>
    <dgm:pt modelId="{B6736766-92EC-4DE0-8AE4-B08E739734B9}" type="parTrans" cxnId="{656E32B5-A1B1-4693-84E4-69967E9D5740}">
      <dgm:prSet/>
      <dgm:spPr/>
      <dgm:t>
        <a:bodyPr/>
        <a:lstStyle/>
        <a:p>
          <a:endParaRPr lang="zh-CN" altLang="en-US" sz="2000" b="0"/>
        </a:p>
      </dgm:t>
    </dgm:pt>
    <dgm:pt modelId="{76A8ACBA-884E-46A9-97AE-8A3930108BF8}" type="sibTrans" cxnId="{656E32B5-A1B1-4693-84E4-69967E9D5740}">
      <dgm:prSet/>
      <dgm:spPr/>
      <dgm:t>
        <a:bodyPr/>
        <a:lstStyle/>
        <a:p>
          <a:endParaRPr lang="zh-CN" altLang="en-US" sz="2000" b="0"/>
        </a:p>
      </dgm:t>
    </dgm:pt>
    <dgm:pt modelId="{F2A5F734-B735-430E-BDE5-4FCAD6834EEE}">
      <dgm:prSet phldrT="[文本]" custT="1"/>
      <dgm:spPr/>
      <dgm:t>
        <a:bodyPr/>
        <a:lstStyle/>
        <a:p>
          <a:r>
            <a:rPr lang="zh-CN" altLang="en-US" sz="1800" b="0" dirty="0"/>
            <a:t>功能性能</a:t>
          </a:r>
        </a:p>
      </dgm:t>
    </dgm:pt>
    <dgm:pt modelId="{20C81906-B39E-4B27-A06F-D7BB07478A90}" type="parTrans" cxnId="{0CFD619B-5877-4B49-9472-5028A5CE59C2}">
      <dgm:prSet/>
      <dgm:spPr/>
      <dgm:t>
        <a:bodyPr/>
        <a:lstStyle/>
        <a:p>
          <a:endParaRPr lang="zh-CN" altLang="en-US" sz="2000" b="0"/>
        </a:p>
      </dgm:t>
    </dgm:pt>
    <dgm:pt modelId="{E5F8EF42-F750-4F01-A02A-E67CB2D45703}" type="sibTrans" cxnId="{0CFD619B-5877-4B49-9472-5028A5CE59C2}">
      <dgm:prSet/>
      <dgm:spPr/>
      <dgm:t>
        <a:bodyPr/>
        <a:lstStyle/>
        <a:p>
          <a:endParaRPr lang="zh-CN" altLang="en-US" sz="2000" b="0"/>
        </a:p>
      </dgm:t>
    </dgm:pt>
    <dgm:pt modelId="{29DAD8E9-F3F2-4F27-A1E7-23F973D41706}">
      <dgm:prSet phldrT="[文本]" custT="1"/>
      <dgm:spPr/>
      <dgm:t>
        <a:bodyPr/>
        <a:lstStyle/>
        <a:p>
          <a:r>
            <a:rPr lang="zh-CN" altLang="en-US" sz="2000" b="0" dirty="0"/>
            <a:t>如何将输入变成输出</a:t>
          </a:r>
        </a:p>
      </dgm:t>
    </dgm:pt>
    <dgm:pt modelId="{175F60C8-6DD4-435A-A182-FE4134EF3F06}" type="parTrans" cxnId="{9E63D29A-B326-4924-A1F3-659BB96BD1DA}">
      <dgm:prSet/>
      <dgm:spPr/>
      <dgm:t>
        <a:bodyPr/>
        <a:lstStyle/>
        <a:p>
          <a:endParaRPr lang="zh-CN" altLang="en-US" sz="2000" b="0"/>
        </a:p>
      </dgm:t>
    </dgm:pt>
    <dgm:pt modelId="{57A6B620-D93E-43D0-AE90-04E36349B352}" type="sibTrans" cxnId="{9E63D29A-B326-4924-A1F3-659BB96BD1DA}">
      <dgm:prSet/>
      <dgm:spPr/>
      <dgm:t>
        <a:bodyPr/>
        <a:lstStyle/>
        <a:p>
          <a:endParaRPr lang="zh-CN" altLang="en-US" sz="2000" b="0"/>
        </a:p>
      </dgm:t>
    </dgm:pt>
    <dgm:pt modelId="{8C8C46B2-A643-4D28-8EBD-B5F8282B6721}">
      <dgm:prSet phldrT="[文本]" custT="1"/>
      <dgm:spPr/>
      <dgm:t>
        <a:bodyPr/>
        <a:lstStyle/>
        <a:p>
          <a:r>
            <a:rPr lang="zh-CN" altLang="en-US" sz="2000" b="0" dirty="0"/>
            <a:t>要满足哪些特殊性能</a:t>
          </a:r>
        </a:p>
      </dgm:t>
    </dgm:pt>
    <dgm:pt modelId="{FDECA52F-ED8C-4AC3-9279-02EE5FE3E00F}" type="parTrans" cxnId="{B6D71DB1-F921-4183-A227-F91CCAAB696F}">
      <dgm:prSet/>
      <dgm:spPr/>
      <dgm:t>
        <a:bodyPr/>
        <a:lstStyle/>
        <a:p>
          <a:endParaRPr lang="zh-CN" altLang="en-US" sz="2000" b="0"/>
        </a:p>
      </dgm:t>
    </dgm:pt>
    <dgm:pt modelId="{E3C1C5F4-C8A2-4AC7-B7CA-2E99B996EFE9}" type="sibTrans" cxnId="{B6D71DB1-F921-4183-A227-F91CCAAB696F}">
      <dgm:prSet/>
      <dgm:spPr/>
      <dgm:t>
        <a:bodyPr/>
        <a:lstStyle/>
        <a:p>
          <a:endParaRPr lang="zh-CN" altLang="en-US" sz="2000" b="0"/>
        </a:p>
      </dgm:t>
    </dgm:pt>
    <dgm:pt modelId="{15345908-B6FE-4CEF-B81A-EEA7C87F9ADC}" type="pres">
      <dgm:prSet presAssocID="{6683F374-AB82-4163-A066-ABD0C32BF250}" presName="linearFlow" presStyleCnt="0">
        <dgm:presLayoutVars>
          <dgm:dir/>
          <dgm:animLvl val="lvl"/>
          <dgm:resizeHandles val="exact"/>
        </dgm:presLayoutVars>
      </dgm:prSet>
      <dgm:spPr/>
    </dgm:pt>
    <dgm:pt modelId="{3F795A84-9414-4A1C-B300-4C75BADE00D9}" type="pres">
      <dgm:prSet presAssocID="{83468C3B-30D8-4E3C-B0F9-1DD57C3E8450}" presName="composite" presStyleCnt="0"/>
      <dgm:spPr/>
    </dgm:pt>
    <dgm:pt modelId="{61CB90DD-471A-4204-93DF-40EE071CA909}" type="pres">
      <dgm:prSet presAssocID="{83468C3B-30D8-4E3C-B0F9-1DD57C3E8450}" presName="parentText" presStyleLbl="alignNode1" presStyleIdx="0" presStyleCnt="3">
        <dgm:presLayoutVars>
          <dgm:chMax val="1"/>
          <dgm:bulletEnabled val="1"/>
        </dgm:presLayoutVars>
      </dgm:prSet>
      <dgm:spPr/>
    </dgm:pt>
    <dgm:pt modelId="{2620FADB-0C60-4F51-8E7C-C33F5D0C8E90}" type="pres">
      <dgm:prSet presAssocID="{83468C3B-30D8-4E3C-B0F9-1DD57C3E8450}" presName="descendantText" presStyleLbl="alignAcc1" presStyleIdx="0" presStyleCnt="3">
        <dgm:presLayoutVars>
          <dgm:bulletEnabled val="1"/>
        </dgm:presLayoutVars>
      </dgm:prSet>
      <dgm:spPr/>
    </dgm:pt>
    <dgm:pt modelId="{515C1E2E-FAC0-4EC1-AA17-02DF8DF6AE6E}" type="pres">
      <dgm:prSet presAssocID="{0FB549EE-57B5-41D6-AE43-C854ED54A419}" presName="sp" presStyleCnt="0"/>
      <dgm:spPr/>
    </dgm:pt>
    <dgm:pt modelId="{8F96879B-B25B-4D45-AB3C-BE1F0771F5D5}" type="pres">
      <dgm:prSet presAssocID="{455C8EF3-F6F9-4AEF-9FFB-6F6429B83109}" presName="composite" presStyleCnt="0"/>
      <dgm:spPr/>
    </dgm:pt>
    <dgm:pt modelId="{D90475AC-0AFC-4A6D-8640-0F5EBF82660A}" type="pres">
      <dgm:prSet presAssocID="{455C8EF3-F6F9-4AEF-9FFB-6F6429B83109}" presName="parentText" presStyleLbl="alignNode1" presStyleIdx="1" presStyleCnt="3">
        <dgm:presLayoutVars>
          <dgm:chMax val="1"/>
          <dgm:bulletEnabled val="1"/>
        </dgm:presLayoutVars>
      </dgm:prSet>
      <dgm:spPr/>
    </dgm:pt>
    <dgm:pt modelId="{A83B0813-9321-49FD-81F8-EC11E4D5B805}" type="pres">
      <dgm:prSet presAssocID="{455C8EF3-F6F9-4AEF-9FFB-6F6429B83109}" presName="descendantText" presStyleLbl="alignAcc1" presStyleIdx="1" presStyleCnt="3">
        <dgm:presLayoutVars>
          <dgm:bulletEnabled val="1"/>
        </dgm:presLayoutVars>
      </dgm:prSet>
      <dgm:spPr/>
    </dgm:pt>
    <dgm:pt modelId="{FECAA479-ED6D-4B70-A569-27C1E5F58DE6}" type="pres">
      <dgm:prSet presAssocID="{2600C018-3918-4F1B-9A4C-3E6A9E0E680D}" presName="sp" presStyleCnt="0"/>
      <dgm:spPr/>
    </dgm:pt>
    <dgm:pt modelId="{A5219201-7E0B-40D0-8D20-CA199DFC4AEC}" type="pres">
      <dgm:prSet presAssocID="{F2A5F734-B735-430E-BDE5-4FCAD6834EEE}" presName="composite" presStyleCnt="0"/>
      <dgm:spPr/>
    </dgm:pt>
    <dgm:pt modelId="{AD7D5129-3D19-47BD-8BF7-34971675276F}" type="pres">
      <dgm:prSet presAssocID="{F2A5F734-B735-430E-BDE5-4FCAD6834EEE}" presName="parentText" presStyleLbl="alignNode1" presStyleIdx="2" presStyleCnt="3">
        <dgm:presLayoutVars>
          <dgm:chMax val="1"/>
          <dgm:bulletEnabled val="1"/>
        </dgm:presLayoutVars>
      </dgm:prSet>
      <dgm:spPr/>
    </dgm:pt>
    <dgm:pt modelId="{A37AD967-29F6-444D-BAEE-DED669380D8E}" type="pres">
      <dgm:prSet presAssocID="{F2A5F734-B735-430E-BDE5-4FCAD6834EEE}" presName="descendantText" presStyleLbl="alignAcc1" presStyleIdx="2" presStyleCnt="3">
        <dgm:presLayoutVars>
          <dgm:bulletEnabled val="1"/>
        </dgm:presLayoutVars>
      </dgm:prSet>
      <dgm:spPr/>
    </dgm:pt>
  </dgm:ptLst>
  <dgm:cxnLst>
    <dgm:cxn modelId="{D3F1BD06-CAB1-40C9-92D8-709F7AA7284C}" srcId="{6683F374-AB82-4163-A066-ABD0C32BF250}" destId="{83468C3B-30D8-4E3C-B0F9-1DD57C3E8450}" srcOrd="0" destOrd="0" parTransId="{07E309C9-96C8-4A6D-9D9B-4B9810BD13AC}" sibTransId="{0FB549EE-57B5-41D6-AE43-C854ED54A419}"/>
    <dgm:cxn modelId="{4E99F70E-B5F5-4A2A-8BB2-594C97DE4572}" type="presOf" srcId="{F2A5F734-B735-430E-BDE5-4FCAD6834EEE}" destId="{AD7D5129-3D19-47BD-8BF7-34971675276F}" srcOrd="0" destOrd="0" presId="urn:microsoft.com/office/officeart/2005/8/layout/chevron2"/>
    <dgm:cxn modelId="{0FD83515-557E-4F45-A536-54711B1B782C}" type="presOf" srcId="{6683F374-AB82-4163-A066-ABD0C32BF250}" destId="{15345908-B6FE-4CEF-B81A-EEA7C87F9ADC}" srcOrd="0" destOrd="0" presId="urn:microsoft.com/office/officeart/2005/8/layout/chevron2"/>
    <dgm:cxn modelId="{C6D66729-53A7-40CF-952E-2202CE7B3290}" type="presOf" srcId="{8C8C46B2-A643-4D28-8EBD-B5F8282B6721}" destId="{A37AD967-29F6-444D-BAEE-DED669380D8E}" srcOrd="0" destOrd="1" presId="urn:microsoft.com/office/officeart/2005/8/layout/chevron2"/>
    <dgm:cxn modelId="{DA5FC133-C895-4DCD-8FCB-142E5F14FC98}" srcId="{6683F374-AB82-4163-A066-ABD0C32BF250}" destId="{455C8EF3-F6F9-4AEF-9FFB-6F6429B83109}" srcOrd="1" destOrd="0" parTransId="{0F98486F-FFFB-4148-9E65-974885FD709A}" sibTransId="{2600C018-3918-4F1B-9A4C-3E6A9E0E680D}"/>
    <dgm:cxn modelId="{9C318939-8888-4F52-AF54-8B83B0F89978}" type="presOf" srcId="{0F639C41-BF0E-46D7-B99E-6B29271055E4}" destId="{A83B0813-9321-49FD-81F8-EC11E4D5B805}" srcOrd="0" destOrd="0" presId="urn:microsoft.com/office/officeart/2005/8/layout/chevron2"/>
    <dgm:cxn modelId="{EFA52C5A-AD23-44C9-85A0-B93E22B915AA}" type="presOf" srcId="{83468C3B-30D8-4E3C-B0F9-1DD57C3E8450}" destId="{61CB90DD-471A-4204-93DF-40EE071CA909}" srcOrd="0" destOrd="0" presId="urn:microsoft.com/office/officeart/2005/8/layout/chevron2"/>
    <dgm:cxn modelId="{2575F18E-DF57-46E6-AF7E-8697B34D5EEA}" type="presOf" srcId="{455C8EF3-F6F9-4AEF-9FFB-6F6429B83109}" destId="{D90475AC-0AFC-4A6D-8640-0F5EBF82660A}" srcOrd="0" destOrd="0" presId="urn:microsoft.com/office/officeart/2005/8/layout/chevron2"/>
    <dgm:cxn modelId="{9E63D29A-B326-4924-A1F3-659BB96BD1DA}" srcId="{F2A5F734-B735-430E-BDE5-4FCAD6834EEE}" destId="{29DAD8E9-F3F2-4F27-A1E7-23F973D41706}" srcOrd="0" destOrd="0" parTransId="{175F60C8-6DD4-435A-A182-FE4134EF3F06}" sibTransId="{57A6B620-D93E-43D0-AE90-04E36349B352}"/>
    <dgm:cxn modelId="{0CFD619B-5877-4B49-9472-5028A5CE59C2}" srcId="{6683F374-AB82-4163-A066-ABD0C32BF250}" destId="{F2A5F734-B735-430E-BDE5-4FCAD6834EEE}" srcOrd="2" destOrd="0" parTransId="{20C81906-B39E-4B27-A06F-D7BB07478A90}" sibTransId="{E5F8EF42-F750-4F01-A02A-E67CB2D45703}"/>
    <dgm:cxn modelId="{0822159C-7436-4C78-B8CD-19F1E6F83A6D}" srcId="{83468C3B-30D8-4E3C-B0F9-1DD57C3E8450}" destId="{1817A7C3-DDD9-424F-B31E-C08CE656A6FF}" srcOrd="1" destOrd="0" parTransId="{7DEC9B82-5AD1-4198-8A5B-C0B28FB5AC92}" sibTransId="{59CA2444-2FC3-4855-9D06-92520E9B42C7}"/>
    <dgm:cxn modelId="{924552A8-22D7-40CC-9413-9539AED47FC4}" type="presOf" srcId="{A914F3E7-36CB-4325-A952-2EEE207321E9}" destId="{A83B0813-9321-49FD-81F8-EC11E4D5B805}" srcOrd="0" destOrd="1" presId="urn:microsoft.com/office/officeart/2005/8/layout/chevron2"/>
    <dgm:cxn modelId="{B6D71DB1-F921-4183-A227-F91CCAAB696F}" srcId="{F2A5F734-B735-430E-BDE5-4FCAD6834EEE}" destId="{8C8C46B2-A643-4D28-8EBD-B5F8282B6721}" srcOrd="1" destOrd="0" parTransId="{FDECA52F-ED8C-4AC3-9279-02EE5FE3E00F}" sibTransId="{E3C1C5F4-C8A2-4AC7-B7CA-2E99B996EFE9}"/>
    <dgm:cxn modelId="{656E32B5-A1B1-4693-84E4-69967E9D5740}" srcId="{455C8EF3-F6F9-4AEF-9FFB-6F6429B83109}" destId="{A914F3E7-36CB-4325-A952-2EEE207321E9}" srcOrd="1" destOrd="0" parTransId="{B6736766-92EC-4DE0-8AE4-B08E739734B9}" sibTransId="{76A8ACBA-884E-46A9-97AE-8A3930108BF8}"/>
    <dgm:cxn modelId="{9DE587B9-B084-46D6-B16A-2DE2DFA6D06F}" type="presOf" srcId="{1817A7C3-DDD9-424F-B31E-C08CE656A6FF}" destId="{2620FADB-0C60-4F51-8E7C-C33F5D0C8E90}" srcOrd="0" destOrd="1" presId="urn:microsoft.com/office/officeart/2005/8/layout/chevron2"/>
    <dgm:cxn modelId="{ADA6F2BD-02AA-4208-9593-1A2D77A17F49}" type="presOf" srcId="{F2D69F2E-5715-4370-A106-6E94CB5AE0A2}" destId="{2620FADB-0C60-4F51-8E7C-C33F5D0C8E90}" srcOrd="0" destOrd="0" presId="urn:microsoft.com/office/officeart/2005/8/layout/chevron2"/>
    <dgm:cxn modelId="{E10B6FCF-F0DF-4681-A081-43C130A9A132}" srcId="{455C8EF3-F6F9-4AEF-9FFB-6F6429B83109}" destId="{0F639C41-BF0E-46D7-B99E-6B29271055E4}" srcOrd="0" destOrd="0" parTransId="{ED0FCF89-105C-41B1-8B71-D1BD5D977F6F}" sibTransId="{B6BA0807-5112-42C8-8090-40490D941AEC}"/>
    <dgm:cxn modelId="{711A68D7-2685-44AE-A0FD-E85211F41396}" srcId="{83468C3B-30D8-4E3C-B0F9-1DD57C3E8450}" destId="{F2D69F2E-5715-4370-A106-6E94CB5AE0A2}" srcOrd="0" destOrd="0" parTransId="{9FCC4499-36D2-4693-A94A-4099B6096115}" sibTransId="{E78A6CAD-BA36-47E6-AD37-EDD3EB8D137D}"/>
    <dgm:cxn modelId="{312276F2-D804-4AF2-BC72-CC441DDE2BB3}" type="presOf" srcId="{29DAD8E9-F3F2-4F27-A1E7-23F973D41706}" destId="{A37AD967-29F6-444D-BAEE-DED669380D8E}" srcOrd="0" destOrd="0" presId="urn:microsoft.com/office/officeart/2005/8/layout/chevron2"/>
    <dgm:cxn modelId="{233B0CE2-F231-4AAA-B73F-E21F0411CF41}" type="presParOf" srcId="{15345908-B6FE-4CEF-B81A-EEA7C87F9ADC}" destId="{3F795A84-9414-4A1C-B300-4C75BADE00D9}" srcOrd="0" destOrd="0" presId="urn:microsoft.com/office/officeart/2005/8/layout/chevron2"/>
    <dgm:cxn modelId="{F03817F4-9AB0-4EDF-8322-3D0B1CCD81E4}" type="presParOf" srcId="{3F795A84-9414-4A1C-B300-4C75BADE00D9}" destId="{61CB90DD-471A-4204-93DF-40EE071CA909}" srcOrd="0" destOrd="0" presId="urn:microsoft.com/office/officeart/2005/8/layout/chevron2"/>
    <dgm:cxn modelId="{522535D9-7EAF-41BA-A04A-37D744642928}" type="presParOf" srcId="{3F795A84-9414-4A1C-B300-4C75BADE00D9}" destId="{2620FADB-0C60-4F51-8E7C-C33F5D0C8E90}" srcOrd="1" destOrd="0" presId="urn:microsoft.com/office/officeart/2005/8/layout/chevron2"/>
    <dgm:cxn modelId="{C5602C68-C45F-49BE-B02A-05C55C062943}" type="presParOf" srcId="{15345908-B6FE-4CEF-B81A-EEA7C87F9ADC}" destId="{515C1E2E-FAC0-4EC1-AA17-02DF8DF6AE6E}" srcOrd="1" destOrd="0" presId="urn:microsoft.com/office/officeart/2005/8/layout/chevron2"/>
    <dgm:cxn modelId="{035A3261-CD71-4EBA-8C39-A393CC7E48FC}" type="presParOf" srcId="{15345908-B6FE-4CEF-B81A-EEA7C87F9ADC}" destId="{8F96879B-B25B-4D45-AB3C-BE1F0771F5D5}" srcOrd="2" destOrd="0" presId="urn:microsoft.com/office/officeart/2005/8/layout/chevron2"/>
    <dgm:cxn modelId="{5410871F-57A2-40C7-B129-9943AC0DEC71}" type="presParOf" srcId="{8F96879B-B25B-4D45-AB3C-BE1F0771F5D5}" destId="{D90475AC-0AFC-4A6D-8640-0F5EBF82660A}" srcOrd="0" destOrd="0" presId="urn:microsoft.com/office/officeart/2005/8/layout/chevron2"/>
    <dgm:cxn modelId="{0667932D-4E79-44A6-88E7-4E980F175DBF}" type="presParOf" srcId="{8F96879B-B25B-4D45-AB3C-BE1F0771F5D5}" destId="{A83B0813-9321-49FD-81F8-EC11E4D5B805}" srcOrd="1" destOrd="0" presId="urn:microsoft.com/office/officeart/2005/8/layout/chevron2"/>
    <dgm:cxn modelId="{33A97B26-528E-4160-82A2-0598D53539B4}" type="presParOf" srcId="{15345908-B6FE-4CEF-B81A-EEA7C87F9ADC}" destId="{FECAA479-ED6D-4B70-A569-27C1E5F58DE6}" srcOrd="3" destOrd="0" presId="urn:microsoft.com/office/officeart/2005/8/layout/chevron2"/>
    <dgm:cxn modelId="{DCA50E9B-82D7-4C94-A19E-9F40FC6A480C}" type="presParOf" srcId="{15345908-B6FE-4CEF-B81A-EEA7C87F9ADC}" destId="{A5219201-7E0B-40D0-8D20-CA199DFC4AEC}" srcOrd="4" destOrd="0" presId="urn:microsoft.com/office/officeart/2005/8/layout/chevron2"/>
    <dgm:cxn modelId="{F4330BF1-277F-4BE5-96DE-DD5DD0FB7ED7}" type="presParOf" srcId="{A5219201-7E0B-40D0-8D20-CA199DFC4AEC}" destId="{AD7D5129-3D19-47BD-8BF7-34971675276F}" srcOrd="0" destOrd="0" presId="urn:microsoft.com/office/officeart/2005/8/layout/chevron2"/>
    <dgm:cxn modelId="{EF5AD95A-18CC-4AF0-B30D-C85D16B9DF52}" type="presParOf" srcId="{A5219201-7E0B-40D0-8D20-CA199DFC4AEC}" destId="{A37AD967-29F6-444D-BAEE-DED669380D8E}"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B90DD-471A-4204-93DF-40EE071CA909}">
      <dsp:nvSpPr>
        <dsp:cNvPr id="0" name=""/>
        <dsp:cNvSpPr/>
      </dsp:nvSpPr>
      <dsp:spPr>
        <a:xfrm rot="5400000">
          <a:off x="-209921" y="212470"/>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项目环境</a:t>
          </a:r>
        </a:p>
      </dsp:txBody>
      <dsp:txXfrm rot="-5400000">
        <a:off x="1" y="492366"/>
        <a:ext cx="979633" cy="419843"/>
      </dsp:txXfrm>
    </dsp:sp>
    <dsp:sp modelId="{2620FADB-0C60-4F51-8E7C-C33F5D0C8E90}">
      <dsp:nvSpPr>
        <dsp:cNvPr id="0" name=""/>
        <dsp:cNvSpPr/>
      </dsp:nvSpPr>
      <dsp:spPr>
        <a:xfrm rot="5400000">
          <a:off x="2596153" y="-1613970"/>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大系统环境</a:t>
          </a:r>
          <a:r>
            <a:rPr lang="en-US" altLang="zh-CN" sz="2000" b="0" kern="1200" dirty="0"/>
            <a:t>/</a:t>
          </a:r>
          <a:r>
            <a:rPr lang="zh-CN" altLang="en-US" sz="2000" b="0" kern="1200" dirty="0"/>
            <a:t>业务环境</a:t>
          </a:r>
        </a:p>
        <a:p>
          <a:pPr marL="228600" lvl="1" indent="-228600" algn="l" defTabSz="889000">
            <a:lnSpc>
              <a:spcPct val="90000"/>
            </a:lnSpc>
            <a:spcBef>
              <a:spcPct val="0"/>
            </a:spcBef>
            <a:spcAft>
              <a:spcPct val="15000"/>
            </a:spcAft>
            <a:buChar char="•"/>
          </a:pPr>
          <a:r>
            <a:rPr lang="zh-CN" altLang="en-US" sz="2000" b="0" kern="1200" dirty="0"/>
            <a:t>环境的约束是什么</a:t>
          </a:r>
        </a:p>
      </dsp:txBody>
      <dsp:txXfrm rot="-5400000">
        <a:off x="979633" y="46956"/>
        <a:ext cx="4098293" cy="820847"/>
      </dsp:txXfrm>
    </dsp:sp>
    <dsp:sp modelId="{D90475AC-0AFC-4A6D-8640-0F5EBF82660A}">
      <dsp:nvSpPr>
        <dsp:cNvPr id="0" name=""/>
        <dsp:cNvSpPr/>
      </dsp:nvSpPr>
      <dsp:spPr>
        <a:xfrm rot="5400000">
          <a:off x="-209921" y="1415183"/>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信息目标</a:t>
          </a:r>
        </a:p>
      </dsp:txBody>
      <dsp:txXfrm rot="-5400000">
        <a:off x="1" y="1695079"/>
        <a:ext cx="979633" cy="419843"/>
      </dsp:txXfrm>
    </dsp:sp>
    <dsp:sp modelId="{A83B0813-9321-49FD-81F8-EC11E4D5B805}">
      <dsp:nvSpPr>
        <dsp:cNvPr id="0" name=""/>
        <dsp:cNvSpPr/>
      </dsp:nvSpPr>
      <dsp:spPr>
        <a:xfrm rot="5400000">
          <a:off x="2596153" y="-411258"/>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输出哪些客户可见对象</a:t>
          </a:r>
        </a:p>
        <a:p>
          <a:pPr marL="228600" lvl="1" indent="-228600" algn="l" defTabSz="889000">
            <a:lnSpc>
              <a:spcPct val="90000"/>
            </a:lnSpc>
            <a:spcBef>
              <a:spcPct val="0"/>
            </a:spcBef>
            <a:spcAft>
              <a:spcPct val="15000"/>
            </a:spcAft>
            <a:buChar char="•"/>
          </a:pPr>
          <a:r>
            <a:rPr lang="zh-CN" altLang="en-US" sz="2000" b="0" kern="1200" dirty="0"/>
            <a:t>需要什么数据作为输入</a:t>
          </a:r>
        </a:p>
      </dsp:txBody>
      <dsp:txXfrm rot="-5400000">
        <a:off x="979633" y="1249668"/>
        <a:ext cx="4098293" cy="820847"/>
      </dsp:txXfrm>
    </dsp:sp>
    <dsp:sp modelId="{AD7D5129-3D19-47BD-8BF7-34971675276F}">
      <dsp:nvSpPr>
        <dsp:cNvPr id="0" name=""/>
        <dsp:cNvSpPr/>
      </dsp:nvSpPr>
      <dsp:spPr>
        <a:xfrm rot="5400000">
          <a:off x="-209921" y="2617895"/>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功能性能</a:t>
          </a:r>
        </a:p>
      </dsp:txBody>
      <dsp:txXfrm rot="-5400000">
        <a:off x="1" y="2897791"/>
        <a:ext cx="979633" cy="419843"/>
      </dsp:txXfrm>
    </dsp:sp>
    <dsp:sp modelId="{A37AD967-29F6-444D-BAEE-DED669380D8E}">
      <dsp:nvSpPr>
        <dsp:cNvPr id="0" name=""/>
        <dsp:cNvSpPr/>
      </dsp:nvSpPr>
      <dsp:spPr>
        <a:xfrm rot="5400000">
          <a:off x="2596153" y="791454"/>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如何将输入变成输出</a:t>
          </a:r>
        </a:p>
        <a:p>
          <a:pPr marL="228600" lvl="1" indent="-228600" algn="l" defTabSz="889000">
            <a:lnSpc>
              <a:spcPct val="90000"/>
            </a:lnSpc>
            <a:spcBef>
              <a:spcPct val="0"/>
            </a:spcBef>
            <a:spcAft>
              <a:spcPct val="15000"/>
            </a:spcAft>
            <a:buChar char="•"/>
          </a:pPr>
          <a:r>
            <a:rPr lang="zh-CN" altLang="en-US" sz="2000" b="0" kern="1200" dirty="0"/>
            <a:t>要满足哪些特殊性能</a:t>
          </a:r>
        </a:p>
      </dsp:txBody>
      <dsp:txXfrm rot="-5400000">
        <a:off x="979633" y="2452380"/>
        <a:ext cx="4098293" cy="8208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307" name=""/>
        <p:cNvGrpSpPr/>
        <p:nvPr/>
      </p:nvGrpSpPr>
      <p:grpSpPr>
        <a:xfrm>
          <a:off x="0" y="0"/>
          <a:ext cx="0" cy="0"/>
          <a:chOff x="0" y="0"/>
          <a:chExt cx="0" cy="0"/>
        </a:xfrm>
      </p:grpSpPr>
      <p:sp>
        <p:nvSpPr>
          <p:cNvPr id="1049344"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9345"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pPr rtl="0"/>
            <a:fld id="{50176C01-2996-41EA-87C6-D94E8BA12DB2}" type="datetime2">
              <a:rPr altLang="en-US" lang="zh-CN" smtClean="0">
                <a:latin typeface="微软雅黑" panose="020B0503020204020204" pitchFamily="34" charset="-122"/>
                <a:ea typeface="微软雅黑" panose="020B0503020204020204" pitchFamily="34" charset="-122"/>
              </a:rPr>
              <a:t>2020年8月12日</a:t>
            </a:fld>
            <a:endParaRPr altLang="en-US" dirty="0" lang="zh-CN">
              <a:latin typeface="微软雅黑" panose="020B0503020204020204" pitchFamily="34" charset="-122"/>
              <a:ea typeface="微软雅黑" panose="020B0503020204020204" pitchFamily="34" charset="-122"/>
            </a:endParaRPr>
          </a:p>
        </p:txBody>
      </p:sp>
      <p:sp>
        <p:nvSpPr>
          <p:cNvPr id="1049346"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9347"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pPr rtl="0"/>
            <a:fld id="{1604A0D4-B89B-4ADD-AF9E-38636B40EE4E}" type="slidenum">
              <a:rPr altLang="zh-CN" lang="en-US" smtClean="0">
                <a:latin typeface="微软雅黑" panose="020B0503020204020204" pitchFamily="34" charset="-122"/>
                <a:ea typeface="微软雅黑" panose="020B0503020204020204" pitchFamily="34" charset="-122"/>
              </a:rPr>
              <a:t>‹#›</a:t>
            </a:fld>
            <a:endParaRPr altLang="en-US" dirty="0" lang="zh-CN">
              <a:latin typeface="微软雅黑" panose="020B0503020204020204" pitchFamily="34" charset="-122"/>
              <a:ea typeface="微软雅黑" panose="020B0503020204020204" pitchFamily="34" charset="-122"/>
            </a:endParaRPr>
          </a:p>
        </p:txBody>
      </p:sp>
    </p:spTree>
  </p:cSld>
  <p:clrMap accent1="accent1" accent2="accent2" accent3="accent3" accent4="accent4" accent5="accent5" accent6="accent6" bg1="lt1" bg2="lt2" tx1="dk1" tx2="dk2" hlink="hlink" folHlink="folHlink"/>
</p:handoutMaster>
</file>

<file path=ppt/ink/ink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3389.029 4222.702 181.29, 3442.619 4222.702 249.434, 3500.276 4215.771 249.283, 3574.439 4207.894 248.581, 3631.95 4198.384 247.64, 3686.285 4191.636 245.645, 3736.362 4181.217 242.852, 3786.865 4169.733 239.551, 3857.282 4159.731 235.768, 3915.298 4152.897 233.912, 3968.122 4144.957 234.038, 4015.851 4141.808 234.501, 4080.887 4131.549 236.125, 4155.611 4121.802 240.063, 4207.307 4114.15 244.545, 4263.066 4106.717 251.234, 4329.891 4097.806 258.407, 4385.694 4093.701 264.224, 4440.351 4092.691 268.405, 4520.201 4092.47 270.59, 4580.077 4092.47 270.492, 4661.684 4092.47 268.491, 4711.466 4099.401 267.448, 4762.537 4102.329 266.448, 4821.644 4103.883 265.534, 4870.519 4104.223 265.89, 4918.424 4100.109 266.605, 4984.373 4094.451 267.854, 5038.931 4089.014 268.725, 5096.19 4083.986 269.471, 5148.879 4074.932 270.011, 5204.017 4071.2 270.643, 5264.374 4065.422 271.656, 5323.916 4060.307 272.93, 5390.652 4057.696 274.761, 5438.457 4057.173 276.06, 5485.747 4056.952 276.945, 5546.035 4056.952 277.439, 5620.062 4056.952 277.291, 5670.081 4056.952 276.865, 5739.872 4063.883 276.075, 5790.454 4066.811 275.474, 5857.883 4077.071 274.632, 5924.263 4086.818 273.778, 5999.263 4101.585 272.634, 6056.96 4116.702 271.973, 6133.566 4130.531 271.691, 6189.773 4137.626 272.341, 6239.396 4139.084 273.373, 6298.338 4146.671 275.404, 6346.731 4149.686 277.534, 6398.701 4150.923 279.833, 6458.074 4151.579 282.979, 6525.925 4142.961 286.498, 6582.066 4140.571 289.251, 6645.408 4139.915 291.41, 6714.244 4139.827 292.825, 6784.655 4146.757 293.773, 6831.889 4149.686 293.967, 6885.375 4155.44 293.662, 6951.455 4161.524 292.977, 7007.172 4163.079 291.814, 7070.513 4168.01 290.799, 7148.874 4164.31 291.997, 7219.126 4156.796 294.087, 7274.588 4153.647 296.161, 7339.354 4145.164 298.927, 7393.765 4141.895 300.599, 7448.166 4133.64 301.938, 7508.734 4129.306 303.14, 7576.878 4121.278 303.59, 7633.02 4117.379 303.672, 7710.323 4116.235 303.222, 7763.655 4116.148 302.867, 7833.253 4116.148 302.607, 7881.717 4116.148 302.518, 7936.42 4120.349 302.501, 7986.92 4124.854 302.501, 8035.609 4126.757 302.501, 8111.151 4127.901 302.731, 8178.904 4134.919 302.941, 8252.854 4139.084 303.227, 8324.795 4139.741 303.499, 8387.262 4139.827 303.947, 8436.428 4139.827 304.357, 8484.475 4139.827 305.753, 8542.527 4139.827 308.006, 8590.677 4139.827 310.195, 8638.205 4139.827 312.855, 8713.298 4132.896 317.302, 8781.135 4129.219 320.492, 8859.275 4128.075 323.385, 8908.533 4127.988 324.749, 8966.635 4127.988 326.427, 9015.289 4127.988 327.476, 9063.193 4127.988 328.449, 9120.462 4127.988 329.541, 9206.871 4127.988 330.507, 9262.588 4127.988 330.866, 9310.719 4127.988 331.234, 9358.406 4121.058 331.659, 9412.742 4118.13 332.302, 9467.169 4116.892 333.122, 9520.35 4116.37 334.017, 9584.605 4116.148 335.527, 9658.692 4116.148 337.051, 9710.137 4116.148 338.131, 9791.72 4116.148 339.827, 9841.315 4116.148 340.481, 9908.185 4116.148 340.953, 9958.736 4116.148 341.075, 10014.358 4116.148 340.987, 10084.401 4120.349 340.451, 10132.849 4124.854 339.997, 10183.335 4126.757 339.141, 10250.63 4131.968 337.864, 10321.202 4137.847 336.881, 10371.932 4139.084 336.471, 10438.272 4139.741 336.458, 10493.835 4139.827 336.877, 10571.514 4144.028 337.649, 10625.143 4148.532 338.225, 10682.119 4143.505 338.733, 10742.975 4141.382 339.006, 10810.507 4140.254 339.45, 10869.509 4139.915 339.865, 10928.537 4139.827 340.333, 11002.592 4139.827 341.023, 11066.723 4139.827 341.37, 11130.64 4139.827 341.574, 11199.674 4139.827 341.698, 11254.912 4139.827 341.716, 11312.253 4139.827 342.031, 11377.761 4146.757 342.638, 11432.259 4149.686 343.224, 11486.658 4155.123 344.375, 11551.419 4161.438 346.082, 11605.196 4162.762 347.601, 11664.739 4163.285 349.457, 11731.563 4170.437 352.01, 11786.38 4173.365 354.121, 11843.636 4174.603 356.602, 11906.422 4175.259 359.734, 11959.767 4175.346 362.178, 12012.213 4175.346 364.532, 12102.963 4175.346 367.347, 12158.735 4175.346 367.855, 12227.763 4179.545 367.882, 12275.452 4184.05 367.706, 12322.857 4185.953 367.533, 12399.838 4194.028 366.53, 12488.992 4206.985 363.569, 12554.261 4217.367 360.028, 12634.139 4221.958 357.404, 12708.043 4231.407 356.218, 12782.252 4234.115 357.554, 12867.494 4234.542 360.041, 12933.281 4234.542 363.572, 13006.57 4225.836 367.698, 13072.722 4222.923 371.757, 13135.987 4232.561 373.995, 13198.331 4234.542 372.892, 13262.651 4243.246 370.308, 13323.986 4250.495 368.006, 13383.514 4261.993 366.373, 13442.982 4276.768 362.634, 13498.15 4291.669 356.277, 13556.671 4302.442 354.763, 13616.753 4305.577 366.436, 13672.119 4289.964 386.481, 13725.725 4273.193 404.534, 13791.158 4258.963 408.665, 13853.057 4249.515 403.341, 13914.091 4239.537 400.608, 13969.79 4230.768 400.116, 14041.569 4213.271 400.946, 14099.161 4198.179 402.02, 14159.523 4181.217 402.806, 14229.487 4164.958 402.833, 14301.356 4148.21 402.279, 14381.174 4140.254 401.047, 14448.129 4131.122 400.586, 14521.415 4128.209 400.622, 14586.623 4119.284 400.77, 14647.12 4116.576 400.866, 14712.76 4105.54 400.612, 14772.036 4104.396 399.829, 14845.217 4093.701 399.166, 14910.428 4092.47 399.145, 14966.249 4092.47 398.539, 15040.723 4096.671 396.934, 15121.352 4103.883 394.649, 15186.383 4104.31 394.186, 15244.582 4114.168 395.078, 15307.721 4116.148 395.997, 15363.188 4124.854 395.634, 15428.056 4127.901 394.945, 15497.856 4138.597 393.388, 15557.972 4146.757 391.077, 15623.084 4155.44 388.906, 15689.654 4162.762 389.069, 15752.408 4172.211 391.198, 15823.194 4175.125 392.414, 15886.332 4185.953 388.356, 15941.799 4194.115 384.213, 16006.67 4198.803 387.207, 16067.787 4207.729 391.761, 16132.856 4210.642 398.129, 16193.441 4215.063 407.112, 16255.608 4222.481 416.782, 16320.342 4233.311 427.725, 16370.374 4241.988 337.334</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06" name=""/>
        <p:cNvGrpSpPr/>
        <p:nvPr/>
      </p:nvGrpSpPr>
      <p:grpSpPr>
        <a:xfrm>
          <a:off x="0" y="0"/>
          <a:ext cx="0" cy="0"/>
          <a:chOff x="0" y="0"/>
          <a:chExt cx="0" cy="0"/>
        </a:xfrm>
      </p:grpSpPr>
      <p:sp>
        <p:nvSpPr>
          <p:cNvPr id="1049338"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9339"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altLang="en-US" lang="zh-CN" smtClean="0"/>
              <a:t>2020年8月12日</a:t>
            </a:fld>
            <a:endParaRPr altLang="en-US" dirty="0" lang="zh-CN"/>
          </a:p>
        </p:txBody>
      </p:sp>
      <p:sp>
        <p:nvSpPr>
          <p:cNvPr id="1049340"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rtl="0"/>
            <a:endParaRPr altLang="en-US" dirty="0" lang="zh-CN"/>
          </a:p>
        </p:txBody>
      </p:sp>
      <p:sp>
        <p:nvSpPr>
          <p:cNvPr id="1049341" name="备注占位符 4"/>
          <p:cNvSpPr>
            <a:spLocks noGrp="1"/>
          </p:cNvSpPr>
          <p:nvPr>
            <p:ph type="body" sz="quarter" idx="3"/>
          </p:nvPr>
        </p:nvSpPr>
        <p:spPr>
          <a:xfrm>
            <a:off x="685800" y="4400550"/>
            <a:ext cx="5486400" cy="3086100"/>
          </a:xfrm>
          <a:prstGeom prst="rect"/>
        </p:spPr>
        <p:txBody>
          <a:bodyPr bIns="45720" lIns="91440" rIns="91440" rtlCol="0" tIns="45720" vert="horz"/>
          <a:p>
            <a:pPr lvl="0" rtl="0"/>
            <a:r>
              <a:rPr altLang="en-US" dirty="0" lang="zh-CN" noProof="0"/>
              <a:t>单击此处编辑母版文本样式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9342"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9343"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altLang="zh-CN" lang="en-US" smtClean="0"/>
              <a:t>‹#›</a:t>
            </a:fld>
            <a:endParaRPr altLang="en-US" dirty="0"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latinLnBrk="0" marL="457200" rtl="0">
      <a:defRPr sz="12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latinLnBrk="0" marL="914400" rtl="0">
      <a:defRPr sz="12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latinLnBrk="0" marL="1371600" rtl="0">
      <a:defRPr sz="12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latinLnBrk="0" marL="1828800" rtl="0">
      <a:defRPr sz="12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0"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itchFamily="18" charset="0"/>
                <a:ea typeface="黑体" pitchFamily="2" charset="-122"/>
              </a:defRPr>
            </a:lvl1pPr>
            <a:lvl2pPr eaLnBrk="0" hangingPunct="0" indent="-285750" marL="742950">
              <a:defRPr b="1" sz="2400" kumimoji="1">
                <a:solidFill>
                  <a:schemeClr val="tx1"/>
                </a:solidFill>
                <a:latin typeface="Times New Roman" pitchFamily="18" charset="0"/>
                <a:ea typeface="黑体" pitchFamily="2" charset="-122"/>
              </a:defRPr>
            </a:lvl2pPr>
            <a:lvl3pPr eaLnBrk="0" hangingPunct="0" indent="-228600" marL="1143000">
              <a:defRPr b="1" sz="2400" kumimoji="1">
                <a:solidFill>
                  <a:schemeClr val="tx1"/>
                </a:solidFill>
                <a:latin typeface="Times New Roman" pitchFamily="18" charset="0"/>
                <a:ea typeface="黑体" pitchFamily="2" charset="-122"/>
              </a:defRPr>
            </a:lvl3pPr>
            <a:lvl4pPr eaLnBrk="0" hangingPunct="0" indent="-228600" marL="1600200">
              <a:defRPr b="1" sz="2400" kumimoji="1">
                <a:solidFill>
                  <a:schemeClr val="tx1"/>
                </a:solidFill>
                <a:latin typeface="Times New Roman" pitchFamily="18" charset="0"/>
                <a:ea typeface="黑体" pitchFamily="2" charset="-122"/>
              </a:defRPr>
            </a:lvl4pPr>
            <a:lvl5pPr eaLnBrk="0" hangingPunct="0" indent="-228600" marL="2057400">
              <a:defRPr b="1" sz="2400" kumimoji="1">
                <a:solidFill>
                  <a:schemeClr val="tx1"/>
                </a:solidFill>
                <a:latin typeface="Times New Roman" pitchFamily="18" charset="0"/>
                <a:ea typeface="黑体" pitchFamily="2" charset="-122"/>
              </a:defRPr>
            </a:lvl5pPr>
            <a:lvl6pPr algn="ctr" eaLnBrk="0" fontAlgn="base" hangingPunct="0" indent="-228600" marL="25146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6pPr>
            <a:lvl7pPr algn="ctr" eaLnBrk="0" fontAlgn="base" hangingPunct="0" indent="-228600" marL="29718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7pPr>
            <a:lvl8pPr algn="ctr" eaLnBrk="0" fontAlgn="base" hangingPunct="0" indent="-228600" marL="34290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8pPr>
            <a:lvl9pPr algn="ctr" eaLnBrk="0" fontAlgn="base" hangingPunct="0" indent="-228600" marL="38862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charset="0"/>
                <a:ea typeface="宋体" pitchFamily="2" charset="-122"/>
              </a:rPr>
              <a:pPr algn="r" eaLnBrk="1" hangingPunct="1">
                <a:lnSpc>
                  <a:spcPct val="100000"/>
                </a:lnSpc>
                <a:spcBef>
                  <a:spcPct val="0"/>
                </a:spcBef>
                <a:buClrTx/>
                <a:buFontTx/>
                <a:buNone/>
              </a:pPr>
              <a:t>1</a:t>
            </a:fld>
            <a:endParaRPr altLang="zh-CN" b="0" dirty="0" sz="1200" kumimoji="0" lang="en-US">
              <a:latin typeface="Arial" charset="0"/>
              <a:ea typeface="宋体" pitchFamily="2" charset="-122"/>
            </a:endParaRPr>
          </a:p>
        </p:txBody>
      </p:sp>
      <p:sp>
        <p:nvSpPr>
          <p:cNvPr id="1048581" name="Rectangle 2"/>
          <p:cNvSpPr>
            <a:spLocks noChangeAspect="1" noRot="1" noGrp="1" noChangeArrowheads="1" noTextEdit="1"/>
          </p:cNvSpPr>
          <p:nvPr>
            <p:ph type="sldImg"/>
          </p:nvPr>
        </p:nvSpPr>
        <p:spPr>
          <a:xfrm>
            <a:off x="381000" y="685800"/>
            <a:ext cx="6096000" cy="3429000"/>
          </a:xfrm>
        </p:spPr>
      </p:sp>
      <p:sp>
        <p:nvSpPr>
          <p:cNvPr id="1048582" name="Rectangle 3"/>
          <p:cNvSpPr>
            <a:spLocks noGrp="1" noChangeArrowheads="1"/>
          </p:cNvSpPr>
          <p:nvPr>
            <p:ph type="body" idx="1"/>
          </p:nvPr>
        </p:nvSpPr>
        <p:spPr>
          <a:noFill/>
        </p:spPr>
        <p:txBody>
          <a:bodyPr/>
          <a:p>
            <a:endParaRPr altLang="en-US" dirty="0" sz="1200" kern="1200" lang="zh-CN">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65" name="幻灯片图像占位符 1"/>
          <p:cNvSpPr>
            <a:spLocks noChangeAspect="1" noRot="1" noGrp="1"/>
          </p:cNvSpPr>
          <p:nvPr>
            <p:ph type="sldImg"/>
          </p:nvPr>
        </p:nvSpPr>
        <p:spPr/>
      </p:sp>
      <p:sp>
        <p:nvSpPr>
          <p:cNvPr id="1048766" name="备注占位符 2"/>
          <p:cNvSpPr>
            <a:spLocks noGrp="1"/>
          </p:cNvSpPr>
          <p:nvPr>
            <p:ph type="body" idx="1"/>
          </p:nvPr>
        </p:nvSpPr>
        <p:spPr/>
        <p:txBody>
          <a:bodyPr>
            <a:normAutofit lnSpcReduction="10000"/>
          </a:bodyPr>
          <a:p>
            <a:pPr>
              <a:lnSpc>
                <a:spcPct val="150000"/>
              </a:lnSpc>
              <a:buFont typeface="Arial" pitchFamily="34" charset="0"/>
              <a:buChar char="•"/>
            </a:pPr>
            <a:r>
              <a:rPr altLang="en-US" dirty="0" lang="zh-CN"/>
              <a:t>第四个</a:t>
            </a:r>
            <a:r>
              <a:rPr altLang="zh-CN" dirty="0" lang="en-US"/>
              <a:t>P</a:t>
            </a:r>
            <a:r>
              <a:rPr altLang="en-US" dirty="0" lang="zh-CN"/>
              <a:t>项目</a:t>
            </a:r>
            <a:r>
              <a:rPr altLang="zh-CN" dirty="0" lang="en-US"/>
              <a:t>Project</a:t>
            </a:r>
            <a:r>
              <a:rPr altLang="en-US" dirty="0" lang="zh-CN"/>
              <a:t>要求项目管理者要采用确保软件团队能成功的方式来组织项目。</a:t>
            </a:r>
            <a:r>
              <a:rPr altLang="zh-CN" dirty="0" lang="en-US"/>
              <a:t>Reel</a:t>
            </a:r>
            <a:r>
              <a:rPr altLang="en-US" dirty="0" lang="zh-CN"/>
              <a:t>提供了确保项目组织成功的五个部分，第一个是在正确的基础上开始工作，首先正确理解要解决的问题，然后为每个项目参与者设定现实的目标和期望；第二个是保持动力，不仅仅在项目开始的时候热情澎湃，还要在项目过程中采取激励等措施让团队人员保持稳定和激情。第三是跟踪进展，进行软件质量保证以及项目进度检查。第四是进行良好决策，应该保持项目的简单性，尽可能使用商用成品软件或现有构件，识别并避免显而易见的风险，第五是事后分析，累积项目经验，优化项目管理知识。这五个部分也代表了项目不同阶段应</a:t>
            </a:r>
            <a:r>
              <a:rPr altLang="en-US" b="0" dirty="0" lang="zh-CN"/>
              <a:t>该要注重的管理要点。如果项目出现：</a:t>
            </a:r>
            <a:r>
              <a:rPr altLang="en-US" b="0" dirty="0" sz="1200" lang="zh-CN">
                <a:solidFill>
                  <a:srgbClr val="0000FF"/>
                </a:solidFill>
              </a:rPr>
              <a:t>不了解客户需求、产品范围定义不清楚、变更管理不好、最后期限不切实际、客户抵制等危险信号，项目管理者就可以利用</a:t>
            </a:r>
            <a:r>
              <a:rPr altLang="zh-CN" b="0" dirty="0" sz="1200" lang="en-US">
                <a:solidFill>
                  <a:srgbClr val="0000FF"/>
                </a:solidFill>
              </a:rPr>
              <a:t>Reel</a:t>
            </a:r>
            <a:r>
              <a:rPr altLang="en-US" b="0" dirty="0" sz="1200" lang="zh-CN">
                <a:solidFill>
                  <a:srgbClr val="0000FF"/>
                </a:solidFill>
              </a:rPr>
              <a:t>的方法来检查项目管理问题并改善项目管理效果。</a:t>
            </a:r>
            <a:endParaRPr altLang="zh-CN" b="0" dirty="0" sz="1200" lang="en-US">
              <a:solidFill>
                <a:srgbClr val="0000FF"/>
              </a:solidFill>
            </a:endParaRPr>
          </a:p>
          <a:p>
            <a:endParaRPr altLang="en-US" dirty="0" lang="zh-CN"/>
          </a:p>
        </p:txBody>
      </p:sp>
      <p:sp>
        <p:nvSpPr>
          <p:cNvPr id="1048767" name="灯片编号占位符 3"/>
          <p:cNvSpPr>
            <a:spLocks noGrp="1"/>
          </p:cNvSpPr>
          <p:nvPr>
            <p:ph type="sldNum" sz="quarter" idx="10"/>
          </p:nvPr>
        </p:nvSpPr>
        <p:spPr/>
        <p:txBody>
          <a:bodyPr/>
          <a:p>
            <a:fld id="{82869989-EB00-4EE7-BCB5-25BDC5BB29F8}" type="slidenum">
              <a:rPr altLang="zh-CN" lang="en-US" smtClean="0"/>
              <a:t>10</a:t>
            </a:fld>
            <a:endParaRPr altLang="en-US" dirty="0"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70" name="幻灯片图像占位符 1"/>
          <p:cNvSpPr>
            <a:spLocks noChangeAspect="1" noRot="1" noGrp="1"/>
          </p:cNvSpPr>
          <p:nvPr>
            <p:ph type="sldImg"/>
          </p:nvPr>
        </p:nvSpPr>
        <p:spPr>
          <a:xfrm>
            <a:off x="381000" y="685800"/>
            <a:ext cx="6096000" cy="3429000"/>
          </a:xfrm>
        </p:spPr>
      </p:sp>
      <p:sp>
        <p:nvSpPr>
          <p:cNvPr id="1048771" name="备注占位符 2"/>
          <p:cNvSpPr>
            <a:spLocks noGrp="1"/>
          </p:cNvSpPr>
          <p:nvPr>
            <p:ph type="body" idx="1"/>
          </p:nvPr>
        </p:nvSpPr>
        <p:spPr/>
        <p:txBody>
          <a:bodyPr/>
          <a:p>
            <a:r>
              <a:rPr altLang="zh-CN" dirty="0" sz="1200" kern="1200" lang="zh-CN">
                <a:solidFill>
                  <a:schemeClr val="tx1"/>
                </a:solidFill>
                <a:latin typeface="微软雅黑" panose="020B0503020204020204" pitchFamily="34" charset="-122"/>
                <a:ea typeface="微软雅黑" panose="020B0503020204020204" pitchFamily="34" charset="-122"/>
                <a:cs typeface="+mn-cs"/>
              </a:rPr>
              <a:t>本小节包括从软件度量的目标、软件度量的内容、软件度量的方法、面向规模的度量方法这几个方面。</a:t>
            </a:r>
            <a:endParaRPr altLang="en-US" dirty="0" lang="zh-CN"/>
          </a:p>
        </p:txBody>
      </p:sp>
      <p:sp>
        <p:nvSpPr>
          <p:cNvPr id="1048772" name="灯片编号占位符 3"/>
          <p:cNvSpPr>
            <a:spLocks noGrp="1"/>
          </p:cNvSpPr>
          <p:nvPr>
            <p:ph type="sldNum" sz="quarter" idx="10"/>
          </p:nvPr>
        </p:nvSpPr>
        <p:spPr/>
        <p:txBody>
          <a:bodyPr/>
          <a:p>
            <a:fld id="{6323E544-FF8F-4F6E-B246-DDE628A3566E}" type="slidenum">
              <a:rPr altLang="en-US" lang="zh-CN" smtClean="0"/>
              <a:t>11</a:t>
            </a:fld>
            <a:endParaRPr altLang="zh-CN"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75" name="幻灯片图像占位符 1"/>
          <p:cNvSpPr>
            <a:spLocks noChangeAspect="1" noRot="1" noGrp="1"/>
          </p:cNvSpPr>
          <p:nvPr>
            <p:ph type="sldImg"/>
          </p:nvPr>
        </p:nvSpPr>
        <p:spPr/>
      </p:sp>
      <p:sp>
        <p:nvSpPr>
          <p:cNvPr id="1048776" name="备注占位符 2"/>
          <p:cNvSpPr>
            <a:spLocks noGrp="1"/>
          </p:cNvSpPr>
          <p:nvPr>
            <p:ph type="body" idx="1"/>
          </p:nvPr>
        </p:nvSpPr>
        <p:spPr/>
        <p:txBody>
          <a:bodyPr/>
          <a:p>
            <a:pPr algn="l" defTabSz="914400" eaLnBrk="1" fontAlgn="auto" hangingPunct="1" indent="0" latinLnBrk="0" lvl="0" marL="0" marR="0" rtl="0">
              <a:lnSpc>
                <a:spcPct val="100000"/>
              </a:lnSpc>
              <a:spcBef>
                <a:spcPts val="0"/>
              </a:spcBef>
              <a:spcAft>
                <a:spcPts val="0"/>
              </a:spcAft>
              <a:buClrTx/>
              <a:buSzTx/>
              <a:buFontTx/>
              <a:buNone/>
            </a:pPr>
            <a:r>
              <a:rPr altLang="en-US" dirty="0" lang="zh-CN"/>
              <a:t>在物理学界，有一个说法是，</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当你能够度量你所说的事物，并能用数字表达它时，你就对它有了一定了解；反之，如果不能测量他，也不能用数字表达，就说明你对它的了解还不深入，不能令人满意。软件工程界也接受了这样的观点。</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软件项目管理的成熟化也需要度量与数字化，目的是持续改进软件过程，并用于项目估算、质量控制、生产率评估等，并在项目过程中起到辅助决策的作用。</a:t>
            </a:r>
          </a:p>
          <a:p>
            <a:pPr algn="l" defTabSz="914400" eaLnBrk="1" fontAlgn="auto" hangingPunct="1" indent="0" latinLnBrk="0" lvl="0" marL="0" marR="0" rtl="0">
              <a:lnSpc>
                <a:spcPct val="100000"/>
              </a:lnSpc>
              <a:spcBef>
                <a:spcPts val="0"/>
              </a:spcBef>
              <a:spcAft>
                <a:spcPts val="0"/>
              </a:spcAft>
              <a:buClrTx/>
              <a:buSzTx/>
              <a:buFontTx/>
              <a:buNone/>
            </a:pPr>
            <a:endParaRPr altLang="en-US" dirty="0" lang="zh-CN"/>
          </a:p>
        </p:txBody>
      </p:sp>
      <p:sp>
        <p:nvSpPr>
          <p:cNvPr id="1048777" name="灯片编号占位符 3"/>
          <p:cNvSpPr>
            <a:spLocks noGrp="1"/>
          </p:cNvSpPr>
          <p:nvPr>
            <p:ph type="sldNum" sz="quarter" idx="10"/>
          </p:nvPr>
        </p:nvSpPr>
        <p:spPr/>
        <p:txBody>
          <a:bodyPr/>
          <a:p>
            <a:fld id="{82869989-EB00-4EE7-BCB5-25BDC5BB29F8}" type="slidenum">
              <a:rPr altLang="zh-CN" lang="en-US" smtClean="0"/>
              <a:t>12</a:t>
            </a:fld>
            <a:endParaRPr altLang="en-US" dirty="0"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82" name="幻灯片图像占位符 1"/>
          <p:cNvSpPr>
            <a:spLocks noChangeAspect="1" noRot="1" noGrp="1"/>
          </p:cNvSpPr>
          <p:nvPr>
            <p:ph type="sldImg"/>
          </p:nvPr>
        </p:nvSpPr>
        <p:spPr/>
      </p:sp>
      <p:sp>
        <p:nvSpPr>
          <p:cNvPr id="1048783" name="备注占位符 2"/>
          <p:cNvSpPr>
            <a:spLocks noGrp="1"/>
          </p:cNvSpPr>
          <p:nvPr>
            <p:ph type="body" idx="1"/>
          </p:nvPr>
        </p:nvSpPr>
        <p:spPr/>
        <p:txBody>
          <a:bodyPr>
            <a:normAutofit fontScale="77500" lnSpcReduction="20000"/>
          </a:bodyPr>
          <a:p>
            <a:pPr algn="l" defTabSz="914400" eaLnBrk="1" fontAlgn="auto" hangingPunct="1" indent="0" latinLnBrk="0" marL="0" marR="0" rtl="0">
              <a:lnSpc>
                <a:spcPct val="100000"/>
              </a:lnSpc>
              <a:spcBef>
                <a:spcPts val="0"/>
              </a:spcBef>
              <a:spcAft>
                <a:spcPts val="0"/>
              </a:spcAft>
              <a:buClrTx/>
              <a:buSzTx/>
              <a:buFontTx/>
              <a:buNone/>
            </a:pPr>
            <a:r>
              <a:rPr altLang="en-US" dirty="0" lang="zh-CN"/>
              <a:t>软件度量的内容主要包括两个方面，一方面是对软件生产率的度量，这包括对项目工作量、项目周期、项目成本等方面的度量，另一方面是对软件质量的度量，比如</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产品发布后用户报告的缺陷数、产品的运行速度、可存储的容量、一段时间内累积无效服务时间等。在项目的初期，根据经验对当前软件项目的工作量和时间进行估算，随着项目的进展，将实际花费的工作量和时间与最初估算的工作量和时间进行对比，用于监控与调整项目的进展。无论是生产率度量还是质量度量，由于软件是人脑的创造性工作，不是流水线上提前完全确定可知的作业时间和工作量，这要求我们在进行项目度量时要以行业及组织的历史数据作为软件项目度量的基础。</a:t>
            </a:r>
          </a:p>
          <a:p>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altLang="en-US" dirty="0" lang="zh-CN"/>
          </a:p>
        </p:txBody>
      </p:sp>
      <p:sp>
        <p:nvSpPr>
          <p:cNvPr id="1048784" name="灯片编号占位符 3"/>
          <p:cNvSpPr>
            <a:spLocks noGrp="1"/>
          </p:cNvSpPr>
          <p:nvPr>
            <p:ph type="sldNum" sz="quarter" idx="10"/>
          </p:nvPr>
        </p:nvSpPr>
        <p:spPr/>
        <p:txBody>
          <a:bodyPr/>
          <a:p>
            <a:fld id="{82869989-EB00-4EE7-BCB5-25BDC5BB29F8}" type="slidenum">
              <a:rPr altLang="zh-CN" lang="en-US" smtClean="0"/>
              <a:t>13</a:t>
            </a:fld>
            <a:endParaRPr altLang="en-US" dirty="0"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87" name="幻灯片图像占位符 1"/>
          <p:cNvSpPr>
            <a:spLocks noChangeAspect="1" noRot="1" noGrp="1"/>
          </p:cNvSpPr>
          <p:nvPr>
            <p:ph type="sldImg"/>
          </p:nvPr>
        </p:nvSpPr>
        <p:spPr/>
      </p:sp>
      <p:sp>
        <p:nvSpPr>
          <p:cNvPr id="1048788" name="备注占位符 2"/>
          <p:cNvSpPr>
            <a:spLocks noGrp="1"/>
          </p:cNvSpPr>
          <p:nvPr>
            <p:ph type="body" idx="1"/>
          </p:nvPr>
        </p:nvSpPr>
        <p:spPr/>
        <p:txBody>
          <a:bodyPr>
            <a:normAutofit/>
          </a:bodyPr>
          <a:p>
            <a:r>
              <a:rPr altLang="en-US" dirty="0" lang="zh-CN"/>
              <a:t>软件项目度量的方法包括</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面向功能点的度量、面向对象的度量、面向用例的度量等方法，其中常用的是前两种，面向规模的度量和面向功能点的度量，我们也重点介绍这两种度量方法，有兴趣的同学可以自行学习了解面向对象的度量和面向用例的度量。</a:t>
            </a:r>
            <a:endPar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altLang="en-US" dirty="0" lang="zh-CN"/>
          </a:p>
        </p:txBody>
      </p:sp>
      <p:sp>
        <p:nvSpPr>
          <p:cNvPr id="1048789" name="灯片编号占位符 3"/>
          <p:cNvSpPr>
            <a:spLocks noGrp="1"/>
          </p:cNvSpPr>
          <p:nvPr>
            <p:ph type="sldNum" sz="quarter" idx="10"/>
          </p:nvPr>
        </p:nvSpPr>
        <p:spPr/>
        <p:txBody>
          <a:bodyPr/>
          <a:p>
            <a:fld id="{82869989-EB00-4EE7-BCB5-25BDC5BB29F8}" type="slidenum">
              <a:rPr altLang="zh-CN" lang="en-US" smtClean="0"/>
              <a:t>14</a:t>
            </a:fld>
            <a:endParaRPr altLang="en-US" dirty="0"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92" name="幻灯片图像占位符 1"/>
          <p:cNvSpPr>
            <a:spLocks noChangeAspect="1" noRot="1" noGrp="1"/>
          </p:cNvSpPr>
          <p:nvPr>
            <p:ph type="sldImg"/>
          </p:nvPr>
        </p:nvSpPr>
        <p:spPr/>
      </p:sp>
      <p:sp>
        <p:nvSpPr>
          <p:cNvPr id="1048793" name="备注占位符 2"/>
          <p:cNvSpPr>
            <a:spLocks noGrp="1"/>
          </p:cNvSpPr>
          <p:nvPr>
            <p:ph type="body" idx="1"/>
          </p:nvPr>
        </p:nvSpPr>
        <p:spPr/>
        <p:txBody>
          <a:bodyPr>
            <a:normAutofit fontScale="62500" lnSpcReduction="20000"/>
          </a:bodyPr>
          <a:p>
            <a:r>
              <a:rPr altLang="en-US" b="0" dirty="0" lang="zh-CN"/>
              <a:t>下面我们学习面向规模的软件项目度量方法。面向规模的度量方法是</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通过对质量和（或者）生产率的测量进行规范化而得到的，这些测量时根据开发过的软件的规模得到的。下面介绍面向规模度量的一些指标：千行代码（</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由于任何程序语言都是由代码行或者说代码语句组成的，所以代码行是能够直接计数的，千行代码就是指一千行程序语句；生产率（</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表示软件工作量(单位：人月，人月的意思是指一个人做一个月，是项目参与人数与工作月数的成绩，</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个人做一个月是</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个人做两个月也是</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p>
          <a:p>
            <a:endParaRPr altLang="en-US" dirty="0" lang="zh-CN"/>
          </a:p>
        </p:txBody>
      </p:sp>
      <p:sp>
        <p:nvSpPr>
          <p:cNvPr id="1048794" name="灯片编号占位符 3"/>
          <p:cNvSpPr>
            <a:spLocks noGrp="1"/>
          </p:cNvSpPr>
          <p:nvPr>
            <p:ph type="sldNum" sz="quarter" idx="10"/>
          </p:nvPr>
        </p:nvSpPr>
        <p:spPr/>
        <p:txBody>
          <a:bodyPr/>
          <a:p>
            <a:fld id="{82869989-EB00-4EE7-BCB5-25BDC5BB29F8}" type="slidenum">
              <a:rPr altLang="zh-CN" lang="en-US" smtClean="0"/>
              <a:t>15</a:t>
            </a:fld>
            <a:endParaRPr altLang="en-US" dirty="0"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97" name="幻灯片图像占位符 1"/>
          <p:cNvSpPr>
            <a:spLocks noChangeAspect="1" noRot="1" noGrp="1"/>
          </p:cNvSpPr>
          <p:nvPr>
            <p:ph type="sldImg"/>
          </p:nvPr>
        </p:nvSpPr>
        <p:spPr/>
      </p:sp>
      <p:sp>
        <p:nvSpPr>
          <p:cNvPr id="1048798" name="备注占位符 2"/>
          <p:cNvSpPr>
            <a:spLocks noGrp="1"/>
          </p:cNvSpPr>
          <p:nvPr>
            <p:ph type="body" idx="1"/>
          </p:nvPr>
        </p:nvSpPr>
        <p:spPr/>
        <p:txBody>
          <a:bodyPr>
            <a:normAutofit fontScale="62500" lnSpcReduction="20000"/>
          </a:bodyPr>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None/>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为软件项目总开销，单位可以是任何货币单位，如元、万元等 ，</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endParaRPr altLang="en-US" dirty="0" lang="zh-CN"/>
          </a:p>
        </p:txBody>
      </p:sp>
      <p:sp>
        <p:nvSpPr>
          <p:cNvPr id="1048799" name="灯片编号占位符 3"/>
          <p:cNvSpPr>
            <a:spLocks noGrp="1"/>
          </p:cNvSpPr>
          <p:nvPr>
            <p:ph type="sldNum" sz="quarter" idx="10"/>
          </p:nvPr>
        </p:nvSpPr>
        <p:spPr/>
        <p:txBody>
          <a:bodyPr/>
          <a:p>
            <a:fld id="{82869989-EB00-4EE7-BCB5-25BDC5BB29F8}" type="slidenum">
              <a:rPr altLang="zh-CN" lang="en-US" smtClean="0"/>
              <a:t>16</a:t>
            </a:fld>
            <a:endParaRPr altLang="en-US" dirty="0"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803" name="幻灯片图像占位符 1"/>
          <p:cNvSpPr>
            <a:spLocks noChangeAspect="1" noRot="1" noGrp="1"/>
          </p:cNvSpPr>
          <p:nvPr>
            <p:ph type="sldImg"/>
          </p:nvPr>
        </p:nvSpPr>
        <p:spPr/>
      </p:sp>
      <p:sp>
        <p:nvSpPr>
          <p:cNvPr id="1048804" name="备注占位符 2"/>
          <p:cNvSpPr>
            <a:spLocks noGrp="1"/>
          </p:cNvSpPr>
          <p:nvPr>
            <p:ph type="body" idx="1"/>
          </p:nvPr>
        </p:nvSpPr>
        <p:spPr/>
        <p:txBody>
          <a:bodyPr>
            <a:normAutofit/>
          </a:bodyPr>
          <a:p>
            <a:pPr>
              <a:lnSpc>
                <a:spcPct val="150000"/>
              </a:lnSpc>
            </a:pPr>
            <a:r>
              <a:rPr altLang="en-US" b="0" dirty="0" lang="zh-CN"/>
              <a:t>这个表列出</a:t>
            </a:r>
            <a:r>
              <a:rPr altLang="zh-CN" b="0" dirty="0" lang="en-US"/>
              <a:t>A,B,C</a:t>
            </a:r>
            <a:r>
              <a:rPr altLang="en-US" b="0" dirty="0" lang="zh-CN"/>
              <a:t>三个项目的代码行数、工作量、成本、缺陷代码行数、文档页数、人员这几个度量指标。</a:t>
            </a:r>
            <a:r>
              <a:rPr altLang="en-US" b="0" dirty="0" sz="1200" lang="zh-CN">
                <a:solidFill>
                  <a:srgbClr val="0000FF"/>
                </a:solidFill>
              </a:rPr>
              <a:t>以项目</a:t>
            </a:r>
            <a:r>
              <a:rPr altLang="zh-CN" b="0" dirty="0" sz="1200" lang="en-US">
                <a:solidFill>
                  <a:srgbClr val="0000FF"/>
                </a:solidFill>
              </a:rPr>
              <a:t>A</a:t>
            </a:r>
            <a:r>
              <a:rPr altLang="en-US" b="0" dirty="0" sz="1200" lang="zh-CN">
                <a:solidFill>
                  <a:srgbClr val="0000FF"/>
                </a:solidFill>
              </a:rPr>
              <a:t>为例：</a:t>
            </a:r>
            <a:r>
              <a:rPr altLang="en-US" b="0" dirty="0" sz="1200" lang="zh-CN"/>
              <a:t>生产率（</a:t>
            </a:r>
            <a:r>
              <a:rPr altLang="zh-CN" b="0" dirty="0" sz="1200" lang="en-US"/>
              <a:t>PM</a:t>
            </a:r>
            <a:r>
              <a:rPr altLang="en-US" b="0" dirty="0" sz="1200" lang="zh-CN"/>
              <a:t>）</a:t>
            </a:r>
            <a:r>
              <a:rPr altLang="zh-CN" b="0" dirty="0" sz="1200" lang="en-US"/>
              <a:t>= 12.1/24 = 0.51</a:t>
            </a:r>
            <a:r>
              <a:rPr altLang="en-US" b="0" dirty="0" sz="1200" lang="zh-CN"/>
              <a:t>人月；</a:t>
            </a:r>
            <a:endParaRPr altLang="zh-CN" b="0" dirty="0" sz="1200" lang="en-US"/>
          </a:p>
          <a:p>
            <a:pPr>
              <a:lnSpc>
                <a:spcPct val="150000"/>
              </a:lnSpc>
            </a:pPr>
            <a:r>
              <a:rPr altLang="en-US" b="0" dirty="0" sz="1200" lang="zh-CN"/>
              <a:t>每千行代码的平均成本（</a:t>
            </a:r>
            <a:r>
              <a:rPr altLang="zh-CN" b="0" dirty="0" sz="1200" lang="en-US"/>
              <a:t> CKL </a:t>
            </a:r>
            <a:r>
              <a:rPr altLang="en-US" b="0" dirty="0" sz="1200" lang="zh-CN"/>
              <a:t>）</a:t>
            </a:r>
            <a:r>
              <a:rPr altLang="zh-CN" b="0" dirty="0" sz="1200" lang="en-US"/>
              <a:t>= 168/12.1=13.9</a:t>
            </a:r>
            <a:r>
              <a:rPr altLang="en-US" b="0" dirty="0" sz="1200" lang="zh-CN"/>
              <a:t>；代码出错率（</a:t>
            </a:r>
            <a:r>
              <a:rPr altLang="zh-CN" b="0" dirty="0" sz="1200" lang="en-US" err="1"/>
              <a:t>EQRl</a:t>
            </a:r>
            <a:r>
              <a:rPr altLang="en-US" b="0" dirty="0" sz="1200" lang="zh-CN"/>
              <a:t>）</a:t>
            </a:r>
            <a:r>
              <a:rPr altLang="zh-CN" b="0" dirty="0" sz="1200" lang="en-US"/>
              <a:t>=134/12.1= 11.1</a:t>
            </a:r>
            <a:r>
              <a:rPr altLang="en-US" b="0" dirty="0" sz="1200" lang="zh-CN"/>
              <a:t> ，文档与代码比（</a:t>
            </a:r>
            <a:r>
              <a:rPr altLang="zh-CN" b="0" dirty="0" sz="1200" lang="en-US"/>
              <a:t>Dl</a:t>
            </a:r>
            <a:r>
              <a:rPr altLang="en-US" b="0" dirty="0" sz="1200" lang="zh-CN"/>
              <a:t>）</a:t>
            </a:r>
            <a:r>
              <a:rPr altLang="zh-CN" b="0" dirty="0" sz="1200" lang="en-US"/>
              <a:t>=29/12.1=2.4</a:t>
            </a:r>
            <a:endParaRPr altLang="en-US" b="0" dirty="0" sz="1200" lang="zh-CN"/>
          </a:p>
          <a:p>
            <a:pPr algn="l" defTabSz="914400" eaLnBrk="1" fontAlgn="auto" hangingPunct="1" indent="0" latinLnBrk="0" marL="0" marR="0" rtl="0">
              <a:lnSpc>
                <a:spcPct val="100000"/>
              </a:lnSpc>
              <a:spcBef>
                <a:spcPts val="0"/>
              </a:spcBef>
              <a:spcAft>
                <a:spcPts val="0"/>
              </a:spcAft>
              <a:buClrTx/>
              <a:buSzTx/>
              <a:buFontTx/>
              <a:buNone/>
            </a:pPr>
            <a:endParaRPr altLang="en-US" b="0" dirty="0" sz="1200" lang="zh-CN">
              <a:solidFill>
                <a:srgbClr val="0000FF"/>
              </a:solidFill>
            </a:endParaRPr>
          </a:p>
          <a:p>
            <a:pPr algn="l" defTabSz="914400" eaLnBrk="1" fontAlgn="auto" hangingPunct="1" indent="0" latinLnBrk="0" marL="0" marR="0" rtl="0">
              <a:lnSpc>
                <a:spcPct val="100000"/>
              </a:lnSpc>
              <a:spcBef>
                <a:spcPts val="0"/>
              </a:spcBef>
              <a:spcAft>
                <a:spcPts val="0"/>
              </a:spcAft>
              <a:buClrTx/>
              <a:buSzTx/>
              <a:buFontTx/>
              <a:buNone/>
            </a:pPr>
            <a:endParaRPr altLang="en-US" b="0" dirty="0" lang="zh-CN"/>
          </a:p>
        </p:txBody>
      </p:sp>
      <p:sp>
        <p:nvSpPr>
          <p:cNvPr id="1048805" name="灯片编号占位符 3"/>
          <p:cNvSpPr>
            <a:spLocks noGrp="1"/>
          </p:cNvSpPr>
          <p:nvPr>
            <p:ph type="sldNum" sz="quarter" idx="10"/>
          </p:nvPr>
        </p:nvSpPr>
        <p:spPr/>
        <p:txBody>
          <a:bodyPr/>
          <a:p>
            <a:fld id="{82869989-EB00-4EE7-BCB5-25BDC5BB29F8}" type="slidenum">
              <a:rPr altLang="zh-CN" lang="en-US" smtClean="0"/>
              <a:t>17</a:t>
            </a:fld>
            <a:endParaRPr altLang="en-US" dirty="0"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808" name="幻灯片图像占位符 1"/>
          <p:cNvSpPr>
            <a:spLocks noChangeAspect="1" noRot="1" noGrp="1"/>
          </p:cNvSpPr>
          <p:nvPr>
            <p:ph type="sldImg"/>
          </p:nvPr>
        </p:nvSpPr>
        <p:spPr/>
      </p:sp>
      <p:sp>
        <p:nvSpPr>
          <p:cNvPr id="1048809" name="备注占位符 2"/>
          <p:cNvSpPr>
            <a:spLocks noGrp="1"/>
          </p:cNvSpPr>
          <p:nvPr>
            <p:ph type="body" idx="1"/>
          </p:nvPr>
        </p:nvSpPr>
        <p:spPr/>
        <p:txBody>
          <a:bodyPr>
            <a:normAutofit fontScale="92500" lnSpcReduction="10000"/>
          </a:bodyPr>
          <a:p>
            <a:r>
              <a:rPr altLang="en-US" b="0" dirty="0" lang="zh-CN"/>
              <a:t>面向规模的度量方法具有优点，也有缺点。优点是这种方法简单易行，直观自然，原因是</a:t>
            </a:r>
            <a:r>
              <a:rPr altLang="zh-CN" b="0" dirty="0" lang="en-US"/>
              <a:t>LOC</a:t>
            </a:r>
            <a:r>
              <a:rPr altLang="en-US" baseline="0" b="0" dirty="0" lang="zh-CN"/>
              <a:t>是所软件开发的输出，并且容易计算，且现有很多软件估算模型都是使用</a:t>
            </a:r>
            <a:r>
              <a:rPr altLang="zh-CN" baseline="0" b="0" dirty="0" lang="en-US"/>
              <a:t>LOC</a:t>
            </a:r>
            <a:r>
              <a:rPr altLang="en-US" baseline="0" b="0" dirty="0" lang="zh-CN"/>
              <a:t>或</a:t>
            </a:r>
            <a:r>
              <a:rPr altLang="zh-CN" baseline="0" b="0" dirty="0" lang="en-US"/>
              <a:t>KLOC</a:t>
            </a:r>
            <a:r>
              <a:rPr altLang="en-US" baseline="0" b="0" dirty="0" lang="zh-CN"/>
              <a:t>作为关键输入。缺点是它</a:t>
            </a: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同一个软件功能，采用不同程序语言开发会有不同的代码行数；另外，在软件开发初期很难估算出最终软件的代码行数。还有，这种根据代码行数判断工作复杂度的方式对要求设计精巧的软件项目不合适</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，比如有些需要高级数学能力的算法虽然代码行不多，但其难度很大，工作量、时间和成本都不是能简单用代码行数可以判断的。</a:t>
            </a:r>
            <a:endPar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810" name="灯片编号占位符 3"/>
          <p:cNvSpPr>
            <a:spLocks noGrp="1"/>
          </p:cNvSpPr>
          <p:nvPr>
            <p:ph type="sldNum" sz="quarter" idx="10"/>
          </p:nvPr>
        </p:nvSpPr>
        <p:spPr/>
        <p:txBody>
          <a:bodyPr/>
          <a:p>
            <a:fld id="{82869989-EB00-4EE7-BCB5-25BDC5BB29F8}" type="slidenum">
              <a:rPr altLang="zh-CN" lang="en-US" smtClean="0"/>
              <a:t>18</a:t>
            </a:fld>
            <a:endParaRPr altLang="en-US" dirty="0"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813" name="幻灯片图像占位符 1"/>
          <p:cNvSpPr>
            <a:spLocks noChangeAspect="1" noRot="1" noGrp="1"/>
          </p:cNvSpPr>
          <p:nvPr>
            <p:ph type="sldImg"/>
          </p:nvPr>
        </p:nvSpPr>
        <p:spPr>
          <a:xfrm>
            <a:off x="381000" y="685800"/>
            <a:ext cx="6096000" cy="3429000"/>
          </a:xfrm>
        </p:spPr>
      </p:sp>
      <p:sp>
        <p:nvSpPr>
          <p:cNvPr id="1048814" name="备注占位符 2"/>
          <p:cNvSpPr>
            <a:spLocks noGrp="1"/>
          </p:cNvSpPr>
          <p:nvPr>
            <p:ph type="body" idx="1"/>
          </p:nvPr>
        </p:nvSpPr>
        <p:spPr/>
        <p:txBody>
          <a:bodyPr/>
          <a:p>
            <a:r>
              <a:rPr altLang="zh-CN" dirty="0" sz="1200" kern="1200" lang="zh-CN">
                <a:solidFill>
                  <a:schemeClr val="tx1"/>
                </a:solidFill>
                <a:latin typeface="微软雅黑" panose="020B0503020204020204" pitchFamily="34" charset="-122"/>
                <a:ea typeface="微软雅黑" panose="020B0503020204020204" pitchFamily="34" charset="-122"/>
                <a:cs typeface="+mn-cs"/>
              </a:rPr>
              <a:t>本小节包括</a:t>
            </a:r>
            <a:r>
              <a:rPr altLang="en-US" dirty="0" sz="1200" lang="zh-CN"/>
              <a:t>面向功能度量的概念、功能点法计算公式、</a:t>
            </a:r>
            <a:r>
              <a:rPr altLang="zh-CN" dirty="0" sz="1200" lang="en-US"/>
              <a:t>UFC</a:t>
            </a:r>
            <a:r>
              <a:rPr altLang="en-US" dirty="0" sz="1200" lang="zh-CN"/>
              <a:t>相关五类组件、复杂性调节因素、面向功能的度量优缺点几个方面</a:t>
            </a:r>
            <a:endParaRPr altLang="zh-CN" dirty="0" sz="1200" lang="en-US"/>
          </a:p>
          <a:p>
            <a:endParaRPr altLang="en-US" dirty="0" lang="zh-CN"/>
          </a:p>
        </p:txBody>
      </p:sp>
      <p:sp>
        <p:nvSpPr>
          <p:cNvPr id="1048815" name="灯片编号占位符 3"/>
          <p:cNvSpPr>
            <a:spLocks noGrp="1"/>
          </p:cNvSpPr>
          <p:nvPr>
            <p:ph type="sldNum" sz="quarter" idx="10"/>
          </p:nvPr>
        </p:nvSpPr>
        <p:spPr/>
        <p:txBody>
          <a:bodyPr/>
          <a:p>
            <a:fld id="{6323E544-FF8F-4F6E-B246-DDE628A3566E}" type="slidenum">
              <a:rPr altLang="en-US" lang="zh-CN" smtClean="0"/>
              <a:t>19</a:t>
            </a:fld>
            <a:endParaRPr altLang="zh-CN"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592" name="幻灯片图像占位符 1"/>
          <p:cNvSpPr>
            <a:spLocks noChangeAspect="1" noRot="1" noGrp="1"/>
          </p:cNvSpPr>
          <p:nvPr>
            <p:ph type="sldImg"/>
          </p:nvPr>
        </p:nvSpPr>
        <p:spPr>
          <a:xfrm>
            <a:off x="381000" y="685800"/>
            <a:ext cx="6096000" cy="3429000"/>
          </a:xfrm>
        </p:spPr>
      </p:sp>
      <p:sp>
        <p:nvSpPr>
          <p:cNvPr id="1048593" name="备注占位符 2"/>
          <p:cNvSpPr>
            <a:spLocks noGrp="1"/>
          </p:cNvSpPr>
          <p:nvPr>
            <p:ph type="body" idx="1"/>
          </p:nvPr>
        </p:nvSpPr>
        <p:spPr/>
        <p:txBody>
          <a:bodyPr/>
          <a:p>
            <a:r>
              <a:rPr altLang="en-US" dirty="0" lang="zh-CN"/>
              <a:t>我们从软件项目管理的定义以及软件项目管理的</a:t>
            </a:r>
            <a:r>
              <a:rPr altLang="zh-CN" dirty="0" lang="en-US"/>
              <a:t>4P</a:t>
            </a:r>
            <a:r>
              <a:rPr altLang="en-US" dirty="0" lang="zh-CN"/>
              <a:t>要素两个方面来了解软件项目管理的概念。</a:t>
            </a:r>
          </a:p>
        </p:txBody>
      </p:sp>
      <p:sp>
        <p:nvSpPr>
          <p:cNvPr id="1048594" name="灯片编号占位符 3"/>
          <p:cNvSpPr>
            <a:spLocks noGrp="1"/>
          </p:cNvSpPr>
          <p:nvPr>
            <p:ph type="sldNum" sz="quarter" idx="10"/>
          </p:nvPr>
        </p:nvSpPr>
        <p:spPr/>
        <p:txBody>
          <a:bodyPr/>
          <a:p>
            <a:fld id="{6323E544-FF8F-4F6E-B246-DDE628A3566E}" type="slidenum">
              <a:rPr altLang="en-US" lang="zh-CN" smtClean="0"/>
              <a:t>2</a:t>
            </a:fld>
            <a:endParaRPr altLang="zh-CN"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818" name="幻灯片图像占位符 1"/>
          <p:cNvSpPr>
            <a:spLocks noChangeAspect="1" noRot="1" noGrp="1"/>
          </p:cNvSpPr>
          <p:nvPr>
            <p:ph type="sldImg"/>
          </p:nvPr>
        </p:nvSpPr>
        <p:spPr/>
      </p:sp>
      <p:sp>
        <p:nvSpPr>
          <p:cNvPr id="1048819" name="备注占位符 2"/>
          <p:cNvSpPr>
            <a:spLocks noGrp="1"/>
          </p:cNvSpPr>
          <p:nvPr>
            <p:ph type="body" idx="1"/>
          </p:nvPr>
        </p:nvSpPr>
        <p:spPr/>
        <p:txBody>
          <a:bodyPr/>
          <a:p>
            <a:r>
              <a:rPr altLang="en-US" dirty="0" lang="zh-CN"/>
              <a:t>面向功能的软件度量基本思想是</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用软件的功能表示软件的规模，软件包含的功能越多，软件的规模越大。应用最广泛的是功能点（</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）法，前面小节讲的面向规模的度量是以代码行作为度量软件规模的基本单元。而功能点法以功能点作为度量软件规模的基本单元。由于是以功能点作为度量依据，这种方法容易在项目开发初期就可估算出 ，但和面向规模的度量类似，功能点计算仍然要基于经验公式。以发生过的历史项目数据作为度量的参考。</a:t>
            </a:r>
          </a:p>
          <a:p>
            <a:endParaRPr altLang="en-US" dirty="0" lang="zh-CN"/>
          </a:p>
        </p:txBody>
      </p:sp>
      <p:sp>
        <p:nvSpPr>
          <p:cNvPr id="1048820" name="灯片编号占位符 3"/>
          <p:cNvSpPr>
            <a:spLocks noGrp="1"/>
          </p:cNvSpPr>
          <p:nvPr>
            <p:ph type="sldNum" sz="quarter" idx="10"/>
          </p:nvPr>
        </p:nvSpPr>
        <p:spPr/>
        <p:txBody>
          <a:bodyPr/>
          <a:p>
            <a:fld id="{82869989-EB00-4EE7-BCB5-25BDC5BB29F8}" type="slidenum">
              <a:rPr altLang="zh-CN" lang="en-US" smtClean="0"/>
              <a:t>20</a:t>
            </a:fld>
            <a:endParaRPr altLang="en-US" dirty="0"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823" name="幻灯片图像占位符 1"/>
          <p:cNvSpPr>
            <a:spLocks noChangeAspect="1" noRot="1" noGrp="1"/>
          </p:cNvSpPr>
          <p:nvPr>
            <p:ph type="sldImg"/>
          </p:nvPr>
        </p:nvSpPr>
        <p:spPr/>
      </p:sp>
      <p:sp>
        <p:nvSpPr>
          <p:cNvPr id="1048824" name="备注占位符 2"/>
          <p:cNvSpPr>
            <a:spLocks noGrp="1"/>
          </p:cNvSpPr>
          <p:nvPr>
            <p:ph type="body" idx="1"/>
          </p:nvPr>
        </p:nvSpPr>
        <p:spPr/>
        <p:txBody>
          <a:bodyPr>
            <a:normAutofit fontScale="70000" lnSpcReduction="20000"/>
          </a:bodyPr>
          <a:p>
            <a:pPr algn="l" defTabSz="914400" eaLnBrk="1" fontAlgn="auto" hangingPunct="1" indent="0" latinLnBrk="0" lvl="0" marL="0" marR="0" rtl="0">
              <a:lnSpc>
                <a:spcPct val="100000"/>
              </a:lnSpc>
              <a:spcBef>
                <a:spcPts val="0"/>
              </a:spcBef>
              <a:spcAft>
                <a:spcPts val="0"/>
              </a:spcAft>
              <a:buClrTx/>
              <a:buSzTx/>
              <a:buFontTx/>
              <a:buNone/>
            </a:pPr>
            <a:r>
              <a:rPr altLang="en-US" dirty="0" lang="zh-CN"/>
              <a:t>一个系统功能点个数有计算公式，</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12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，其中</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是未调整功能点计数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是技术复杂度因子，</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TCF=0.65 + 0.01×</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=1..14)</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是根据历史数据总结的经验常数。需要注意的是，这里的功能点不是指的软件需求分析文档里面定义的软件功能，比如一个登录功能或者一个订单管理功能，而是一个软件规模的计量单位，一个登录功能可能有</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个功能点计数，一个订单管理功能可能有</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40</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a:t>
            </a: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endParaRPr>
          </a:p>
          <a:p>
            <a:endParaRPr altLang="en-US" dirty="0" lang="zh-CN"/>
          </a:p>
        </p:txBody>
      </p:sp>
      <p:sp>
        <p:nvSpPr>
          <p:cNvPr id="1048825" name="灯片编号占位符 3"/>
          <p:cNvSpPr>
            <a:spLocks noGrp="1"/>
          </p:cNvSpPr>
          <p:nvPr>
            <p:ph type="sldNum" sz="quarter" idx="10"/>
          </p:nvPr>
        </p:nvSpPr>
        <p:spPr/>
        <p:txBody>
          <a:bodyPr/>
          <a:p>
            <a:fld id="{82869989-EB00-4EE7-BCB5-25BDC5BB29F8}" type="slidenum">
              <a:rPr altLang="zh-CN" lang="en-US" smtClean="0"/>
              <a:t>21</a:t>
            </a:fld>
            <a:endParaRPr altLang="en-US" dirty="0"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829" name="幻灯片图像占位符 1"/>
          <p:cNvSpPr>
            <a:spLocks noChangeAspect="1" noRot="1" noGrp="1"/>
          </p:cNvSpPr>
          <p:nvPr>
            <p:ph type="sldImg"/>
          </p:nvPr>
        </p:nvSpPr>
        <p:spPr/>
      </p:sp>
      <p:sp>
        <p:nvSpPr>
          <p:cNvPr id="1048830" name="备注占位符 2"/>
          <p:cNvSpPr>
            <a:spLocks noGrp="1"/>
          </p:cNvSpPr>
          <p:nvPr>
            <p:ph type="body" idx="1"/>
          </p:nvPr>
        </p:nvSpPr>
        <p:spPr/>
        <p:txBody>
          <a:bodyPr>
            <a:normAutofit fontScale="62500" lnSpcReduction="20000"/>
          </a:bodyPr>
          <a:p>
            <a:r>
              <a:rPr altLang="en-US" dirty="0" lang="zh-CN"/>
              <a:t>前面提到</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表示未调整功能点计数</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个功能组件的“加权和”，这五个功能组件分别是内部逻辑文件</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，外部接口文件</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altLang="en-US" baseline="0" b="0" cap="none" dirty="0" sz="28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内部逻辑文件（</a:t>
            </a:r>
            <a:r>
              <a:rPr altLang="zh-CN" baseline="0" b="0" cap="none" dirty="0" sz="2800" i="0" kern="1200" kumimoji="0" lang="en-US"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ILF, Internal Logical Files </a:t>
            </a:r>
            <a:r>
              <a:rPr altLang="en-US" baseline="0" b="0" cap="none" dirty="0" sz="28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）表示</a:t>
            </a: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一个用户可识别的逻辑相关的数据组，它在应用程序边界内，由用户输入来维护，它可能是某个大型数据库的一部分或是一个独立的文件，之所以叫内部逻辑文件，一方面表示它是文件形式，比如数据库表，另一方面表示它是所开发系统中的文件，比如是一个学生管理系统中的</a:t>
            </a:r>
            <a:r>
              <a:rPr altLang="zh-CN" baseline="0" b="0" cap="none" dirty="0" sz="2400" i="0" kern="1200" kumimoji="0" lang="en-US"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Student</a:t>
            </a: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表，而不是后勤管理系统中的某个数据库表。</a:t>
            </a:r>
            <a:r>
              <a:rPr altLang="en-US" dirty="0" sz="2800" lang="zh-CN">
                <a:latin typeface="Times New Roman" pitchFamily="18" charset="0"/>
                <a:ea typeface="微软雅黑" panose="020B0503020204020204" pitchFamily="34" charset="-122"/>
                <a:cs typeface="Times New Roman" pitchFamily="18" charset="0"/>
              </a:rPr>
              <a:t>外部接口文件（</a:t>
            </a:r>
            <a:r>
              <a:rPr altLang="zh-CN" dirty="0" sz="2800" lang="en-US">
                <a:latin typeface="Times New Roman" pitchFamily="18" charset="0"/>
                <a:ea typeface="微软雅黑" panose="020B0503020204020204" pitchFamily="34" charset="-122"/>
                <a:cs typeface="Times New Roman" pitchFamily="18" charset="0"/>
              </a:rPr>
              <a:t>EIF, External Interface Files</a:t>
            </a:r>
            <a:r>
              <a:rPr altLang="en-US" dirty="0" sz="2800" lang="zh-CN">
                <a:latin typeface="Times New Roman" pitchFamily="18" charset="0"/>
                <a:ea typeface="微软雅黑" panose="020B0503020204020204" pitchFamily="34" charset="-122"/>
                <a:cs typeface="Times New Roman" pitchFamily="18" charset="0"/>
              </a:rPr>
              <a:t>）是</a:t>
            </a: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它是机器可读的全部接口（如磁盘或磁带上的数据文件），是另一个应用程序的内部逻辑文件。正好和内部逻辑文件</a:t>
            </a:r>
            <a:r>
              <a:rPr altLang="zh-CN" baseline="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相反，这类文件存在于所开发的软件系统外部，通过接口访问，比如学生管理系统通过接口访问了后勤管理系统中的校车时刻表。</a:t>
            </a:r>
          </a:p>
          <a:p>
            <a:endPar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endParaRPr>
          </a:p>
          <a:p>
            <a:endParaRPr altLang="en-US" dirty="0" lang="zh-CN"/>
          </a:p>
        </p:txBody>
      </p:sp>
      <p:sp>
        <p:nvSpPr>
          <p:cNvPr id="1048831" name="灯片编号占位符 3"/>
          <p:cNvSpPr>
            <a:spLocks noGrp="1"/>
          </p:cNvSpPr>
          <p:nvPr>
            <p:ph type="sldNum" sz="quarter" idx="10"/>
          </p:nvPr>
        </p:nvSpPr>
        <p:spPr/>
        <p:txBody>
          <a:bodyPr/>
          <a:p>
            <a:fld id="{82869989-EB00-4EE7-BCB5-25BDC5BB29F8}" type="slidenum">
              <a:rPr altLang="zh-CN" lang="en-US" smtClean="0"/>
              <a:t>22</a:t>
            </a:fld>
            <a:endParaRPr altLang="en-US" dirty="0"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836" name="幻灯片图像占位符 1"/>
          <p:cNvSpPr>
            <a:spLocks noChangeAspect="1" noRot="1" noGrp="1"/>
          </p:cNvSpPr>
          <p:nvPr>
            <p:ph type="sldImg"/>
          </p:nvPr>
        </p:nvSpPr>
        <p:spPr/>
      </p:sp>
      <p:sp>
        <p:nvSpPr>
          <p:cNvPr id="1048837" name="备注占位符 2"/>
          <p:cNvSpPr>
            <a:spLocks noGrp="1"/>
          </p:cNvSpPr>
          <p:nvPr>
            <p:ph type="body" idx="1"/>
          </p:nvPr>
        </p:nvSpPr>
        <p:spPr/>
        <p:txBody>
          <a:bodyPr>
            <a:normAutofit fontScale="47500" lnSpcReduction="2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None/>
            </a:pPr>
            <a:r>
              <a:rPr altLang="en-US" baseline="0" b="0" cap="none" dirty="0" sz="26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外部输入（</a:t>
            </a:r>
            <a:r>
              <a:rPr altLang="zh-CN" baseline="0" b="0" cap="none" dirty="0" sz="2600" i="0" kern="1200" kumimoji="0" lang="en-US"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EI, External Input</a:t>
            </a:r>
            <a:r>
              <a:rPr altLang="en-US" baseline="0" b="0" cap="none" dirty="0" sz="26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来自于软件外部的数据输入，它或者是控制信息</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或者是业务逻辑信息（更新</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），可来自于一个数据输入屏幕或其他应用程序。典型的操作是通过系统向数据库表新增一条记录，但这个新增记录可能来自于人通过界面手动录入的，也可能是通过程序导入到系统中的。</a:t>
            </a:r>
            <a:r>
              <a:rPr altLang="en-US" dirty="0" sz="2600" lang="zh-CN">
                <a:latin typeface="Times New Roman" pitchFamily="18" charset="0"/>
                <a:ea typeface="微软雅黑" panose="020B0503020204020204" pitchFamily="34" charset="-122"/>
                <a:cs typeface="Times New Roman" pitchFamily="18" charset="0"/>
              </a:rPr>
              <a:t>外部输出（</a:t>
            </a:r>
            <a:r>
              <a:rPr altLang="zh-CN" dirty="0" sz="2600" lang="en-US">
                <a:latin typeface="Times New Roman" pitchFamily="18" charset="0"/>
                <a:ea typeface="微软雅黑" panose="020B0503020204020204" pitchFamily="34" charset="-122"/>
                <a:cs typeface="Times New Roman" pitchFamily="18" charset="0"/>
              </a:rPr>
              <a:t>EO, External Output</a:t>
            </a:r>
            <a:r>
              <a:rPr altLang="en-US" dirty="0" sz="2600" lang="zh-CN">
                <a:latin typeface="Times New Roman" pitchFamily="18" charset="0"/>
                <a:ea typeface="微软雅黑" panose="020B0503020204020204" pitchFamily="34" charset="-122"/>
                <a:cs typeface="Times New Roman" pitchFamily="18" charset="0"/>
              </a:rPr>
              <a:t>）是将</a:t>
            </a:r>
            <a:r>
              <a:rPr altLang="en-US" dirty="0" sz="2200" lang="zh-CN">
                <a:solidFill>
                  <a:schemeClr val="tx1"/>
                </a:solidFill>
                <a:latin typeface="微软雅黑" panose="020B0503020204020204" pitchFamily="34" charset="-122"/>
                <a:ea typeface="微软雅黑" panose="020B0503020204020204" pitchFamily="34" charset="-122"/>
              </a:rPr>
              <a:t>经过处理的数据，由程序内部输出到外部，它从</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a:t>
            </a:r>
            <a:r>
              <a:rPr altLang="zh-CN" dirty="0" sz="2200" lang="en-US">
                <a:solidFill>
                  <a:schemeClr val="tx1"/>
                </a:solidFill>
                <a:latin typeface="微软雅黑" panose="020B0503020204020204" pitchFamily="34" charset="-122"/>
                <a:ea typeface="微软雅黑" panose="020B0503020204020204" pitchFamily="34" charset="-122"/>
              </a:rPr>
              <a:t>EIF</a:t>
            </a:r>
            <a:r>
              <a:rPr altLang="en-US" dirty="0" sz="2200" lang="zh-CN">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典型如生成报表</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错误消息、派生数据等</a:t>
            </a:r>
            <a:r>
              <a:rPr altLang="zh-CN" dirty="0" sz="2200" lang="en-US">
                <a:solidFill>
                  <a:schemeClr val="tx1"/>
                </a:solidFill>
                <a:latin typeface="微软雅黑" panose="020B0503020204020204" pitchFamily="34" charset="-122"/>
                <a:ea typeface="微软雅黑" panose="020B0503020204020204" pitchFamily="34" charset="-122"/>
              </a:rPr>
              <a:t>,</a:t>
            </a:r>
            <a:r>
              <a:rPr altLang="en-US" dirty="0" sz="2200" lang="zh-CN">
                <a:solidFill>
                  <a:schemeClr val="tx1"/>
                </a:solidFill>
                <a:latin typeface="微软雅黑" panose="020B0503020204020204" pitchFamily="34" charset="-122"/>
                <a:ea typeface="微软雅黑" panose="020B0503020204020204" pitchFamily="34" charset="-122"/>
              </a:rPr>
              <a:t>并可能更新</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。它不对报告中的单独数据项进行计数。</a:t>
            </a:r>
            <a:r>
              <a:rPr altLang="en-US" dirty="0" sz="2600" lang="zh-CN">
                <a:latin typeface="Times New Roman" pitchFamily="18" charset="0"/>
                <a:ea typeface="微软雅黑" panose="020B0503020204020204" pitchFamily="34" charset="-122"/>
                <a:cs typeface="Times New Roman" pitchFamily="18" charset="0"/>
              </a:rPr>
              <a:t>用户查询（</a:t>
            </a:r>
            <a:r>
              <a:rPr altLang="zh-CN" dirty="0" sz="2600" lang="en-US">
                <a:latin typeface="Times New Roman" pitchFamily="18" charset="0"/>
                <a:ea typeface="微软雅黑" panose="020B0503020204020204" pitchFamily="34" charset="-122"/>
                <a:cs typeface="Times New Roman" pitchFamily="18" charset="0"/>
              </a:rPr>
              <a:t>EQ, External Query</a:t>
            </a:r>
            <a:r>
              <a:rPr altLang="en-US" dirty="0" sz="2600" lang="zh-CN">
                <a:latin typeface="Times New Roman" pitchFamily="18" charset="0"/>
                <a:ea typeface="微软雅黑" panose="020B0503020204020204" pitchFamily="34" charset="-122"/>
                <a:cs typeface="Times New Roman" pitchFamily="18" charset="0"/>
              </a:rPr>
              <a:t>）是</a:t>
            </a:r>
            <a:r>
              <a:rPr altLang="en-US" dirty="0" sz="2200" lang="zh-CN">
                <a:solidFill>
                  <a:schemeClr val="tx1"/>
                </a:solidFill>
                <a:latin typeface="微软雅黑" panose="020B0503020204020204" pitchFamily="34" charset="-122"/>
                <a:ea typeface="微软雅黑" panose="020B0503020204020204" pitchFamily="34" charset="-122"/>
              </a:rPr>
              <a:t>一个输入输出的组合过程，从一个或多个</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a:t>
            </a:r>
            <a:r>
              <a:rPr altLang="zh-CN" dirty="0" sz="2200" lang="en-US">
                <a:solidFill>
                  <a:schemeClr val="tx1"/>
                </a:solidFill>
                <a:latin typeface="微软雅黑" panose="020B0503020204020204" pitchFamily="34" charset="-122"/>
                <a:ea typeface="微软雅黑" panose="020B0503020204020204" pitchFamily="34" charset="-122"/>
              </a:rPr>
              <a:t>EIF</a:t>
            </a:r>
            <a:r>
              <a:rPr altLang="en-US" dirty="0" sz="2200" lang="zh-CN">
                <a:solidFill>
                  <a:schemeClr val="tx1"/>
                </a:solidFill>
                <a:latin typeface="微软雅黑" panose="020B0503020204020204" pitchFamily="34" charset="-122"/>
                <a:ea typeface="微软雅黑" panose="020B0503020204020204" pitchFamily="34" charset="-122"/>
              </a:rPr>
              <a:t>中取出数据输出到程序外部，输入过程不更新</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，输出过程不进行任何数据处理，比如在学生管理系统中查询某个学号的学生信息，在界面上输入学号，系统返回符合学号的学生信息。</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None/>
            </a:pPr>
            <a:endParaRPr altLang="en-US" dirty="0" lang="zh-CN"/>
          </a:p>
        </p:txBody>
      </p:sp>
      <p:sp>
        <p:nvSpPr>
          <p:cNvPr id="1048838" name="灯片编号占位符 3"/>
          <p:cNvSpPr>
            <a:spLocks noGrp="1"/>
          </p:cNvSpPr>
          <p:nvPr>
            <p:ph type="sldNum" sz="quarter" idx="10"/>
          </p:nvPr>
        </p:nvSpPr>
        <p:spPr/>
        <p:txBody>
          <a:bodyPr/>
          <a:p>
            <a:fld id="{82869989-EB00-4EE7-BCB5-25BDC5BB29F8}" type="slidenum">
              <a:rPr altLang="zh-CN" lang="en-US" smtClean="0"/>
              <a:t>23</a:t>
            </a:fld>
            <a:endParaRPr altLang="en-US" dirty="0"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854" name="幻灯片图像占位符 1"/>
          <p:cNvSpPr>
            <a:spLocks noChangeAspect="1" noRot="1" noGrp="1"/>
          </p:cNvSpPr>
          <p:nvPr>
            <p:ph type="sldImg"/>
          </p:nvPr>
        </p:nvSpPr>
        <p:spPr/>
      </p:sp>
      <p:sp>
        <p:nvSpPr>
          <p:cNvPr id="1048855"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en-US" dirty="0" lang="zh-CN"/>
              <a:t>这个图形象地显示了</a:t>
            </a:r>
            <a:r>
              <a:rPr altLang="zh-CN" dirty="0" lang="en-US"/>
              <a:t>UFC</a:t>
            </a:r>
            <a:r>
              <a:rPr altLang="en-US" dirty="0" lang="zh-CN"/>
              <a:t>五类</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功能要素</a:t>
            </a:r>
            <a:r>
              <a:rPr altLang="en-US" dirty="0" lang="zh-CN"/>
              <a:t>在一个系统中的关系，虚线矩形框表示一个软件功能或者子系统或者系统，它有自己的边界，系统内有执行软件功能的过程，还有内部逻辑文件</a:t>
            </a:r>
            <a:r>
              <a:rPr altLang="zh-CN" dirty="0" lang="en-US"/>
              <a:t>ILF</a:t>
            </a:r>
            <a:r>
              <a:rPr altLang="en-US" dirty="0" lang="zh-CN"/>
              <a:t>，而</a:t>
            </a:r>
            <a:r>
              <a:rPr altLang="zh-CN" dirty="0" lang="en-US"/>
              <a:t>EIF</a:t>
            </a:r>
            <a:r>
              <a:rPr altLang="en-US" dirty="0" lang="zh-CN"/>
              <a:t>位于系统边界外，与过程进行交互。用户（人或者应用）也在系统边界之外，它和过程之间进行</a:t>
            </a:r>
            <a:r>
              <a:rPr altLang="zh-CN" dirty="0" lang="en-US"/>
              <a:t>EI</a:t>
            </a:r>
            <a:r>
              <a:rPr altLang="en-US" dirty="0" lang="zh-CN"/>
              <a:t>、</a:t>
            </a:r>
            <a:r>
              <a:rPr altLang="zh-CN" dirty="0" lang="en-US"/>
              <a:t>EO</a:t>
            </a:r>
            <a:r>
              <a:rPr altLang="en-US" dirty="0" lang="zh-CN"/>
              <a:t>、</a:t>
            </a:r>
            <a:r>
              <a:rPr altLang="zh-CN" dirty="0" lang="en-US"/>
              <a:t>EQ</a:t>
            </a:r>
            <a:r>
              <a:rPr altLang="en-US" dirty="0" lang="zh-CN"/>
              <a:t>这三类操作。</a:t>
            </a:r>
            <a:r>
              <a:rPr altLang="en-US" baseline="0" dirty="0" lang="zh-CN"/>
              <a:t>同时</a:t>
            </a:r>
            <a:r>
              <a:rPr altLang="en-US" dirty="0" lang="zh-CN"/>
              <a:t>也就表示在功能点法中，所有对系统的操作都分为</a:t>
            </a:r>
            <a:r>
              <a:rPr altLang="zh-CN" dirty="0" lang="en-US"/>
              <a:t>EI</a:t>
            </a:r>
            <a:r>
              <a:rPr altLang="en-US" dirty="0" lang="zh-CN"/>
              <a:t>、</a:t>
            </a:r>
            <a:r>
              <a:rPr altLang="zh-CN" dirty="0" lang="en-US"/>
              <a:t>EO</a:t>
            </a:r>
            <a:r>
              <a:rPr altLang="en-US" dirty="0" lang="zh-CN"/>
              <a:t>、</a:t>
            </a:r>
            <a:r>
              <a:rPr altLang="zh-CN" dirty="0" lang="en-US"/>
              <a:t>EQ</a:t>
            </a:r>
            <a:r>
              <a:rPr altLang="en-US" dirty="0" lang="zh-CN"/>
              <a:t>三类。此外，</a:t>
            </a:r>
            <a:r>
              <a:rPr altLang="zh-CN" dirty="0" lang="en-US"/>
              <a:t>ILF</a:t>
            </a:r>
            <a:r>
              <a:rPr altLang="en-US" dirty="0" lang="zh-CN"/>
              <a:t>和</a:t>
            </a:r>
            <a:r>
              <a:rPr altLang="zh-CN" dirty="0" lang="en-US"/>
              <a:t>EIF</a:t>
            </a:r>
            <a:r>
              <a:rPr altLang="en-US" dirty="0" lang="zh-CN"/>
              <a:t>也称为逻辑信息存储组件，</a:t>
            </a:r>
            <a:r>
              <a:rPr altLang="zh-CN" dirty="0" lang="en-US"/>
              <a:t>EI</a:t>
            </a:r>
            <a:r>
              <a:rPr altLang="en-US" dirty="0" lang="zh-CN"/>
              <a:t>、</a:t>
            </a:r>
            <a:r>
              <a:rPr altLang="zh-CN" dirty="0" lang="en-US"/>
              <a:t>EO</a:t>
            </a:r>
            <a:r>
              <a:rPr altLang="en-US" dirty="0" lang="zh-CN"/>
              <a:t>、</a:t>
            </a:r>
            <a:r>
              <a:rPr altLang="zh-CN" dirty="0" lang="en-US"/>
              <a:t>EQ</a:t>
            </a:r>
            <a:r>
              <a:rPr altLang="en-US" dirty="0" lang="zh-CN"/>
              <a:t>统称为事务组件。</a:t>
            </a:r>
          </a:p>
        </p:txBody>
      </p:sp>
      <p:sp>
        <p:nvSpPr>
          <p:cNvPr id="1048856" name="灯片编号占位符 3"/>
          <p:cNvSpPr>
            <a:spLocks noGrp="1"/>
          </p:cNvSpPr>
          <p:nvPr>
            <p:ph type="sldNum" sz="quarter" idx="10"/>
          </p:nvPr>
        </p:nvSpPr>
        <p:spPr/>
        <p:txBody>
          <a:bodyPr/>
          <a:p>
            <a:fld id="{82869989-EB00-4EE7-BCB5-25BDC5BB29F8}" type="slidenum">
              <a:rPr altLang="zh-CN" lang="en-US" smtClean="0"/>
              <a:t>24</a:t>
            </a:fld>
            <a:endParaRPr altLang="en-US" dirty="0"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859" name="幻灯片图像占位符 1"/>
          <p:cNvSpPr>
            <a:spLocks noChangeAspect="1" noRot="1" noGrp="1"/>
          </p:cNvSpPr>
          <p:nvPr>
            <p:ph type="sldImg"/>
          </p:nvPr>
        </p:nvSpPr>
        <p:spPr/>
      </p:sp>
      <p:sp>
        <p:nvSpPr>
          <p:cNvPr id="1048860" name="备注占位符 2"/>
          <p:cNvSpPr>
            <a:spLocks noGrp="1"/>
          </p:cNvSpPr>
          <p:nvPr>
            <p:ph type="body" idx="1"/>
          </p:nvPr>
        </p:nvSpPr>
        <p:spPr/>
        <p:txBody>
          <a:bodyPr>
            <a:normAutofit/>
          </a:bodyPr>
          <a:p>
            <a:pPr algn="l" defTabSz="914400" eaLnBrk="1" fontAlgn="auto" hangingPunct="1" indent="0" latinLnBrk="0" lvl="0" marL="0" marR="0" rtl="0">
              <a:lnSpc>
                <a:spcPct val="100000"/>
              </a:lnSpc>
              <a:spcBef>
                <a:spcPts val="0"/>
              </a:spcBef>
              <a:spcAft>
                <a:spcPts val="0"/>
              </a:spcAft>
              <a:buClrTx/>
              <a:buSzTx/>
              <a:buFontTx/>
              <a:buNone/>
            </a:pPr>
            <a:r>
              <a:rPr altLang="zh-CN" dirty="0" lang="en-US"/>
              <a:t>EI,EO,EQ,ILF</a:t>
            </a:r>
            <a:r>
              <a:rPr altLang="en-US" dirty="0" lang="zh-CN"/>
              <a:t>和</a:t>
            </a:r>
            <a:r>
              <a:rPr altLang="zh-CN" dirty="0" lang="en-US"/>
              <a:t>EIF</a:t>
            </a:r>
            <a:r>
              <a:rPr altLang="en-US" dirty="0" lang="zh-CN"/>
              <a:t>这五类组件还有一个复杂度因子，以表示其组件是简单的，复杂的，还是中等的。这个表列出了五类组件复杂度在简单、中等和复杂三种类型下的加权因子取值，其中</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外部输入数</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EI</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3</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4</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6</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，外部输出数</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EO</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4</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5</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7</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，外部查询表</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EQ</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3</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4</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6</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，这三种事务组件以</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EO</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的加权因子最高，这可以理解，因为类似于报表等外部输出一般要访问多张数据表，做比较复杂的逻辑处理。内部逻辑文件数</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ILF</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的加权因子分别是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7</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10</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15</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，外部接口文件数</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EIF</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5</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7</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10</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，也表明维护系统内的逻辑文件工作量更加多一些。</a:t>
            </a: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endParaRPr altLang="en-US" dirty="0" lang="zh-CN"/>
          </a:p>
        </p:txBody>
      </p:sp>
      <p:sp>
        <p:nvSpPr>
          <p:cNvPr id="1048861" name="灯片编号占位符 3"/>
          <p:cNvSpPr>
            <a:spLocks noGrp="1"/>
          </p:cNvSpPr>
          <p:nvPr>
            <p:ph type="sldNum" sz="quarter" idx="10"/>
          </p:nvPr>
        </p:nvSpPr>
        <p:spPr/>
        <p:txBody>
          <a:bodyPr/>
          <a:p>
            <a:fld id="{82869989-EB00-4EE7-BCB5-25BDC5BB29F8}" type="slidenum">
              <a:rPr altLang="zh-CN" lang="en-US" smtClean="0"/>
              <a:t>25</a:t>
            </a:fld>
            <a:endParaRPr altLang="en-US" dirty="0"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865" name="幻灯片图像占位符 1"/>
          <p:cNvSpPr>
            <a:spLocks noChangeAspect="1" noRot="1" noGrp="1"/>
          </p:cNvSpPr>
          <p:nvPr>
            <p:ph type="sldImg"/>
          </p:nvPr>
        </p:nvSpPr>
        <p:spPr/>
      </p:sp>
      <p:sp>
        <p:nvSpPr>
          <p:cNvPr id="1048866" name="备注占位符 2"/>
          <p:cNvSpPr>
            <a:spLocks noGrp="1"/>
          </p:cNvSpPr>
          <p:nvPr>
            <p:ph type="body" idx="1"/>
          </p:nvPr>
        </p:nvSpPr>
        <p:spPr/>
        <p:txBody>
          <a:bodyPr>
            <a:normAutofit/>
          </a:bodyPr>
          <a:p>
            <a:r>
              <a:rPr altLang="en-US" dirty="0" lang="zh-CN"/>
              <a:t>在获得每类</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功能组件的加权因子后，将每类功能组件计数乘以其加权因子，然后再将五类功能组件计数进行求和运算，就得到了</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的值。 </a:t>
            </a:r>
            <a:endParaRPr altLang="zh-CN" dirty="0" lang="en-US"/>
          </a:p>
        </p:txBody>
      </p:sp>
      <p:sp>
        <p:nvSpPr>
          <p:cNvPr id="1048867" name="灯片编号占位符 3"/>
          <p:cNvSpPr>
            <a:spLocks noGrp="1"/>
          </p:cNvSpPr>
          <p:nvPr>
            <p:ph type="sldNum" sz="quarter" idx="10"/>
          </p:nvPr>
        </p:nvSpPr>
        <p:spPr/>
        <p:txBody>
          <a:bodyPr/>
          <a:p>
            <a:fld id="{82869989-EB00-4EE7-BCB5-25BDC5BB29F8}" type="slidenum">
              <a:rPr altLang="zh-CN" lang="en-US" smtClean="0"/>
              <a:t>26</a:t>
            </a:fld>
            <a:endParaRPr altLang="en-US" dirty="0"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870" name="幻灯片图像占位符 1"/>
          <p:cNvSpPr>
            <a:spLocks noChangeAspect="1" noRot="1" noGrp="1"/>
          </p:cNvSpPr>
          <p:nvPr>
            <p:ph type="sldImg"/>
          </p:nvPr>
        </p:nvSpPr>
        <p:spPr/>
      </p:sp>
      <p:sp>
        <p:nvSpPr>
          <p:cNvPr id="1048871" name="备注占位符 2"/>
          <p:cNvSpPr>
            <a:spLocks noGrp="1"/>
          </p:cNvSpPr>
          <p:nvPr>
            <p:ph type="body" idx="1"/>
          </p:nvPr>
        </p:nvSpPr>
        <p:spPr/>
        <p:txBody>
          <a:bodyPr>
            <a:normAutofit/>
          </a:bodyPr>
          <a:p>
            <a:r>
              <a:rPr altLang="en-US" dirty="0" lang="zh-CN"/>
              <a:t>这里举个例子，</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假设每个功能组件的复杂度都是平均的。若有一个由</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altLang="en-US" dirty="0" sz="1200" lang="zh-CN">
                <a:latin typeface="微软雅黑" panose="020B0503020204020204" pitchFamily="34" charset="-122"/>
                <a:ea typeface="微软雅黑" panose="020B0503020204020204" pitchFamily="34" charset="-122"/>
              </a:rPr>
              <a:t>（</a:t>
            </a:r>
            <a:r>
              <a:rPr altLang="zh-CN" dirty="0" sz="1200" lang="en-US">
                <a:latin typeface="微软雅黑" panose="020B0503020204020204" pitchFamily="34" charset="-122"/>
                <a:ea typeface="微软雅黑" panose="020B0503020204020204" pitchFamily="34" charset="-122"/>
              </a:rPr>
              <a:t>EIF</a:t>
            </a:r>
            <a:r>
              <a:rPr altLang="en-US" dirty="0" sz="1200" lang="zh-CN">
                <a:latin typeface="微软雅黑" panose="020B0503020204020204" pitchFamily="34" charset="-122"/>
                <a:ea typeface="微软雅黑" panose="020B0503020204020204" pitchFamily="34" charset="-122"/>
              </a:rPr>
              <a: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个接口文件组成的系统，其未调整功能点计数为：</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a:p>
            <a:endParaRPr altLang="en-US" dirty="0" lang="zh-CN"/>
          </a:p>
        </p:txBody>
      </p:sp>
      <p:sp>
        <p:nvSpPr>
          <p:cNvPr id="1048872" name="灯片编号占位符 3"/>
          <p:cNvSpPr>
            <a:spLocks noGrp="1"/>
          </p:cNvSpPr>
          <p:nvPr>
            <p:ph type="sldNum" sz="quarter" idx="10"/>
          </p:nvPr>
        </p:nvSpPr>
        <p:spPr/>
        <p:txBody>
          <a:bodyPr/>
          <a:p>
            <a:fld id="{82869989-EB00-4EE7-BCB5-25BDC5BB29F8}" type="slidenum">
              <a:rPr altLang="zh-CN" lang="en-US" smtClean="0"/>
              <a:t>27</a:t>
            </a:fld>
            <a:endParaRPr altLang="en-US" dirty="0"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876" name="幻灯片图像占位符 1"/>
          <p:cNvSpPr>
            <a:spLocks noChangeAspect="1" noRot="1" noGrp="1"/>
          </p:cNvSpPr>
          <p:nvPr>
            <p:ph type="sldImg"/>
          </p:nvPr>
        </p:nvSpPr>
        <p:spPr/>
      </p:sp>
      <p:sp>
        <p:nvSpPr>
          <p:cNvPr id="1048877" name="备注占位符 2"/>
          <p:cNvSpPr>
            <a:spLocks noGrp="1"/>
          </p:cNvSpPr>
          <p:nvPr>
            <p:ph type="body" idx="1"/>
          </p:nvPr>
        </p:nvSpPr>
        <p:spPr/>
        <p:txBody>
          <a:bodyPr>
            <a:normAutofit fontScale="70000" lnSpcReduction="20000"/>
          </a:bodyPr>
          <a:p>
            <a:pPr algn="l" defTabSz="914400" eaLnBrk="1" fontAlgn="auto" hangingPunct="1" indent="0" latinLnBrk="0" lvl="1" marL="0" marR="0" rtl="0">
              <a:lnSpc>
                <a:spcPct val="150000"/>
              </a:lnSpc>
              <a:spcBef>
                <a:spcPts val="0"/>
              </a:spcBef>
              <a:spcAft>
                <a:spcPts val="0"/>
              </a:spcAft>
              <a:buClrTx/>
              <a:buSzTx/>
              <a:buFontTx/>
              <a:buNone/>
            </a:pPr>
            <a:r>
              <a:rPr altLang="en-US" dirty="0" lang="zh-CN"/>
              <a:t>除</a:t>
            </a:r>
            <a:r>
              <a:rPr altLang="zh-CN" dirty="0" lang="en-US"/>
              <a:t>UFC</a:t>
            </a:r>
            <a:r>
              <a:rPr altLang="en-US" dirty="0" lang="zh-CN"/>
              <a:t>外，还有</a:t>
            </a:r>
            <a:r>
              <a:rPr altLang="zh-CN" dirty="0" lang="en-US"/>
              <a:t>14</a:t>
            </a:r>
            <a:r>
              <a:rPr altLang="en-US" dirty="0" lang="zh-CN"/>
              <a:t>个复杂性调节因素，被统一表示为</a:t>
            </a:r>
            <a:r>
              <a:rPr altLang="zh-CN" dirty="0" lang="en-US" err="1"/>
              <a:t>Fi</a:t>
            </a:r>
            <a:r>
              <a:rPr altLang="en-US" dirty="0" lang="zh-CN"/>
              <a:t>，</a:t>
            </a:r>
            <a:r>
              <a:rPr altLang="zh-CN" dirty="0" lang="en-US" err="1"/>
              <a:t>i</a:t>
            </a:r>
            <a:r>
              <a:rPr altLang="zh-CN" dirty="0" lang="en-US"/>
              <a:t>=1…14</a:t>
            </a:r>
            <a:r>
              <a:rPr altLang="en-US" dirty="0" lang="zh-CN"/>
              <a:t>，</a:t>
            </a:r>
            <a:r>
              <a:rPr altLang="zh-CN" dirty="0" sz="1200" lang="en-US" err="1"/>
              <a:t>F</a:t>
            </a:r>
            <a:r>
              <a:rPr altLang="zh-CN" baseline="-25000" dirty="0" sz="1200" lang="en-US" err="1"/>
              <a:t>i</a:t>
            </a:r>
            <a:r>
              <a:rPr altLang="en-US" dirty="0" sz="1200" lang="zh-CN"/>
              <a:t>的取值可以为</a:t>
            </a:r>
            <a:r>
              <a:rPr altLang="zh-CN" dirty="0" sz="1200" lang="en-US"/>
              <a:t>0~5</a:t>
            </a:r>
            <a:r>
              <a:rPr altLang="en-US" dirty="0" sz="1200" lang="zh-CN"/>
              <a:t>，0-没有影响，1-偶有影响，2-轻微影响，3-平均影响，4-较大影响，5-严重影响。</a:t>
            </a:r>
            <a:r>
              <a:rPr altLang="zh-CN" dirty="0" lang="en-US"/>
              <a:t>14</a:t>
            </a:r>
            <a:r>
              <a:rPr altLang="en-US" dirty="0" lang="zh-CN"/>
              <a:t>个复杂性调节因素分别为</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系统需要可靠的备份和复原码？系统需要数据通信吗？系统有分布处理功能吗？性能是临界状态吗？系统是否在一个</a:t>
            </a:r>
            <a:r>
              <a:rPr altLang="en-US" dirty="0" sz="2800" lang="zh-CN">
                <a:latin typeface="微软雅黑" panose="020B0503020204020204" pitchFamily="34" charset="-122"/>
                <a:ea typeface="微软雅黑" panose="020B0503020204020204" pitchFamily="34" charset="-122"/>
              </a:rPr>
              <a:t>紧张使用</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的操作系统下运行？系统需要联机数据项吗？联机数据项是否在多屏幕或多操作之间进行切换？</a:t>
            </a:r>
          </a:p>
          <a:p>
            <a:pPr>
              <a:lnSpc>
                <a:spcPct val="150000"/>
              </a:lnSpc>
            </a:pPr>
            <a:endParaRPr altLang="en-US" dirty="0" sz="1200" lang="zh-CN"/>
          </a:p>
          <a:p>
            <a:endParaRPr altLang="en-US" dirty="0" lang="zh-CN"/>
          </a:p>
        </p:txBody>
      </p:sp>
      <p:sp>
        <p:nvSpPr>
          <p:cNvPr id="1048878" name="灯片编号占位符 3"/>
          <p:cNvSpPr>
            <a:spLocks noGrp="1"/>
          </p:cNvSpPr>
          <p:nvPr>
            <p:ph type="sldNum" sz="quarter" idx="10"/>
          </p:nvPr>
        </p:nvSpPr>
        <p:spPr/>
        <p:txBody>
          <a:bodyPr/>
          <a:p>
            <a:fld id="{82869989-EB00-4EE7-BCB5-25BDC5BB29F8}" type="slidenum">
              <a:rPr altLang="zh-CN" lang="en-US" smtClean="0"/>
              <a:t>28</a:t>
            </a:fld>
            <a:endParaRPr altLang="en-US" dirty="0"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883" name="幻灯片图像占位符 1"/>
          <p:cNvSpPr>
            <a:spLocks noChangeAspect="1" noRot="1" noGrp="1"/>
          </p:cNvSpPr>
          <p:nvPr>
            <p:ph type="sldImg"/>
          </p:nvPr>
        </p:nvSpPr>
        <p:spPr/>
      </p:sp>
      <p:sp>
        <p:nvSpPr>
          <p:cNvPr id="1048884" name="备注占位符 2"/>
          <p:cNvSpPr>
            <a:spLocks noGrp="1"/>
          </p:cNvSpPr>
          <p:nvPr>
            <p:ph type="body" idx="1"/>
          </p:nvPr>
        </p:nvSpPr>
        <p:spPr/>
        <p:txBody>
          <a:bodyPr>
            <a:normAutofit fontScale="70000" lnSpcReduction="20000"/>
          </a:bodyPr>
          <a:p>
            <a:pPr algn="l" defTabSz="914400" eaLnBrk="1" fontAlgn="auto" hangingPunct="1" indent="-457200" latinLnBrk="0" lvl="1" marL="731520" marR="0" rtl="0">
              <a:lnSpc>
                <a:spcPct val="150000"/>
              </a:lnSpc>
              <a:spcBef>
                <a:spcPts val="1200"/>
              </a:spcBef>
              <a:spcAft>
                <a:spcPts val="0"/>
              </a:spcAft>
              <a:buClr>
                <a:schemeClr val="accent1">
                  <a:lumMod val="75000"/>
                </a:schemeClr>
              </a:buClr>
              <a:buSzPct val="100000"/>
              <a:buFont typeface="+mj-lt"/>
              <a:buNone/>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输入、输出、查询和文件很复杂吗？内部处理复杂吗？代码需要被设计成可重用吗？设计中需要包括转换和安装吗？系统的设计支持不同组织的多次安装吗？应用的设计方便用户修改和使用吗？把所有的</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确定后，就可以通过</a:t>
            </a:r>
            <a:r>
              <a:rPr altLang="zh-CN" dirty="0" sz="2400" lang="en-US">
                <a:solidFill>
                  <a:schemeClr val="bg1"/>
                </a:solidFill>
                <a:latin typeface="微软雅黑" panose="020B0503020204020204" pitchFamily="34" charset="-122"/>
                <a:ea typeface="微软雅黑" panose="020B0503020204020204" pitchFamily="34" charset="-122"/>
              </a:rPr>
              <a:t>FP = </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UFC × </a:t>
            </a:r>
            <a:r>
              <a:rPr altLang="zh-CN" dirty="0" sz="2400" lang="en-US">
                <a:solidFill>
                  <a:schemeClr val="bg1"/>
                </a:solidFill>
                <a:latin typeface="微软雅黑" panose="020B0503020204020204" pitchFamily="34" charset="-122"/>
                <a:ea typeface="微软雅黑" panose="020B0503020204020204" pitchFamily="34" charset="-122"/>
              </a:rPr>
              <a:t>(0.65 + 0.01×</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a:t>
            </a:r>
            <a:r>
              <a:rPr altLang="zh-CN" dirty="0" sz="2400" lang="en-US" err="1">
                <a:solidFill>
                  <a:schemeClr val="bg1"/>
                </a:solidFill>
                <a:latin typeface="微软雅黑" panose="020B0503020204020204" pitchFamily="34" charset="-122"/>
                <a:ea typeface="微软雅黑" panose="020B0503020204020204" pitchFamily="34" charset="-122"/>
                <a:sym typeface="Symbol" pitchFamily="18" charset="2"/>
              </a:rPr>
              <a:t>Fi</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a:t>
            </a:r>
            <a:r>
              <a:rPr altLang="en-US" dirty="0" sz="2400" lang="zh-CN">
                <a:solidFill>
                  <a:schemeClr val="bg1"/>
                </a:solidFill>
                <a:latin typeface="微软雅黑" panose="020B0503020204020204" pitchFamily="34" charset="-122"/>
                <a:ea typeface="微软雅黑" panose="020B0503020204020204" pitchFamily="34" charset="-122"/>
                <a:sym typeface="Symbol" pitchFamily="18" charset="2"/>
              </a:rPr>
              <a:t>这个公式来计算整个系统最后功能点个数了。</a:t>
            </a:r>
            <a:endPar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altLang="en-US" dirty="0" lang="zh-CN"/>
          </a:p>
        </p:txBody>
      </p:sp>
      <p:sp>
        <p:nvSpPr>
          <p:cNvPr id="1048885" name="灯片编号占位符 3"/>
          <p:cNvSpPr>
            <a:spLocks noGrp="1"/>
          </p:cNvSpPr>
          <p:nvPr>
            <p:ph type="sldNum" sz="quarter" idx="10"/>
          </p:nvPr>
        </p:nvSpPr>
        <p:spPr/>
        <p:txBody>
          <a:bodyPr/>
          <a:p>
            <a:fld id="{82869989-EB00-4EE7-BCB5-25BDC5BB29F8}" type="slidenum">
              <a:rPr altLang="zh-CN" lang="en-US" smtClean="0"/>
              <a:t>29</a:t>
            </a:fld>
            <a:endParaRPr altLang="en-US" dirty="0"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599" name="幻灯片图像占位符 1"/>
          <p:cNvSpPr>
            <a:spLocks noChangeAspect="1" noRot="1" noGrp="1"/>
          </p:cNvSpPr>
          <p:nvPr>
            <p:ph type="sldImg"/>
          </p:nvPr>
        </p:nvSpPr>
        <p:spPr/>
      </p:sp>
      <p:sp>
        <p:nvSpPr>
          <p:cNvPr id="1048600" name="备注占位符 2"/>
          <p:cNvSpPr>
            <a:spLocks noGrp="1"/>
          </p:cNvSpPr>
          <p:nvPr>
            <p:ph type="body" idx="1"/>
          </p:nvPr>
        </p:nvSpPr>
        <p:spPr/>
        <p:txBody>
          <a:bodyPr/>
          <a:p>
            <a:r>
              <a:rPr altLang="en-US" dirty="0" lang="zh-CN"/>
              <a:t>在</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软件工程术语标准中，软件项目管理是计划、协调、度量、监控、控制及报告等管理方法在软件开发和维护中的具体应用，以保证整个过程是系统的、有原则的、可量化的。这里面提到了一些关键词，其中计划表示事前计划，协调表示对资源的协调，度量是对软件开发所需要的时间、成本和质量等进行量化，监控与控制是表示对项目执行过程进行管控，报告是项目管理的文档化工作。另外一个定义是，软件项目管理是为了使软件项目能够按照预定的成本、进度、质量顺利完成，而对人员（</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进行分析和管理的活动。这个定义重点强调对人员（</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这四个方面的管理，也就是我们后面要讲的</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4P</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601" name="灯片编号占位符 3"/>
          <p:cNvSpPr>
            <a:spLocks noGrp="1"/>
          </p:cNvSpPr>
          <p:nvPr>
            <p:ph type="sldNum" sz="quarter" idx="10"/>
          </p:nvPr>
        </p:nvSpPr>
        <p:spPr/>
        <p:txBody>
          <a:bodyPr/>
          <a:p>
            <a:fld id="{82869989-EB00-4EE7-BCB5-25BDC5BB29F8}" type="slidenum">
              <a:rPr altLang="zh-CN" lang="en-US" smtClean="0"/>
              <a:t>3</a:t>
            </a:fld>
            <a:endParaRPr altLang="en-US" dirty="0"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888" name="幻灯片图像占位符 1"/>
          <p:cNvSpPr>
            <a:spLocks noChangeAspect="1" noRot="1" noGrp="1"/>
          </p:cNvSpPr>
          <p:nvPr>
            <p:ph type="sldImg"/>
          </p:nvPr>
        </p:nvSpPr>
        <p:spPr/>
      </p:sp>
      <p:sp>
        <p:nvSpPr>
          <p:cNvPr id="1048889" name="备注占位符 2"/>
          <p:cNvSpPr>
            <a:spLocks noGrp="1"/>
          </p:cNvSpPr>
          <p:nvPr>
            <p:ph type="body" idx="1"/>
          </p:nvPr>
        </p:nvSpPr>
        <p:spPr/>
        <p:txBody>
          <a:bodyPr>
            <a:normAutofit fontScale="85000" lnSpcReduction="20000"/>
          </a:bodyPr>
          <a:p>
            <a:r>
              <a:rPr altLang="en-US" dirty="0" lang="zh-CN"/>
              <a:t>面向功能的度量也有优缺点。</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优点是</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不足是</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没有直接涉及算法的复杂度，不适合算法比较复杂的软件系统，这一点在将所有事物操作都归并到</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EI,EO,EQ</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三类这个限制就能看出来，这种归类方法主要是针对管理型应用系统，对于算法型和科学计算型系统，可能一个</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或者</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的算法需要的技术能力很高，即使把加权因子设为复杂也无法体现其工作量，这一点与面向规模的度量也有一定相似之处；此外，功能点计算主要靠经验公式，主观因素比较多。</a:t>
            </a:r>
            <a:endParaRPr altLang="en-US" dirty="0" lang="zh-CN"/>
          </a:p>
        </p:txBody>
      </p:sp>
      <p:sp>
        <p:nvSpPr>
          <p:cNvPr id="1048890" name="灯片编号占位符 3"/>
          <p:cNvSpPr>
            <a:spLocks noGrp="1"/>
          </p:cNvSpPr>
          <p:nvPr>
            <p:ph type="sldNum" sz="quarter" idx="10"/>
          </p:nvPr>
        </p:nvSpPr>
        <p:spPr/>
        <p:txBody>
          <a:bodyPr/>
          <a:p>
            <a:fld id="{82869989-EB00-4EE7-BCB5-25BDC5BB29F8}" type="slidenum">
              <a:rPr altLang="zh-CN" lang="en-US" smtClean="0"/>
              <a:t>30</a:t>
            </a:fld>
            <a:endParaRPr altLang="en-US" dirty="0"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893" name="幻灯片图像占位符 1"/>
          <p:cNvSpPr>
            <a:spLocks noChangeAspect="1" noRot="1" noGrp="1"/>
          </p:cNvSpPr>
          <p:nvPr>
            <p:ph type="sldImg"/>
          </p:nvPr>
        </p:nvSpPr>
        <p:spPr/>
      </p:sp>
      <p:sp>
        <p:nvSpPr>
          <p:cNvPr id="1048894"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en-US" dirty="0" lang="zh-CN"/>
              <a:t>针对面向规模的度量和面向功能的度量，根据不同编程语言，人们总结了一个映射表，</a:t>
            </a:r>
            <a:r>
              <a:rPr altLang="en-US" dirty="0" sz="1200" lang="zh-CN">
                <a:latin typeface="Times New Roman" pitchFamily="18" charset="0"/>
                <a:ea typeface="微软雅黑" panose="020B0503020204020204" pitchFamily="34" charset="-122"/>
                <a:cs typeface="Times New Roman" pitchFamily="18" charset="0"/>
              </a:rPr>
              <a:t>粗略估算</a:t>
            </a:r>
            <a:r>
              <a:rPr altLang="en-US" dirty="0" lang="zh-CN"/>
              <a:t>了在不同编程语言环境下</a:t>
            </a:r>
            <a:r>
              <a:rPr altLang="en-US" dirty="0" sz="1200" lang="zh-CN">
                <a:latin typeface="Times New Roman" pitchFamily="18" charset="0"/>
                <a:ea typeface="微软雅黑" panose="020B0503020204020204" pitchFamily="34" charset="-122"/>
                <a:cs typeface="Times New Roman" pitchFamily="18" charset="0"/>
              </a:rPr>
              <a:t>一个功能点所需的代码行，并定义了低值、高值、中值和平均值。从这个表也能看出来不同程序语言间代码数量比例关系。也能利用这个表进行</a:t>
            </a:r>
            <a:r>
              <a:rPr altLang="en-US" dirty="0" lang="zh-CN"/>
              <a:t>面向规模的度量和面向功能的度量这两个度量方法之间的转换。</a:t>
            </a:r>
            <a:endParaRPr altLang="en-US" dirty="0" sz="1200" lang="zh-CN">
              <a:latin typeface="Times New Roman" pitchFamily="18" charset="0"/>
              <a:ea typeface="微软雅黑" panose="020B0503020204020204" pitchFamily="34" charset="-122"/>
              <a:cs typeface="Times New Roman" pitchFamily="18" charset="0"/>
            </a:endParaRPr>
          </a:p>
          <a:p>
            <a:endParaRPr altLang="en-US" dirty="0" lang="zh-CN"/>
          </a:p>
        </p:txBody>
      </p:sp>
      <p:sp>
        <p:nvSpPr>
          <p:cNvPr id="1048895" name="灯片编号占位符 3"/>
          <p:cNvSpPr>
            <a:spLocks noGrp="1"/>
          </p:cNvSpPr>
          <p:nvPr>
            <p:ph type="sldNum" sz="quarter" idx="10"/>
          </p:nvPr>
        </p:nvSpPr>
        <p:spPr/>
        <p:txBody>
          <a:bodyPr/>
          <a:p>
            <a:fld id="{82869989-EB00-4EE7-BCB5-25BDC5BB29F8}" type="slidenum">
              <a:rPr altLang="zh-CN" lang="en-US" smtClean="0"/>
              <a:t>31</a:t>
            </a:fld>
            <a:endParaRPr altLang="en-US" dirty="0"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898" name="幻灯片图像占位符 1"/>
          <p:cNvSpPr>
            <a:spLocks noChangeAspect="1" noRot="1" noGrp="1"/>
          </p:cNvSpPr>
          <p:nvPr>
            <p:ph type="sldImg"/>
          </p:nvPr>
        </p:nvSpPr>
        <p:spPr>
          <a:xfrm>
            <a:off x="381000" y="685800"/>
            <a:ext cx="6096000" cy="3429000"/>
          </a:xfrm>
        </p:spPr>
      </p:sp>
      <p:sp>
        <p:nvSpPr>
          <p:cNvPr id="1048899" name="备注占位符 2"/>
          <p:cNvSpPr>
            <a:spLocks noGrp="1"/>
          </p:cNvSpPr>
          <p:nvPr>
            <p:ph type="body" idx="1"/>
          </p:nvPr>
        </p:nvSpPr>
        <p:spPr/>
        <p:txBody>
          <a:bodyPr/>
          <a:p>
            <a:endParaRPr altLang="en-US" dirty="0" lang="zh-CN"/>
          </a:p>
        </p:txBody>
      </p:sp>
      <p:sp>
        <p:nvSpPr>
          <p:cNvPr id="1048900" name="灯片编号占位符 3"/>
          <p:cNvSpPr>
            <a:spLocks noGrp="1"/>
          </p:cNvSpPr>
          <p:nvPr>
            <p:ph type="sldNum" sz="quarter" idx="10"/>
          </p:nvPr>
        </p:nvSpPr>
        <p:spPr/>
        <p:txBody>
          <a:bodyPr/>
          <a:p>
            <a:fld id="{6323E544-FF8F-4F6E-B246-DDE628A3566E}" type="slidenum">
              <a:rPr altLang="en-US" lang="zh-CN" smtClean="0"/>
              <a:t>32</a:t>
            </a:fld>
            <a:endParaRPr altLang="zh-CN"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906" name="幻灯片图像占位符 1"/>
          <p:cNvSpPr>
            <a:spLocks noChangeAspect="1" noRot="1" noGrp="1"/>
          </p:cNvSpPr>
          <p:nvPr>
            <p:ph type="sldImg"/>
          </p:nvPr>
        </p:nvSpPr>
        <p:spPr/>
      </p:sp>
      <p:sp>
        <p:nvSpPr>
          <p:cNvPr id="1048907" name="备注占位符 2"/>
          <p:cNvSpPr>
            <a:spLocks noGrp="1"/>
          </p:cNvSpPr>
          <p:nvPr>
            <p:ph type="body" idx="1"/>
          </p:nvPr>
        </p:nvSpPr>
        <p:spPr/>
        <p:txBody>
          <a:bodyPr>
            <a:normAutofit/>
          </a:bodyPr>
          <a:p>
            <a:endParaRPr altLang="en-US" dirty="0" lang="zh-CN"/>
          </a:p>
        </p:txBody>
      </p:sp>
      <p:sp>
        <p:nvSpPr>
          <p:cNvPr id="1048908" name="灯片编号占位符 3"/>
          <p:cNvSpPr>
            <a:spLocks noGrp="1"/>
          </p:cNvSpPr>
          <p:nvPr>
            <p:ph type="sldNum" sz="quarter" idx="10"/>
          </p:nvPr>
        </p:nvSpPr>
        <p:spPr/>
        <p:txBody>
          <a:bodyPr/>
          <a:p>
            <a:fld id="{82869989-EB00-4EE7-BCB5-25BDC5BB29F8}" type="slidenum">
              <a:rPr altLang="zh-CN" lang="en-US" smtClean="0"/>
              <a:t>33</a:t>
            </a:fld>
            <a:endParaRPr altLang="en-US" dirty="0"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925" name="Rectangle 7"/>
          <p:cNvSpPr>
            <a:spLocks noGrp="1" noChangeArrowheads="1"/>
          </p:cNvSpPr>
          <p:nvPr>
            <p:ph type="sldNum" sz="quarter" idx="5"/>
          </p:nvPr>
        </p:nvSpPr>
        <p:spPr/>
        <p:txBody>
          <a:bodyPr/>
          <a:p>
            <a:fld id="{9F15746E-CB26-4CBE-9B01-97C9BE50ABDE}" type="slidenum">
              <a:rPr altLang="en-US" lang="zh-CN"/>
              <a:t>40</a:t>
            </a:fld>
            <a:endParaRPr altLang="zh-CN" lang="en-US"/>
          </a:p>
        </p:txBody>
      </p:sp>
      <p:sp>
        <p:nvSpPr>
          <p:cNvPr id="1048926" name="Rectangle 2"/>
          <p:cNvSpPr>
            <a:spLocks noChangeAspect="1" noRot="1" noGrp="1" noChangeArrowheads="1" noTextEdit="1"/>
          </p:cNvSpPr>
          <p:nvPr>
            <p:ph type="sldImg"/>
          </p:nvPr>
        </p:nvSpPr>
        <p:spPr>
          <a:xfrm>
            <a:off x="381000" y="685800"/>
            <a:ext cx="6096000" cy="3429000"/>
          </a:xfrm>
        </p:spPr>
      </p:sp>
      <p:sp>
        <p:nvSpPr>
          <p:cNvPr id="1048927" name="Rectangle 3"/>
          <p:cNvSpPr>
            <a:spLocks noGrp="1" noChangeArrowheads="1"/>
          </p:cNvSpPr>
          <p:nvPr>
            <p:ph type="body" idx="1"/>
          </p:nvPr>
        </p:nvSpPr>
        <p:spPr/>
        <p:txBody>
          <a:bodyPr/>
          <a:p>
            <a:r>
              <a:rPr altLang="zh-CN" lang="en-US"/>
              <a:t>E</a:t>
            </a:r>
            <a:r>
              <a:rPr altLang="en-US" lang="zh-CN"/>
              <a:t>表示软件工作量(单位：人月)</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933" name="幻灯片图像占位符 1"/>
          <p:cNvSpPr>
            <a:spLocks noChangeAspect="1" noRot="1" noGrp="1"/>
          </p:cNvSpPr>
          <p:nvPr>
            <p:ph type="sldImg"/>
          </p:nvPr>
        </p:nvSpPr>
        <p:spPr/>
      </p:sp>
      <p:sp>
        <p:nvSpPr>
          <p:cNvPr id="1048934" name="备注占位符 2"/>
          <p:cNvSpPr>
            <a:spLocks noGrp="1"/>
          </p:cNvSpPr>
          <p:nvPr>
            <p:ph type="body" idx="1"/>
          </p:nvPr>
        </p:nvSpPr>
        <p:spPr/>
        <p:txBody>
          <a:bodyPr/>
          <a:p>
            <a:endParaRPr altLang="en-US" dirty="0" lang="zh-CN"/>
          </a:p>
        </p:txBody>
      </p:sp>
      <p:sp>
        <p:nvSpPr>
          <p:cNvPr id="1048935" name="灯片编号占位符 3"/>
          <p:cNvSpPr>
            <a:spLocks noGrp="1"/>
          </p:cNvSpPr>
          <p:nvPr>
            <p:ph type="sldNum" sz="quarter" idx="5"/>
          </p:nvPr>
        </p:nvSpPr>
        <p:spPr/>
        <p:txBody>
          <a:bodyPr/>
          <a:p>
            <a:fld id="{82869989-EB00-4EE7-BCB5-25BDC5BB29F8}" type="slidenum">
              <a:rPr altLang="zh-CN" lang="en-US" smtClean="0"/>
              <a:t>42</a:t>
            </a:fld>
            <a:endParaRPr altLang="en-US" dirty="0"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943" name="幻灯片图像占位符 1"/>
          <p:cNvSpPr>
            <a:spLocks noChangeAspect="1" noRot="1" noGrp="1"/>
          </p:cNvSpPr>
          <p:nvPr>
            <p:ph type="sldImg"/>
          </p:nvPr>
        </p:nvSpPr>
        <p:spPr>
          <a:xfrm>
            <a:off x="381000" y="685800"/>
            <a:ext cx="6096000" cy="3429000"/>
          </a:xfrm>
        </p:spPr>
      </p:sp>
      <p:sp>
        <p:nvSpPr>
          <p:cNvPr id="1048944"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8945" name="灯片编号占位符 3"/>
          <p:cNvSpPr>
            <a:spLocks noGrp="1"/>
          </p:cNvSpPr>
          <p:nvPr>
            <p:ph type="sldNum" sz="quarter" idx="10"/>
          </p:nvPr>
        </p:nvSpPr>
        <p:spPr/>
        <p:txBody>
          <a:bodyPr/>
          <a:p>
            <a:fld id="{6323E544-FF8F-4F6E-B246-DDE628A3566E}" type="slidenum">
              <a:rPr altLang="en-US" lang="zh-CN" smtClean="0"/>
              <a:t>45</a:t>
            </a:fld>
            <a:endParaRPr altLang="zh-CN"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948" name="幻灯片图像占位符 1"/>
          <p:cNvSpPr>
            <a:spLocks noChangeAspect="1" noRot="1" noGrp="1"/>
          </p:cNvSpPr>
          <p:nvPr>
            <p:ph type="sldImg"/>
          </p:nvPr>
        </p:nvSpPr>
        <p:spPr/>
      </p:sp>
      <p:sp>
        <p:nvSpPr>
          <p:cNvPr id="1048949" name="备注占位符 2"/>
          <p:cNvSpPr>
            <a:spLocks noGrp="1"/>
          </p:cNvSpPr>
          <p:nvPr>
            <p:ph type="body" idx="1"/>
          </p:nvPr>
        </p:nvSpPr>
        <p:spPr/>
        <p:txBody>
          <a:bodyPr/>
          <a:p>
            <a:endParaRPr altLang="en-US" lang="zh-CN"/>
          </a:p>
        </p:txBody>
      </p:sp>
      <p:sp>
        <p:nvSpPr>
          <p:cNvPr id="1048950" name="灯片编号占位符 3"/>
          <p:cNvSpPr>
            <a:spLocks noGrp="1"/>
          </p:cNvSpPr>
          <p:nvPr>
            <p:ph type="sldNum" sz="quarter" idx="10"/>
          </p:nvPr>
        </p:nvSpPr>
        <p:spPr/>
        <p:txBody>
          <a:bodyPr/>
          <a:p>
            <a:fld id="{82869989-EB00-4EE7-BCB5-25BDC5BB29F8}" type="slidenum">
              <a:rPr altLang="zh-CN" lang="en-US" smtClean="0"/>
              <a:t>46</a:t>
            </a:fld>
            <a:endParaRPr altLang="en-US" dirty="0"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969" name="幻灯片图像占位符 1"/>
          <p:cNvSpPr>
            <a:spLocks noChangeAspect="1" noRot="1" noGrp="1"/>
          </p:cNvSpPr>
          <p:nvPr>
            <p:ph type="sldImg"/>
          </p:nvPr>
        </p:nvSpPr>
        <p:spPr>
          <a:xfrm>
            <a:off x="381000" y="685800"/>
            <a:ext cx="6096000" cy="3429000"/>
          </a:xfrm>
        </p:spPr>
      </p:sp>
      <p:sp>
        <p:nvSpPr>
          <p:cNvPr id="1048970" name="备注占位符 2"/>
          <p:cNvSpPr>
            <a:spLocks noGrp="1"/>
          </p:cNvSpPr>
          <p:nvPr>
            <p:ph type="body" idx="1"/>
          </p:nvPr>
        </p:nvSpPr>
        <p:spPr/>
        <p:txBody>
          <a:bodyPr/>
          <a:p>
            <a:endParaRPr altLang="en-US" dirty="0" lang="zh-CN"/>
          </a:p>
        </p:txBody>
      </p:sp>
      <p:sp>
        <p:nvSpPr>
          <p:cNvPr id="1048971" name="灯片编号占位符 3"/>
          <p:cNvSpPr>
            <a:spLocks noGrp="1"/>
          </p:cNvSpPr>
          <p:nvPr>
            <p:ph type="sldNum" sz="quarter" idx="10"/>
          </p:nvPr>
        </p:nvSpPr>
        <p:spPr/>
        <p:txBody>
          <a:bodyPr/>
          <a:p>
            <a:fld id="{6323E544-FF8F-4F6E-B246-DDE628A3566E}" type="slidenum">
              <a:rPr altLang="en-US" lang="zh-CN" smtClean="0"/>
              <a:t>55</a:t>
            </a:fld>
            <a:endParaRPr altLang="zh-CN"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980" name="幻灯片图像占位符 1"/>
          <p:cNvSpPr>
            <a:spLocks noChangeAspect="1" noRot="1" noGrp="1"/>
          </p:cNvSpPr>
          <p:nvPr>
            <p:ph type="sldImg"/>
          </p:nvPr>
        </p:nvSpPr>
        <p:spPr/>
      </p:sp>
      <p:sp>
        <p:nvSpPr>
          <p:cNvPr id="1048981" name="备注占位符 2"/>
          <p:cNvSpPr>
            <a:spLocks noGrp="1"/>
          </p:cNvSpPr>
          <p:nvPr>
            <p:ph type="body" idx="1"/>
          </p:nvPr>
        </p:nvSpPr>
        <p:spPr/>
        <p:txBody>
          <a:bodyPr/>
          <a:p>
            <a:endParaRPr altLang="en-US" lang="zh-CN"/>
          </a:p>
        </p:txBody>
      </p:sp>
      <p:sp>
        <p:nvSpPr>
          <p:cNvPr id="1048982" name="灯片编号占位符 3"/>
          <p:cNvSpPr>
            <a:spLocks noGrp="1"/>
          </p:cNvSpPr>
          <p:nvPr>
            <p:ph type="sldNum" sz="quarter" idx="10"/>
          </p:nvPr>
        </p:nvSpPr>
        <p:spPr/>
        <p:txBody>
          <a:bodyPr/>
          <a:p>
            <a:fld id="{82869989-EB00-4EE7-BCB5-25BDC5BB29F8}" type="slidenum">
              <a:rPr altLang="zh-CN" lang="en-US" smtClean="0"/>
              <a:t>56</a:t>
            </a:fld>
            <a:endParaRPr altLang="en-US" dirty="0"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49" name="幻灯片图像占位符 1"/>
          <p:cNvSpPr>
            <a:spLocks noChangeAspect="1" noRot="1" noGrp="1"/>
          </p:cNvSpPr>
          <p:nvPr>
            <p:ph type="sldImg"/>
          </p:nvPr>
        </p:nvSpPr>
        <p:spPr/>
      </p:sp>
      <p:sp>
        <p:nvSpPr>
          <p:cNvPr id="1048650" name="备注占位符 2"/>
          <p:cNvSpPr>
            <a:spLocks noGrp="1"/>
          </p:cNvSpPr>
          <p:nvPr>
            <p:ph type="body" idx="1"/>
          </p:nvPr>
        </p:nvSpPr>
        <p:spPr/>
        <p:txBody>
          <a:bodyPr/>
          <a:p>
            <a:r>
              <a:rPr altLang="en-US" dirty="0" lang="zh-CN"/>
              <a:t>软件项目管理的内容很丰富，从内容上看包括对项目范围、时间、成本、质量、沟通、风险、人力、采购等方面，从过程上看覆盖项目计划、项目实施和项目控制几个过程，这张图以一个矩阵模式显示了项目管理内容和过程之间的对应关系，从图上可以看出，项目计划设计的内容比较多，包括项目范围定义、时间方面的活动定义与排序、执行进度计划、成本方面的资源估算和成本估算、质量方面的质量计划编制、甚至包括采购方面的采购计划和招标计划，这表明项目计划是项目管理一个非常重要的组成部分。除此之外，基本上各个内容在实施过程和控制过程这两个过程中都有具体的项目管理内容。</a:t>
            </a:r>
          </a:p>
        </p:txBody>
      </p:sp>
      <p:sp>
        <p:nvSpPr>
          <p:cNvPr id="1048651" name="灯片编号占位符 3"/>
          <p:cNvSpPr>
            <a:spLocks noGrp="1"/>
          </p:cNvSpPr>
          <p:nvPr>
            <p:ph type="sldNum" sz="quarter" idx="10"/>
          </p:nvPr>
        </p:nvSpPr>
        <p:spPr/>
        <p:txBody>
          <a:bodyPr/>
          <a:p>
            <a:fld id="{82869989-EB00-4EE7-BCB5-25BDC5BB29F8}" type="slidenum">
              <a:rPr altLang="zh-CN" lang="en-US" smtClean="0"/>
              <a:t>4</a:t>
            </a:fld>
            <a:endParaRPr altLang="en-US" dirty="0"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998" name="幻灯片图像占位符 1"/>
          <p:cNvSpPr>
            <a:spLocks noChangeAspect="1" noRot="1" noGrp="1"/>
          </p:cNvSpPr>
          <p:nvPr>
            <p:ph type="sldImg"/>
          </p:nvPr>
        </p:nvSpPr>
        <p:spPr/>
      </p:sp>
      <p:sp>
        <p:nvSpPr>
          <p:cNvPr id="1048999" name="备注占位符 2"/>
          <p:cNvSpPr>
            <a:spLocks noGrp="1"/>
          </p:cNvSpPr>
          <p:nvPr>
            <p:ph type="body" idx="1"/>
          </p:nvPr>
        </p:nvSpPr>
        <p:spPr/>
        <p:txBody>
          <a:bodyPr/>
          <a:p>
            <a:endParaRPr altLang="en-US" lang="zh-CN"/>
          </a:p>
        </p:txBody>
      </p:sp>
      <p:sp>
        <p:nvSpPr>
          <p:cNvPr id="1049000" name="灯片编号占位符 3"/>
          <p:cNvSpPr>
            <a:spLocks noGrp="1"/>
          </p:cNvSpPr>
          <p:nvPr>
            <p:ph type="sldNum" sz="quarter" idx="10"/>
          </p:nvPr>
        </p:nvSpPr>
        <p:spPr/>
        <p:txBody>
          <a:bodyPr/>
          <a:p>
            <a:fld id="{82869989-EB00-4EE7-BCB5-25BDC5BB29F8}" type="slidenum">
              <a:rPr altLang="zh-CN" lang="en-US" smtClean="0"/>
              <a:t>57</a:t>
            </a:fld>
            <a:endParaRPr altLang="en-US" dirty="0"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119" name="幻灯片图像占位符 1"/>
          <p:cNvSpPr>
            <a:spLocks noChangeAspect="1" noRot="1" noGrp="1"/>
          </p:cNvSpPr>
          <p:nvPr>
            <p:ph type="sldImg"/>
          </p:nvPr>
        </p:nvSpPr>
        <p:spPr>
          <a:xfrm>
            <a:off x="381000" y="685800"/>
            <a:ext cx="6096000" cy="3429000"/>
          </a:xfrm>
        </p:spPr>
      </p:sp>
      <p:sp>
        <p:nvSpPr>
          <p:cNvPr id="1049120"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121" name="灯片编号占位符 3"/>
          <p:cNvSpPr>
            <a:spLocks noGrp="1"/>
          </p:cNvSpPr>
          <p:nvPr>
            <p:ph type="sldNum" sz="quarter" idx="10"/>
          </p:nvPr>
        </p:nvSpPr>
        <p:spPr/>
        <p:txBody>
          <a:bodyPr/>
          <a:p>
            <a:fld id="{6323E544-FF8F-4F6E-B246-DDE628A3566E}" type="slidenum">
              <a:rPr altLang="en-US" lang="zh-CN" smtClean="0"/>
              <a:t>63</a:t>
            </a:fld>
            <a:endParaRPr altLang="zh-CN"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9137" name="幻灯片图像占位符 1"/>
          <p:cNvSpPr>
            <a:spLocks noChangeAspect="1" noRot="1" noGrp="1"/>
          </p:cNvSpPr>
          <p:nvPr>
            <p:ph type="sldImg"/>
          </p:nvPr>
        </p:nvSpPr>
        <p:spPr/>
      </p:sp>
      <p:sp>
        <p:nvSpPr>
          <p:cNvPr id="1049138" name="备注占位符 2"/>
          <p:cNvSpPr>
            <a:spLocks noGrp="1"/>
          </p:cNvSpPr>
          <p:nvPr>
            <p:ph type="body" idx="1"/>
          </p:nvPr>
        </p:nvSpPr>
        <p:spPr/>
        <p:txBody>
          <a:bodyPr/>
          <a:p>
            <a:endParaRPr altLang="en-US" lang="zh-CN"/>
          </a:p>
        </p:txBody>
      </p:sp>
      <p:sp>
        <p:nvSpPr>
          <p:cNvPr id="1049139" name="灯片编号占位符 3"/>
          <p:cNvSpPr>
            <a:spLocks noGrp="1"/>
          </p:cNvSpPr>
          <p:nvPr>
            <p:ph type="sldNum" sz="quarter" idx="10"/>
          </p:nvPr>
        </p:nvSpPr>
        <p:spPr/>
        <p:txBody>
          <a:bodyPr/>
          <a:p>
            <a:fld id="{82869989-EB00-4EE7-BCB5-25BDC5BB29F8}" type="slidenum">
              <a:rPr altLang="zh-CN" lang="en-US" smtClean="0"/>
              <a:t>64</a:t>
            </a:fld>
            <a:endParaRPr altLang="en-US" dirty="0"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9142" name="幻灯片图像占位符 1"/>
          <p:cNvSpPr>
            <a:spLocks noChangeAspect="1" noRot="1" noGrp="1"/>
          </p:cNvSpPr>
          <p:nvPr>
            <p:ph type="sldImg"/>
          </p:nvPr>
        </p:nvSpPr>
        <p:spPr/>
      </p:sp>
      <p:sp>
        <p:nvSpPr>
          <p:cNvPr id="1049143" name="备注占位符 2"/>
          <p:cNvSpPr>
            <a:spLocks noGrp="1"/>
          </p:cNvSpPr>
          <p:nvPr>
            <p:ph type="body" idx="1"/>
          </p:nvPr>
        </p:nvSpPr>
        <p:spPr/>
        <p:txBody>
          <a:bodyPr/>
          <a:p>
            <a:endParaRPr altLang="en-US" lang="zh-CN"/>
          </a:p>
        </p:txBody>
      </p:sp>
      <p:sp>
        <p:nvSpPr>
          <p:cNvPr id="1049144" name="灯片编号占位符 3"/>
          <p:cNvSpPr>
            <a:spLocks noGrp="1"/>
          </p:cNvSpPr>
          <p:nvPr>
            <p:ph type="sldNum" sz="quarter" idx="10"/>
          </p:nvPr>
        </p:nvSpPr>
        <p:spPr/>
        <p:txBody>
          <a:bodyPr/>
          <a:p>
            <a:fld id="{82869989-EB00-4EE7-BCB5-25BDC5BB29F8}" type="slidenum">
              <a:rPr altLang="zh-CN" lang="en-US" smtClean="0"/>
              <a:t>65</a:t>
            </a:fld>
            <a:endParaRPr altLang="en-US" dirty="0"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9174" name="幻灯片图像占位符 1"/>
          <p:cNvSpPr>
            <a:spLocks noChangeAspect="1" noRot="1" noGrp="1"/>
          </p:cNvSpPr>
          <p:nvPr>
            <p:ph type="sldImg"/>
          </p:nvPr>
        </p:nvSpPr>
        <p:spPr/>
      </p:sp>
      <p:sp>
        <p:nvSpPr>
          <p:cNvPr id="1049175" name="备注占位符 2"/>
          <p:cNvSpPr>
            <a:spLocks noGrp="1"/>
          </p:cNvSpPr>
          <p:nvPr>
            <p:ph type="body" idx="1"/>
          </p:nvPr>
        </p:nvSpPr>
        <p:spPr/>
        <p:txBody>
          <a:bodyPr/>
          <a:p>
            <a:endParaRPr altLang="en-US" lang="zh-CN"/>
          </a:p>
        </p:txBody>
      </p:sp>
      <p:sp>
        <p:nvSpPr>
          <p:cNvPr id="1049176" name="灯片编号占位符 3"/>
          <p:cNvSpPr>
            <a:spLocks noGrp="1"/>
          </p:cNvSpPr>
          <p:nvPr>
            <p:ph type="sldNum" sz="quarter" idx="10"/>
          </p:nvPr>
        </p:nvSpPr>
        <p:spPr/>
        <p:txBody>
          <a:bodyPr/>
          <a:p>
            <a:fld id="{82869989-EB00-4EE7-BCB5-25BDC5BB29F8}" type="slidenum">
              <a:rPr altLang="zh-CN" lang="en-US" smtClean="0"/>
              <a:t>66</a:t>
            </a:fld>
            <a:endParaRPr altLang="en-US" dirty="0"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9205" name="幻灯片图像占位符 1"/>
          <p:cNvSpPr>
            <a:spLocks noChangeAspect="1" noRot="1" noGrp="1"/>
          </p:cNvSpPr>
          <p:nvPr>
            <p:ph type="sldImg"/>
          </p:nvPr>
        </p:nvSpPr>
        <p:spPr>
          <a:xfrm>
            <a:off x="381000" y="685800"/>
            <a:ext cx="6096000" cy="3429000"/>
          </a:xfrm>
        </p:spPr>
      </p:sp>
      <p:sp>
        <p:nvSpPr>
          <p:cNvPr id="1049206"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207" name="灯片编号占位符 3"/>
          <p:cNvSpPr>
            <a:spLocks noGrp="1"/>
          </p:cNvSpPr>
          <p:nvPr>
            <p:ph type="sldNum" sz="quarter" idx="10"/>
          </p:nvPr>
        </p:nvSpPr>
        <p:spPr/>
        <p:txBody>
          <a:bodyPr/>
          <a:p>
            <a:fld id="{6323E544-FF8F-4F6E-B246-DDE628A3566E}" type="slidenum">
              <a:rPr altLang="en-US" lang="zh-CN" smtClean="0"/>
              <a:t>70</a:t>
            </a:fld>
            <a:endParaRPr altLang="zh-CN"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9210" name="幻灯片图像占位符 1"/>
          <p:cNvSpPr>
            <a:spLocks noChangeAspect="1" noRot="1" noGrp="1"/>
          </p:cNvSpPr>
          <p:nvPr>
            <p:ph type="sldImg"/>
          </p:nvPr>
        </p:nvSpPr>
        <p:spPr/>
      </p:sp>
      <p:sp>
        <p:nvSpPr>
          <p:cNvPr id="1049211" name="备注占位符 2"/>
          <p:cNvSpPr>
            <a:spLocks noGrp="1"/>
          </p:cNvSpPr>
          <p:nvPr>
            <p:ph type="body" idx="1"/>
          </p:nvPr>
        </p:nvSpPr>
        <p:spPr/>
        <p:txBody>
          <a:bodyPr/>
          <a:p>
            <a:endParaRPr altLang="en-US" lang="zh-CN"/>
          </a:p>
        </p:txBody>
      </p:sp>
      <p:sp>
        <p:nvSpPr>
          <p:cNvPr id="1049212" name="灯片编号占位符 3"/>
          <p:cNvSpPr>
            <a:spLocks noGrp="1"/>
          </p:cNvSpPr>
          <p:nvPr>
            <p:ph type="sldNum" sz="quarter" idx="10"/>
          </p:nvPr>
        </p:nvSpPr>
        <p:spPr/>
        <p:txBody>
          <a:bodyPr/>
          <a:p>
            <a:fld id="{82869989-EB00-4EE7-BCB5-25BDC5BB29F8}" type="slidenum">
              <a:rPr altLang="zh-CN" lang="en-US" smtClean="0"/>
              <a:t>71</a:t>
            </a:fld>
            <a:endParaRPr altLang="en-US" dirty="0"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247" name="幻灯片图像占位符 1"/>
          <p:cNvSpPr>
            <a:spLocks noChangeAspect="1" noRot="1" noGrp="1"/>
          </p:cNvSpPr>
          <p:nvPr>
            <p:ph type="sldImg"/>
          </p:nvPr>
        </p:nvSpPr>
        <p:spPr/>
      </p:sp>
      <p:sp>
        <p:nvSpPr>
          <p:cNvPr id="1049248" name="备注占位符 2"/>
          <p:cNvSpPr>
            <a:spLocks noGrp="1"/>
          </p:cNvSpPr>
          <p:nvPr>
            <p:ph type="body" idx="1"/>
          </p:nvPr>
        </p:nvSpPr>
        <p:spPr/>
        <p:txBody>
          <a:bodyPr/>
          <a:p>
            <a:endParaRPr altLang="en-US" lang="zh-CN"/>
          </a:p>
        </p:txBody>
      </p:sp>
      <p:sp>
        <p:nvSpPr>
          <p:cNvPr id="1049249" name="灯片编号占位符 3"/>
          <p:cNvSpPr>
            <a:spLocks noGrp="1"/>
          </p:cNvSpPr>
          <p:nvPr>
            <p:ph type="sldNum" sz="quarter" idx="10"/>
          </p:nvPr>
        </p:nvSpPr>
        <p:spPr/>
        <p:txBody>
          <a:bodyPr/>
          <a:p>
            <a:fld id="{82869989-EB00-4EE7-BCB5-25BDC5BB29F8}" type="slidenum">
              <a:rPr altLang="zh-CN" lang="en-US" smtClean="0"/>
              <a:t>72</a:t>
            </a:fld>
            <a:endParaRPr altLang="en-US" dirty="0"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330"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panose="020B0604020202020204" pitchFamily="34" charset="0"/>
                <a:ea typeface="宋体" panose="02010600030101010101" pitchFamily="2" charset="-122"/>
              </a:rPr>
              <a:t>77</a:t>
            </a:fld>
            <a:endParaRPr altLang="zh-CN" b="0" sz="1200" kumimoji="0" lang="en-US">
              <a:latin typeface="Arial" panose="020B0604020202020204" pitchFamily="34" charset="0"/>
              <a:ea typeface="宋体" panose="02010600030101010101" pitchFamily="2" charset="-122"/>
            </a:endParaRPr>
          </a:p>
        </p:txBody>
      </p:sp>
      <p:sp>
        <p:nvSpPr>
          <p:cNvPr id="1049331" name="Rectangle 2"/>
          <p:cNvSpPr>
            <a:spLocks noChangeAspect="1" noRot="1" noGrp="1" noChangeArrowheads="1" noTextEdit="1"/>
          </p:cNvSpPr>
          <p:nvPr>
            <p:ph type="sldImg"/>
          </p:nvPr>
        </p:nvSpPr>
        <p:spPr>
          <a:xfrm>
            <a:off x="381000" y="685800"/>
            <a:ext cx="6096000" cy="3429000"/>
          </a:xfrm>
        </p:spPr>
      </p:sp>
      <p:sp>
        <p:nvSpPr>
          <p:cNvPr id="1049332" name="Rectangle 3"/>
          <p:cNvSpPr>
            <a:spLocks noGrp="1" noChangeArrowheads="1"/>
          </p:cNvSpPr>
          <p:nvPr>
            <p:ph type="body" idx="1"/>
          </p:nvPr>
        </p:nvSpPr>
        <p:spPr>
          <a:noFill/>
        </p:spPr>
        <p:txBody>
          <a:bodyPr/>
          <a:p>
            <a:pPr eaLnBrk="1" hangingPunct="1"/>
            <a:endParaRPr altLang="en-US" dirty="0"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70" name="幻灯片图像占位符 1"/>
          <p:cNvSpPr>
            <a:spLocks noChangeAspect="1" noRot="1" noGrp="1"/>
          </p:cNvSpPr>
          <p:nvPr>
            <p:ph type="sldImg"/>
          </p:nvPr>
        </p:nvSpPr>
        <p:spPr/>
      </p:sp>
      <p:sp>
        <p:nvSpPr>
          <p:cNvPr id="1048671"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en-US" dirty="0" lang="zh-CN"/>
              <a:t>在软件项目管理的定义里面提到过</a:t>
            </a:r>
            <a:r>
              <a:rPr altLang="zh-CN" dirty="0" lang="en-US"/>
              <a:t>4P</a:t>
            </a:r>
            <a:r>
              <a:rPr altLang="en-US" dirty="0" lang="zh-CN"/>
              <a:t>，即</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人员（</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，下面我们重点来学习一下这</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分别有哪些项目管理内容。简单来讲，人员管理包括项目人员的</a:t>
            </a:r>
            <a:r>
              <a:rPr altLang="en-US" b="0" dirty="0" lang="zh-CN">
                <a:ea typeface="宋体" pitchFamily="2" charset="-122"/>
              </a:rPr>
              <a:t>招聘、选拔、绩效管理、培训、薪酬、职业发展、组织和工作设计、团队</a:t>
            </a:r>
            <a:r>
              <a:rPr altLang="zh-CN" b="0" dirty="0" lang="en-US">
                <a:ea typeface="宋体" pitchFamily="2" charset="-122"/>
              </a:rPr>
              <a:t>/</a:t>
            </a:r>
            <a:r>
              <a:rPr altLang="en-US" b="0" dirty="0" lang="zh-CN">
                <a:ea typeface="宋体" pitchFamily="2" charset="-122"/>
              </a:rPr>
              <a:t>文化的发展，产品管理指在</a:t>
            </a:r>
            <a:r>
              <a:rPr altLang="en-US" b="0" dirty="0" sz="1100" lang="zh-CN">
                <a:ea typeface="宋体" pitchFamily="2" charset="-122"/>
              </a:rPr>
              <a:t>策划一个项目以前，应当建立产品的目标和范围，考虑可选的解决方案，过程管理是为</a:t>
            </a:r>
            <a:r>
              <a:rPr altLang="en-US" b="0" dirty="0" sz="1050" lang="zh-CN">
                <a:ea typeface="宋体" pitchFamily="2" charset="-122"/>
              </a:rPr>
              <a:t>软件过程提供一个框架，在此框架下可以制定项目开发的综合计划。</a:t>
            </a:r>
            <a:r>
              <a:rPr altLang="en-US" b="0" dirty="0" sz="1000" lang="zh-CN">
                <a:solidFill>
                  <a:schemeClr val="bg1">
                    <a:lumMod val="50000"/>
                  </a:schemeClr>
                </a:solidFill>
                <a:latin typeface="方正兰亭纤黑简体" pitchFamily="65" charset="-122"/>
                <a:ea typeface="宋体" pitchFamily="2" charset="-122"/>
              </a:rPr>
              <a:t>项目这个关键词指的是管理者要</a:t>
            </a:r>
            <a:r>
              <a:rPr altLang="en-US" b="0" dirty="0" sz="1050" lang="zh-CN">
                <a:ea typeface="宋体" pitchFamily="2" charset="-122"/>
              </a:rPr>
              <a:t>理解成功项目管理的关键因素，掌握项目计划、监控和控制的一般方法。</a:t>
            </a:r>
            <a:endParaRPr altLang="zh-CN" b="0" dirty="0" sz="1000" lang="en-US">
              <a:solidFill>
                <a:schemeClr val="bg1">
                  <a:lumMod val="50000"/>
                </a:schemeClr>
              </a:solidFill>
              <a:latin typeface="方正兰亭纤黑简体" pitchFamily="65" charset="-122"/>
              <a:ea typeface="方正兰亭纤黑简体" pitchFamily="65" charset="-122"/>
            </a:endParaRPr>
          </a:p>
          <a:p>
            <a:pPr algn="l" defTabSz="914400" eaLnBrk="1" fontAlgn="auto" hangingPunct="1" indent="0" latinLnBrk="0" marL="0" marR="0" rtl="0">
              <a:lnSpc>
                <a:spcPct val="100000"/>
              </a:lnSpc>
              <a:spcBef>
                <a:spcPts val="0"/>
              </a:spcBef>
              <a:spcAft>
                <a:spcPts val="0"/>
              </a:spcAft>
              <a:buClrTx/>
              <a:buSzTx/>
              <a:buFontTx/>
              <a:buNone/>
            </a:pPr>
            <a:endParaRPr altLang="zh-CN" b="1" dirty="0" sz="1050" lang="en-US">
              <a:solidFill>
                <a:schemeClr val="bg1">
                  <a:lumMod val="50000"/>
                </a:schemeClr>
              </a:solidFill>
              <a:latin typeface="方正兰亭纤黑简体" pitchFamily="65" charset="-122"/>
              <a:ea typeface="方正兰亭纤黑简体" pitchFamily="65" charset="-122"/>
            </a:endParaRPr>
          </a:p>
          <a:p>
            <a:pPr algn="l" defTabSz="914400" eaLnBrk="1" fontAlgn="auto" hangingPunct="1" indent="0" latinLnBrk="0" marL="0" marR="0" rtl="0">
              <a:lnSpc>
                <a:spcPct val="100000"/>
              </a:lnSpc>
              <a:spcBef>
                <a:spcPts val="0"/>
              </a:spcBef>
              <a:spcAft>
                <a:spcPts val="0"/>
              </a:spcAft>
              <a:buClrTx/>
              <a:buSzTx/>
              <a:buFontTx/>
              <a:buNone/>
            </a:pPr>
            <a:endParaRPr altLang="zh-CN" b="1" dirty="0" sz="1100" lang="en-US">
              <a:solidFill>
                <a:schemeClr val="bg1">
                  <a:lumMod val="50000"/>
                </a:schemeClr>
              </a:solidFill>
              <a:latin typeface="方正兰亭纤黑简体" pitchFamily="65" charset="-122"/>
              <a:ea typeface="方正兰亭纤黑简体" pitchFamily="65" charset="-122"/>
            </a:endParaRPr>
          </a:p>
        </p:txBody>
      </p:sp>
      <p:sp>
        <p:nvSpPr>
          <p:cNvPr id="1048672" name="灯片编号占位符 3"/>
          <p:cNvSpPr>
            <a:spLocks noGrp="1"/>
          </p:cNvSpPr>
          <p:nvPr>
            <p:ph type="sldNum" sz="quarter" idx="10"/>
          </p:nvPr>
        </p:nvSpPr>
        <p:spPr/>
        <p:txBody>
          <a:bodyPr/>
          <a:p>
            <a:fld id="{82869989-EB00-4EE7-BCB5-25BDC5BB29F8}" type="slidenum">
              <a:rPr altLang="zh-CN" lang="en-US" smtClean="0"/>
              <a:t>5</a:t>
            </a:fld>
            <a:endParaRPr altLang="en-US" dirty="0"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91" name="幻灯片图像占位符 1"/>
          <p:cNvSpPr>
            <a:spLocks noChangeAspect="1" noRot="1" noGrp="1"/>
          </p:cNvSpPr>
          <p:nvPr>
            <p:ph type="sldImg"/>
          </p:nvPr>
        </p:nvSpPr>
        <p:spPr/>
      </p:sp>
      <p:sp>
        <p:nvSpPr>
          <p:cNvPr id="1048692"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en-US" dirty="0" lang="zh-CN"/>
              <a:t>软件项目的人员是项目管理最重要的资源，在</a:t>
            </a:r>
            <a:r>
              <a:rPr altLang="zh-CN" dirty="0" lang="en-US"/>
              <a:t>IEEE</a:t>
            </a:r>
            <a:r>
              <a:rPr altLang="en-US" dirty="0" lang="zh-CN"/>
              <a:t>发表的一项研究中提到，当向</a:t>
            </a:r>
            <a:r>
              <a:rPr altLang="zh-CN" dirty="0" lang="en-US"/>
              <a:t>3</a:t>
            </a:r>
            <a:r>
              <a:rPr altLang="en-US" dirty="0" lang="zh-CN"/>
              <a:t>个大型技术公司中主管工程的</a:t>
            </a:r>
            <a:r>
              <a:rPr altLang="zh-CN" dirty="0" lang="en-US"/>
              <a:t>3</a:t>
            </a:r>
            <a:r>
              <a:rPr altLang="en-US" dirty="0" lang="zh-CN"/>
              <a:t>位副总裁问及一个成功的软件项目最重要因素是什么时，他们都表示是人，真正合适和优秀的人。根据角色的不一样，参与软件项目过程的利益相关者可以分为</a:t>
            </a:r>
            <a:r>
              <a:rPr altLang="zh-CN" dirty="0" lang="en-US"/>
              <a:t>5</a:t>
            </a:r>
            <a:r>
              <a:rPr altLang="en-US" dirty="0" lang="zh-CN"/>
              <a:t>类，第一类是高级管理者，他负责定义业务问题，这些问题基本定义了项目的范围，对项目方向产生至关重要的作用。第二类是项目管理者，其责任是计划、激励、组织和控制软件开发人员。第三类是开发人员，是</a:t>
            </a:r>
            <a:r>
              <a:rPr altLang="en-US" dirty="0" sz="1200" lang="zh-CN"/>
              <a:t>拥有开发产品或应用软件所需技能的人员。第四类是客户，客户阐明了待开发软件的需求，并直接关心项目成败。最后一类是最终用户，一旦软件发布成为产品，最终用户就是使用软件，直接与软件进行交互的人。每个项目都有上述人员的参与，为了获得高效率，项目负责人必须最大限度地发挥每个人的技术和能力。</a:t>
            </a:r>
            <a:endParaRPr altLang="zh-CN" dirty="0" sz="1200" lang="en-US"/>
          </a:p>
          <a:p>
            <a:endParaRPr altLang="en-US" dirty="0" lang="zh-CN"/>
          </a:p>
        </p:txBody>
      </p:sp>
      <p:sp>
        <p:nvSpPr>
          <p:cNvPr id="1048693" name="灯片编号占位符 3"/>
          <p:cNvSpPr>
            <a:spLocks noGrp="1"/>
          </p:cNvSpPr>
          <p:nvPr>
            <p:ph type="sldNum" sz="quarter" idx="10"/>
          </p:nvPr>
        </p:nvSpPr>
        <p:spPr/>
        <p:txBody>
          <a:bodyPr/>
          <a:p>
            <a:fld id="{82869989-EB00-4EE7-BCB5-25BDC5BB29F8}" type="slidenum">
              <a:rPr altLang="zh-CN" lang="en-US" smtClean="0"/>
              <a:t>6</a:t>
            </a:fld>
            <a:endParaRPr altLang="en-US" dirty="0"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09" name="幻灯片图像占位符 1"/>
          <p:cNvSpPr>
            <a:spLocks noChangeAspect="1" noRot="1" noGrp="1"/>
          </p:cNvSpPr>
          <p:nvPr>
            <p:ph type="sldImg"/>
          </p:nvPr>
        </p:nvSpPr>
        <p:spPr/>
      </p:sp>
      <p:sp>
        <p:nvSpPr>
          <p:cNvPr id="1048710" name="备注占位符 2"/>
          <p:cNvSpPr>
            <a:spLocks noGrp="1"/>
          </p:cNvSpPr>
          <p:nvPr>
            <p:ph type="body" idx="1"/>
          </p:nvPr>
        </p:nvSpPr>
        <p:spPr/>
        <p:txBody>
          <a:bodyPr>
            <a:normAutofit fontScale="85000" lnSpcReduction="10000"/>
          </a:bodyPr>
          <a:p>
            <a:pPr>
              <a:lnSpc>
                <a:spcPct val="150000"/>
              </a:lnSpc>
            </a:pPr>
            <a:r>
              <a:rPr altLang="en-US" b="0" dirty="0" lang="zh-CN"/>
              <a:t>软件项目中的五类人形成了一个软件项目团队，不同的软件开发项目和组织可能形成不同的软件团队结构。团队结构的好坏取决于组织的管理风格、团队人员数目以及技能水平等。有四种典型的软件工程团队组织结构，第一种是封闭式团队，</a:t>
            </a:r>
            <a:r>
              <a:rPr altLang="en-US" b="0" dirty="0" sz="1400" lang="zh-CN">
                <a:solidFill>
                  <a:srgbClr val="0000FF"/>
                </a:solidFill>
                <a:latin typeface="微软雅黑" panose="020B0503020204020204" pitchFamily="34" charset="-122"/>
                <a:ea typeface="微软雅黑" panose="020B0503020204020204" pitchFamily="34" charset="-122"/>
              </a:rPr>
              <a:t>按照传统的权利层次来组织团队，是一种树形的组织架构，这种组织架构在</a:t>
            </a:r>
            <a:r>
              <a:rPr altLang="en-US" b="0" dirty="0" sz="1200" lang="zh-CN">
                <a:latin typeface="微软雅黑" panose="020B0503020204020204" pitchFamily="34" charset="-122"/>
                <a:ea typeface="微软雅黑" panose="020B0503020204020204" pitchFamily="34" charset="-122"/>
              </a:rPr>
              <a:t>做过去类似项目时有优势，分工较为明确，效率比较高，但难以承担创新型项目；第二种是随机式团队，特点是由各个</a:t>
            </a:r>
            <a:r>
              <a:rPr altLang="en-US" b="0" dirty="0" sz="1400" lang="zh-CN">
                <a:solidFill>
                  <a:srgbClr val="0000FF"/>
                </a:solidFill>
                <a:latin typeface="微软雅黑" panose="020B0503020204020204" pitchFamily="34" charset="-122"/>
                <a:ea typeface="微软雅黑" panose="020B0503020204020204" pitchFamily="34" charset="-122"/>
              </a:rPr>
              <a:t>专家进行松散组合，团队工作依赖于团队成员个人间的主动性。当需要有创新工作或技术上突破时，这种团队有优势，但在面对过去类似项目的有次序工作时，效率较为低下。第三种是开放式图案的距离，结合了封闭式团队和随机式团队，良好的沟通和根据团队整体意见来做出决策时开放式团队的特征，它</a:t>
            </a:r>
            <a:r>
              <a:rPr altLang="en-US" b="0" dirty="0" sz="1200" lang="zh-CN">
                <a:latin typeface="微软雅黑" panose="020B0503020204020204" pitchFamily="34" charset="-122"/>
                <a:ea typeface="微软雅黑" panose="020B0503020204020204" pitchFamily="34" charset="-122"/>
              </a:rPr>
              <a:t>适合解决有次序又有创新的复杂项目，但效率可能不是太高；第四种团队是同步式团队，</a:t>
            </a:r>
            <a:r>
              <a:rPr altLang="en-US" b="0" dirty="0" sz="1400" lang="zh-CN">
                <a:solidFill>
                  <a:srgbClr val="0000FF"/>
                </a:solidFill>
                <a:latin typeface="微软雅黑" panose="020B0503020204020204" pitchFamily="34" charset="-122"/>
                <a:ea typeface="微软雅黑" panose="020B0503020204020204" pitchFamily="34" charset="-122"/>
              </a:rPr>
              <a:t>根据项目问题进行自然分解，然后团队成员各自解决问题的一部分，</a:t>
            </a:r>
            <a:r>
              <a:rPr altLang="en-US" b="0" dirty="0" sz="1200" lang="zh-CN">
                <a:latin typeface="微软雅黑" panose="020B0503020204020204" pitchFamily="34" charset="-122"/>
                <a:ea typeface="微软雅黑" panose="020B0503020204020204" pitchFamily="34" charset="-122"/>
              </a:rPr>
              <a:t>适合松散耦合子系统项目，项目集成可能会遇到问题。针对实际项目，可以选择适合项目本身要求的团队结构来组织人员。</a:t>
            </a:r>
            <a:endParaRPr altLang="zh-CN" b="0" dirty="0" sz="1200" lang="en-US">
              <a:latin typeface="微软雅黑" panose="020B0503020204020204" pitchFamily="34" charset="-122"/>
              <a:ea typeface="微软雅黑" panose="020B0503020204020204" pitchFamily="34" charset="-122"/>
            </a:endParaRPr>
          </a:p>
          <a:p>
            <a:pPr>
              <a:lnSpc>
                <a:spcPct val="150000"/>
              </a:lnSpc>
            </a:pPr>
            <a:endParaRPr altLang="zh-CN" b="0" dirty="0" sz="1200" lang="en-US">
              <a:latin typeface="微软雅黑" panose="020B0503020204020204" pitchFamily="34" charset="-122"/>
              <a:ea typeface="微软雅黑" panose="020B0503020204020204" pitchFamily="34" charset="-122"/>
            </a:endParaRPr>
          </a:p>
          <a:p>
            <a:pPr>
              <a:lnSpc>
                <a:spcPct val="150000"/>
              </a:lnSpc>
            </a:pPr>
            <a:endParaRPr altLang="zh-CN" b="0" dirty="0" sz="1200" lang="en-US">
              <a:latin typeface="微软雅黑" panose="020B0503020204020204" pitchFamily="34" charset="-122"/>
              <a:ea typeface="微软雅黑" panose="020B0503020204020204" pitchFamily="34" charset="-122"/>
            </a:endParaRPr>
          </a:p>
          <a:p>
            <a:endParaRPr altLang="en-US" b="0" dirty="0" lang="zh-CN"/>
          </a:p>
        </p:txBody>
      </p:sp>
      <p:sp>
        <p:nvSpPr>
          <p:cNvPr id="1048711" name="灯片编号占位符 3"/>
          <p:cNvSpPr>
            <a:spLocks noGrp="1"/>
          </p:cNvSpPr>
          <p:nvPr>
            <p:ph type="sldNum" sz="quarter" idx="10"/>
          </p:nvPr>
        </p:nvSpPr>
        <p:spPr/>
        <p:txBody>
          <a:bodyPr/>
          <a:p>
            <a:fld id="{82869989-EB00-4EE7-BCB5-25BDC5BB29F8}" type="slidenum">
              <a:rPr altLang="zh-CN" lang="en-US" smtClean="0"/>
              <a:t>7</a:t>
            </a:fld>
            <a:endParaRPr altLang="en-US" dirty="0"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28" name="幻灯片图像占位符 1"/>
          <p:cNvSpPr>
            <a:spLocks noChangeAspect="1" noRot="1" noGrp="1"/>
          </p:cNvSpPr>
          <p:nvPr>
            <p:ph type="sldImg"/>
          </p:nvPr>
        </p:nvSpPr>
        <p:spPr/>
      </p:sp>
      <p:sp>
        <p:nvSpPr>
          <p:cNvPr id="1048729" name="备注占位符 2"/>
          <p:cNvSpPr>
            <a:spLocks noGrp="1"/>
          </p:cNvSpPr>
          <p:nvPr>
            <p:ph type="body" idx="1"/>
          </p:nvPr>
        </p:nvSpPr>
        <p:spPr/>
        <p:txBody>
          <a:bodyPr>
            <a:normAutofit/>
          </a:bodyPr>
          <a:p>
            <a:r>
              <a:rPr altLang="en-US" dirty="0" lang="zh-CN"/>
              <a:t>第二个</a:t>
            </a:r>
            <a:r>
              <a:rPr altLang="zh-CN" dirty="0" lang="en-US"/>
              <a:t>P</a:t>
            </a:r>
            <a:r>
              <a:rPr altLang="en-US" dirty="0" lang="zh-CN"/>
              <a:t>是产品，从项目一开始，就应该研究要开发哪些产品以及要解决哪些问题，至少要建立和界定产品的范围。软件产品的范围通过回答以下问题来定义：一是项目环境，要开发的软件如何适应于大型的系统或业务环境，该环境下要施加什么约束，二是信息目标，软件要产生哪些客户可见的数据对象，需要什么数据作为输入，三是软件的功能与性能，软件执行什么功能才能将输入数据变为输出数据，还有软件需要满足哪些特殊性能要求。回忆在在需求分析章节中，软件范围是需求分析的基础。在确定软件范围的活动中，一个重要的方法是对系统功能进行分解，一方面是因为产品是有若干功能组成的，通过功能分解能更清楚定义产品，另一方面是因为项目的进度和成本估算都是面向功能的。</a:t>
            </a:r>
          </a:p>
        </p:txBody>
      </p:sp>
      <p:sp>
        <p:nvSpPr>
          <p:cNvPr id="1048730" name="灯片编号占位符 3"/>
          <p:cNvSpPr>
            <a:spLocks noGrp="1"/>
          </p:cNvSpPr>
          <p:nvPr>
            <p:ph type="sldNum" sz="quarter" idx="10"/>
          </p:nvPr>
        </p:nvSpPr>
        <p:spPr/>
        <p:txBody>
          <a:bodyPr/>
          <a:p>
            <a:fld id="{82869989-EB00-4EE7-BCB5-25BDC5BB29F8}" type="slidenum">
              <a:rPr altLang="zh-CN" lang="en-US" smtClean="0"/>
              <a:t>8</a:t>
            </a:fld>
            <a:endParaRPr altLang="en-US" dirty="0"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748" name="幻灯片图像占位符 1"/>
          <p:cNvSpPr>
            <a:spLocks noChangeAspect="1" noRot="1" noGrp="1"/>
          </p:cNvSpPr>
          <p:nvPr>
            <p:ph type="sldImg"/>
          </p:nvPr>
        </p:nvSpPr>
        <p:spPr/>
      </p:sp>
      <p:sp>
        <p:nvSpPr>
          <p:cNvPr id="1048749" name="备注占位符 2"/>
          <p:cNvSpPr>
            <a:spLocks noGrp="1"/>
          </p:cNvSpPr>
          <p:nvPr>
            <p:ph type="body" idx="1"/>
          </p:nvPr>
        </p:nvSpPr>
        <p:spPr/>
        <p:txBody>
          <a:bodyPr>
            <a:normAutofit/>
          </a:bodyPr>
          <a:p>
            <a:r>
              <a:rPr altLang="en-US" dirty="0" lang="zh-CN"/>
              <a:t>在过程模型章节中，我们已经学习过了不同的软件过程模型。项目管理关注的第三个</a:t>
            </a:r>
            <a:r>
              <a:rPr altLang="zh-CN" dirty="0" lang="en-US"/>
              <a:t>P</a:t>
            </a:r>
            <a:r>
              <a:rPr altLang="en-US" dirty="0" lang="zh-CN"/>
              <a:t>就是过程</a:t>
            </a:r>
            <a:r>
              <a:rPr altLang="zh-CN" dirty="0" lang="en-US"/>
              <a:t>Process</a:t>
            </a:r>
            <a:r>
              <a:rPr altLang="en-US" dirty="0" lang="zh-CN"/>
              <a:t>，对过程的清晰分解与定义是项目计划与管理的基础，不论采用什么样的过程模型，其基本的过程活动一般都分为沟通、策划、建模、构造、部署。团队成员在完成任何一项功能时，都要应用这些过程活动。这样产生了一个由功能和过程活动构成的矩阵。在这个矩阵中，第一列显示产品的主要功能，比如图上的文本输入、编辑与格式设计、自动复制标记、页面布局能力、自动生成索引、文档生成都是一个文字编辑软件的功能，第一行显示过程活动，项目经理的任务是估算每个矩阵单元的资源需求，任务的起止日期，以及任务输出的工作产品。可以看出，产品</a:t>
            </a:r>
            <a:r>
              <a:rPr altLang="zh-CN" dirty="0" lang="en-US"/>
              <a:t>Product</a:t>
            </a:r>
            <a:r>
              <a:rPr altLang="en-US" dirty="0" lang="zh-CN"/>
              <a:t>和过程</a:t>
            </a:r>
            <a:r>
              <a:rPr altLang="zh-CN" dirty="0" lang="en-US"/>
              <a:t>Process</a:t>
            </a:r>
            <a:r>
              <a:rPr altLang="en-US" dirty="0" lang="zh-CN"/>
              <a:t>均是软件项目管理的两个重要维度。</a:t>
            </a:r>
            <a:endParaRPr altLang="zh-CN" dirty="0" lang="en-US"/>
          </a:p>
        </p:txBody>
      </p:sp>
      <p:sp>
        <p:nvSpPr>
          <p:cNvPr id="1048750" name="灯片编号占位符 3"/>
          <p:cNvSpPr>
            <a:spLocks noGrp="1"/>
          </p:cNvSpPr>
          <p:nvPr>
            <p:ph type="sldNum" sz="quarter" idx="10"/>
          </p:nvPr>
        </p:nvSpPr>
        <p:spPr/>
        <p:txBody>
          <a:bodyPr/>
          <a:p>
            <a:fld id="{82869989-EB00-4EE7-BCB5-25BDC5BB29F8}" type="slidenum">
              <a:rPr altLang="zh-CN" lang="en-US" smtClean="0"/>
              <a:t>9</a:t>
            </a:fld>
            <a:endParaRPr altLang="en-US" dirty="0"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首页">
    <p:spTree>
      <p:nvGrpSpPr>
        <p:cNvPr id="24" name=""/>
        <p:cNvGrpSpPr/>
        <p:nvPr/>
      </p:nvGrpSpPr>
      <p:grpSpPr>
        <a:xfrm>
          <a:off x="0" y="0"/>
          <a:ext cx="0" cy="0"/>
          <a:chOff x="0" y="0"/>
          <a:chExt cx="0" cy="0"/>
        </a:xfrm>
      </p:grpSpPr>
      <p:grpSp>
        <p:nvGrpSpPr>
          <p:cNvPr id="25" name="组 4"/>
          <p:cNvGrpSpPr/>
          <p:nvPr userDrawn="1"/>
        </p:nvGrpSpPr>
        <p:grpSpPr bwMode="hidden">
          <a:xfrm>
            <a:off x="-1" y="0"/>
            <a:ext cx="12192002" cy="6858000"/>
            <a:chOff x="-1" y="0"/>
            <a:chExt cx="12192002" cy="6858000"/>
          </a:xfrm>
        </p:grpSpPr>
        <p:cxnSp>
          <p:nvCxnSpPr>
            <p:cNvPr id="3145775" name="直接连接符 5"/>
            <p:cNvCxnSpPr>
              <a:cxnSpLocks/>
            </p:cNvCxnSpPr>
            <p:nvPr/>
          </p:nvCxnSpPr>
          <p:spPr bwMode="hidden">
            <a:xfrm>
              <a:off x="61019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6" name="直接连接符 6"/>
            <p:cNvCxnSpPr>
              <a:cxnSpLocks/>
            </p:cNvCxnSpPr>
            <p:nvPr/>
          </p:nvCxnSpPr>
          <p:spPr bwMode="hidden">
            <a:xfrm>
              <a:off x="182933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7" name="直接连接符 8"/>
            <p:cNvCxnSpPr>
              <a:cxnSpLocks/>
            </p:cNvCxnSpPr>
            <p:nvPr/>
          </p:nvCxnSpPr>
          <p:spPr bwMode="hidden">
            <a:xfrm>
              <a:off x="304847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8" name="直接连接符​​(S) 9"/>
            <p:cNvCxnSpPr>
              <a:cxnSpLocks/>
            </p:cNvCxnSpPr>
            <p:nvPr/>
          </p:nvCxnSpPr>
          <p:spPr bwMode="hidden">
            <a:xfrm>
              <a:off x="426760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9" name="直接连接符 10"/>
            <p:cNvCxnSpPr>
              <a:cxnSpLocks/>
            </p:cNvCxnSpPr>
            <p:nvPr/>
          </p:nvCxnSpPr>
          <p:spPr bwMode="hidden">
            <a:xfrm>
              <a:off x="548674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0" name="直接连接符​ 11"/>
            <p:cNvCxnSpPr>
              <a:cxnSpLocks/>
            </p:cNvCxnSpPr>
            <p:nvPr/>
          </p:nvCxnSpPr>
          <p:spPr bwMode="hidden">
            <a:xfrm>
              <a:off x="670588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1" name="直接连接符​​ 12"/>
            <p:cNvCxnSpPr>
              <a:cxnSpLocks/>
            </p:cNvCxnSpPr>
            <p:nvPr/>
          </p:nvCxnSpPr>
          <p:spPr bwMode="hidden">
            <a:xfrm>
              <a:off x="792502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 13"/>
            <p:cNvCxnSpPr>
              <a:cxnSpLocks/>
            </p:cNvCxnSpPr>
            <p:nvPr/>
          </p:nvCxnSpPr>
          <p:spPr bwMode="hidden">
            <a:xfrm>
              <a:off x="914416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 14"/>
            <p:cNvCxnSpPr>
              <a:cxnSpLocks/>
            </p:cNvCxnSpPr>
            <p:nvPr/>
          </p:nvCxnSpPr>
          <p:spPr bwMode="hidden">
            <a:xfrm>
              <a:off x="1036329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5"/>
            <p:cNvCxnSpPr>
              <a:cxnSpLocks/>
            </p:cNvCxnSpPr>
            <p:nvPr/>
          </p:nvCxnSpPr>
          <p:spPr bwMode="hidden">
            <a:xfrm>
              <a:off x="1158243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S) 16"/>
            <p:cNvCxnSpPr>
              <a:cxnSpLocks/>
            </p:cNvCxnSpPr>
            <p:nvPr/>
          </p:nvCxnSpPr>
          <p:spPr bwMode="hidden">
            <a:xfrm>
              <a:off x="2819" y="38648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17"/>
            <p:cNvCxnSpPr>
              <a:cxnSpLocks/>
            </p:cNvCxnSpPr>
            <p:nvPr/>
          </p:nvCxnSpPr>
          <p:spPr bwMode="hidden">
            <a:xfrm>
              <a:off x="2819" y="1611181"/>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18"/>
            <p:cNvCxnSpPr>
              <a:cxnSpLocks/>
            </p:cNvCxnSpPr>
            <p:nvPr/>
          </p:nvCxnSpPr>
          <p:spPr bwMode="hidden">
            <a:xfrm>
              <a:off x="2819" y="2835877"/>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 19"/>
            <p:cNvCxnSpPr>
              <a:cxnSpLocks/>
            </p:cNvCxnSpPr>
            <p:nvPr/>
          </p:nvCxnSpPr>
          <p:spPr bwMode="hidden">
            <a:xfrm>
              <a:off x="2819" y="4060573"/>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20"/>
            <p:cNvCxnSpPr>
              <a:cxnSpLocks/>
            </p:cNvCxnSpPr>
            <p:nvPr/>
          </p:nvCxnSpPr>
          <p:spPr bwMode="hidden">
            <a:xfrm>
              <a:off x="2819" y="5285269"/>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 21"/>
            <p:cNvCxnSpPr>
              <a:cxnSpLocks/>
            </p:cNvCxnSpPr>
            <p:nvPr/>
          </p:nvCxnSpPr>
          <p:spPr bwMode="hidden">
            <a:xfrm>
              <a:off x="2819" y="650996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6" name="组 22"/>
            <p:cNvGrpSpPr/>
            <p:nvPr userDrawn="1"/>
          </p:nvGrpSpPr>
          <p:grpSpPr bwMode="hidden">
            <a:xfrm>
              <a:off x="-1" y="0"/>
              <a:ext cx="12192001" cy="6858000"/>
              <a:chOff x="-1" y="0"/>
              <a:chExt cx="12192001" cy="6858000"/>
            </a:xfrm>
          </p:grpSpPr>
          <p:cxnSp>
            <p:nvCxnSpPr>
              <p:cNvPr id="3145791" name="直接连接符 40"/>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 41"/>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 42"/>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S) 43"/>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44"/>
              <p:cNvCxnSpPr>
                <a:cxnSpLocks/>
              </p:cNvCxnSpPr>
              <p:nvPr/>
            </p:nvCxnSpPr>
            <p:spPr bwMode="hidden">
              <a:xfrm>
                <a:off x="510650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7" name="组 45"/>
              <p:cNvGrpSpPr/>
              <p:nvPr/>
            </p:nvGrpSpPr>
            <p:grpSpPr bwMode="hidden">
              <a:xfrm>
                <a:off x="6327885" y="0"/>
                <a:ext cx="5864115" cy="5898673"/>
                <a:chOff x="6327885" y="0"/>
                <a:chExt cx="5864115" cy="5898673"/>
              </a:xfrm>
            </p:grpSpPr>
            <p:cxnSp>
              <p:nvCxnSpPr>
                <p:cNvPr id="3145796" name="直接连接符 51"/>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7" name="直接连接符​​(S) 52"/>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S) 53"/>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S) 54"/>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 55"/>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01" name="直接连接符 46"/>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2" name="直接连接符​​(S) 47"/>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48"/>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 49"/>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0"/>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 23"/>
            <p:cNvGrpSpPr/>
            <p:nvPr userDrawn="1"/>
          </p:nvGrpSpPr>
          <p:grpSpPr bwMode="hidden">
            <a:xfrm flipH="1">
              <a:off x="0" y="0"/>
              <a:ext cx="12192001" cy="6858000"/>
              <a:chOff x="-1" y="0"/>
              <a:chExt cx="12192001" cy="6858000"/>
            </a:xfrm>
          </p:grpSpPr>
          <p:cxnSp>
            <p:nvCxnSpPr>
              <p:cNvPr id="3145806" name="直接连接符​​ 24"/>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7" name="直接连接符 25"/>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 26"/>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S) 27"/>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 28"/>
              <p:cNvCxnSpPr>
                <a:cxnSpLocks/>
              </p:cNvCxnSpPr>
              <p:nvPr/>
            </p:nvCxnSpPr>
            <p:spPr bwMode="hidden">
              <a:xfrm>
                <a:off x="515064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9" name="组 29"/>
              <p:cNvGrpSpPr/>
              <p:nvPr/>
            </p:nvGrpSpPr>
            <p:grpSpPr bwMode="hidden">
              <a:xfrm>
                <a:off x="6327885" y="0"/>
                <a:ext cx="5864115" cy="5898673"/>
                <a:chOff x="6327885" y="0"/>
                <a:chExt cx="5864115" cy="5898673"/>
              </a:xfrm>
            </p:grpSpPr>
            <p:cxnSp>
              <p:nvCxnSpPr>
                <p:cNvPr id="3145811" name="直接连接符 35"/>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2" name="直接连接符​​(S) 36"/>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37"/>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S) 38"/>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 39"/>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16" name="直接连接符 30"/>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7" name="直接连接符​​(S) 31"/>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2"/>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 33"/>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34"/>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576" name="标题 1"/>
          <p:cNvSpPr>
            <a:spLocks noGrp="1"/>
          </p:cNvSpPr>
          <p:nvPr>
            <p:ph type="ctrTitle"/>
          </p:nvPr>
        </p:nvSpPr>
        <p:spPr>
          <a:xfrm>
            <a:off x="1293845" y="3421150"/>
            <a:ext cx="9604310" cy="1871475"/>
          </a:xfrm>
          <a:prstGeom prst="rect"/>
        </p:spPr>
        <p:txBody>
          <a:bodyPr anchor="b" rtlCol="0">
            <a:noAutofit/>
          </a:bodyPr>
          <a:lstStyle>
            <a:lvl1pPr algn="l">
              <a:lnSpc>
                <a:spcPct val="100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577" name="副标题 2"/>
          <p:cNvSpPr>
            <a:spLocks noGrp="1"/>
          </p:cNvSpPr>
          <p:nvPr>
            <p:ph type="subTitle" idx="1"/>
          </p:nvPr>
        </p:nvSpPr>
        <p:spPr>
          <a:xfrm>
            <a:off x="1293845" y="5432564"/>
            <a:ext cx="9604310" cy="457200"/>
          </a:xfrm>
          <a:prstGeom prst="rect"/>
        </p:spPr>
        <p:txBody>
          <a:bodyPr rtlCol="0">
            <a:normAutofit/>
          </a:bodyPr>
          <a:lstStyle>
            <a:lvl1pPr algn="l" indent="0" marL="0">
              <a:spcBef>
                <a:spcPts val="0"/>
              </a:spcBef>
              <a:buNone/>
              <a:defRPr b="0" sz="2000">
                <a:solidFill>
                  <a:schemeClr val="accent1">
                    <a:lumMod val="75000"/>
                  </a:schemeClr>
                </a:solidFill>
                <a:latin typeface="微软雅黑" panose="020B0503020204020204" pitchFamily="34" charset="-122"/>
                <a:ea typeface="微软雅黑" panose="020B0503020204020204" pitchFamily="34" charset="-122"/>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pPr rtl="0"/>
            <a:r>
              <a:rPr altLang="en-US" lang="zh-CN" noProof="0"/>
              <a:t>单击以编辑母版副标题样式</a:t>
            </a:r>
            <a:endParaRPr altLang="en-US" dirty="0" lang="zh-CN" noProof="0"/>
          </a:p>
        </p:txBody>
      </p:sp>
      <p:cxnSp>
        <p:nvCxnSpPr>
          <p:cNvPr id="3145821" name="直接连接符​​ 57"/>
          <p:cNvCxnSpPr>
            <a:cxnSpLocks/>
          </p:cNvCxnSpPr>
          <p:nvPr userDrawn="1"/>
        </p:nvCxnSpPr>
        <p:spPr>
          <a:xfrm>
            <a:off x="1295400" y="5294175"/>
            <a:ext cx="9601200" cy="0"/>
          </a:xfrm>
          <a:prstGeom prst="line"/>
          <a:ln w="12700"/>
        </p:spPr>
        <p:style>
          <a:lnRef idx="1">
            <a:schemeClr val="accent1"/>
          </a:lnRef>
          <a:fillRef idx="0">
            <a:schemeClr val="accent1"/>
          </a:fillRef>
          <a:effectRef idx="0">
            <a:schemeClr val="accent1"/>
          </a:effectRef>
          <a:fontRef idx="minor">
            <a:schemeClr val="tx1"/>
          </a:fontRef>
        </p:style>
      </p:cxnSp>
      <p:pic>
        <p:nvPicPr>
          <p:cNvPr id="2097152" name="图片 56"/>
          <p:cNvPicPr>
            <a:picLocks noChangeAspect="1"/>
          </p:cNvPicPr>
          <p:nvPr userDrawn="1"/>
        </p:nvPicPr>
        <p:blipFill>
          <a:blip xmlns:r="http://schemas.openxmlformats.org/officeDocument/2006/relationships" r:embed="rId1"/>
          <a:stretch>
            <a:fillRect/>
          </a:stretch>
        </p:blipFill>
        <p:spPr>
          <a:xfrm>
            <a:off x="2924629" y="58735"/>
            <a:ext cx="6342743" cy="3561284"/>
          </a:xfrm>
          <a:prstGeom prst="ellipse"/>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299" name=""/>
        <p:cNvGrpSpPr/>
        <p:nvPr/>
      </p:nvGrpSpPr>
      <p:grpSpPr>
        <a:xfrm>
          <a:off x="0" y="0"/>
          <a:ext cx="0" cy="0"/>
          <a:chOff x="0" y="0"/>
          <a:chExt cx="0" cy="0"/>
        </a:xfrm>
      </p:grpSpPr>
      <p:sp>
        <p:nvSpPr>
          <p:cNvPr id="1049333" name="标题 1"/>
          <p:cNvSpPr>
            <a:spLocks noGrp="1"/>
          </p:cNvSpPr>
          <p:nvPr>
            <p:ph type="title"/>
          </p:nvPr>
        </p:nvSpPr>
        <p:spPr>
          <a:xfrm>
            <a:off x="571501" y="123088"/>
            <a:ext cx="5202767"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9334" name="矩形 7"/>
          <p:cNvSpPr/>
          <p:nvPr userDrawn="1"/>
        </p:nvSpPr>
        <p:spPr>
          <a:xfrm>
            <a:off x="0" y="13188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35" name="内容占位符 3"/>
          <p:cNvSpPr>
            <a:spLocks noGrp="1"/>
          </p:cNvSpPr>
          <p:nvPr>
            <p:ph sz="quarter" idx="10"/>
          </p:nvPr>
        </p:nvSpPr>
        <p:spPr>
          <a:xfrm>
            <a:off x="659423" y="1019908"/>
            <a:ext cx="10735408" cy="5046784"/>
          </a:xfrm>
          <a:prstGeom prst="rect"/>
        </p:spPr>
        <p:txBody>
          <a:bodyPr/>
          <a:lstStyle>
            <a:lvl1pPr indent="-228600" marL="228600">
              <a:buFont typeface="Wingdings" panose="05000000000000000000" pitchFamily="2" charset="2"/>
              <a:buChar char="Ø"/>
              <a:defRPr b="1" sz="3200"/>
            </a:lvl1pPr>
            <a:lvl2pPr indent="-182880" marL="457200">
              <a:buFont typeface="Wingdings" panose="05000000000000000000" pitchFamily="2" charset="2"/>
              <a:buChar char="Ø"/>
              <a:defRPr b="1" sz="2800"/>
            </a:lvl2pPr>
            <a:lvl3pPr indent="-179388" marL="685800">
              <a:buFont typeface="Wingdings" panose="05000000000000000000" pitchFamily="2" charset="2"/>
              <a:buChar char="Ø"/>
              <a:defRPr b="1" sz="2400"/>
            </a:lvl3pPr>
            <a:lvl4pPr indent="-182880" marL="914400">
              <a:buFont typeface="Wingdings" panose="05000000000000000000" pitchFamily="2" charset="2"/>
              <a:buChar char="Ø"/>
              <a:defRPr b="1" sz="2000"/>
            </a:lvl4pPr>
            <a:lvl5pPr indent="-179388" marL="1143000">
              <a:buFont typeface="Wingdings" panose="05000000000000000000" pitchFamily="2" charset="2"/>
              <a:buChar char="Ø"/>
              <a:defRPr b="1" sz="1800"/>
            </a:lvl5pPr>
          </a:lstStyle>
          <a:p>
            <a:pPr lvl="0"/>
            <a:r>
              <a:rPr altLang="en-US" dirty="0" lang="zh-CN"/>
              <a:t>单击此处编辑母版文本样式</a:t>
            </a:r>
          </a:p>
          <a:p>
            <a:pPr lvl="1"/>
            <a:r>
              <a:rPr altLang="en-US" dirty="0" lang="zh-CN"/>
              <a:t>二级</a:t>
            </a:r>
          </a:p>
          <a:p>
            <a:pPr lvl="2"/>
            <a:r>
              <a:rPr altLang="en-US" dirty="0" lang="zh-CN"/>
              <a:t>三级</a:t>
            </a:r>
          </a:p>
          <a:p>
            <a:pPr lvl="3"/>
            <a:r>
              <a:rPr altLang="en-US" dirty="0" lang="zh-CN"/>
              <a:t>四级</a:t>
            </a:r>
          </a:p>
          <a:p>
            <a:pPr lvl="4"/>
            <a:r>
              <a:rPr altLang="en-US" dirty="0" lang="zh-CN"/>
              <a:t>五级</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335">
                                            <p:txEl>
                                              <p:pRg st="0" end="0"/>
                                            </p:txEl>
                                          </p:spTgt>
                                        </p:tgtEl>
                                        <p:attrNameLst>
                                          <p:attrName>style.visibility</p:attrName>
                                        </p:attrNameLst>
                                      </p:cBhvr>
                                      <p:to>
                                        <p:strVal val="visible"/>
                                      </p:to>
                                    </p:set>
                                    <p:anim calcmode="lin" valueType="num">
                                      <p:cBhvr additive="base">
                                        <p:cTn dur="500" fill="hold" id="7"/>
                                        <p:tgtEl>
                                          <p:spTgt spid="104933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9335">
                                            <p:txEl>
                                              <p:pRg st="0" end="0"/>
                                            </p:txEl>
                                          </p:spTgt>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9335">
                                            <p:txEl>
                                              <p:pRg st="1" end="1"/>
                                            </p:txEl>
                                          </p:spTgt>
                                        </p:tgtEl>
                                        <p:attrNameLst>
                                          <p:attrName>style.visibility</p:attrName>
                                        </p:attrNameLst>
                                      </p:cBhvr>
                                      <p:to>
                                        <p:strVal val="visible"/>
                                      </p:to>
                                    </p:set>
                                    <p:anim calcmode="lin" valueType="num">
                                      <p:cBhvr additive="base">
                                        <p:cTn dur="500" fill="hold" id="11"/>
                                        <p:tgtEl>
                                          <p:spTgt spid="104933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9335">
                                            <p:txEl>
                                              <p:pRg st="1" end="1"/>
                                            </p:txEl>
                                          </p:spTgt>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9335">
                                            <p:txEl>
                                              <p:pRg st="2" end="2"/>
                                            </p:txEl>
                                          </p:spTgt>
                                        </p:tgtEl>
                                        <p:attrNameLst>
                                          <p:attrName>style.visibility</p:attrName>
                                        </p:attrNameLst>
                                      </p:cBhvr>
                                      <p:to>
                                        <p:strVal val="visible"/>
                                      </p:to>
                                    </p:set>
                                    <p:anim calcmode="lin" valueType="num">
                                      <p:cBhvr additive="base">
                                        <p:cTn dur="500" fill="hold" id="15"/>
                                        <p:tgtEl>
                                          <p:spTgt spid="104933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9335">
                                            <p:txEl>
                                              <p:pRg st="2" end="2"/>
                                            </p:txEl>
                                          </p:spTgt>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49335">
                                            <p:txEl>
                                              <p:pRg st="3" end="3"/>
                                            </p:txEl>
                                          </p:spTgt>
                                        </p:tgtEl>
                                        <p:attrNameLst>
                                          <p:attrName>style.visibility</p:attrName>
                                        </p:attrNameLst>
                                      </p:cBhvr>
                                      <p:to>
                                        <p:strVal val="visible"/>
                                      </p:to>
                                    </p:set>
                                    <p:anim calcmode="lin" valueType="num">
                                      <p:cBhvr additive="base">
                                        <p:cTn dur="500" fill="hold" id="19"/>
                                        <p:tgtEl>
                                          <p:spTgt spid="1049335">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9335">
                                            <p:txEl>
                                              <p:pRg st="3" end="3"/>
                                            </p:txEl>
                                          </p:spTgt>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9335">
                                            <p:txEl>
                                              <p:pRg st="4" end="4"/>
                                            </p:txEl>
                                          </p:spTgt>
                                        </p:tgtEl>
                                        <p:attrNameLst>
                                          <p:attrName>style.visibility</p:attrName>
                                        </p:attrNameLst>
                                      </p:cBhvr>
                                      <p:to>
                                        <p:strVal val="visible"/>
                                      </p:to>
                                    </p:set>
                                    <p:anim calcmode="lin" valueType="num">
                                      <p:cBhvr additive="base">
                                        <p:cTn dur="500" fill="hold" id="23"/>
                                        <p:tgtEl>
                                          <p:spTgt spid="1049335">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93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5" grpId="0" build="p">
        <p:tmplLst>
          <p:tmpl lvl="1">
            <p:tnLst>
              <p:par>
                <p:cTn fill="hold" nodeType="clickEffect" presetClass="entr" presetID="2" presetSubtype="4">
                  <p:stCondLst>
                    <p:cond delay="0"/>
                  </p:stCondLst>
                  <p:childTnLst>
                    <p:set>
                      <p:cBhvr>
                        <p:cTn dur="1" fill="hold">
                          <p:stCondLst>
                            <p:cond delay="0"/>
                          </p:stCondLst>
                        </p:cTn>
                        <p:tgtEl>
                          <p:spTgt spid="1049335"/>
                        </p:tgtEl>
                        <p:attrNameLst>
                          <p:attrName>style.visibility</p:attrName>
                        </p:attrNameLst>
                      </p:cBhvr>
                      <p:to>
                        <p:strVal val="visible"/>
                      </p:to>
                    </p:set>
                    <p:anim calcmode="lin" valueType="num">
                      <p:cBhvr additive="base">
                        <p:cTn dur="500" fill="hold"/>
                        <p:tgtEl>
                          <p:spTgt spid="1049335"/>
                        </p:tgtEl>
                        <p:attrNameLst>
                          <p:attrName>ppt_x</p:attrName>
                        </p:attrNameLst>
                      </p:cBhvr>
                      <p:tavLst>
                        <p:tav tm="0">
                          <p:val>
                            <p:strVal val="#ppt_x"/>
                          </p:val>
                        </p:tav>
                        <p:tav tm="100000">
                          <p:val>
                            <p:strVal val="#ppt_x"/>
                          </p:val>
                        </p:tav>
                      </p:tavLst>
                    </p:anim>
                    <p:anim calcmode="lin" valueType="num">
                      <p:cBhvr additive="base">
                        <p:cTn dur="500" fill="hold"/>
                        <p:tgtEl>
                          <p:spTgt spid="1049335"/>
                        </p:tgtEl>
                        <p:attrNameLst>
                          <p:attrName>ppt_y</p:attrName>
                        </p:attrNameLst>
                      </p:cBhvr>
                      <p:tavLst>
                        <p:tav tm="0">
                          <p:val>
                            <p:strVal val="1+#ppt_h/2"/>
                          </p:val>
                        </p:tav>
                        <p:tav tm="100000">
                          <p:val>
                            <p:strVal val="#ppt_y"/>
                          </p:val>
                        </p:tav>
                      </p:tavLst>
                    </p:anim>
                  </p:childTnLst>
                </p:cTn>
              </p:par>
            </p:tnLst>
          </p:tmpl>
          <p:tmpl lvl="2">
            <p:tnLst>
              <p:par>
                <p:cTn fill="hold" nodeType="withEffect" presetClass="entr" presetID="2" presetSubtype="4">
                  <p:stCondLst>
                    <p:cond delay="0"/>
                  </p:stCondLst>
                  <p:childTnLst>
                    <p:set>
                      <p:cBhvr>
                        <p:cTn dur="1" fill="hold">
                          <p:stCondLst>
                            <p:cond delay="0"/>
                          </p:stCondLst>
                        </p:cTn>
                        <p:tgtEl>
                          <p:spTgt spid="1049335"/>
                        </p:tgtEl>
                        <p:attrNameLst>
                          <p:attrName>style.visibility</p:attrName>
                        </p:attrNameLst>
                      </p:cBhvr>
                      <p:to>
                        <p:strVal val="visible"/>
                      </p:to>
                    </p:set>
                    <p:anim calcmode="lin" valueType="num">
                      <p:cBhvr additive="base">
                        <p:cTn dur="500" fill="hold"/>
                        <p:tgtEl>
                          <p:spTgt spid="1049335"/>
                        </p:tgtEl>
                        <p:attrNameLst>
                          <p:attrName>ppt_x</p:attrName>
                        </p:attrNameLst>
                      </p:cBhvr>
                      <p:tavLst>
                        <p:tav tm="0">
                          <p:val>
                            <p:strVal val="#ppt_x"/>
                          </p:val>
                        </p:tav>
                        <p:tav tm="100000">
                          <p:val>
                            <p:strVal val="#ppt_x"/>
                          </p:val>
                        </p:tav>
                      </p:tavLst>
                    </p:anim>
                    <p:anim calcmode="lin" valueType="num">
                      <p:cBhvr additive="base">
                        <p:cTn dur="500" fill="hold"/>
                        <p:tgtEl>
                          <p:spTgt spid="1049335"/>
                        </p:tgtEl>
                        <p:attrNameLst>
                          <p:attrName>ppt_y</p:attrName>
                        </p:attrNameLst>
                      </p:cBhvr>
                      <p:tavLst>
                        <p:tav tm="0">
                          <p:val>
                            <p:strVal val="1+#ppt_h/2"/>
                          </p:val>
                        </p:tav>
                        <p:tav tm="100000">
                          <p:val>
                            <p:strVal val="#ppt_y"/>
                          </p:val>
                        </p:tav>
                      </p:tavLst>
                    </p:anim>
                  </p:childTnLst>
                </p:cTn>
              </p:par>
            </p:tnLst>
          </p:tmpl>
          <p:tmpl lvl="3">
            <p:tnLst>
              <p:par>
                <p:cTn fill="hold" nodeType="withEffect" presetClass="entr" presetID="2" presetSubtype="4">
                  <p:stCondLst>
                    <p:cond delay="0"/>
                  </p:stCondLst>
                  <p:childTnLst>
                    <p:set>
                      <p:cBhvr>
                        <p:cTn dur="1" fill="hold">
                          <p:stCondLst>
                            <p:cond delay="0"/>
                          </p:stCondLst>
                        </p:cTn>
                        <p:tgtEl>
                          <p:spTgt spid="1049335"/>
                        </p:tgtEl>
                        <p:attrNameLst>
                          <p:attrName>style.visibility</p:attrName>
                        </p:attrNameLst>
                      </p:cBhvr>
                      <p:to>
                        <p:strVal val="visible"/>
                      </p:to>
                    </p:set>
                    <p:anim calcmode="lin" valueType="num">
                      <p:cBhvr additive="base">
                        <p:cTn dur="500" fill="hold"/>
                        <p:tgtEl>
                          <p:spTgt spid="1049335"/>
                        </p:tgtEl>
                        <p:attrNameLst>
                          <p:attrName>ppt_x</p:attrName>
                        </p:attrNameLst>
                      </p:cBhvr>
                      <p:tavLst>
                        <p:tav tm="0">
                          <p:val>
                            <p:strVal val="#ppt_x"/>
                          </p:val>
                        </p:tav>
                        <p:tav tm="100000">
                          <p:val>
                            <p:strVal val="#ppt_x"/>
                          </p:val>
                        </p:tav>
                      </p:tavLst>
                    </p:anim>
                    <p:anim calcmode="lin" valueType="num">
                      <p:cBhvr additive="base">
                        <p:cTn dur="500" fill="hold"/>
                        <p:tgtEl>
                          <p:spTgt spid="1049335"/>
                        </p:tgtEl>
                        <p:attrNameLst>
                          <p:attrName>ppt_y</p:attrName>
                        </p:attrNameLst>
                      </p:cBhvr>
                      <p:tavLst>
                        <p:tav tm="0">
                          <p:val>
                            <p:strVal val="1+#ppt_h/2"/>
                          </p:val>
                        </p:tav>
                        <p:tav tm="100000">
                          <p:val>
                            <p:strVal val="#ppt_y"/>
                          </p:val>
                        </p:tav>
                      </p:tavLst>
                    </p:anim>
                  </p:childTnLst>
                </p:cTn>
              </p:par>
            </p:tnLst>
          </p:tmpl>
          <p:tmpl lvl="4">
            <p:tnLst>
              <p:par>
                <p:cTn fill="hold" nodeType="withEffect" presetClass="entr" presetID="2" presetSubtype="4">
                  <p:stCondLst>
                    <p:cond delay="0"/>
                  </p:stCondLst>
                  <p:childTnLst>
                    <p:set>
                      <p:cBhvr>
                        <p:cTn dur="1" fill="hold">
                          <p:stCondLst>
                            <p:cond delay="0"/>
                          </p:stCondLst>
                        </p:cTn>
                        <p:tgtEl>
                          <p:spTgt spid="1049335"/>
                        </p:tgtEl>
                        <p:attrNameLst>
                          <p:attrName>style.visibility</p:attrName>
                        </p:attrNameLst>
                      </p:cBhvr>
                      <p:to>
                        <p:strVal val="visible"/>
                      </p:to>
                    </p:set>
                    <p:anim calcmode="lin" valueType="num">
                      <p:cBhvr additive="base">
                        <p:cTn dur="500" fill="hold"/>
                        <p:tgtEl>
                          <p:spTgt spid="1049335"/>
                        </p:tgtEl>
                        <p:attrNameLst>
                          <p:attrName>ppt_x</p:attrName>
                        </p:attrNameLst>
                      </p:cBhvr>
                      <p:tavLst>
                        <p:tav tm="0">
                          <p:val>
                            <p:strVal val="#ppt_x"/>
                          </p:val>
                        </p:tav>
                        <p:tav tm="100000">
                          <p:val>
                            <p:strVal val="#ppt_x"/>
                          </p:val>
                        </p:tav>
                      </p:tavLst>
                    </p:anim>
                    <p:anim calcmode="lin" valueType="num">
                      <p:cBhvr additive="base">
                        <p:cTn dur="500" fill="hold"/>
                        <p:tgtEl>
                          <p:spTgt spid="1049335"/>
                        </p:tgtEl>
                        <p:attrNameLst>
                          <p:attrName>ppt_y</p:attrName>
                        </p:attrNameLst>
                      </p:cBhvr>
                      <p:tavLst>
                        <p:tav tm="0">
                          <p:val>
                            <p:strVal val="1+#ppt_h/2"/>
                          </p:val>
                        </p:tav>
                        <p:tav tm="100000">
                          <p:val>
                            <p:strVal val="#ppt_y"/>
                          </p:val>
                        </p:tav>
                      </p:tavLst>
                    </p:anim>
                  </p:childTnLst>
                </p:cTn>
              </p:par>
            </p:tnLst>
          </p:tmpl>
          <p:tmpl lvl="5">
            <p:tnLst>
              <p:par>
                <p:cTn fill="hold" nodeType="withEffect" presetClass="entr" presetID="2" presetSubtype="4">
                  <p:stCondLst>
                    <p:cond delay="0"/>
                  </p:stCondLst>
                  <p:childTnLst>
                    <p:set>
                      <p:cBhvr>
                        <p:cTn dur="1" fill="hold">
                          <p:stCondLst>
                            <p:cond delay="0"/>
                          </p:stCondLst>
                        </p:cTn>
                        <p:tgtEl>
                          <p:spTgt spid="1049335"/>
                        </p:tgtEl>
                        <p:attrNameLst>
                          <p:attrName>style.visibility</p:attrName>
                        </p:attrNameLst>
                      </p:cBhvr>
                      <p:to>
                        <p:strVal val="visible"/>
                      </p:to>
                    </p:set>
                    <p:anim calcmode="lin" valueType="num">
                      <p:cBhvr additive="base">
                        <p:cTn dur="500" fill="hold"/>
                        <p:tgtEl>
                          <p:spTgt spid="1049335"/>
                        </p:tgtEl>
                        <p:attrNameLst>
                          <p:attrName>ppt_x</p:attrName>
                        </p:attrNameLst>
                      </p:cBhvr>
                      <p:tavLst>
                        <p:tav tm="0">
                          <p:val>
                            <p:strVal val="#ppt_x"/>
                          </p:val>
                        </p:tav>
                        <p:tav tm="100000">
                          <p:val>
                            <p:strVal val="#ppt_x"/>
                          </p:val>
                        </p:tav>
                      </p:tavLst>
                    </p:anim>
                    <p:anim calcmode="lin" valueType="num">
                      <p:cBhvr additive="base">
                        <p:cTn dur="500" fill="hold"/>
                        <p:tgtEl>
                          <p:spTgt spid="10493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过渡页">
    <p:bg>
      <p:bgPr>
        <a:gradFill flip="none" rotWithShape="1">
          <a:gsLst>
            <a:gs pos="0">
              <a:schemeClr val="accent1"/>
            </a:gs>
            <a:gs pos="97000">
              <a:schemeClr val="accent1">
                <a:lumMod val="80000"/>
              </a:schemeClr>
            </a:gs>
          </a:gsLst>
          <a:path path="circle">
            <a:fillToRect l="50000" t="50000" r="50000" b="50000"/>
          </a:path>
        </a:gradFill>
      </p:bgPr>
    </p:bg>
    <p:spTree>
      <p:nvGrpSpPr>
        <p:cNvPr id="300" name=""/>
        <p:cNvGrpSpPr/>
        <p:nvPr/>
      </p:nvGrpSpPr>
      <p:grpSpPr>
        <a:xfrm>
          <a:off x="0" y="0"/>
          <a:ext cx="0" cy="0"/>
          <a:chOff x="0" y="0"/>
          <a:chExt cx="0" cy="0"/>
        </a:xfrm>
      </p:grpSpPr>
      <p:grpSp>
        <p:nvGrpSpPr>
          <p:cNvPr id="301" name="组 6"/>
          <p:cNvGrpSpPr/>
          <p:nvPr userDrawn="1"/>
        </p:nvGrpSpPr>
        <p:grpSpPr bwMode="hidden">
          <a:xfrm>
            <a:off x="-1" y="0"/>
            <a:ext cx="12192002" cy="6858000"/>
            <a:chOff x="-1" y="0"/>
            <a:chExt cx="12192002" cy="6858000"/>
          </a:xfrm>
        </p:grpSpPr>
        <p:cxnSp>
          <p:nvCxnSpPr>
            <p:cNvPr id="3146014" name="直接连接符​​(S) 7"/>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5" name="直接连接符 8"/>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6" name="直接连接符​​(S) 9"/>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7" name="直接连接符 10"/>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8" name="直接连接符​ 11"/>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9" name="直接连接符​​ 12"/>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0" name="直接连接符 13"/>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1" name="直接连接符 14"/>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2" name="直接连接符 15"/>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3" name="直接连接符​​(S) 16"/>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4" name="直接连接符 17"/>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5" name="直接连接符 18"/>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6" name="直接连接符​​ 19"/>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7" name="直接连接符​​ 20"/>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8" name="直接连接符 21"/>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9" name="直接连接符​​ 22"/>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02" name="组 23"/>
            <p:cNvGrpSpPr/>
            <p:nvPr userDrawn="1"/>
          </p:nvGrpSpPr>
          <p:grpSpPr bwMode="hidden">
            <a:xfrm>
              <a:off x="-1" y="0"/>
              <a:ext cx="12192001" cy="6858000"/>
              <a:chOff x="-1" y="0"/>
              <a:chExt cx="12192001" cy="6858000"/>
            </a:xfrm>
          </p:grpSpPr>
          <p:cxnSp>
            <p:nvCxnSpPr>
              <p:cNvPr id="3146030" name="直接连接符​​ 41"/>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1" name="直接连接符 42"/>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2" name="直接连接符​​(S) 43"/>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3" name="直接连接符​​(S) 44"/>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4" name="直接连接符 45"/>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03" name="组 46"/>
              <p:cNvGrpSpPr/>
              <p:nvPr/>
            </p:nvGrpSpPr>
            <p:grpSpPr bwMode="hidden">
              <a:xfrm>
                <a:off x="6327885" y="0"/>
                <a:ext cx="5864115" cy="5898673"/>
                <a:chOff x="6327885" y="0"/>
                <a:chExt cx="5864115" cy="5898673"/>
              </a:xfrm>
            </p:grpSpPr>
            <p:cxnSp>
              <p:nvCxnSpPr>
                <p:cNvPr id="3146035" name="直接连接符​​ 52"/>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6" name="直接连接符​​(S) 53"/>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7" name="直接连接符​​(S) 54"/>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8" name="直接连接符​​(S) 55"/>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9" name="直接连接符 56"/>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6040" name="直接连接符 47"/>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1" name="直接连接符​​(S) 48"/>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2" name="直接连接符​​ 49"/>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3" name="直接连接符​​ 50"/>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4" name="直接连接符 51"/>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304" name="组 24"/>
            <p:cNvGrpSpPr/>
            <p:nvPr userDrawn="1"/>
          </p:nvGrpSpPr>
          <p:grpSpPr bwMode="hidden">
            <a:xfrm flipH="1">
              <a:off x="0" y="0"/>
              <a:ext cx="12192001" cy="6858000"/>
              <a:chOff x="-1" y="0"/>
              <a:chExt cx="12192001" cy="6858000"/>
            </a:xfrm>
          </p:grpSpPr>
          <p:cxnSp>
            <p:nvCxnSpPr>
              <p:cNvPr id="3146045" name="直接连接符 25"/>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6" name="直接连接符​​ 26"/>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7" name="直接连接符​​(S) 27"/>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8" name="直接连接符​​(S) 28"/>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9" name="直接连接符​​ 29"/>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05" name="组 30"/>
              <p:cNvGrpSpPr/>
              <p:nvPr/>
            </p:nvGrpSpPr>
            <p:grpSpPr bwMode="hidden">
              <a:xfrm>
                <a:off x="6327885" y="0"/>
                <a:ext cx="5864115" cy="5898673"/>
                <a:chOff x="6327885" y="0"/>
                <a:chExt cx="5864115" cy="5898673"/>
              </a:xfrm>
            </p:grpSpPr>
            <p:cxnSp>
              <p:nvCxnSpPr>
                <p:cNvPr id="3146050" name="直接连接符​​ 36"/>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1" name="直接连接符​​(S) 37"/>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2" name="直接连接符​​(S) 38"/>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3" name="直接连接符​​(S) 39"/>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4" name="直接连接符 40"/>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6055" name="直接连接符​​ 31"/>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6" name="直接连接符​​(S) 32"/>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7" name="直接连接符​​ 33"/>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8" name="直接连接符 34"/>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9" name="直接连接符 35"/>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9336" name="标题 1"/>
          <p:cNvSpPr>
            <a:spLocks noGrp="1"/>
          </p:cNvSpPr>
          <p:nvPr>
            <p:ph type="title"/>
          </p:nvPr>
        </p:nvSpPr>
        <p:spPr>
          <a:xfrm>
            <a:off x="1295400" y="2541573"/>
            <a:ext cx="9601200" cy="2743200"/>
          </a:xfrm>
          <a:prstGeom prst="rect"/>
        </p:spPr>
        <p:txBody>
          <a:bodyPr anchor="b" rtlCol="0">
            <a:normAutofit/>
          </a:bodyPr>
          <a:lstStyle>
            <a:lvl1pPr>
              <a:lnSpc>
                <a:spcPct val="85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9337" name="文本占位符 2"/>
          <p:cNvSpPr>
            <a:spLocks noGrp="1"/>
          </p:cNvSpPr>
          <p:nvPr>
            <p:ph type="body" idx="1"/>
          </p:nvPr>
        </p:nvSpPr>
        <p:spPr>
          <a:xfrm>
            <a:off x="1295400" y="5431536"/>
            <a:ext cx="9601200" cy="457200"/>
          </a:xfrm>
          <a:prstGeom prst="rect"/>
        </p:spPr>
        <p:txBody>
          <a:bodyPr rtlCol="0">
            <a:normAutofit/>
          </a:bodyPr>
          <a:lstStyle>
            <a:lvl1pPr indent="0" marL="0">
              <a:spcBef>
                <a:spcPts val="0"/>
              </a:spcBef>
              <a:buNone/>
              <a:defRPr b="0" sz="2000">
                <a:solidFill>
                  <a:schemeClr val="tx1"/>
                </a:solidFill>
                <a:latin typeface="微软雅黑" panose="020B0503020204020204" pitchFamily="34" charset="-122"/>
                <a:ea typeface="微软雅黑" panose="020B0503020204020204" pitchFamily="34" charset="-122"/>
              </a:defRPr>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rtl="0"/>
            <a:r>
              <a:rPr altLang="en-US" lang="zh-CN" noProof="0"/>
              <a:t>编辑母版文本样式</a:t>
            </a:r>
          </a:p>
        </p:txBody>
      </p:sp>
      <p:cxnSp>
        <p:nvCxnSpPr>
          <p:cNvPr id="3146060" name="直接连接符​​ 57"/>
          <p:cNvCxnSpPr>
            <a:cxnSpLocks/>
          </p:cNvCxnSpPr>
          <p:nvPr userDrawn="1"/>
        </p:nvCxnSpPr>
        <p:spPr>
          <a:xfrm>
            <a:off x="1295400" y="5294175"/>
            <a:ext cx="9601200"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Tx">
  <p:cSld name="目录页">
    <p:bg>
      <p:bgPr>
        <a:gradFill flip="none" rotWithShape="1">
          <a:gsLst>
            <a:gs pos="0">
              <a:schemeClr val="accent1"/>
            </a:gs>
            <a:gs pos="100000">
              <a:schemeClr val="accent1">
                <a:lumMod val="80000"/>
              </a:schemeClr>
            </a:gs>
          </a:gsLst>
          <a:path path="circle">
            <a:fillToRect l="50000" t="50000" r="50000" b="50000"/>
          </a:path>
        </a:gradFill>
      </p:bgPr>
    </p:bg>
    <p:spTree>
      <p:nvGrpSpPr>
        <p:cNvPr id="100" name=""/>
        <p:cNvGrpSpPr/>
        <p:nvPr/>
      </p:nvGrpSpPr>
      <p:grpSpPr>
        <a:xfrm>
          <a:off x="0" y="0"/>
          <a:ext cx="0" cy="0"/>
          <a:chOff x="0" y="0"/>
          <a:chExt cx="0" cy="0"/>
        </a:xfrm>
      </p:grpSpPr>
      <p:grpSp>
        <p:nvGrpSpPr>
          <p:cNvPr id="101" name="组 8"/>
          <p:cNvGrpSpPr/>
          <p:nvPr userDrawn="1"/>
        </p:nvGrpSpPr>
        <p:grpSpPr bwMode="hidden">
          <a:xfrm>
            <a:off x="-1" y="0"/>
            <a:ext cx="12192002" cy="6858000"/>
            <a:chOff x="-1" y="0"/>
            <a:chExt cx="12192002" cy="6858000"/>
          </a:xfrm>
        </p:grpSpPr>
        <p:cxnSp>
          <p:nvCxnSpPr>
            <p:cNvPr id="3145822" name="直接连接符​​(S) 9"/>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 10"/>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 11"/>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 12"/>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6" name="直接连接符 13"/>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7" name="直接连接符 14"/>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8" name="直接连接符 15"/>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9" name="直接连接符​​(S) 16"/>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0" name="直接连接符 17"/>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1" name="直接连接符 18"/>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2" name="直接连接符​​ 19"/>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3" name="直接连接符​​ 20"/>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4" name="直接连接符 21"/>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22"/>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23"/>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 24"/>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2" name="组 25"/>
            <p:cNvGrpSpPr/>
            <p:nvPr userDrawn="1"/>
          </p:nvGrpSpPr>
          <p:grpSpPr bwMode="hidden">
            <a:xfrm>
              <a:off x="-1" y="0"/>
              <a:ext cx="12192001" cy="6858000"/>
              <a:chOff x="-1" y="0"/>
              <a:chExt cx="12192001" cy="6858000"/>
            </a:xfrm>
          </p:grpSpPr>
          <p:cxnSp>
            <p:nvCxnSpPr>
              <p:cNvPr id="3145838" name="直接连接符​​ 43"/>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S) 44"/>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S) 45"/>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S) 46"/>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47"/>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3" name="组 48"/>
              <p:cNvGrpSpPr/>
              <p:nvPr/>
            </p:nvGrpSpPr>
            <p:grpSpPr bwMode="hidden">
              <a:xfrm>
                <a:off x="6327885" y="0"/>
                <a:ext cx="5864115" cy="5898673"/>
                <a:chOff x="6327885" y="0"/>
                <a:chExt cx="5864115" cy="5898673"/>
              </a:xfrm>
            </p:grpSpPr>
            <p:cxnSp>
              <p:nvCxnSpPr>
                <p:cNvPr id="3145843" name="直接连接符​​ 54"/>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S) 55"/>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S) 56"/>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 57"/>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58"/>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48" name="直接连接符​​ 49"/>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 50"/>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0" name="直接连接符​​(S) 51"/>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S) 52"/>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53"/>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04" name="组 26"/>
            <p:cNvGrpSpPr/>
            <p:nvPr userDrawn="1"/>
          </p:nvGrpSpPr>
          <p:grpSpPr bwMode="hidden">
            <a:xfrm flipH="1">
              <a:off x="0" y="0"/>
              <a:ext cx="12192001" cy="6858000"/>
              <a:chOff x="-1" y="0"/>
              <a:chExt cx="12192001" cy="6858000"/>
            </a:xfrm>
          </p:grpSpPr>
          <p:cxnSp>
            <p:nvCxnSpPr>
              <p:cNvPr id="3145853" name="直接连接符 27"/>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S) 28"/>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5" name="直接连接符​​(S) 29"/>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30"/>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 31"/>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5" name="组 32"/>
              <p:cNvGrpSpPr/>
              <p:nvPr/>
            </p:nvGrpSpPr>
            <p:grpSpPr bwMode="hidden">
              <a:xfrm>
                <a:off x="6327885" y="0"/>
                <a:ext cx="5864115" cy="5898673"/>
                <a:chOff x="6327885" y="0"/>
                <a:chExt cx="5864115" cy="5898673"/>
              </a:xfrm>
            </p:grpSpPr>
            <p:cxnSp>
              <p:nvCxnSpPr>
                <p:cNvPr id="3145858" name="直接连接符 38"/>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S) 39"/>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0" name="直接连接符​​(S) 40"/>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 41"/>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 42"/>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63" name="直接连接符​​ 33"/>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 34"/>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5" name="直接连接符​​(S) 35"/>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S) 36"/>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37"/>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583" name="矩形 6"/>
          <p:cNvSpPr/>
          <p:nvPr userDrawn="1"/>
        </p:nvSpPr>
        <p:spPr>
          <a:xfrm>
            <a:off x="0" y="0"/>
            <a:ext cx="7315200" cy="6858000"/>
          </a:xfrm>
          <a:prstGeom prst="rect"/>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rtl="0"/>
            <a:endParaRPr altLang="en-US" dirty="0" lang="zh-CN" noProof="0">
              <a:latin typeface="微软雅黑" panose="020B0503020204020204" pitchFamily="34" charset="-122"/>
              <a:ea typeface="微软雅黑" panose="020B0503020204020204" pitchFamily="34" charset="-122"/>
            </a:endParaRPr>
          </a:p>
        </p:txBody>
      </p:sp>
      <p:sp>
        <p:nvSpPr>
          <p:cNvPr id="1048584" name="标题 1"/>
          <p:cNvSpPr>
            <a:spLocks noGrp="1"/>
          </p:cNvSpPr>
          <p:nvPr>
            <p:ph type="title"/>
          </p:nvPr>
        </p:nvSpPr>
        <p:spPr>
          <a:xfrm>
            <a:off x="7913152" y="571500"/>
            <a:ext cx="3657600" cy="2197100"/>
          </a:xfrm>
          <a:prstGeom prst="rect"/>
        </p:spPr>
        <p:txBody>
          <a:bodyPr anchor="b" rtlCol="0">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585" name="内容占位符 2"/>
          <p:cNvSpPr>
            <a:spLocks noGrp="1"/>
          </p:cNvSpPr>
          <p:nvPr>
            <p:ph idx="1"/>
          </p:nvPr>
        </p:nvSpPr>
        <p:spPr>
          <a:xfrm>
            <a:off x="543197" y="571500"/>
            <a:ext cx="6217920" cy="5715000"/>
          </a:xfrm>
          <a:prstGeom prst="rect"/>
        </p:spPr>
        <p:txBody>
          <a:bodyPr rtlCol="0">
            <a:normAutofit/>
          </a:bodyPr>
          <a:lstStyle>
            <a:lvl1pPr>
              <a:defRPr b="1" sz="3200">
                <a:latin typeface="微软雅黑" panose="020B0503020204020204" pitchFamily="34" charset="-122"/>
                <a:ea typeface="微软雅黑" panose="020B0503020204020204" pitchFamily="34" charset="-122"/>
              </a:defRPr>
            </a:lvl1pPr>
            <a:lvl2pPr>
              <a:defRPr b="1" sz="2800">
                <a:latin typeface="微软雅黑" panose="020B0503020204020204" pitchFamily="34" charset="-122"/>
                <a:ea typeface="微软雅黑" panose="020B0503020204020204" pitchFamily="34" charset="-122"/>
              </a:defRPr>
            </a:lvl2pPr>
            <a:lvl3pPr>
              <a:defRPr b="1" sz="2400">
                <a:latin typeface="微软雅黑" panose="020B0503020204020204" pitchFamily="34" charset="-122"/>
                <a:ea typeface="微软雅黑" panose="020B0503020204020204" pitchFamily="34" charset="-122"/>
              </a:defRPr>
            </a:lvl3pPr>
            <a:lvl4pPr>
              <a:defRPr b="1" sz="2000">
                <a:latin typeface="微软雅黑" panose="020B0503020204020204" pitchFamily="34" charset="-122"/>
                <a:ea typeface="微软雅黑" panose="020B0503020204020204" pitchFamily="34" charset="-122"/>
              </a:defRPr>
            </a:lvl4pPr>
            <a:lvl5pPr>
              <a:defRPr b="1"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altLang="en-US" dirty="0" lang="zh-CN" noProof="0"/>
              <a:t>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586" name="文本占位符 3"/>
          <p:cNvSpPr>
            <a:spLocks noGrp="1"/>
          </p:cNvSpPr>
          <p:nvPr>
            <p:ph type="body" sz="half" idx="2"/>
          </p:nvPr>
        </p:nvSpPr>
        <p:spPr>
          <a:xfrm>
            <a:off x="7913152" y="2995012"/>
            <a:ext cx="3657600" cy="2285950"/>
          </a:xfrm>
          <a:prstGeom prst="rect"/>
        </p:spPr>
        <p:txBody>
          <a:bodyPr rtlCol="0">
            <a:normAutofit/>
          </a:bodyPr>
          <a:lstStyle>
            <a:lvl1pPr indent="0" marL="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rtl="0"/>
            <a:r>
              <a:rPr altLang="en-US" lang="zh-CN" noProof="0"/>
              <a:t>编辑母版文本样式</a:t>
            </a:r>
          </a:p>
        </p:txBody>
      </p:sp>
      <p:cxnSp>
        <p:nvCxnSpPr>
          <p:cNvPr id="3145868" name="直接连接符 59"/>
          <p:cNvCxnSpPr>
            <a:cxnSpLocks/>
          </p:cNvCxnSpPr>
          <p:nvPr userDrawn="1"/>
        </p:nvCxnSpPr>
        <p:spPr>
          <a:xfrm>
            <a:off x="7923089" y="2895600"/>
            <a:ext cx="3659311" cy="0"/>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587" name="页脚占位符 5"/>
          <p:cNvSpPr>
            <a:spLocks noGrp="1"/>
          </p:cNvSpPr>
          <p:nvPr>
            <p:ph type="ftr" sz="quarter" idx="11"/>
          </p:nvPr>
        </p:nvSpPr>
        <p:spPr>
          <a:xfrm>
            <a:off x="609601" y="6289679"/>
            <a:ext cx="6128030" cy="222436"/>
          </a:xfrm>
          <a:prstGeom prst="rect"/>
        </p:spPr>
        <p:txBody>
          <a:bodyPr rtlCol="0"/>
          <a:lstStyle>
            <a:lvl1pPr>
              <a:defRPr>
                <a:latin typeface="微软雅黑" panose="020B0503020204020204" pitchFamily="34" charset="-122"/>
                <a:ea typeface="微软雅黑" panose="020B0503020204020204" pitchFamily="34" charset="-122"/>
              </a:defRPr>
            </a:lvl1pPr>
          </a:lstStyle>
          <a:p>
            <a:r>
              <a:rPr altLang="en-US" dirty="0" lang="zh-CN" noProof="0"/>
              <a:t>添加页脚</a:t>
            </a:r>
          </a:p>
        </p:txBody>
      </p:sp>
      <p:sp>
        <p:nvSpPr>
          <p:cNvPr id="1048588" name="日期占位符 4"/>
          <p:cNvSpPr>
            <a:spLocks noGrp="1"/>
          </p:cNvSpPr>
          <p:nvPr>
            <p:ph type="dt" sz="half" idx="10"/>
          </p:nvPr>
        </p:nvSpPr>
        <p:spPr>
          <a:xfrm>
            <a:off x="8088923" y="6289679"/>
            <a:ext cx="2171065" cy="145542"/>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altLang="en-US" lang="zh-CN" smtClean="0"/>
              <a:t>2020年8月12日</a:t>
            </a:fld>
            <a:endParaRPr altLang="en-US" dirty="0" lang="zh-CN"/>
          </a:p>
        </p:txBody>
      </p:sp>
      <p:sp>
        <p:nvSpPr>
          <p:cNvPr id="1048589" name="幻灯片编号占位符 7"/>
          <p:cNvSpPr>
            <a:spLocks noGrp="1"/>
          </p:cNvSpPr>
          <p:nvPr>
            <p:ph type="sldNum" sz="quarter" idx="12"/>
          </p:nvPr>
        </p:nvSpPr>
        <p:spPr>
          <a:xfrm>
            <a:off x="10665311" y="6289679"/>
            <a:ext cx="918882" cy="222436"/>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altLang="zh-CN" lang="en-US" noProof="0" smtClean="0"/>
              <a:t>‹#›</a:t>
            </a:fld>
            <a:endParaRPr altLang="en-US" dirty="0" lang="zh-CN" noProof="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内容页">
    <p:spTree>
      <p:nvGrpSpPr>
        <p:cNvPr id="109" name=""/>
        <p:cNvGrpSpPr/>
        <p:nvPr/>
      </p:nvGrpSpPr>
      <p:grpSpPr>
        <a:xfrm>
          <a:off x="0" y="0"/>
          <a:ext cx="0" cy="0"/>
          <a:chOff x="0" y="0"/>
          <a:chExt cx="0" cy="0"/>
        </a:xfrm>
      </p:grpSpPr>
      <p:sp>
        <p:nvSpPr>
          <p:cNvPr id="1048595" name="标题 1"/>
          <p:cNvSpPr>
            <a:spLocks noGrp="1"/>
          </p:cNvSpPr>
          <p:nvPr>
            <p:ph type="title"/>
          </p:nvPr>
        </p:nvSpPr>
        <p:spPr>
          <a:xfrm>
            <a:off x="571501" y="114296"/>
            <a:ext cx="11095891"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8596" name="矩形 7"/>
          <p:cNvSpPr/>
          <p:nvPr userDrawn="1"/>
        </p:nvSpPr>
        <p:spPr>
          <a:xfrm>
            <a:off x="0" y="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p:bgPr>
    </p:bg>
    <p:spTree>
      <p:nvGrpSpPr>
        <p:cNvPr id="13" name=""/>
        <p:cNvGrpSpPr/>
        <p:nvPr/>
      </p:nvGrpSpPr>
      <p:grpSpPr>
        <a:xfrm>
          <a:off x="0" y="0"/>
          <a:ext cx="0" cy="0"/>
          <a:chOff x="0" y="0"/>
          <a:chExt cx="0" cy="0"/>
        </a:xfrm>
      </p:grpSpPr>
      <p:grpSp>
        <p:nvGrpSpPr>
          <p:cNvPr id="14"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5"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6"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8"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69" r:id="rId1"/>
    <p:sldLayoutId id="2147483670" r:id="rId2"/>
    <p:sldLayoutId id="2147483671" r:id="rId3"/>
    <p:sldLayoutId id="2147483672" r:id="rId4"/>
    <p:sldLayoutId id="2147483673" r:id="rId5"/>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0"/>
  <p:txStyles>
    <p:titleStyle>
      <a:lvl1pPr algn="l" defTabSz="914400" eaLnBrk="1" hangingPunct="1" latinLnBrk="0" rtl="0">
        <a:lnSpc>
          <a:spcPct val="9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algn="l" defTabSz="914400" eaLnBrk="1" hangingPunct="1" indent="-228600" latinLnBrk="0" marL="228600" rtl="0">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388" latinLnBrk="0" marL="685800" rtl="0">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388" latinLnBrk="0" marL="11430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algn="l" defTabSz="914400" eaLnBrk="1" hangingPunct="1" indent="-179388" latinLnBrk="0" marL="16002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algn="l" defTabSz="914400" eaLnBrk="1" hangingPunct="1" indent="0" latinLnBrk="0" marL="1878012" rtl="0">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customXml" Target="../ink/ink2.xml"/><Relationship Id="rId2" Type="http://schemas.openxmlformats.org/officeDocument/2006/relationships/slideLayout" Target="../slideLayouts/slideLayout5.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4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4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5.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78" name="Rectangle 4"/>
          <p:cNvSpPr>
            <a:spLocks noGrp="1" noChangeArrowheads="1"/>
          </p:cNvSpPr>
          <p:nvPr>
            <p:ph type="ctrTitle"/>
          </p:nvPr>
        </p:nvSpPr>
        <p:spPr>
          <a:xfrm>
            <a:off x="1293845" y="3429000"/>
            <a:ext cx="9604310" cy="1863626"/>
          </a:xfrm>
        </p:spPr>
        <p:txBody>
          <a:bodyPr/>
          <a:p>
            <a:pPr algn="ctr"/>
            <a:r>
              <a:rPr altLang="en-US" sz="6600" lang="zh-CN">
                <a:solidFill>
                  <a:schemeClr val="tx1">
                    <a:lumMod val="90000"/>
                    <a:lumOff val="10000"/>
                  </a:schemeClr>
                </a:solidFill>
                <a:latin typeface="+mn-lt"/>
                <a:ea typeface="+mn-ea"/>
                <a:cs typeface="+mn-ea"/>
                <a:sym typeface="+mn-lt"/>
              </a:rPr>
              <a:t>软件工程与实践</a:t>
            </a:r>
            <a:endParaRPr altLang="en-US" dirty="0" sz="6600" lang="zh-CN">
              <a:solidFill>
                <a:schemeClr val="tx1">
                  <a:lumMod val="90000"/>
                  <a:lumOff val="10000"/>
                </a:schemeClr>
              </a:solidFill>
              <a:latin typeface="+mn-lt"/>
              <a:ea typeface="+mn-ea"/>
              <a:cs typeface="+mn-ea"/>
              <a:sym typeface="+mn-lt"/>
            </a:endParaRPr>
          </a:p>
        </p:txBody>
      </p:sp>
      <p:sp>
        <p:nvSpPr>
          <p:cNvPr id="1048579" name="副标题 9"/>
          <p:cNvSpPr>
            <a:spLocks noGrp="1"/>
          </p:cNvSpPr>
          <p:nvPr>
            <p:ph type="subTitle" idx="1"/>
          </p:nvPr>
        </p:nvSpPr>
        <p:spPr>
          <a:xfrm>
            <a:off x="1293845" y="5483364"/>
            <a:ext cx="9604310" cy="457200"/>
          </a:xfrm>
        </p:spPr>
        <p:txBody>
          <a:bodyPr>
            <a:normAutofit/>
          </a:bodyPr>
          <a:p>
            <a:pPr algn="ct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r>
              <a:rPr altLang="en-US" b="1" dirty="0" lang="zh-CN">
                <a:latin typeface="+mn-lt"/>
                <a:ea typeface="+mn-ea"/>
                <a:cs typeface="+mn-ea"/>
                <a:sym typeface="+mn-lt"/>
              </a:rPr>
              <a:t>，微信电话</a:t>
            </a:r>
            <a:r>
              <a:rPr altLang="zh-CN" b="1" dirty="0" lang="en-US">
                <a:latin typeface="+mn-lt"/>
                <a:ea typeface="+mn-ea"/>
                <a:cs typeface="+mn-ea"/>
                <a:sym typeface="+mn-lt"/>
              </a:rPr>
              <a:t>:</a:t>
            </a:r>
            <a:r>
              <a:rPr altLang="zh-CN" dirty="0" lang="en-US">
                <a:latin typeface="Times New Roman" panose="02020603050405020304" pitchFamily="18" charset="0"/>
                <a:ea typeface="GungsuhChe" panose="02030609000101010101" pitchFamily="49" charset="-127"/>
                <a:cs typeface="Times New Roman" panose="02020603050405020304" pitchFamily="18" charset="0"/>
              </a:rPr>
              <a:t> 13679081552</a:t>
            </a:r>
            <a:endParaRPr altLang="en-US" b="1" dirty="0" lang="zh-CN">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51" name="标题 1"/>
          <p:cNvSpPr>
            <a:spLocks noGrp="1"/>
          </p:cNvSpPr>
          <p:nvPr>
            <p:ph type="title"/>
          </p:nvPr>
        </p:nvSpPr>
        <p:spPr>
          <a:xfrm>
            <a:off x="571110" y="74527"/>
            <a:ext cx="10821177" cy="668780"/>
          </a:xfrm>
        </p:spPr>
        <p:txBody>
          <a:bodyPr/>
          <a:p>
            <a:r>
              <a:rPr altLang="zh-CN" dirty="0" lang="en-US"/>
              <a:t>8.1.2.</a:t>
            </a:r>
            <a:r>
              <a:rPr altLang="en-US" dirty="0" lang="zh-CN"/>
              <a:t>软件项目管理的</a:t>
            </a:r>
            <a:r>
              <a:rPr altLang="zh-CN" dirty="0" lang="en-US"/>
              <a:t>4P</a:t>
            </a:r>
            <a:r>
              <a:rPr altLang="en-US" dirty="0" lang="zh-CN"/>
              <a:t>要素：项目</a:t>
            </a:r>
          </a:p>
        </p:txBody>
      </p:sp>
      <p:sp>
        <p:nvSpPr>
          <p:cNvPr id="1048752" name="TextBox 58"/>
          <p:cNvSpPr txBox="1"/>
          <p:nvPr/>
        </p:nvSpPr>
        <p:spPr>
          <a:xfrm>
            <a:off x="4927604" y="5313245"/>
            <a:ext cx="2735580" cy="510540"/>
          </a:xfrm>
          <a:prstGeom prst="rect"/>
          <a:solidFill>
            <a:schemeClr val="tx1"/>
          </a:solidFill>
        </p:spPr>
        <p:txBody>
          <a:bodyPr rtlCol="0" wrap="none">
            <a:spAutoFit/>
          </a:bodyPr>
          <a:p>
            <a:r>
              <a:rPr altLang="en-US" b="1" dirty="0" sz="2800" lang="zh-CN">
                <a:solidFill>
                  <a:schemeClr val="bg1"/>
                </a:solidFill>
              </a:rPr>
              <a:t>项目（</a:t>
            </a:r>
            <a:r>
              <a:rPr altLang="zh-CN" b="1" dirty="0" sz="2800" lang="en-US">
                <a:solidFill>
                  <a:schemeClr val="bg1"/>
                </a:solidFill>
              </a:rPr>
              <a:t>Project</a:t>
            </a:r>
            <a:r>
              <a:rPr altLang="en-US" b="1" dirty="0" sz="2800" lang="zh-CN">
                <a:solidFill>
                  <a:schemeClr val="bg1"/>
                </a:solidFill>
              </a:rPr>
              <a:t>）</a:t>
            </a:r>
          </a:p>
        </p:txBody>
      </p:sp>
      <p:sp>
        <p:nvSpPr>
          <p:cNvPr id="1048753" name="圆角矩形 60"/>
          <p:cNvSpPr/>
          <p:nvPr/>
        </p:nvSpPr>
        <p:spPr>
          <a:xfrm>
            <a:off x="948267" y="4889912"/>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lang="en-US"/>
              <a:t>1</a:t>
            </a:r>
            <a:endParaRPr altLang="en-US" dirty="0" lang="zh-CN"/>
          </a:p>
        </p:txBody>
      </p:sp>
      <p:sp>
        <p:nvSpPr>
          <p:cNvPr id="1048754" name="圆角矩形 62"/>
          <p:cNvSpPr/>
          <p:nvPr/>
        </p:nvSpPr>
        <p:spPr>
          <a:xfrm>
            <a:off x="4182533" y="3086511"/>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t>3</a:t>
            </a:r>
            <a:endParaRPr altLang="en-US" dirty="0" sz="2400" lang="zh-CN"/>
          </a:p>
        </p:txBody>
      </p:sp>
      <p:sp>
        <p:nvSpPr>
          <p:cNvPr id="1048755" name="圆角矩形 64"/>
          <p:cNvSpPr/>
          <p:nvPr/>
        </p:nvSpPr>
        <p:spPr>
          <a:xfrm>
            <a:off x="2565400" y="3988211"/>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t>2</a:t>
            </a:r>
            <a:endParaRPr altLang="en-US" dirty="0" sz="2400" lang="zh-CN"/>
          </a:p>
        </p:txBody>
      </p:sp>
      <p:sp>
        <p:nvSpPr>
          <p:cNvPr id="1048756" name="圆角矩形 66"/>
          <p:cNvSpPr/>
          <p:nvPr/>
        </p:nvSpPr>
        <p:spPr>
          <a:xfrm>
            <a:off x="7416800" y="1283111"/>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t>5</a:t>
            </a:r>
            <a:endParaRPr altLang="en-US" dirty="0" sz="2400" lang="zh-CN"/>
          </a:p>
        </p:txBody>
      </p:sp>
      <p:sp>
        <p:nvSpPr>
          <p:cNvPr id="1048757" name="圆角矩形 68"/>
          <p:cNvSpPr/>
          <p:nvPr/>
        </p:nvSpPr>
        <p:spPr>
          <a:xfrm>
            <a:off x="5799666" y="2184811"/>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t>4</a:t>
            </a:r>
            <a:endParaRPr altLang="en-US" dirty="0" sz="2400" lang="zh-CN"/>
          </a:p>
        </p:txBody>
      </p:sp>
      <p:cxnSp>
        <p:nvCxnSpPr>
          <p:cNvPr id="3145910" name="形状 71"/>
          <p:cNvCxnSpPr>
            <a:cxnSpLocks/>
            <a:stCxn id="1048753" idx="3"/>
            <a:endCxn id="1048755" idx="2"/>
          </p:cNvCxnSpPr>
          <p:nvPr/>
        </p:nvCxnSpPr>
        <p:spPr>
          <a:xfrm flipV="1">
            <a:off x="2269067" y="4767144"/>
            <a:ext cx="956733" cy="512235"/>
          </a:xfrm>
          <a:prstGeom prst="bentConnector2"/>
          <a:ln>
            <a:tailEnd type="arrow"/>
          </a:ln>
        </p:spPr>
        <p:style>
          <a:lnRef idx="1">
            <a:schemeClr val="accent1"/>
          </a:lnRef>
          <a:fillRef idx="0">
            <a:schemeClr val="accent1"/>
          </a:fillRef>
          <a:effectRef idx="0">
            <a:schemeClr val="accent1"/>
          </a:effectRef>
          <a:fontRef idx="minor">
            <a:schemeClr val="tx1"/>
          </a:fontRef>
        </p:style>
      </p:cxnSp>
      <p:cxnSp>
        <p:nvCxnSpPr>
          <p:cNvPr id="3145911" name="形状 72"/>
          <p:cNvCxnSpPr>
            <a:cxnSpLocks/>
            <a:stCxn id="1048755" idx="3"/>
            <a:endCxn id="1048754" idx="2"/>
          </p:cNvCxnSpPr>
          <p:nvPr/>
        </p:nvCxnSpPr>
        <p:spPr>
          <a:xfrm flipV="1">
            <a:off x="3886200" y="3865444"/>
            <a:ext cx="956733" cy="512234"/>
          </a:xfrm>
          <a:prstGeom prst="bentConnector2"/>
          <a:ln>
            <a:tailEnd type="arrow"/>
          </a:ln>
        </p:spPr>
        <p:style>
          <a:lnRef idx="1">
            <a:schemeClr val="accent1"/>
          </a:lnRef>
          <a:fillRef idx="0">
            <a:schemeClr val="accent1"/>
          </a:fillRef>
          <a:effectRef idx="0">
            <a:schemeClr val="accent1"/>
          </a:effectRef>
          <a:fontRef idx="minor">
            <a:schemeClr val="tx1"/>
          </a:fontRef>
        </p:style>
      </p:cxnSp>
      <p:cxnSp>
        <p:nvCxnSpPr>
          <p:cNvPr id="3145912" name="形状 73"/>
          <p:cNvCxnSpPr>
            <a:cxnSpLocks/>
            <a:stCxn id="1048754" idx="3"/>
            <a:endCxn id="1048757" idx="2"/>
          </p:cNvCxnSpPr>
          <p:nvPr/>
        </p:nvCxnSpPr>
        <p:spPr>
          <a:xfrm flipV="1">
            <a:off x="5503333" y="2963744"/>
            <a:ext cx="956733" cy="512234"/>
          </a:xfrm>
          <a:prstGeom prst="bentConnector2"/>
          <a:ln>
            <a:tailEnd type="arrow"/>
          </a:ln>
        </p:spPr>
        <p:style>
          <a:lnRef idx="1">
            <a:schemeClr val="accent1"/>
          </a:lnRef>
          <a:fillRef idx="0">
            <a:schemeClr val="accent1"/>
          </a:fillRef>
          <a:effectRef idx="0">
            <a:schemeClr val="accent1"/>
          </a:effectRef>
          <a:fontRef idx="minor">
            <a:schemeClr val="tx1"/>
          </a:fontRef>
        </p:style>
      </p:cxnSp>
      <p:cxnSp>
        <p:nvCxnSpPr>
          <p:cNvPr id="3145913" name="形状 74"/>
          <p:cNvCxnSpPr>
            <a:cxnSpLocks/>
            <a:stCxn id="1048757" idx="3"/>
            <a:endCxn id="1048756" idx="2"/>
          </p:cNvCxnSpPr>
          <p:nvPr/>
        </p:nvCxnSpPr>
        <p:spPr>
          <a:xfrm flipV="1">
            <a:off x="7120466" y="2062044"/>
            <a:ext cx="956734" cy="512234"/>
          </a:xfrm>
          <a:prstGeom prst="bentConnector2"/>
          <a:ln>
            <a:tailEnd type="arrow"/>
          </a:ln>
        </p:spPr>
        <p:style>
          <a:lnRef idx="1">
            <a:schemeClr val="accent1"/>
          </a:lnRef>
          <a:fillRef idx="0">
            <a:schemeClr val="accent1"/>
          </a:fillRef>
          <a:effectRef idx="0">
            <a:schemeClr val="accent1"/>
          </a:effectRef>
          <a:fontRef idx="minor">
            <a:schemeClr val="tx1"/>
          </a:fontRef>
        </p:style>
      </p:cxnSp>
      <p:sp>
        <p:nvSpPr>
          <p:cNvPr id="1048758" name="TextBox 75"/>
          <p:cNvSpPr txBox="1"/>
          <p:nvPr/>
        </p:nvSpPr>
        <p:spPr>
          <a:xfrm>
            <a:off x="728131" y="4161780"/>
            <a:ext cx="1761067" cy="707886"/>
          </a:xfrm>
          <a:prstGeom prst="rect"/>
          <a:noFill/>
        </p:spPr>
        <p:txBody>
          <a:bodyPr rtlCol="0" wrap="square">
            <a:spAutoFit/>
          </a:bodyPr>
          <a:p>
            <a:pPr algn="ctr"/>
            <a:r>
              <a:rPr altLang="en-US" b="1" dirty="0" sz="2000" lang="zh-CN">
                <a:solidFill>
                  <a:srgbClr val="0000FF"/>
                </a:solidFill>
              </a:rPr>
              <a:t>在正确的基础上开始工作</a:t>
            </a:r>
          </a:p>
        </p:txBody>
      </p:sp>
      <p:sp>
        <p:nvSpPr>
          <p:cNvPr id="1048759" name="TextBox 76"/>
          <p:cNvSpPr txBox="1"/>
          <p:nvPr/>
        </p:nvSpPr>
        <p:spPr>
          <a:xfrm>
            <a:off x="2353731" y="3552174"/>
            <a:ext cx="1761067" cy="400110"/>
          </a:xfrm>
          <a:prstGeom prst="rect"/>
          <a:noFill/>
        </p:spPr>
        <p:txBody>
          <a:bodyPr rtlCol="0" wrap="square">
            <a:spAutoFit/>
          </a:bodyPr>
          <a:p>
            <a:pPr algn="ctr"/>
            <a:r>
              <a:rPr altLang="en-US" b="1" dirty="0" sz="2000" lang="zh-CN">
                <a:solidFill>
                  <a:srgbClr val="0000FF"/>
                </a:solidFill>
              </a:rPr>
              <a:t>保持动力</a:t>
            </a:r>
          </a:p>
        </p:txBody>
      </p:sp>
      <p:sp>
        <p:nvSpPr>
          <p:cNvPr id="1048760" name="TextBox 77"/>
          <p:cNvSpPr txBox="1"/>
          <p:nvPr/>
        </p:nvSpPr>
        <p:spPr>
          <a:xfrm>
            <a:off x="3979331" y="2637774"/>
            <a:ext cx="1761067" cy="400110"/>
          </a:xfrm>
          <a:prstGeom prst="rect"/>
          <a:noFill/>
        </p:spPr>
        <p:txBody>
          <a:bodyPr rtlCol="0" wrap="square">
            <a:spAutoFit/>
          </a:bodyPr>
          <a:p>
            <a:pPr algn="ctr"/>
            <a:r>
              <a:rPr altLang="en-US" b="1" dirty="0" sz="2000" lang="zh-CN">
                <a:solidFill>
                  <a:srgbClr val="0000FF"/>
                </a:solidFill>
              </a:rPr>
              <a:t>跟踪进展</a:t>
            </a:r>
          </a:p>
        </p:txBody>
      </p:sp>
      <p:sp>
        <p:nvSpPr>
          <p:cNvPr id="1048761" name="TextBox 78"/>
          <p:cNvSpPr txBox="1"/>
          <p:nvPr/>
        </p:nvSpPr>
        <p:spPr>
          <a:xfrm>
            <a:off x="5587998" y="1757241"/>
            <a:ext cx="1761067" cy="400110"/>
          </a:xfrm>
          <a:prstGeom prst="rect"/>
          <a:noFill/>
        </p:spPr>
        <p:txBody>
          <a:bodyPr rtlCol="0" wrap="square">
            <a:spAutoFit/>
          </a:bodyPr>
          <a:p>
            <a:pPr algn="ctr"/>
            <a:r>
              <a:rPr altLang="en-US" b="1" dirty="0" sz="2000" lang="zh-CN">
                <a:solidFill>
                  <a:srgbClr val="0000FF"/>
                </a:solidFill>
              </a:rPr>
              <a:t>良好决策</a:t>
            </a:r>
          </a:p>
        </p:txBody>
      </p:sp>
      <p:sp>
        <p:nvSpPr>
          <p:cNvPr id="1048762" name="TextBox 79"/>
          <p:cNvSpPr txBox="1"/>
          <p:nvPr/>
        </p:nvSpPr>
        <p:spPr>
          <a:xfrm>
            <a:off x="7196667" y="893641"/>
            <a:ext cx="1761067" cy="400110"/>
          </a:xfrm>
          <a:prstGeom prst="rect"/>
          <a:noFill/>
        </p:spPr>
        <p:txBody>
          <a:bodyPr rtlCol="0" wrap="square">
            <a:spAutoFit/>
          </a:bodyPr>
          <a:p>
            <a:pPr algn="ctr"/>
            <a:r>
              <a:rPr altLang="en-US" b="1" dirty="0" sz="2000" lang="zh-CN">
                <a:solidFill>
                  <a:srgbClr val="0000FF"/>
                </a:solidFill>
              </a:rPr>
              <a:t>事后分析</a:t>
            </a:r>
          </a:p>
        </p:txBody>
      </p:sp>
      <p:sp>
        <p:nvSpPr>
          <p:cNvPr id="1048763" name="TextBox 80"/>
          <p:cNvSpPr txBox="1"/>
          <p:nvPr/>
        </p:nvSpPr>
        <p:spPr>
          <a:xfrm>
            <a:off x="880535" y="1604845"/>
            <a:ext cx="3098793" cy="1158240"/>
          </a:xfrm>
          <a:prstGeom prst="rect"/>
          <a:noFill/>
        </p:spPr>
        <p:txBody>
          <a:bodyPr rtlCol="0" wrap="square">
            <a:spAutoFit/>
          </a:bodyPr>
          <a:p>
            <a:r>
              <a:rPr altLang="en-US" b="1" dirty="0" sz="2400" lang="zh-CN">
                <a:solidFill>
                  <a:srgbClr val="0000FF"/>
                </a:solidFill>
              </a:rPr>
              <a:t>采用确保软件团队能够成功的方式来组织项目</a:t>
            </a:r>
          </a:p>
        </p:txBody>
      </p:sp>
      <p:sp>
        <p:nvSpPr>
          <p:cNvPr id="1048764" name="TextBox 81"/>
          <p:cNvSpPr txBox="1"/>
          <p:nvPr/>
        </p:nvSpPr>
        <p:spPr>
          <a:xfrm>
            <a:off x="8839199" y="2062047"/>
            <a:ext cx="3098793" cy="3825240"/>
          </a:xfrm>
          <a:prstGeom prst="rect"/>
          <a:noFill/>
        </p:spPr>
        <p:txBody>
          <a:bodyPr rtlCol="0" wrap="square">
            <a:spAutoFit/>
          </a:bodyPr>
          <a:p>
            <a:pPr>
              <a:lnSpc>
                <a:spcPct val="150000"/>
              </a:lnSpc>
            </a:pPr>
            <a:r>
              <a:rPr altLang="en-US" b="1" dirty="0" sz="2400" lang="zh-CN">
                <a:solidFill>
                  <a:srgbClr val="FF0000"/>
                </a:solidFill>
              </a:rPr>
              <a:t>项目处于危险的信号：</a:t>
            </a:r>
            <a:endParaRPr altLang="zh-CN" b="1" dirty="0" sz="2400" lang="en-US">
              <a:solidFill>
                <a:srgbClr val="FF0000"/>
              </a:solidFill>
            </a:endParaRPr>
          </a:p>
          <a:p>
            <a:pPr>
              <a:lnSpc>
                <a:spcPct val="150000"/>
              </a:lnSpc>
              <a:buFont typeface="Arial" pitchFamily="34" charset="0"/>
              <a:buChar char="•"/>
            </a:pPr>
            <a:r>
              <a:rPr altLang="en-US" b="1" dirty="0" sz="2400" lang="zh-CN">
                <a:solidFill>
                  <a:srgbClr val="0000FF"/>
                </a:solidFill>
              </a:rPr>
              <a:t>不了解客户需求</a:t>
            </a:r>
            <a:endParaRPr altLang="zh-CN" b="1" dirty="0" sz="2400" lang="en-US">
              <a:solidFill>
                <a:srgbClr val="0000FF"/>
              </a:solidFill>
            </a:endParaRPr>
          </a:p>
          <a:p>
            <a:pPr>
              <a:lnSpc>
                <a:spcPct val="150000"/>
              </a:lnSpc>
              <a:buFont typeface="Arial" pitchFamily="34" charset="0"/>
              <a:buChar char="•"/>
            </a:pPr>
            <a:r>
              <a:rPr altLang="en-US" b="1" dirty="0" sz="2400" lang="zh-CN">
                <a:solidFill>
                  <a:srgbClr val="0000FF"/>
                </a:solidFill>
              </a:rPr>
              <a:t>产品范围定义不清楚</a:t>
            </a:r>
            <a:endParaRPr altLang="zh-CN" b="1" dirty="0" sz="2400" lang="en-US">
              <a:solidFill>
                <a:srgbClr val="0000FF"/>
              </a:solidFill>
            </a:endParaRPr>
          </a:p>
          <a:p>
            <a:pPr>
              <a:lnSpc>
                <a:spcPct val="150000"/>
              </a:lnSpc>
              <a:buFont typeface="Arial" pitchFamily="34" charset="0"/>
              <a:buChar char="•"/>
            </a:pPr>
            <a:r>
              <a:rPr altLang="en-US" b="1" dirty="0" sz="2400" lang="zh-CN">
                <a:solidFill>
                  <a:srgbClr val="0000FF"/>
                </a:solidFill>
              </a:rPr>
              <a:t>变更管理不好</a:t>
            </a:r>
            <a:endParaRPr altLang="zh-CN" b="1" dirty="0" sz="2400" lang="en-US">
              <a:solidFill>
                <a:srgbClr val="0000FF"/>
              </a:solidFill>
            </a:endParaRPr>
          </a:p>
          <a:p>
            <a:pPr>
              <a:lnSpc>
                <a:spcPct val="150000"/>
              </a:lnSpc>
              <a:buFont typeface="Arial" pitchFamily="34" charset="0"/>
              <a:buChar char="•"/>
            </a:pPr>
            <a:r>
              <a:rPr altLang="en-US" b="1" dirty="0" sz="2400" lang="zh-CN">
                <a:solidFill>
                  <a:srgbClr val="0000FF"/>
                </a:solidFill>
              </a:rPr>
              <a:t>最后期限不切实际</a:t>
            </a:r>
            <a:endParaRPr altLang="zh-CN" b="1" dirty="0" sz="2400" lang="en-US">
              <a:solidFill>
                <a:srgbClr val="0000FF"/>
              </a:solidFill>
            </a:endParaRPr>
          </a:p>
          <a:p>
            <a:pPr>
              <a:lnSpc>
                <a:spcPct val="150000"/>
              </a:lnSpc>
              <a:buFont typeface="Arial" pitchFamily="34" charset="0"/>
              <a:buChar char="•"/>
            </a:pPr>
            <a:r>
              <a:rPr altLang="en-US" b="1" dirty="0" sz="2400" lang="zh-CN">
                <a:solidFill>
                  <a:srgbClr val="0000FF"/>
                </a:solidFill>
              </a:rPr>
              <a:t>客户抵制</a:t>
            </a:r>
            <a:endParaRPr altLang="zh-CN" b="1" dirty="0" sz="2400" lang="en-US">
              <a:solidFill>
                <a:srgbClr val="0000FF"/>
              </a:solidFill>
            </a:endParaRPr>
          </a:p>
          <a:p>
            <a:pPr>
              <a:lnSpc>
                <a:spcPct val="150000"/>
              </a:lnSpc>
            </a:pPr>
            <a:r>
              <a:rPr altLang="zh-CN" b="1" dirty="0" sz="2400" lang="en-US">
                <a:solidFill>
                  <a:srgbClr val="0000FF"/>
                </a:solidFill>
              </a:rPr>
              <a:t>……</a:t>
            </a:r>
            <a:endParaRPr altLang="en-US" b="1" dirty="0" sz="2400" lang="zh-CN">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48764"/>
                                        </p:tgtEl>
                                        <p:attrNameLst>
                                          <p:attrName>style.visibility</p:attrName>
                                        </p:attrNameLst>
                                      </p:cBhvr>
                                      <p:to>
                                        <p:strVal val="visible"/>
                                      </p:to>
                                    </p:set>
                                    <p:animEffect transition="in" filter="box(in)">
                                      <p:cBhvr>
                                        <p:cTn dur="500" id="7"/>
                                        <p:tgtEl>
                                          <p:spTgt spid="1048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68" name="标题 3"/>
          <p:cNvSpPr>
            <a:spLocks noGrp="1"/>
          </p:cNvSpPr>
          <p:nvPr>
            <p:ph type="title"/>
          </p:nvPr>
        </p:nvSpPr>
        <p:spPr>
          <a:xfrm>
            <a:off x="7408507" y="1635190"/>
            <a:ext cx="4671832" cy="977382"/>
          </a:xfrm>
        </p:spPr>
        <p:txBody>
          <a:bodyPr>
            <a:normAutofit/>
          </a:bodyPr>
          <a:p>
            <a:r>
              <a:rPr altLang="zh-CN" dirty="0" sz="2200" lang="en-US"/>
              <a:t>8.2.</a:t>
            </a:r>
            <a:r>
              <a:rPr altLang="en-US" dirty="0" sz="2200" lang="zh-CN"/>
              <a:t>软件度量概念及面向规模的度量</a:t>
            </a:r>
            <a:endParaRPr altLang="en-US" dirty="0" sz="2200" lang="zh-CN">
              <a:latin typeface="+mn-lt"/>
              <a:ea typeface="+mn-ea"/>
              <a:cs typeface="+mn-ea"/>
              <a:sym typeface="+mn-lt"/>
            </a:endParaRPr>
          </a:p>
        </p:txBody>
      </p:sp>
      <p:sp>
        <p:nvSpPr>
          <p:cNvPr id="1048769" name="文本占位符 5"/>
          <p:cNvSpPr>
            <a:spLocks noGrp="1"/>
          </p:cNvSpPr>
          <p:nvPr>
            <p:ph type="body" sz="half" idx="2"/>
          </p:nvPr>
        </p:nvSpPr>
        <p:spPr>
          <a:xfrm>
            <a:off x="7850309" y="2972545"/>
            <a:ext cx="3657600" cy="3456247"/>
          </a:xfrm>
        </p:spPr>
        <p:txBody>
          <a:bodyPr>
            <a:normAutofit/>
          </a:bodyPr>
          <a:p>
            <a:pPr indent="-342900" marL="342900">
              <a:lnSpc>
                <a:spcPct val="150000"/>
              </a:lnSpc>
              <a:buClrTx/>
              <a:buFont typeface="Wingdings" panose="05000000000000000000" pitchFamily="2" charset="2"/>
              <a:buChar char="l"/>
            </a:pPr>
            <a:r>
              <a:rPr altLang="en-US" dirty="0" sz="2400" lang="zh-CN"/>
              <a:t>软件度量的目的</a:t>
            </a:r>
            <a:endParaRPr altLang="zh-CN" dirty="0" sz="2400" lang="en-US"/>
          </a:p>
          <a:p>
            <a:pPr indent="-342900" marL="342900">
              <a:lnSpc>
                <a:spcPct val="150000"/>
              </a:lnSpc>
              <a:buClrTx/>
              <a:buFont typeface="Wingdings" panose="05000000000000000000" pitchFamily="2" charset="2"/>
              <a:buChar char="l"/>
            </a:pPr>
            <a:r>
              <a:rPr altLang="en-US" dirty="0" sz="2400" lang="zh-CN"/>
              <a:t>软件度量的内容</a:t>
            </a:r>
            <a:endParaRPr altLang="zh-CN" dirty="0" sz="2400" lang="en-US"/>
          </a:p>
          <a:p>
            <a:pPr indent="-342900" marL="342900">
              <a:lnSpc>
                <a:spcPct val="150000"/>
              </a:lnSpc>
              <a:buClrTx/>
              <a:buFont typeface="Wingdings" panose="05000000000000000000" pitchFamily="2" charset="2"/>
              <a:buChar char="l"/>
            </a:pPr>
            <a:r>
              <a:rPr altLang="en-US" dirty="0" sz="2400" lang="zh-CN"/>
              <a:t>软件度量的方法</a:t>
            </a:r>
            <a:endParaRPr altLang="zh-CN" dirty="0" sz="2400" lang="en-US"/>
          </a:p>
          <a:p>
            <a:pPr indent="-342900" marL="342900">
              <a:lnSpc>
                <a:spcPct val="150000"/>
              </a:lnSpc>
              <a:buClrTx/>
              <a:buFont typeface="Wingdings" panose="05000000000000000000" pitchFamily="2" charset="2"/>
              <a:buChar char="l"/>
            </a:pPr>
            <a:r>
              <a:rPr altLang="en-US" dirty="0" sz="2400" lang="zh-CN"/>
              <a:t>面向规模的度量</a:t>
            </a:r>
            <a:endParaRPr altLang="zh-CN" dirty="0" sz="2400" lang="en-US">
              <a:cs typeface="+mn-ea"/>
              <a:sym typeface="+mn-lt"/>
            </a:endParaRPr>
          </a:p>
        </p:txBody>
      </p:sp>
      <p:pic>
        <p:nvPicPr>
          <p:cNvPr id="2097156"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57"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58"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69">
                                            <p:txEl>
                                              <p:pRg st="0" end="0"/>
                                            </p:txEl>
                                          </p:spTgt>
                                        </p:tgtEl>
                                        <p:attrNameLst>
                                          <p:attrName>style.visibility</p:attrName>
                                        </p:attrNameLst>
                                      </p:cBhvr>
                                      <p:to>
                                        <p:strVal val="visible"/>
                                      </p:to>
                                    </p:set>
                                    <p:animEffect transition="in" filter="fade">
                                      <p:cBhvr>
                                        <p:cTn dur="1000" id="7"/>
                                        <p:tgtEl>
                                          <p:spTgt spid="1048769">
                                            <p:txEl>
                                              <p:pRg st="0" end="0"/>
                                            </p:txEl>
                                          </p:spTgt>
                                        </p:tgtEl>
                                      </p:cBhvr>
                                    </p:animEffect>
                                    <p:anim calcmode="lin" valueType="num">
                                      <p:cBhvr>
                                        <p:cTn dur="1000" fill="hold" id="8"/>
                                        <p:tgtEl>
                                          <p:spTgt spid="1048769">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6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69">
                                            <p:txEl>
                                              <p:pRg st="1" end="1"/>
                                            </p:txEl>
                                          </p:spTgt>
                                        </p:tgtEl>
                                        <p:attrNameLst>
                                          <p:attrName>style.visibility</p:attrName>
                                        </p:attrNameLst>
                                      </p:cBhvr>
                                      <p:to>
                                        <p:strVal val="visible"/>
                                      </p:to>
                                    </p:set>
                                    <p:animEffect transition="in" filter="fade">
                                      <p:cBhvr>
                                        <p:cTn dur="1000" id="14"/>
                                        <p:tgtEl>
                                          <p:spTgt spid="1048769">
                                            <p:txEl>
                                              <p:pRg st="1" end="1"/>
                                            </p:txEl>
                                          </p:spTgt>
                                        </p:tgtEl>
                                      </p:cBhvr>
                                    </p:animEffect>
                                    <p:anim calcmode="lin" valueType="num">
                                      <p:cBhvr>
                                        <p:cTn dur="1000" fill="hold" id="15"/>
                                        <p:tgtEl>
                                          <p:spTgt spid="1048769">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7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769">
                                            <p:txEl>
                                              <p:pRg st="2" end="2"/>
                                            </p:txEl>
                                          </p:spTgt>
                                        </p:tgtEl>
                                        <p:attrNameLst>
                                          <p:attrName>style.visibility</p:attrName>
                                        </p:attrNameLst>
                                      </p:cBhvr>
                                      <p:to>
                                        <p:strVal val="visible"/>
                                      </p:to>
                                    </p:set>
                                    <p:animEffect transition="in" filter="fade">
                                      <p:cBhvr>
                                        <p:cTn dur="1000" id="21"/>
                                        <p:tgtEl>
                                          <p:spTgt spid="1048769">
                                            <p:txEl>
                                              <p:pRg st="2" end="2"/>
                                            </p:txEl>
                                          </p:spTgt>
                                        </p:tgtEl>
                                      </p:cBhvr>
                                    </p:animEffect>
                                    <p:anim calcmode="lin" valueType="num">
                                      <p:cBhvr>
                                        <p:cTn dur="1000" fill="hold" id="22"/>
                                        <p:tgtEl>
                                          <p:spTgt spid="1048769">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76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769">
                                            <p:txEl>
                                              <p:pRg st="3" end="3"/>
                                            </p:txEl>
                                          </p:spTgt>
                                        </p:tgtEl>
                                        <p:attrNameLst>
                                          <p:attrName>style.visibility</p:attrName>
                                        </p:attrNameLst>
                                      </p:cBhvr>
                                      <p:to>
                                        <p:strVal val="visible"/>
                                      </p:to>
                                    </p:set>
                                    <p:animEffect transition="in" filter="fade">
                                      <p:cBhvr>
                                        <p:cTn dur="1000" id="28"/>
                                        <p:tgtEl>
                                          <p:spTgt spid="1048769">
                                            <p:txEl>
                                              <p:pRg st="3" end="3"/>
                                            </p:txEl>
                                          </p:spTgt>
                                        </p:tgtEl>
                                      </p:cBhvr>
                                    </p:animEffect>
                                    <p:anim calcmode="lin" valueType="num">
                                      <p:cBhvr>
                                        <p:cTn dur="1000" fill="hold" id="29"/>
                                        <p:tgtEl>
                                          <p:spTgt spid="1048769">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76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73" name="标题 10"/>
          <p:cNvSpPr>
            <a:spLocks noGrp="1"/>
          </p:cNvSpPr>
          <p:nvPr>
            <p:ph type="title"/>
          </p:nvPr>
        </p:nvSpPr>
        <p:spPr>
          <a:xfrm>
            <a:off x="571501" y="18662"/>
            <a:ext cx="6758447" cy="668780"/>
          </a:xfrm>
        </p:spPr>
        <p:txBody>
          <a:bodyPr/>
          <a:p>
            <a:r>
              <a:rPr altLang="zh-CN" dirty="0" lang="en-US"/>
              <a:t>8.2.1.</a:t>
            </a:r>
            <a:r>
              <a:rPr altLang="en-US" dirty="0" lang="zh-CN"/>
              <a:t>软件项目度量的目的</a:t>
            </a:r>
            <a:endParaRPr altLang="en-US" dirty="0" lang="zh-CN">
              <a:latin typeface="+mn-lt"/>
              <a:ea typeface="+mn-ea"/>
              <a:cs typeface="+mn-ea"/>
              <a:sym typeface="+mn-lt"/>
            </a:endParaRPr>
          </a:p>
        </p:txBody>
      </p:sp>
      <p:sp>
        <p:nvSpPr>
          <p:cNvPr id="1048774" name="内容占位符 16"/>
          <p:cNvSpPr txBox="1"/>
          <p:nvPr/>
        </p:nvSpPr>
        <p:spPr>
          <a:xfrm>
            <a:off x="1265903" y="1302773"/>
            <a:ext cx="9829800"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774">
                                            <p:txEl>
                                              <p:pRg st="1" end="1"/>
                                            </p:txEl>
                                          </p:spTgt>
                                        </p:tgtEl>
                                        <p:attrNameLst>
                                          <p:attrName>style.visibility</p:attrName>
                                        </p:attrNameLst>
                                      </p:cBhvr>
                                      <p:to>
                                        <p:strVal val="visible"/>
                                      </p:to>
                                    </p:set>
                                    <p:animEffect transition="in" filter="blinds(horizontal)">
                                      <p:cBhvr>
                                        <p:cTn dur="500" id="7"/>
                                        <p:tgtEl>
                                          <p:spTgt spid="10487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78" name="标题 1"/>
          <p:cNvSpPr>
            <a:spLocks noGrp="1"/>
          </p:cNvSpPr>
          <p:nvPr>
            <p:ph type="title"/>
          </p:nvPr>
        </p:nvSpPr>
        <p:spPr>
          <a:xfrm>
            <a:off x="571501" y="0"/>
            <a:ext cx="8805764" cy="668780"/>
          </a:xfrm>
        </p:spPr>
        <p:txBody>
          <a:bodyPr/>
          <a:p>
            <a:r>
              <a:rPr altLang="zh-CN" dirty="0" lang="en-US"/>
              <a:t>8.2.2. </a:t>
            </a:r>
            <a:r>
              <a:rPr altLang="en-US" dirty="0" lang="zh-CN"/>
              <a:t>软件项目度量的内容</a:t>
            </a:r>
          </a:p>
        </p:txBody>
      </p:sp>
      <p:sp>
        <p:nvSpPr>
          <p:cNvPr id="1048779" name="内容占位符 16"/>
          <p:cNvSpPr txBox="1"/>
          <p:nvPr/>
        </p:nvSpPr>
        <p:spPr>
          <a:xfrm>
            <a:off x="1295400" y="1287496"/>
            <a:ext cx="3124200"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生产率度量</a:t>
            </a:r>
            <a:endParaRPr altLang="zh-CN" baseline="0" b="0" cap="none"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项目工作量</a:t>
            </a:r>
            <a:endParaRPr altLang="zh-CN" baseline="0" b="0" cap="none"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项目周期</a:t>
            </a:r>
            <a:endParaRPr altLang="zh-CN" baseline="0" b="0" cap="none"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项目成本</a:t>
            </a: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780" name="内容占位符 16"/>
          <p:cNvSpPr txBox="1"/>
          <p:nvPr/>
        </p:nvSpPr>
        <p:spPr>
          <a:xfrm>
            <a:off x="5071533" y="1287496"/>
            <a:ext cx="5528733"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质量度量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a:t>
            </a: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产品发布后用户报告的缺陷数</a:t>
            </a: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产品的运行速度</a:t>
            </a: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1048781" name="TextBox 36"/>
          <p:cNvSpPr txBox="1"/>
          <p:nvPr/>
        </p:nvSpPr>
        <p:spPr>
          <a:xfrm>
            <a:off x="2150519" y="5136821"/>
            <a:ext cx="7294881" cy="510540"/>
          </a:xfrm>
          <a:prstGeom prst="rect"/>
          <a:noFill/>
        </p:spPr>
        <p:txBody>
          <a:bodyPr rtlCol="0" wrap="none">
            <a:spAutoFit/>
          </a:bodyPr>
          <a:p>
            <a:r>
              <a:rPr altLang="en-US" b="1" dirty="0" sz="2800" lang="zh-CN">
                <a:solidFill>
                  <a:srgbClr val="0000FF"/>
                </a:solidFill>
              </a:rPr>
              <a:t>行业及组织的历史数据是软件项目度量的基础</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48781"/>
                                        </p:tgtEl>
                                        <p:attrNameLst>
                                          <p:attrName>style.visibility</p:attrName>
                                        </p:attrNameLst>
                                      </p:cBhvr>
                                      <p:to>
                                        <p:strVal val="visible"/>
                                      </p:to>
                                    </p:set>
                                    <p:animEffect transition="in" filter="box(in)">
                                      <p:cBhvr>
                                        <p:cTn dur="500" id="7"/>
                                        <p:tgtEl>
                                          <p:spTgt spid="1048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85" name="标题 1"/>
          <p:cNvSpPr>
            <a:spLocks noGrp="1"/>
          </p:cNvSpPr>
          <p:nvPr>
            <p:ph type="title"/>
          </p:nvPr>
        </p:nvSpPr>
        <p:spPr>
          <a:xfrm>
            <a:off x="571501" y="0"/>
            <a:ext cx="8003332" cy="668780"/>
          </a:xfrm>
        </p:spPr>
        <p:txBody>
          <a:bodyPr/>
          <a:p>
            <a:r>
              <a:rPr altLang="zh-CN" dirty="0" lang="en-US"/>
              <a:t>8.2.3. </a:t>
            </a:r>
            <a:r>
              <a:rPr altLang="en-US" dirty="0" lang="zh-CN"/>
              <a:t>软件项目度量的方法</a:t>
            </a:r>
          </a:p>
        </p:txBody>
      </p:sp>
      <p:sp>
        <p:nvSpPr>
          <p:cNvPr id="1048786" name="内容占位符 16"/>
          <p:cNvSpPr txBox="1"/>
          <p:nvPr/>
        </p:nvSpPr>
        <p:spPr>
          <a:xfrm>
            <a:off x="1339645" y="1199534"/>
            <a:ext cx="9829800"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面向功能点的度量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面向对象的度量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面向用例的度量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90" name="标题 1"/>
          <p:cNvSpPr>
            <a:spLocks noGrp="1"/>
          </p:cNvSpPr>
          <p:nvPr>
            <p:ph type="title"/>
          </p:nvPr>
        </p:nvSpPr>
        <p:spPr>
          <a:xfrm>
            <a:off x="571501" y="65317"/>
            <a:ext cx="6883658" cy="668780"/>
          </a:xfrm>
        </p:spPr>
        <p:txBody>
          <a:bodyPr/>
          <a:p>
            <a:r>
              <a:rPr altLang="zh-CN" dirty="0" lang="en-US"/>
              <a:t>8.2.4.</a:t>
            </a:r>
            <a:r>
              <a:rPr altLang="en-US" dirty="0" lang="zh-CN"/>
              <a:t>面向规模的度量：概念</a:t>
            </a:r>
          </a:p>
        </p:txBody>
      </p:sp>
      <p:sp>
        <p:nvSpPr>
          <p:cNvPr id="1048791" name="内容占位符 16"/>
          <p:cNvSpPr txBox="1"/>
          <p:nvPr/>
        </p:nvSpPr>
        <p:spPr>
          <a:xfrm>
            <a:off x="1339645" y="1302774"/>
            <a:ext cx="9829800" cy="3810001"/>
          </a:xfrm>
          <a:prstGeom prst="rect"/>
        </p:spPr>
        <p:txBody>
          <a:bodyPr>
            <a:normAutofit fontScale="96429" lnSpcReduction="2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通过对质量和（或）生产率的测量进行规范化而得到的，这些测量是根据开发过的软件的规模得到的。</a:t>
            </a:r>
            <a:endPar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千行代码（</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生产率（</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791">
                                            <p:txEl>
                                              <p:pRg st="1" end="1"/>
                                            </p:txEl>
                                          </p:spTgt>
                                        </p:tgtEl>
                                        <p:attrNameLst>
                                          <p:attrName>style.visibility</p:attrName>
                                        </p:attrNameLst>
                                      </p:cBhvr>
                                      <p:to>
                                        <p:strVal val="visible"/>
                                      </p:to>
                                    </p:set>
                                    <p:anim calcmode="lin" valueType="num">
                                      <p:cBhvr additive="base">
                                        <p:cTn dur="500" fill="hold" id="7"/>
                                        <p:tgtEl>
                                          <p:spTgt spid="1048791">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8" presetSubtype="16">
                                  <p:stCondLst>
                                    <p:cond delay="0"/>
                                  </p:stCondLst>
                                  <p:childTnLst>
                                    <p:set>
                                      <p:cBhvr>
                                        <p:cTn dur="1" fill="hold" id="12">
                                          <p:stCondLst>
                                            <p:cond delay="0"/>
                                          </p:stCondLst>
                                        </p:cTn>
                                        <p:tgtEl>
                                          <p:spTgt spid="1048791">
                                            <p:txEl>
                                              <p:pRg st="2" end="2"/>
                                            </p:txEl>
                                          </p:spTgt>
                                        </p:tgtEl>
                                        <p:attrNameLst>
                                          <p:attrName>style.visibility</p:attrName>
                                        </p:attrNameLst>
                                      </p:cBhvr>
                                      <p:to>
                                        <p:strVal val="visible"/>
                                      </p:to>
                                    </p:set>
                                    <p:animEffect transition="in" filter="diamond(in)">
                                      <p:cBhvr>
                                        <p:cTn dur="2000" id="13"/>
                                        <p:tgtEl>
                                          <p:spTgt spid="10487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95" name="标题 1"/>
          <p:cNvSpPr>
            <a:spLocks noGrp="1"/>
          </p:cNvSpPr>
          <p:nvPr>
            <p:ph type="title"/>
          </p:nvPr>
        </p:nvSpPr>
        <p:spPr>
          <a:xfrm>
            <a:off x="571501" y="74645"/>
            <a:ext cx="9365601" cy="668780"/>
          </a:xfrm>
        </p:spPr>
        <p:txBody>
          <a:bodyPr/>
          <a:p>
            <a:r>
              <a:rPr altLang="zh-CN" dirty="0" lang="en-US"/>
              <a:t>8.2.4.</a:t>
            </a:r>
            <a:r>
              <a:rPr altLang="en-US" dirty="0" lang="zh-CN"/>
              <a:t>面向规模的度量：概念</a:t>
            </a:r>
          </a:p>
        </p:txBody>
      </p:sp>
      <p:sp>
        <p:nvSpPr>
          <p:cNvPr id="1048796" name="内容占位符 16"/>
          <p:cNvSpPr txBox="1"/>
          <p:nvPr/>
        </p:nvSpPr>
        <p:spPr>
          <a:xfrm>
            <a:off x="1310148" y="1376515"/>
            <a:ext cx="9829800" cy="3810001"/>
          </a:xfrm>
          <a:prstGeom prst="rect"/>
        </p:spPr>
        <p:txBody>
          <a:bodyPr>
            <a:normAutofit fontScale="96429" lnSpcReduction="20000"/>
          </a:bodyPr>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 ，</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altLang="zh-CN" baseline="0" b="1"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endPar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16">
                                  <p:stCondLst>
                                    <p:cond delay="0"/>
                                  </p:stCondLst>
                                  <p:childTnLst>
                                    <p:set>
                                      <p:cBhvr>
                                        <p:cTn dur="1" fill="hold" id="6">
                                          <p:stCondLst>
                                            <p:cond delay="0"/>
                                          </p:stCondLst>
                                        </p:cTn>
                                        <p:tgtEl>
                                          <p:spTgt spid="1048796">
                                            <p:txEl>
                                              <p:pRg st="1" end="1"/>
                                            </p:txEl>
                                          </p:spTgt>
                                        </p:tgtEl>
                                        <p:attrNameLst>
                                          <p:attrName>style.visibility</p:attrName>
                                        </p:attrNameLst>
                                      </p:cBhvr>
                                      <p:to>
                                        <p:strVal val="visible"/>
                                      </p:to>
                                    </p:set>
                                    <p:animEffect transition="in" filter="box(in)">
                                      <p:cBhvr>
                                        <p:cTn dur="500" id="7"/>
                                        <p:tgtEl>
                                          <p:spTgt spid="1048796">
                                            <p:txEl>
                                              <p:pRg st="1" end="1"/>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8796">
                                            <p:txEl>
                                              <p:pRg st="2" end="2"/>
                                            </p:txEl>
                                          </p:spTgt>
                                        </p:tgtEl>
                                        <p:attrNameLst>
                                          <p:attrName>style.visibility</p:attrName>
                                        </p:attrNameLst>
                                      </p:cBhvr>
                                      <p:to>
                                        <p:strVal val="visible"/>
                                      </p:to>
                                    </p:set>
                                    <p:animEffect transition="in" filter="checkerboard(across)">
                                      <p:cBhvr>
                                        <p:cTn dur="500" id="12"/>
                                        <p:tgtEl>
                                          <p:spTgt spid="1048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800" name="标题 1"/>
          <p:cNvSpPr>
            <a:spLocks noGrp="1"/>
          </p:cNvSpPr>
          <p:nvPr>
            <p:ph type="title"/>
          </p:nvPr>
        </p:nvSpPr>
        <p:spPr>
          <a:xfrm>
            <a:off x="522646" y="83057"/>
            <a:ext cx="8584031" cy="668780"/>
          </a:xfrm>
        </p:spPr>
        <p:txBody>
          <a:bodyPr/>
          <a:p>
            <a:r>
              <a:rPr altLang="zh-CN" dirty="0" lang="en-US"/>
              <a:t>8.2.4. </a:t>
            </a:r>
            <a:r>
              <a:rPr altLang="en-US" dirty="0" lang="zh-CN"/>
              <a:t>面向规模的度量：示例</a:t>
            </a:r>
          </a:p>
        </p:txBody>
      </p:sp>
      <p:graphicFrame>
        <p:nvGraphicFramePr>
          <p:cNvPr id="4194305" name="表格 58"/>
          <p:cNvGraphicFramePr>
            <a:graphicFrameLocks noGrp="1"/>
          </p:cNvGraphicFramePr>
          <p:nvPr/>
        </p:nvGraphicFramePr>
        <p:xfrm>
          <a:off x="1401095" y="1195447"/>
          <a:ext cx="9939867" cy="2194560"/>
        </p:xfrm>
        <a:graphic>
          <a:graphicData uri="http://schemas.openxmlformats.org/drawingml/2006/table">
            <a:tbl>
              <a:tblPr firstRow="1" bandRow="1">
                <a:tableStyleId>{5940675A-B579-460E-94D1-54222C63F5DA}</a:tableStyleId>
              </a:tblPr>
              <a:tblGrid>
                <a:gridCol w="1085584"/>
                <a:gridCol w="1754378"/>
                <a:gridCol w="1419981"/>
                <a:gridCol w="1419981"/>
                <a:gridCol w="1419981"/>
                <a:gridCol w="1419981"/>
                <a:gridCol w="1419981"/>
              </a:tblGrid>
              <a:tr h="370840">
                <a:tc>
                  <a:txBody>
                    <a:bodyPr/>
                    <a:p>
                      <a:pPr algn="ctr"/>
                      <a:r>
                        <a:rPr altLang="en-US" dirty="0" sz="2400" lang="zh-CN"/>
                        <a:t>项目</a:t>
                      </a:r>
                    </a:p>
                  </a:txBody>
                  <a:tcPr anchor="ctr"/>
                </a:tc>
                <a:tc>
                  <a:txBody>
                    <a:bodyPr/>
                    <a:p>
                      <a:pPr algn="ctr"/>
                      <a:r>
                        <a:rPr altLang="en-US" dirty="0" sz="2400" lang="zh-CN"/>
                        <a:t>代码行数（</a:t>
                      </a:r>
                      <a:r>
                        <a:rPr altLang="zh-CN" dirty="0" sz="2400" lang="en-US"/>
                        <a:t>KLOC</a:t>
                      </a:r>
                      <a:r>
                        <a:rPr altLang="en-US" dirty="0" sz="2400" lang="zh-CN"/>
                        <a:t>）</a:t>
                      </a:r>
                    </a:p>
                  </a:txBody>
                  <a:tcPr anchor="ctr"/>
                </a:tc>
                <a:tc>
                  <a:txBody>
                    <a:bodyPr/>
                    <a:p>
                      <a:pPr algn="ctr"/>
                      <a:r>
                        <a:rPr altLang="en-US" dirty="0" sz="2400" lang="zh-CN"/>
                        <a:t>工作量（人月）</a:t>
                      </a:r>
                    </a:p>
                  </a:txBody>
                  <a:tcPr anchor="ctr"/>
                </a:tc>
                <a:tc>
                  <a:txBody>
                    <a:bodyPr/>
                    <a:p>
                      <a:pPr algn="ctr"/>
                      <a:r>
                        <a:rPr altLang="en-US" dirty="0" sz="2400" lang="zh-CN"/>
                        <a:t>成本</a:t>
                      </a:r>
                      <a:endParaRPr altLang="zh-CN" dirty="0" sz="2400" lang="en-US"/>
                    </a:p>
                    <a:p>
                      <a:pPr algn="ctr"/>
                      <a:r>
                        <a:rPr altLang="en-US" dirty="0" sz="2400" lang="zh-CN"/>
                        <a:t>（万元）</a:t>
                      </a:r>
                    </a:p>
                  </a:txBody>
                  <a:tcPr anchor="ctr"/>
                </a:tc>
                <a:tc>
                  <a:txBody>
                    <a:bodyPr/>
                    <a:p>
                      <a:pPr algn="ctr"/>
                      <a:r>
                        <a:rPr altLang="en-US" dirty="0" sz="2400" lang="zh-CN"/>
                        <a:t>缺陷代码行数</a:t>
                      </a:r>
                    </a:p>
                  </a:txBody>
                  <a:tcPr anchor="ctr"/>
                </a:tc>
                <a:tc>
                  <a:txBody>
                    <a:bodyPr/>
                    <a:p>
                      <a:pPr algn="ctr"/>
                      <a:r>
                        <a:rPr altLang="en-US" dirty="0" sz="2400" lang="zh-CN"/>
                        <a:t>文档页数</a:t>
                      </a:r>
                    </a:p>
                  </a:txBody>
                  <a:tcPr anchor="ctr"/>
                </a:tc>
                <a:tc>
                  <a:txBody>
                    <a:bodyPr/>
                    <a:p>
                      <a:pPr algn="ctr"/>
                      <a:r>
                        <a:rPr altLang="en-US" dirty="0" sz="2400" lang="zh-CN"/>
                        <a:t>人员</a:t>
                      </a:r>
                    </a:p>
                  </a:txBody>
                  <a:tcPr anchor="ctr"/>
                </a:tc>
              </a:tr>
              <a:tr h="370840">
                <a:tc>
                  <a:txBody>
                    <a:bodyPr/>
                    <a:p>
                      <a:pPr algn="ctr"/>
                      <a:r>
                        <a:rPr altLang="zh-CN" dirty="0" sz="2400" lang="en-US"/>
                        <a:t>A</a:t>
                      </a:r>
                      <a:endParaRPr altLang="en-US" dirty="0" sz="2400" lang="zh-CN"/>
                    </a:p>
                  </a:txBody>
                </a:tc>
                <a:tc>
                  <a:txBody>
                    <a:bodyPr/>
                    <a:p>
                      <a:pPr algn="ctr"/>
                      <a:r>
                        <a:rPr altLang="zh-CN" dirty="0" sz="2400" lang="en-US"/>
                        <a:t>12.1</a:t>
                      </a:r>
                      <a:endParaRPr altLang="en-US" dirty="0" sz="2400" lang="zh-CN"/>
                    </a:p>
                  </a:txBody>
                </a:tc>
                <a:tc>
                  <a:txBody>
                    <a:bodyPr/>
                    <a:p>
                      <a:pPr algn="ctr"/>
                      <a:r>
                        <a:rPr altLang="zh-CN" dirty="0" sz="2400" lang="en-US"/>
                        <a:t>24</a:t>
                      </a:r>
                      <a:endParaRPr altLang="en-US" dirty="0" sz="2400" lang="zh-CN"/>
                    </a:p>
                  </a:txBody>
                </a:tc>
                <a:tc>
                  <a:txBody>
                    <a:bodyPr/>
                    <a:p>
                      <a:pPr algn="ctr"/>
                      <a:r>
                        <a:rPr altLang="zh-CN" dirty="0" sz="2400" lang="en-US"/>
                        <a:t>168</a:t>
                      </a:r>
                      <a:endParaRPr altLang="en-US" dirty="0" sz="2400" lang="zh-CN"/>
                    </a:p>
                  </a:txBody>
                </a:tc>
                <a:tc>
                  <a:txBody>
                    <a:bodyPr/>
                    <a:p>
                      <a:pPr algn="ctr"/>
                      <a:r>
                        <a:rPr altLang="zh-CN" dirty="0" sz="2400" lang="en-US"/>
                        <a:t>134</a:t>
                      </a:r>
                      <a:endParaRPr altLang="en-US" dirty="0" sz="2400" lang="zh-CN"/>
                    </a:p>
                  </a:txBody>
                </a:tc>
                <a:tc>
                  <a:txBody>
                    <a:bodyPr/>
                    <a:p>
                      <a:pPr algn="ctr"/>
                      <a:r>
                        <a:rPr altLang="zh-CN" dirty="0" sz="2400" lang="en-US"/>
                        <a:t>29</a:t>
                      </a:r>
                      <a:endParaRPr altLang="en-US" dirty="0" sz="2400" lang="zh-CN"/>
                    </a:p>
                  </a:txBody>
                </a:tc>
                <a:tc>
                  <a:txBody>
                    <a:bodyPr/>
                    <a:p>
                      <a:pPr algn="ctr"/>
                      <a:r>
                        <a:rPr altLang="zh-CN" dirty="0" sz="2400" lang="en-US"/>
                        <a:t>3</a:t>
                      </a:r>
                      <a:endParaRPr altLang="en-US" dirty="0" sz="2400" lang="zh-CN"/>
                    </a:p>
                  </a:txBody>
                </a:tc>
              </a:tr>
              <a:tr h="370840">
                <a:tc>
                  <a:txBody>
                    <a:bodyPr/>
                    <a:p>
                      <a:pPr algn="ctr"/>
                      <a:r>
                        <a:rPr altLang="zh-CN" dirty="0" sz="2400" lang="en-US"/>
                        <a:t>B</a:t>
                      </a:r>
                      <a:endParaRPr altLang="en-US" dirty="0" sz="2400" lang="zh-CN"/>
                    </a:p>
                  </a:txBody>
                </a:tc>
                <a:tc>
                  <a:txBody>
                    <a:bodyPr/>
                    <a:p>
                      <a:pPr algn="ctr"/>
                      <a:r>
                        <a:rPr altLang="zh-CN" dirty="0" sz="2400" lang="en-US"/>
                        <a:t>27.2</a:t>
                      </a:r>
                      <a:endParaRPr altLang="en-US" dirty="0" sz="2400" lang="zh-CN"/>
                    </a:p>
                  </a:txBody>
                </a:tc>
                <a:tc>
                  <a:txBody>
                    <a:bodyPr/>
                    <a:p>
                      <a:pPr algn="ctr"/>
                      <a:r>
                        <a:rPr altLang="zh-CN" dirty="0" sz="2400" lang="en-US"/>
                        <a:t>62</a:t>
                      </a:r>
                      <a:endParaRPr altLang="en-US" dirty="0" sz="2400" lang="zh-CN"/>
                    </a:p>
                  </a:txBody>
                </a:tc>
                <a:tc>
                  <a:txBody>
                    <a:bodyPr/>
                    <a:p>
                      <a:pPr algn="ctr"/>
                      <a:r>
                        <a:rPr altLang="zh-CN" dirty="0" sz="2400" lang="en-US"/>
                        <a:t>440</a:t>
                      </a:r>
                      <a:endParaRPr altLang="en-US" dirty="0" sz="2400" lang="zh-CN"/>
                    </a:p>
                  </a:txBody>
                </a:tc>
                <a:tc>
                  <a:txBody>
                    <a:bodyPr/>
                    <a:p>
                      <a:pPr algn="ctr"/>
                      <a:r>
                        <a:rPr altLang="zh-CN" dirty="0" sz="2400" lang="en-US"/>
                        <a:t>321</a:t>
                      </a:r>
                      <a:endParaRPr altLang="en-US" dirty="0" sz="2400" lang="zh-CN"/>
                    </a:p>
                  </a:txBody>
                </a:tc>
                <a:tc>
                  <a:txBody>
                    <a:bodyPr/>
                    <a:p>
                      <a:pPr algn="ctr"/>
                      <a:r>
                        <a:rPr altLang="zh-CN" dirty="0" sz="2400" lang="en-US"/>
                        <a:t>1224</a:t>
                      </a:r>
                      <a:endParaRPr altLang="en-US" dirty="0" sz="2400" lang="zh-CN"/>
                    </a:p>
                  </a:txBody>
                </a:tc>
                <a:tc>
                  <a:txBody>
                    <a:bodyPr/>
                    <a:p>
                      <a:pPr algn="ctr"/>
                      <a:r>
                        <a:rPr altLang="zh-CN" dirty="0" sz="2400" lang="en-US"/>
                        <a:t>5</a:t>
                      </a:r>
                      <a:endParaRPr altLang="en-US" dirty="0" sz="2400" lang="zh-CN"/>
                    </a:p>
                  </a:txBody>
                </a:tc>
              </a:tr>
              <a:tr h="370840">
                <a:tc>
                  <a:txBody>
                    <a:bodyPr/>
                    <a:p>
                      <a:pPr algn="ctr"/>
                      <a:r>
                        <a:rPr altLang="zh-CN" dirty="0" sz="2400" lang="en-US"/>
                        <a:t>C</a:t>
                      </a:r>
                      <a:endParaRPr altLang="en-US" dirty="0" sz="2400" lang="zh-CN"/>
                    </a:p>
                  </a:txBody>
                </a:tc>
                <a:tc>
                  <a:txBody>
                    <a:bodyPr/>
                    <a:p>
                      <a:pPr algn="ctr"/>
                      <a:r>
                        <a:rPr altLang="zh-CN" dirty="0" sz="2400" lang="en-US"/>
                        <a:t>20.2</a:t>
                      </a:r>
                      <a:endParaRPr altLang="en-US" dirty="0" sz="2400" lang="zh-CN"/>
                    </a:p>
                  </a:txBody>
                </a:tc>
                <a:tc>
                  <a:txBody>
                    <a:bodyPr/>
                    <a:p>
                      <a:pPr algn="ctr"/>
                      <a:r>
                        <a:rPr altLang="zh-CN" dirty="0" sz="2400" lang="en-US"/>
                        <a:t>43</a:t>
                      </a:r>
                      <a:endParaRPr altLang="en-US" dirty="0" sz="2400" lang="zh-CN"/>
                    </a:p>
                  </a:txBody>
                </a:tc>
                <a:tc>
                  <a:txBody>
                    <a:bodyPr/>
                    <a:p>
                      <a:pPr algn="ctr"/>
                      <a:r>
                        <a:rPr altLang="zh-CN" dirty="0" sz="2400" lang="en-US"/>
                        <a:t>314</a:t>
                      </a:r>
                      <a:endParaRPr altLang="en-US" dirty="0" sz="2400" lang="zh-CN"/>
                    </a:p>
                  </a:txBody>
                </a:tc>
                <a:tc>
                  <a:txBody>
                    <a:bodyPr/>
                    <a:p>
                      <a:pPr algn="ctr"/>
                      <a:r>
                        <a:rPr altLang="zh-CN" dirty="0" sz="2400" lang="en-US"/>
                        <a:t>256</a:t>
                      </a:r>
                      <a:endParaRPr altLang="en-US" dirty="0" sz="2400" lang="zh-CN"/>
                    </a:p>
                  </a:txBody>
                </a:tc>
                <a:tc>
                  <a:txBody>
                    <a:bodyPr/>
                    <a:p>
                      <a:pPr algn="ctr"/>
                      <a:r>
                        <a:rPr altLang="zh-CN" dirty="0" sz="2400" lang="en-US"/>
                        <a:t>1050</a:t>
                      </a:r>
                      <a:endParaRPr altLang="en-US" dirty="0" sz="2400" lang="zh-CN"/>
                    </a:p>
                  </a:txBody>
                </a:tc>
                <a:tc>
                  <a:txBody>
                    <a:bodyPr/>
                    <a:p>
                      <a:pPr algn="ctr"/>
                      <a:r>
                        <a:rPr altLang="zh-CN" dirty="0" sz="2400" lang="en-US"/>
                        <a:t>6</a:t>
                      </a:r>
                      <a:endParaRPr altLang="en-US" dirty="0" sz="2400" lang="zh-CN"/>
                    </a:p>
                  </a:txBody>
                </a:tc>
              </a:tr>
            </a:tbl>
          </a:graphicData>
        </a:graphic>
      </p:graphicFrame>
      <p:sp>
        <p:nvSpPr>
          <p:cNvPr id="1048801" name="矩形 60"/>
          <p:cNvSpPr/>
          <p:nvPr/>
        </p:nvSpPr>
        <p:spPr>
          <a:xfrm>
            <a:off x="1282687" y="4041849"/>
            <a:ext cx="10012680" cy="1158240"/>
          </a:xfrm>
          <a:prstGeom prst="rect"/>
        </p:spPr>
        <p:txBody>
          <a:bodyPr wrap="none">
            <a:spAutoFit/>
          </a:bodyPr>
          <a:p>
            <a:pPr>
              <a:lnSpc>
                <a:spcPct val="150000"/>
              </a:lnSpc>
            </a:pPr>
            <a:r>
              <a:rPr altLang="en-US" b="1" dirty="0" sz="2400" lang="zh-CN"/>
              <a:t>生产率（</a:t>
            </a:r>
            <a:r>
              <a:rPr altLang="zh-CN" b="1" dirty="0" sz="2400" lang="en-US"/>
              <a:t>PM</a:t>
            </a:r>
            <a:r>
              <a:rPr altLang="en-US" b="1" dirty="0" sz="2400" lang="zh-CN"/>
              <a:t>）</a:t>
            </a:r>
            <a:r>
              <a:rPr altLang="zh-CN" b="1" dirty="0" sz="2400" lang="en-US"/>
              <a:t>= 12.1/24 = 0.51</a:t>
            </a:r>
          </a:p>
          <a:p>
            <a:pPr>
              <a:lnSpc>
                <a:spcPct val="150000"/>
              </a:lnSpc>
            </a:pPr>
            <a:r>
              <a:rPr altLang="en-US" b="1" dirty="0" sz="2400" lang="zh-CN"/>
              <a:t>每千行代码的平均成本（</a:t>
            </a:r>
            <a:r>
              <a:rPr altLang="zh-CN" b="1" dirty="0" sz="2400" lang="en-US"/>
              <a:t> CKL </a:t>
            </a:r>
            <a:r>
              <a:rPr altLang="en-US" b="1" dirty="0" sz="2400" lang="zh-CN"/>
              <a:t>）</a:t>
            </a:r>
            <a:r>
              <a:rPr altLang="zh-CN" b="1" dirty="0" sz="2400" lang="en-US"/>
              <a:t>= 168/12.1=13.9</a:t>
            </a:r>
          </a:p>
          <a:p>
            <a:pPr>
              <a:lnSpc>
                <a:spcPct val="150000"/>
              </a:lnSpc>
            </a:pPr>
            <a:r>
              <a:rPr altLang="en-US" b="1" dirty="0" sz="2400" lang="zh-CN"/>
              <a:t>代码出错率（</a:t>
            </a:r>
            <a:r>
              <a:rPr altLang="zh-CN" b="1" dirty="0" sz="2400" lang="en-US" err="1"/>
              <a:t>EQRl</a:t>
            </a:r>
            <a:r>
              <a:rPr altLang="en-US" b="1" dirty="0" sz="2400" lang="zh-CN"/>
              <a:t>）</a:t>
            </a:r>
            <a:r>
              <a:rPr altLang="zh-CN" b="1" dirty="0" sz="2400" lang="en-US"/>
              <a:t>=134/12.1= 11.1</a:t>
            </a:r>
            <a:r>
              <a:rPr altLang="en-US" b="1" dirty="0" sz="2400" lang="zh-CN"/>
              <a:t> ，文档与代码比（</a:t>
            </a:r>
            <a:r>
              <a:rPr altLang="zh-CN" b="1" dirty="0" sz="2400" lang="en-US"/>
              <a:t>Dl</a:t>
            </a:r>
            <a:r>
              <a:rPr altLang="en-US" b="1" dirty="0" sz="2400" lang="zh-CN"/>
              <a:t>）</a:t>
            </a:r>
            <a:r>
              <a:rPr altLang="zh-CN" b="1" dirty="0" sz="2400" lang="en-US"/>
              <a:t>=29/12.1=2.4</a:t>
            </a:r>
            <a:endParaRPr altLang="en-US" dirty="0" sz="2400" lang="zh-CN"/>
          </a:p>
        </p:txBody>
      </p:sp>
      <p:sp>
        <p:nvSpPr>
          <p:cNvPr id="1048802" name="TextBox 62"/>
          <p:cNvSpPr txBox="1"/>
          <p:nvPr/>
        </p:nvSpPr>
        <p:spPr>
          <a:xfrm>
            <a:off x="1299499" y="3608447"/>
            <a:ext cx="2214880" cy="447041"/>
          </a:xfrm>
          <a:prstGeom prst="rect"/>
          <a:noFill/>
        </p:spPr>
        <p:txBody>
          <a:bodyPr rtlCol="0" wrap="none">
            <a:spAutoFit/>
          </a:bodyPr>
          <a:p>
            <a:r>
              <a:rPr altLang="en-US" b="1" dirty="0" sz="2400" lang="zh-CN">
                <a:solidFill>
                  <a:srgbClr val="0000FF"/>
                </a:solidFill>
              </a:rPr>
              <a:t>以项目</a:t>
            </a:r>
            <a:r>
              <a:rPr altLang="zh-CN" b="1" dirty="0" sz="2400" lang="en-US">
                <a:solidFill>
                  <a:srgbClr val="0000FF"/>
                </a:solidFill>
              </a:rPr>
              <a:t>A</a:t>
            </a:r>
            <a:r>
              <a:rPr altLang="en-US" b="1" dirty="0" sz="2400" lang="zh-CN">
                <a:solidFill>
                  <a:srgbClr val="0000FF"/>
                </a:solidFill>
              </a:rPr>
              <a:t>为例：</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806" name="标题 1"/>
          <p:cNvSpPr>
            <a:spLocks noGrp="1"/>
          </p:cNvSpPr>
          <p:nvPr>
            <p:ph type="title"/>
          </p:nvPr>
        </p:nvSpPr>
        <p:spPr>
          <a:xfrm>
            <a:off x="571501" y="37324"/>
            <a:ext cx="7480817" cy="668780"/>
          </a:xfrm>
        </p:spPr>
        <p:txBody>
          <a:bodyPr/>
          <a:p>
            <a:r>
              <a:rPr altLang="zh-CN" dirty="0" lang="en-US"/>
              <a:t>8.2.4. </a:t>
            </a:r>
            <a:r>
              <a:rPr altLang="en-US" dirty="0" lang="zh-CN"/>
              <a:t>面向规模的度量：优缺点</a:t>
            </a:r>
          </a:p>
        </p:txBody>
      </p:sp>
      <p:sp>
        <p:nvSpPr>
          <p:cNvPr id="1048807" name="内容占位符 16"/>
          <p:cNvSpPr txBox="1"/>
          <p:nvPr/>
        </p:nvSpPr>
        <p:spPr>
          <a:xfrm>
            <a:off x="1280652" y="1224117"/>
            <a:ext cx="9829800" cy="4063999"/>
          </a:xfrm>
          <a:prstGeom prst="rect"/>
        </p:spPr>
        <p:txBody>
          <a:bodyPr>
            <a:normAutofit fontScale="96154" lnSpcReduction="10000"/>
          </a:bodyPr>
          <a:p>
            <a:pPr algn="l" defTabSz="914400" eaLnBrk="1" fontAlgn="auto" hangingPunct="1" indent="-228600" latinLnBrk="0" lvl="1" marL="228600" marR="0" rtl="0">
              <a:lnSpc>
                <a:spcPct val="160000"/>
              </a:lnSpc>
              <a:spcBef>
                <a:spcPts val="1800"/>
              </a:spcBef>
              <a:spcAft>
                <a:spcPts val="0"/>
              </a:spcAft>
              <a:buClr>
                <a:schemeClr val="accent1">
                  <a:lumMod val="75000"/>
                </a:schemeClr>
              </a:buClr>
              <a:buSzPct val="100000"/>
              <a:buFont typeface="Arial" pitchFamily="34" charset="0"/>
              <a:buChar char="▪"/>
            </a:pPr>
            <a:r>
              <a:rPr altLang="en-US" baseline="0" b="1" cap="none" dirty="0" sz="30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优点</a:t>
            </a:r>
            <a:endParaRPr altLang="zh-CN" baseline="0" b="1"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3" marL="685800" marR="0" rtl="0">
              <a:lnSpc>
                <a:spcPct val="160000"/>
              </a:lnSpc>
              <a:spcBef>
                <a:spcPts val="6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简单易行，自然直观</a:t>
            </a:r>
          </a:p>
          <a:p>
            <a:pPr algn="l" defTabSz="914400" eaLnBrk="1" fontAlgn="auto" hangingPunct="1" indent="-228600" latinLnBrk="0" lvl="0" marL="228600" marR="0" rtl="0">
              <a:lnSpc>
                <a:spcPct val="160000"/>
              </a:lnSpc>
              <a:spcBef>
                <a:spcPts val="600"/>
              </a:spcBef>
              <a:spcAft>
                <a:spcPts val="0"/>
              </a:spcAft>
              <a:buClr>
                <a:schemeClr val="accent1">
                  <a:lumMod val="75000"/>
                </a:schemeClr>
              </a:buClr>
              <a:buSzPct val="100000"/>
              <a:buFont typeface="Arial" pitchFamily="34" charset="0"/>
              <a:buChar char="▪"/>
            </a:pPr>
            <a:r>
              <a:rPr altLang="en-US" baseline="0" b="1" cap="none" dirty="0" sz="30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缺点</a:t>
            </a:r>
          </a:p>
          <a:p>
            <a:pPr algn="l" defTabSz="914400" eaLnBrk="1" fontAlgn="auto" hangingPunct="1" indent="-179388" latinLnBrk="0" lvl="2" marL="685800" marR="0" rtl="0">
              <a:lnSpc>
                <a:spcPct val="16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a:t>
            </a:r>
          </a:p>
          <a:p>
            <a:pPr algn="l" defTabSz="914400" eaLnBrk="1" fontAlgn="auto" hangingPunct="1" indent="-179388" latinLnBrk="0" lvl="2" marL="685800" marR="0" rtl="0">
              <a:lnSpc>
                <a:spcPct val="16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软件开发初期很难估算出最终软件的代码行数</a:t>
            </a:r>
          </a:p>
          <a:p>
            <a:pPr algn="l" defTabSz="914400" eaLnBrk="1" fontAlgn="auto" hangingPunct="1" indent="-179388" latinLnBrk="0" lvl="2" marL="685800" marR="0" rtl="0">
              <a:lnSpc>
                <a:spcPct val="16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对精巧的软件项目不合适</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8" presetSubtype="16">
                                  <p:stCondLst>
                                    <p:cond delay="0"/>
                                  </p:stCondLst>
                                  <p:childTnLst>
                                    <p:set>
                                      <p:cBhvr>
                                        <p:cTn dur="1" fill="hold" id="6">
                                          <p:stCondLst>
                                            <p:cond delay="0"/>
                                          </p:stCondLst>
                                        </p:cTn>
                                        <p:tgtEl>
                                          <p:spTgt spid="1048807">
                                            <p:txEl>
                                              <p:pRg st="2" end="2"/>
                                            </p:txEl>
                                          </p:spTgt>
                                        </p:tgtEl>
                                        <p:attrNameLst>
                                          <p:attrName>style.visibility</p:attrName>
                                        </p:attrNameLst>
                                      </p:cBhvr>
                                      <p:to>
                                        <p:strVal val="visible"/>
                                      </p:to>
                                    </p:set>
                                    <p:animEffect transition="in" filter="diamond(in)">
                                      <p:cBhvr>
                                        <p:cTn dur="2000" id="7"/>
                                        <p:tgtEl>
                                          <p:spTgt spid="1048807">
                                            <p:txEl>
                                              <p:pRg st="2" end="2"/>
                                            </p:txEl>
                                          </p:spTgt>
                                        </p:tgtEl>
                                      </p:cBhvr>
                                    </p:animEffect>
                                  </p:childTnLst>
                                </p:cTn>
                              </p:par>
                              <p:par>
                                <p:cTn fill="hold" id="8" nodeType="withEffect" presetClass="entr" presetID="8" presetSubtype="16">
                                  <p:stCondLst>
                                    <p:cond delay="0"/>
                                  </p:stCondLst>
                                  <p:childTnLst>
                                    <p:set>
                                      <p:cBhvr>
                                        <p:cTn dur="1" fill="hold" id="9">
                                          <p:stCondLst>
                                            <p:cond delay="0"/>
                                          </p:stCondLst>
                                        </p:cTn>
                                        <p:tgtEl>
                                          <p:spTgt spid="1048807">
                                            <p:txEl>
                                              <p:pRg st="3" end="3"/>
                                            </p:txEl>
                                          </p:spTgt>
                                        </p:tgtEl>
                                        <p:attrNameLst>
                                          <p:attrName>style.visibility</p:attrName>
                                        </p:attrNameLst>
                                      </p:cBhvr>
                                      <p:to>
                                        <p:strVal val="visible"/>
                                      </p:to>
                                    </p:set>
                                    <p:animEffect transition="in" filter="diamond(in)">
                                      <p:cBhvr>
                                        <p:cTn dur="2000" id="10"/>
                                        <p:tgtEl>
                                          <p:spTgt spid="1048807">
                                            <p:txEl>
                                              <p:pRg st="3" end="3"/>
                                            </p:txEl>
                                          </p:spTgt>
                                        </p:tgtEl>
                                      </p:cBhvr>
                                    </p:animEffect>
                                  </p:childTnLst>
                                </p:cTn>
                              </p:par>
                              <p:par>
                                <p:cTn fill="hold" id="11" nodeType="withEffect" presetClass="entr" presetID="8" presetSubtype="16">
                                  <p:stCondLst>
                                    <p:cond delay="0"/>
                                  </p:stCondLst>
                                  <p:childTnLst>
                                    <p:set>
                                      <p:cBhvr>
                                        <p:cTn dur="1" fill="hold" id="12">
                                          <p:stCondLst>
                                            <p:cond delay="0"/>
                                          </p:stCondLst>
                                        </p:cTn>
                                        <p:tgtEl>
                                          <p:spTgt spid="1048807">
                                            <p:txEl>
                                              <p:pRg st="4" end="4"/>
                                            </p:txEl>
                                          </p:spTgt>
                                        </p:tgtEl>
                                        <p:attrNameLst>
                                          <p:attrName>style.visibility</p:attrName>
                                        </p:attrNameLst>
                                      </p:cBhvr>
                                      <p:to>
                                        <p:strVal val="visible"/>
                                      </p:to>
                                    </p:set>
                                    <p:animEffect transition="in" filter="diamond(in)">
                                      <p:cBhvr>
                                        <p:cTn dur="2000" id="13"/>
                                        <p:tgtEl>
                                          <p:spTgt spid="1048807">
                                            <p:txEl>
                                              <p:pRg st="4" end="4"/>
                                            </p:txEl>
                                          </p:spTgt>
                                        </p:tgtEl>
                                      </p:cBhvr>
                                    </p:animEffect>
                                  </p:childTnLst>
                                </p:cTn>
                              </p:par>
                              <p:par>
                                <p:cTn fill="hold" id="14" nodeType="withEffect" presetClass="entr" presetID="8" presetSubtype="16">
                                  <p:stCondLst>
                                    <p:cond delay="0"/>
                                  </p:stCondLst>
                                  <p:childTnLst>
                                    <p:set>
                                      <p:cBhvr>
                                        <p:cTn dur="1" fill="hold" id="15">
                                          <p:stCondLst>
                                            <p:cond delay="0"/>
                                          </p:stCondLst>
                                        </p:cTn>
                                        <p:tgtEl>
                                          <p:spTgt spid="1048807">
                                            <p:txEl>
                                              <p:pRg st="5" end="5"/>
                                            </p:txEl>
                                          </p:spTgt>
                                        </p:tgtEl>
                                        <p:attrNameLst>
                                          <p:attrName>style.visibility</p:attrName>
                                        </p:attrNameLst>
                                      </p:cBhvr>
                                      <p:to>
                                        <p:strVal val="visible"/>
                                      </p:to>
                                    </p:set>
                                    <p:animEffect transition="in" filter="diamond(in)">
                                      <p:cBhvr>
                                        <p:cTn dur="2000" id="16"/>
                                        <p:tgtEl>
                                          <p:spTgt spid="10488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811" name="标题 3"/>
          <p:cNvSpPr>
            <a:spLocks noGrp="1"/>
          </p:cNvSpPr>
          <p:nvPr>
            <p:ph type="title"/>
          </p:nvPr>
        </p:nvSpPr>
        <p:spPr>
          <a:xfrm>
            <a:off x="7632939" y="571500"/>
            <a:ext cx="4278849" cy="2197100"/>
          </a:xfrm>
        </p:spPr>
        <p:txBody>
          <a:bodyPr>
            <a:normAutofit/>
          </a:bodyPr>
          <a:p>
            <a:pPr algn="ctr"/>
            <a:r>
              <a:rPr altLang="zh-CN" dirty="0" sz="2800" lang="en-US">
                <a:latin typeface="+mn-lt"/>
                <a:ea typeface="+mn-ea"/>
                <a:cs typeface="+mn-ea"/>
                <a:sym typeface="+mn-lt"/>
              </a:rPr>
              <a:t>8.3.</a:t>
            </a:r>
            <a:r>
              <a:rPr altLang="en-US" dirty="0" sz="2800" lang="zh-CN">
                <a:latin typeface="+mn-lt"/>
                <a:ea typeface="+mn-ea"/>
                <a:cs typeface="+mn-ea"/>
                <a:sym typeface="+mn-lt"/>
              </a:rPr>
              <a:t>面向功能的度量</a:t>
            </a:r>
          </a:p>
        </p:txBody>
      </p:sp>
      <p:sp>
        <p:nvSpPr>
          <p:cNvPr id="1048812" name="文本占位符 5"/>
          <p:cNvSpPr>
            <a:spLocks noGrp="1"/>
          </p:cNvSpPr>
          <p:nvPr>
            <p:ph type="body" sz="half" idx="2"/>
          </p:nvPr>
        </p:nvSpPr>
        <p:spPr>
          <a:xfrm>
            <a:off x="7913152" y="2995011"/>
            <a:ext cx="3657600" cy="3214059"/>
          </a:xfrm>
        </p:spPr>
        <p:txBody>
          <a:bodyPr>
            <a:normAutofit fontScale="95833" lnSpcReduction="10000"/>
          </a:bodyPr>
          <a:p>
            <a:pPr indent="-342900" marL="342900">
              <a:lnSpc>
                <a:spcPct val="150000"/>
              </a:lnSpc>
              <a:buClrTx/>
              <a:buFont typeface="Wingdings" panose="05000000000000000000" pitchFamily="2" charset="2"/>
              <a:buChar char="l"/>
            </a:pPr>
            <a:r>
              <a:rPr altLang="en-US" dirty="0" sz="2400" lang="zh-CN"/>
              <a:t>面向功能度量的概念</a:t>
            </a:r>
            <a:endParaRPr altLang="zh-CN" dirty="0" sz="2400" lang="en-US"/>
          </a:p>
          <a:p>
            <a:pPr indent="-342900" marL="342900">
              <a:lnSpc>
                <a:spcPct val="150000"/>
              </a:lnSpc>
              <a:buClrTx/>
              <a:buFont typeface="Wingdings" panose="05000000000000000000" pitchFamily="2" charset="2"/>
              <a:buChar char="l"/>
            </a:pPr>
            <a:r>
              <a:rPr altLang="en-US" dirty="0" sz="2400" lang="zh-CN"/>
              <a:t>功能点法计算公式</a:t>
            </a:r>
            <a:endParaRPr altLang="zh-CN" dirty="0" sz="2400" lang="en-US"/>
          </a:p>
          <a:p>
            <a:pPr indent="-342900" marL="342900">
              <a:lnSpc>
                <a:spcPct val="150000"/>
              </a:lnSpc>
              <a:buClrTx/>
              <a:buFont typeface="Wingdings" panose="05000000000000000000" pitchFamily="2" charset="2"/>
              <a:buChar char="l"/>
            </a:pPr>
            <a:r>
              <a:rPr altLang="zh-CN" dirty="0" sz="2400" lang="en-US"/>
              <a:t>UFC</a:t>
            </a:r>
            <a:r>
              <a:rPr altLang="en-US" dirty="0" sz="2400" lang="zh-CN"/>
              <a:t>相关五类组件</a:t>
            </a:r>
            <a:endParaRPr altLang="zh-CN" dirty="0" sz="2400" lang="en-US"/>
          </a:p>
          <a:p>
            <a:pPr indent="-342900" marL="342900">
              <a:lnSpc>
                <a:spcPct val="150000"/>
              </a:lnSpc>
              <a:buClrTx/>
              <a:buFont typeface="Wingdings" panose="05000000000000000000" pitchFamily="2" charset="2"/>
              <a:buChar char="l"/>
            </a:pPr>
            <a:r>
              <a:rPr altLang="en-US" dirty="0" sz="2400" lang="zh-CN"/>
              <a:t>复杂性调节因素</a:t>
            </a:r>
            <a:endParaRPr altLang="zh-CN" dirty="0" sz="2400" lang="en-US"/>
          </a:p>
          <a:p>
            <a:pPr indent="-342900" marL="342900">
              <a:lnSpc>
                <a:spcPct val="150000"/>
              </a:lnSpc>
              <a:buClrTx/>
              <a:buFont typeface="Wingdings" panose="05000000000000000000" pitchFamily="2" charset="2"/>
              <a:buChar char="l"/>
            </a:pPr>
            <a:r>
              <a:rPr altLang="en-US" dirty="0" sz="2400" lang="zh-CN"/>
              <a:t>面向功能的度量优缺点</a:t>
            </a:r>
            <a:endParaRPr altLang="zh-CN" dirty="0" sz="2400" lang="en-US"/>
          </a:p>
          <a:p>
            <a:pPr indent="-342900" marL="342900">
              <a:lnSpc>
                <a:spcPct val="150000"/>
              </a:lnSpc>
              <a:buClrTx/>
              <a:buFont typeface="Wingdings" panose="05000000000000000000" pitchFamily="2" charset="2"/>
              <a:buChar char="l"/>
            </a:pPr>
            <a:endParaRPr altLang="zh-CN" dirty="0" sz="2400" lang="en-US">
              <a:cs typeface="+mn-ea"/>
              <a:sym typeface="+mn-lt"/>
            </a:endParaRPr>
          </a:p>
        </p:txBody>
      </p:sp>
      <p:pic>
        <p:nvPicPr>
          <p:cNvPr id="2097159"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60"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61"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11"/>
                                        </p:tgtEl>
                                        <p:attrNameLst>
                                          <p:attrName>style.visibility</p:attrName>
                                        </p:attrNameLst>
                                      </p:cBhvr>
                                      <p:to>
                                        <p:strVal val="visible"/>
                                      </p:to>
                                    </p:set>
                                    <p:animEffect transition="in" filter="wipe(down)">
                                      <p:cBhvr>
                                        <p:cTn dur="500" id="7"/>
                                        <p:tgtEl>
                                          <p:spTgt spid="104881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812">
                                            <p:txEl>
                                              <p:pRg st="0" end="0"/>
                                            </p:txEl>
                                          </p:spTgt>
                                        </p:tgtEl>
                                        <p:attrNameLst>
                                          <p:attrName>style.visibility</p:attrName>
                                        </p:attrNameLst>
                                      </p:cBhvr>
                                      <p:to>
                                        <p:strVal val="visible"/>
                                      </p:to>
                                    </p:set>
                                    <p:animEffect transition="in" filter="fade">
                                      <p:cBhvr>
                                        <p:cTn dur="1000" id="12"/>
                                        <p:tgtEl>
                                          <p:spTgt spid="1048812">
                                            <p:txEl>
                                              <p:pRg st="0" end="0"/>
                                            </p:txEl>
                                          </p:spTgt>
                                        </p:tgtEl>
                                      </p:cBhvr>
                                    </p:animEffect>
                                    <p:anim calcmode="lin" valueType="num">
                                      <p:cBhvr>
                                        <p:cTn dur="1000" fill="hold" id="13"/>
                                        <p:tgtEl>
                                          <p:spTgt spid="1048812">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8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812">
                                            <p:txEl>
                                              <p:pRg st="1" end="1"/>
                                            </p:txEl>
                                          </p:spTgt>
                                        </p:tgtEl>
                                        <p:attrNameLst>
                                          <p:attrName>style.visibility</p:attrName>
                                        </p:attrNameLst>
                                      </p:cBhvr>
                                      <p:to>
                                        <p:strVal val="visible"/>
                                      </p:to>
                                    </p:set>
                                    <p:animEffect transition="in" filter="fade">
                                      <p:cBhvr>
                                        <p:cTn dur="1000" id="19"/>
                                        <p:tgtEl>
                                          <p:spTgt spid="1048812">
                                            <p:txEl>
                                              <p:pRg st="1" end="1"/>
                                            </p:txEl>
                                          </p:spTgt>
                                        </p:tgtEl>
                                      </p:cBhvr>
                                    </p:animEffect>
                                    <p:anim calcmode="lin" valueType="num">
                                      <p:cBhvr>
                                        <p:cTn dur="1000" fill="hold" id="20"/>
                                        <p:tgtEl>
                                          <p:spTgt spid="1048812">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8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812">
                                            <p:txEl>
                                              <p:pRg st="2" end="2"/>
                                            </p:txEl>
                                          </p:spTgt>
                                        </p:tgtEl>
                                        <p:attrNameLst>
                                          <p:attrName>style.visibility</p:attrName>
                                        </p:attrNameLst>
                                      </p:cBhvr>
                                      <p:to>
                                        <p:strVal val="visible"/>
                                      </p:to>
                                    </p:set>
                                    <p:animEffect transition="in" filter="fade">
                                      <p:cBhvr>
                                        <p:cTn dur="1000" id="26"/>
                                        <p:tgtEl>
                                          <p:spTgt spid="1048812">
                                            <p:txEl>
                                              <p:pRg st="2" end="2"/>
                                            </p:txEl>
                                          </p:spTgt>
                                        </p:tgtEl>
                                      </p:cBhvr>
                                    </p:animEffect>
                                    <p:anim calcmode="lin" valueType="num">
                                      <p:cBhvr>
                                        <p:cTn dur="1000" fill="hold" id="27"/>
                                        <p:tgtEl>
                                          <p:spTgt spid="1048812">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8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8812">
                                            <p:txEl>
                                              <p:pRg st="3" end="3"/>
                                            </p:txEl>
                                          </p:spTgt>
                                        </p:tgtEl>
                                        <p:attrNameLst>
                                          <p:attrName>style.visibility</p:attrName>
                                        </p:attrNameLst>
                                      </p:cBhvr>
                                      <p:to>
                                        <p:strVal val="visible"/>
                                      </p:to>
                                    </p:set>
                                    <p:animEffect transition="in" filter="fade">
                                      <p:cBhvr>
                                        <p:cTn dur="1000" id="33"/>
                                        <p:tgtEl>
                                          <p:spTgt spid="1048812">
                                            <p:txEl>
                                              <p:pRg st="3" end="3"/>
                                            </p:txEl>
                                          </p:spTgt>
                                        </p:tgtEl>
                                      </p:cBhvr>
                                    </p:animEffect>
                                    <p:anim calcmode="lin" valueType="num">
                                      <p:cBhvr>
                                        <p:cTn dur="1000" fill="hold" id="34"/>
                                        <p:tgtEl>
                                          <p:spTgt spid="1048812">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88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42" presetSubtype="0">
                                  <p:stCondLst>
                                    <p:cond delay="0"/>
                                  </p:stCondLst>
                                  <p:childTnLst>
                                    <p:set>
                                      <p:cBhvr>
                                        <p:cTn dur="1" fill="hold" id="39">
                                          <p:stCondLst>
                                            <p:cond delay="0"/>
                                          </p:stCondLst>
                                        </p:cTn>
                                        <p:tgtEl>
                                          <p:spTgt spid="1048812">
                                            <p:txEl>
                                              <p:pRg st="4" end="4"/>
                                            </p:txEl>
                                          </p:spTgt>
                                        </p:tgtEl>
                                        <p:attrNameLst>
                                          <p:attrName>style.visibility</p:attrName>
                                        </p:attrNameLst>
                                      </p:cBhvr>
                                      <p:to>
                                        <p:strVal val="visible"/>
                                      </p:to>
                                    </p:set>
                                    <p:animEffect transition="in" filter="fade">
                                      <p:cBhvr>
                                        <p:cTn dur="1000" id="40"/>
                                        <p:tgtEl>
                                          <p:spTgt spid="1048812">
                                            <p:txEl>
                                              <p:pRg st="4" end="4"/>
                                            </p:txEl>
                                          </p:spTgt>
                                        </p:tgtEl>
                                      </p:cBhvr>
                                    </p:animEffect>
                                    <p:anim calcmode="lin" valueType="num">
                                      <p:cBhvr>
                                        <p:cTn dur="1000" fill="hold" id="41"/>
                                        <p:tgtEl>
                                          <p:spTgt spid="1048812">
                                            <p:txEl>
                                              <p:pRg st="4" end="4"/>
                                            </p:txEl>
                                          </p:spTgt>
                                        </p:tgtEl>
                                        <p:attrNameLst>
                                          <p:attrName>ppt_x</p:attrName>
                                        </p:attrNameLst>
                                      </p:cBhvr>
                                      <p:tavLst>
                                        <p:tav tm="0">
                                          <p:val>
                                            <p:strVal val="#ppt_x"/>
                                          </p:val>
                                        </p:tav>
                                        <p:tav tm="100000">
                                          <p:val>
                                            <p:strVal val="#ppt_x"/>
                                          </p:val>
                                        </p:tav>
                                      </p:tavLst>
                                    </p:anim>
                                    <p:anim calcmode="lin" valueType="num">
                                      <p:cBhvr>
                                        <p:cTn dur="1000" fill="hold" id="42"/>
                                        <p:tgtEl>
                                          <p:spTgt spid="10488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1" grpId="0"/>
      <p:bldP spid="104881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590" name="标题 3"/>
          <p:cNvSpPr>
            <a:spLocks noGrp="1"/>
          </p:cNvSpPr>
          <p:nvPr>
            <p:ph type="title"/>
          </p:nvPr>
        </p:nvSpPr>
        <p:spPr>
          <a:xfrm>
            <a:off x="7736175" y="571500"/>
            <a:ext cx="4278849" cy="2197100"/>
          </a:xfrm>
        </p:spPr>
        <p:txBody>
          <a:bodyPr>
            <a:normAutofit/>
          </a:bodyPr>
          <a:p>
            <a:pPr algn="ctr"/>
            <a:r>
              <a:rPr altLang="zh-CN" dirty="0" sz="2800" lang="en-US">
                <a:latin typeface="+mn-lt"/>
                <a:ea typeface="+mn-ea"/>
                <a:cs typeface="+mn-ea"/>
                <a:sym typeface="+mn-lt"/>
              </a:rPr>
              <a:t>8.1.</a:t>
            </a:r>
            <a:r>
              <a:rPr altLang="en-US" dirty="0" sz="2800" lang="zh-CN">
                <a:latin typeface="+mn-lt"/>
                <a:ea typeface="+mn-ea"/>
                <a:cs typeface="+mn-ea"/>
                <a:sym typeface="+mn-lt"/>
              </a:rPr>
              <a:t>软件项目管理概念</a:t>
            </a:r>
          </a:p>
        </p:txBody>
      </p:sp>
      <p:sp>
        <p:nvSpPr>
          <p:cNvPr id="1048591" name="文本占位符 5"/>
          <p:cNvSpPr>
            <a:spLocks noGrp="1"/>
          </p:cNvSpPr>
          <p:nvPr>
            <p:ph type="body" sz="half" idx="2"/>
          </p:nvPr>
        </p:nvSpPr>
        <p:spPr>
          <a:xfrm>
            <a:off x="7913152" y="2995011"/>
            <a:ext cx="3657600" cy="3214059"/>
          </a:xfrm>
        </p:spPr>
        <p:txBody>
          <a:bodyPr>
            <a:normAutofit/>
          </a:bodyPr>
          <a:p>
            <a:pPr indent="-342900" marL="342900">
              <a:lnSpc>
                <a:spcPct val="150000"/>
              </a:lnSpc>
              <a:buClrTx/>
              <a:buFont typeface="Wingdings" panose="05000000000000000000" pitchFamily="2" charset="2"/>
              <a:buChar char="l"/>
            </a:pPr>
            <a:r>
              <a:rPr altLang="en-US" dirty="0" sz="2400" lang="zh-CN"/>
              <a:t>软件项目管理的定义</a:t>
            </a:r>
            <a:endParaRPr altLang="zh-CN" dirty="0" sz="2400" lang="en-US"/>
          </a:p>
          <a:p>
            <a:pPr indent="-342900" marL="342900">
              <a:lnSpc>
                <a:spcPct val="150000"/>
              </a:lnSpc>
              <a:buClrTx/>
              <a:buFont typeface="Wingdings" panose="05000000000000000000" pitchFamily="2" charset="2"/>
              <a:buChar char="l"/>
            </a:pPr>
            <a:r>
              <a:rPr altLang="en-US" dirty="0" sz="2400" lang="zh-CN"/>
              <a:t>软件项目管理的</a:t>
            </a:r>
            <a:r>
              <a:rPr altLang="zh-CN" dirty="0" sz="2400" lang="en-US"/>
              <a:t>4P</a:t>
            </a:r>
            <a:r>
              <a:rPr altLang="en-US" dirty="0" sz="2400" lang="zh-CN"/>
              <a:t>要素</a:t>
            </a:r>
          </a:p>
          <a:p>
            <a:pPr indent="-342900" marL="342900">
              <a:lnSpc>
                <a:spcPct val="150000"/>
              </a:lnSpc>
              <a:buClrTx/>
              <a:buFont typeface="Wingdings" panose="05000000000000000000" pitchFamily="2" charset="2"/>
              <a:buChar char="l"/>
            </a:pPr>
            <a:endParaRPr altLang="zh-CN" dirty="0" sz="2400" lang="en-US">
              <a:cs typeface="+mn-ea"/>
              <a:sym typeface="+mn-lt"/>
            </a:endParaRPr>
          </a:p>
        </p:txBody>
      </p:sp>
      <p:pic>
        <p:nvPicPr>
          <p:cNvPr id="2097153"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54"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55"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591">
                                            <p:txEl>
                                              <p:pRg st="0" end="0"/>
                                            </p:txEl>
                                          </p:spTgt>
                                        </p:tgtEl>
                                        <p:attrNameLst>
                                          <p:attrName>style.visibility</p:attrName>
                                        </p:attrNameLst>
                                      </p:cBhvr>
                                      <p:to>
                                        <p:strVal val="visible"/>
                                      </p:to>
                                    </p:set>
                                    <p:animEffect transition="in" filter="fade">
                                      <p:cBhvr>
                                        <p:cTn dur="1000" id="7"/>
                                        <p:tgtEl>
                                          <p:spTgt spid="1048591">
                                            <p:txEl>
                                              <p:pRg st="0" end="0"/>
                                            </p:txEl>
                                          </p:spTgt>
                                        </p:tgtEl>
                                      </p:cBhvr>
                                    </p:animEffect>
                                    <p:anim calcmode="lin" valueType="num">
                                      <p:cBhvr>
                                        <p:cTn dur="1000" fill="hold" id="8"/>
                                        <p:tgtEl>
                                          <p:spTgt spid="1048591">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5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591">
                                            <p:txEl>
                                              <p:pRg st="1" end="1"/>
                                            </p:txEl>
                                          </p:spTgt>
                                        </p:tgtEl>
                                        <p:attrNameLst>
                                          <p:attrName>style.visibility</p:attrName>
                                        </p:attrNameLst>
                                      </p:cBhvr>
                                      <p:to>
                                        <p:strVal val="visible"/>
                                      </p:to>
                                    </p:set>
                                    <p:animEffect transition="in" filter="fade">
                                      <p:cBhvr>
                                        <p:cTn dur="1000" id="14"/>
                                        <p:tgtEl>
                                          <p:spTgt spid="1048591">
                                            <p:txEl>
                                              <p:pRg st="1" end="1"/>
                                            </p:txEl>
                                          </p:spTgt>
                                        </p:tgtEl>
                                      </p:cBhvr>
                                    </p:animEffect>
                                    <p:anim calcmode="lin" valueType="num">
                                      <p:cBhvr>
                                        <p:cTn dur="1000" fill="hold" id="15"/>
                                        <p:tgtEl>
                                          <p:spTgt spid="1048591">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59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816" name="标题 10"/>
          <p:cNvSpPr>
            <a:spLocks noGrp="1"/>
          </p:cNvSpPr>
          <p:nvPr>
            <p:ph type="title"/>
          </p:nvPr>
        </p:nvSpPr>
        <p:spPr>
          <a:xfrm>
            <a:off x="571501" y="55986"/>
            <a:ext cx="8143291" cy="668780"/>
          </a:xfrm>
        </p:spPr>
        <p:txBody>
          <a:bodyPr/>
          <a:p>
            <a:r>
              <a:rPr altLang="zh-CN" dirty="0" lang="en-US"/>
              <a:t>8.3.1. </a:t>
            </a:r>
            <a:r>
              <a:rPr altLang="en-US" dirty="0" lang="zh-CN"/>
              <a:t>面向功能的度量概念</a:t>
            </a:r>
            <a:endParaRPr altLang="en-US" dirty="0" lang="zh-CN">
              <a:latin typeface="+mn-lt"/>
              <a:ea typeface="+mn-ea"/>
              <a:cs typeface="+mn-ea"/>
              <a:sym typeface="+mn-lt"/>
            </a:endParaRPr>
          </a:p>
        </p:txBody>
      </p:sp>
      <p:sp>
        <p:nvSpPr>
          <p:cNvPr id="1048817" name="内容占位符 16"/>
          <p:cNvSpPr txBox="1"/>
          <p:nvPr/>
        </p:nvSpPr>
        <p:spPr>
          <a:xfrm>
            <a:off x="1295400" y="1199535"/>
            <a:ext cx="9829800"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a:t>
            </a:r>
            <a:r>
              <a:rPr altLang="en-US" dirty="0" sz="2800" lang="zh-CN">
                <a:latin typeface="微软雅黑" panose="020B0503020204020204" pitchFamily="34" charset="-122"/>
                <a:ea typeface="微软雅黑" panose="020B0503020204020204" pitchFamily="34" charset="-122"/>
              </a:rPr>
              <a:t>规模</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应用最广泛的是功能点（</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）法</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项目开发初期就可估算出 </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功能点计算目前主要基于经验公式</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endParaRPr altLang="en-US" baseline="0" b="0" cap="none" dirty="0" sz="28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821" name="标题 1"/>
          <p:cNvSpPr>
            <a:spLocks noGrp="1"/>
          </p:cNvSpPr>
          <p:nvPr>
            <p:ph type="title"/>
          </p:nvPr>
        </p:nvSpPr>
        <p:spPr/>
        <p:txBody>
          <a:bodyPr/>
          <a:p>
            <a:r>
              <a:rPr altLang="zh-CN" dirty="0" lang="en-US"/>
              <a:t>8.3.2. </a:t>
            </a:r>
            <a:r>
              <a:rPr altLang="en-US" dirty="0" lang="zh-CN"/>
              <a:t>功能点计算方法</a:t>
            </a:r>
          </a:p>
        </p:txBody>
      </p:sp>
      <p:sp>
        <p:nvSpPr>
          <p:cNvPr id="1048822" name="内容占位符 16"/>
          <p:cNvSpPr txBox="1"/>
          <p:nvPr/>
        </p:nvSpPr>
        <p:spPr>
          <a:xfrm>
            <a:off x="1295400" y="1141094"/>
            <a:ext cx="9829800" cy="4923804"/>
          </a:xfrm>
          <a:prstGeom prst="rect"/>
        </p:spPr>
        <p:txBody>
          <a:bodyPr>
            <a:normAutofit fontScale="96429" lnSpcReduction="2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30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未调整功能点计数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5</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个信息量的“加权和”</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技术复杂度因子</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=1..14)</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都是经验常数，现在由国际组织根据大量项目跟踪分析获得。</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endParaRPr altLang="en-US" baseline="0" b="0" cap="none" dirty="0" sz="28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826" name="标题 1"/>
          <p:cNvSpPr>
            <a:spLocks noGrp="1"/>
          </p:cNvSpPr>
          <p:nvPr>
            <p:ph type="title"/>
          </p:nvPr>
        </p:nvSpPr>
        <p:spPr>
          <a:xfrm>
            <a:off x="487525" y="139959"/>
            <a:ext cx="8516515" cy="668780"/>
          </a:xfrm>
        </p:spPr>
        <p:txBody>
          <a:bodyPr/>
          <a:p>
            <a:r>
              <a:rPr altLang="zh-CN" dirty="0" lang="en-US"/>
              <a:t>8.3.3. UFC</a:t>
            </a:r>
            <a:r>
              <a:rPr altLang="en-US" dirty="0" lang="zh-CN"/>
              <a:t>相关的五类组件</a:t>
            </a:r>
          </a:p>
        </p:txBody>
      </p:sp>
      <p:sp>
        <p:nvSpPr>
          <p:cNvPr id="1048827" name="Rectangle 3"/>
          <p:cNvSpPr txBox="1">
            <a:spLocks noChangeArrowheads="1"/>
          </p:cNvSpPr>
          <p:nvPr/>
        </p:nvSpPr>
        <p:spPr>
          <a:xfrm>
            <a:off x="838690" y="1132677"/>
            <a:ext cx="4666765" cy="4480450"/>
          </a:xfrm>
          <a:prstGeom prst="rect"/>
        </p:spPr>
        <p:style>
          <a:lnRef idx="2">
            <a:schemeClr val="accent1"/>
          </a:lnRef>
          <a:fillRef idx="1">
            <a:schemeClr val="lt1"/>
          </a:fillRef>
          <a:effectRef idx="0">
            <a:schemeClr val="accent1"/>
          </a:effectRef>
          <a:fontRef idx="minor">
            <a:schemeClr val="dk1"/>
          </a:fontRef>
        </p:style>
        <p:txBody>
          <a:bodyPr>
            <a:normAutofit fontScale="95833" lnSpcReduction="10000"/>
          </a:bodyPr>
          <a:p>
            <a:pPr algn="l" defTabSz="914400" eaLnBrk="1" fontAlgn="auto" hangingPunct="1" indent="-228600" latinLnBrk="0" lvl="0" marL="228600" marR="0" rtl="0">
              <a:lnSpc>
                <a:spcPct val="16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内部逻辑文件（</a:t>
            </a:r>
            <a:r>
              <a:rPr altLang="zh-CN" baseline="0" b="0" cap="none" dirty="0" sz="2800" i="0" kern="1200" kumimoji="0" lang="en-US"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ILF, Internal Logical Files </a:t>
            </a:r>
            <a:r>
              <a:rPr altLang="en-US" baseline="0" b="0" cap="none" dirty="0" sz="28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a:t>
            </a:r>
          </a:p>
          <a:p>
            <a:pPr algn="l" defTabSz="914400" eaLnBrk="1" fontAlgn="auto" hangingPunct="1" indent="-182880" latinLnBrk="0" lvl="1" marL="457200" marR="0" rtl="0">
              <a:lnSpc>
                <a:spcPct val="16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一个用户可识别的逻辑相关的数据组，它在应用程序边界内，由用户输入来维护</a:t>
            </a:r>
          </a:p>
          <a:p>
            <a:pPr algn="l" defTabSz="914400" eaLnBrk="1" fontAlgn="auto" hangingPunct="1" indent="-182880" latinLnBrk="0" lvl="1" marL="457200" marR="0" rtl="0">
              <a:lnSpc>
                <a:spcPct val="16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它可能是某个大型数据库的一部分或是一个独立的文件</a:t>
            </a:r>
          </a:p>
        </p:txBody>
      </p:sp>
      <p:sp>
        <p:nvSpPr>
          <p:cNvPr id="1048828" name="Rectangle 3"/>
          <p:cNvSpPr txBox="1">
            <a:spLocks noChangeArrowheads="1"/>
          </p:cNvSpPr>
          <p:nvPr/>
        </p:nvSpPr>
        <p:spPr>
          <a:xfrm>
            <a:off x="6226261" y="1132677"/>
            <a:ext cx="5213191" cy="4480450"/>
          </a:xfrm>
          <a:prstGeom prst="rect"/>
        </p:spPr>
        <p:style>
          <a:lnRef idx="2">
            <a:schemeClr val="accent1"/>
          </a:lnRef>
          <a:fillRef idx="1">
            <a:schemeClr val="lt1"/>
          </a:fillRef>
          <a:effectRef idx="0">
            <a:schemeClr val="accent1"/>
          </a:effectRef>
          <a:fontRef idx="minor">
            <a:schemeClr val="dk1"/>
          </a:fontRef>
        </p:style>
        <p:txBody>
          <a:bodyPr bIns="45720" lIns="91440" rIns="91440" rtlCol="0" tIns="45720" vert="horz">
            <a:normAutofit fontScale="87500"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dirty="0" sz="2800" lang="zh-CN">
                <a:latin typeface="Times New Roman" pitchFamily="18" charset="0"/>
                <a:ea typeface="微软雅黑" pitchFamily="34" charset="-122"/>
                <a:cs typeface="Times New Roman" pitchFamily="18" charset="0"/>
              </a:rPr>
              <a:t>外部接口文件（</a:t>
            </a:r>
            <a:r>
              <a:rPr altLang="zh-CN" dirty="0" sz="2800" lang="en-US">
                <a:latin typeface="Times New Roman" pitchFamily="18" charset="0"/>
                <a:ea typeface="微软雅黑" pitchFamily="34" charset="-122"/>
                <a:cs typeface="Times New Roman" pitchFamily="18" charset="0"/>
              </a:rPr>
              <a:t>EIF, External Interface Files</a:t>
            </a:r>
            <a:r>
              <a:rPr altLang="en-US" dirty="0" sz="2800" lang="zh-CN">
                <a:latin typeface="Times New Roman" pitchFamily="18" charset="0"/>
                <a:ea typeface="微软雅黑" pitchFamily="34" charset="-122"/>
                <a:cs typeface="Times New Roman" pitchFamily="18" charset="0"/>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是机器可读的全部接口（如磁盘或磁带上的数据文件）</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是另一个应用程序的内部逻辑文件</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832" name="标题 1"/>
          <p:cNvSpPr>
            <a:spLocks noGrp="1"/>
          </p:cNvSpPr>
          <p:nvPr>
            <p:ph type="title"/>
          </p:nvPr>
        </p:nvSpPr>
        <p:spPr>
          <a:xfrm>
            <a:off x="539690" y="111967"/>
            <a:ext cx="9524221" cy="668780"/>
          </a:xfrm>
        </p:spPr>
        <p:txBody>
          <a:bodyPr/>
          <a:p>
            <a:r>
              <a:rPr altLang="zh-CN" dirty="0" lang="en-US"/>
              <a:t>8.3.3. UFC</a:t>
            </a:r>
            <a:r>
              <a:rPr altLang="en-US" dirty="0" lang="zh-CN"/>
              <a:t>相关的五类组件</a:t>
            </a:r>
          </a:p>
        </p:txBody>
      </p:sp>
      <p:sp>
        <p:nvSpPr>
          <p:cNvPr id="1048833" name="Rectangle 3"/>
          <p:cNvSpPr txBox="1">
            <a:spLocks noChangeArrowheads="1"/>
          </p:cNvSpPr>
          <p:nvPr/>
        </p:nvSpPr>
        <p:spPr>
          <a:xfrm>
            <a:off x="437049" y="1088432"/>
            <a:ext cx="3699931" cy="4886852"/>
          </a:xfrm>
          <a:prstGeom prst="rect"/>
        </p:spPr>
        <p:style>
          <a:lnRef idx="2">
            <a:schemeClr val="accent1"/>
          </a:lnRef>
          <a:fillRef idx="1">
            <a:schemeClr val="lt1"/>
          </a:fillRef>
          <a:effectRef idx="0">
            <a:schemeClr val="accent1"/>
          </a:effectRef>
          <a:fontRef idx="minor">
            <a:schemeClr val="dk1"/>
          </a:fontRef>
        </p:style>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外部输入（</a:t>
            </a:r>
            <a:r>
              <a:rPr altLang="zh-CN" baseline="0" b="0" cap="none" dirty="0" sz="2400" i="0" kern="1200" kumimoji="0" lang="en-US"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EI, External Input</a:t>
            </a: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控制信息</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 / </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业务逻辑信息（更新</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a:t>
            </a:r>
          </a:p>
        </p:txBody>
      </p:sp>
      <p:sp>
        <p:nvSpPr>
          <p:cNvPr id="1048834" name="Rectangle 3"/>
          <p:cNvSpPr txBox="1">
            <a:spLocks noChangeArrowheads="1"/>
          </p:cNvSpPr>
          <p:nvPr/>
        </p:nvSpPr>
        <p:spPr>
          <a:xfrm>
            <a:off x="4303121" y="1088432"/>
            <a:ext cx="3699931" cy="4886852"/>
          </a:xfrm>
          <a:prstGeom prst="rect"/>
        </p:spPr>
        <p:style>
          <a:lnRef idx="2">
            <a:schemeClr val="accent1"/>
          </a:lnRef>
          <a:fillRef idx="1">
            <a:schemeClr val="lt1"/>
          </a:fillRef>
          <a:effectRef idx="0">
            <a:schemeClr val="accent1"/>
          </a:effectRef>
          <a:fontRef idx="minor">
            <a:schemeClr val="dk1"/>
          </a:fontRef>
        </p:style>
        <p:txBody>
          <a:bodyPr bIns="45720" lIns="91440" rIns="91440" rtlCol="0" tIns="45720" vert="horz">
            <a:normAutofit lnSpcReduction="10000"/>
          </a:bodyPr>
          <a:p>
            <a:pPr indent="-228600" marL="228600">
              <a:lnSpc>
                <a:spcPct val="150000"/>
              </a:lnSpc>
              <a:spcBef>
                <a:spcPts val="1800"/>
              </a:spcBef>
              <a:buClr>
                <a:schemeClr val="accent1">
                  <a:lumMod val="75000"/>
                </a:schemeClr>
              </a:buClr>
              <a:buSzPct val="100000"/>
              <a:buFont typeface="Arial" pitchFamily="34" charset="0"/>
              <a:buChar char="▪"/>
            </a:pPr>
            <a:r>
              <a:rPr altLang="en-US" dirty="0" sz="2400" lang="zh-CN">
                <a:latin typeface="Times New Roman" pitchFamily="18" charset="0"/>
                <a:ea typeface="微软雅黑" pitchFamily="34" charset="-122"/>
                <a:cs typeface="Times New Roman" pitchFamily="18" charset="0"/>
              </a:rPr>
              <a:t>外部输出（</a:t>
            </a:r>
            <a:r>
              <a:rPr altLang="zh-CN" dirty="0" sz="2400" lang="en-US">
                <a:latin typeface="Times New Roman" pitchFamily="18" charset="0"/>
                <a:ea typeface="微软雅黑" pitchFamily="34" charset="-122"/>
                <a:cs typeface="Times New Roman" pitchFamily="18" charset="0"/>
              </a:rPr>
              <a:t>EO, External Output</a:t>
            </a:r>
            <a:r>
              <a:rPr altLang="en-US" dirty="0" sz="2400" lang="zh-CN">
                <a:latin typeface="Times New Roman" pitchFamily="18" charset="0"/>
                <a:ea typeface="微软雅黑" pitchFamily="34" charset="-122"/>
                <a:cs typeface="Times New Roman" pitchFamily="18" charset="0"/>
              </a:rPr>
              <a:t>）</a:t>
            </a:r>
            <a:endPar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dirty="0" sz="2200" lang="zh-CN">
                <a:solidFill>
                  <a:schemeClr val="tx1"/>
                </a:solidFill>
                <a:latin typeface="微软雅黑" panose="020B0503020204020204" pitchFamily="34" charset="-122"/>
                <a:ea typeface="微软雅黑" panose="020B0503020204020204" pitchFamily="34" charset="-122"/>
              </a:rPr>
              <a:t>经过处理的数据，由程序内部输出到外部</a:t>
            </a:r>
            <a:endParaRPr altLang="zh-CN" dirty="0" sz="2200" lang="en-US">
              <a:solidFill>
                <a:schemeClr val="tx1"/>
              </a:solidFill>
              <a:latin typeface="微软雅黑" panose="020B0503020204020204" pitchFamily="34" charset="-122"/>
              <a:ea typeface="微软雅黑" panose="020B0503020204020204" pitchFamily="34" charset="-122"/>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dirty="0" sz="2200" lang="zh-CN">
                <a:solidFill>
                  <a:schemeClr val="tx1"/>
                </a:solidFill>
                <a:latin typeface="微软雅黑" panose="020B0503020204020204" pitchFamily="34" charset="-122"/>
                <a:ea typeface="微软雅黑" panose="020B0503020204020204" pitchFamily="34" charset="-122"/>
              </a:rPr>
              <a:t>从</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a:t>
            </a:r>
            <a:r>
              <a:rPr altLang="zh-CN" dirty="0" sz="2200" lang="en-US">
                <a:solidFill>
                  <a:schemeClr val="tx1"/>
                </a:solidFill>
                <a:latin typeface="微软雅黑" panose="020B0503020204020204" pitchFamily="34" charset="-122"/>
                <a:ea typeface="微软雅黑" panose="020B0503020204020204" pitchFamily="34" charset="-122"/>
              </a:rPr>
              <a:t>EIF</a:t>
            </a:r>
            <a:r>
              <a:rPr altLang="en-US" dirty="0" sz="2200" lang="zh-CN">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如生成报表</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派生数据</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可能更新</a:t>
            </a:r>
            <a:r>
              <a:rPr altLang="zh-CN" dirty="0" sz="2200" lang="en-US">
                <a:solidFill>
                  <a:schemeClr val="tx1"/>
                </a:solidFill>
                <a:latin typeface="微软雅黑" panose="020B0503020204020204" pitchFamily="34" charset="-122"/>
                <a:ea typeface="微软雅黑" panose="020B0503020204020204" pitchFamily="34" charset="-122"/>
              </a:rPr>
              <a:t>ILF</a:t>
            </a:r>
          </a:p>
        </p:txBody>
      </p:sp>
      <p:sp>
        <p:nvSpPr>
          <p:cNvPr id="1048835" name="Rectangle 3"/>
          <p:cNvSpPr txBox="1">
            <a:spLocks noChangeArrowheads="1"/>
          </p:cNvSpPr>
          <p:nvPr/>
        </p:nvSpPr>
        <p:spPr>
          <a:xfrm>
            <a:off x="8150530" y="1088432"/>
            <a:ext cx="3699931" cy="4886852"/>
          </a:xfrm>
          <a:prstGeom prst="rect"/>
        </p:spPr>
        <p:style>
          <a:lnRef idx="2">
            <a:schemeClr val="accent1"/>
          </a:lnRef>
          <a:fillRef idx="1">
            <a:schemeClr val="lt1"/>
          </a:fillRef>
          <a:effectRef idx="0">
            <a:schemeClr val="accent1"/>
          </a:effectRef>
          <a:fontRef idx="minor">
            <a:schemeClr val="dk1"/>
          </a:fontRef>
        </p:style>
        <p:txBody>
          <a:bodyPr bIns="45720" lIns="91440" rIns="91440" rtlCol="0" tIns="45720" vert="horz">
            <a:normAutofit lnSpcReduction="10000"/>
          </a:bodyPr>
          <a:p>
            <a:pPr indent="-228600" marL="228600">
              <a:lnSpc>
                <a:spcPct val="150000"/>
              </a:lnSpc>
              <a:spcBef>
                <a:spcPts val="1800"/>
              </a:spcBef>
              <a:buClr>
                <a:schemeClr val="accent1">
                  <a:lumMod val="75000"/>
                </a:schemeClr>
              </a:buClr>
              <a:buSzPct val="100000"/>
              <a:buFont typeface="Arial" pitchFamily="34" charset="0"/>
              <a:buChar char="▪"/>
            </a:pPr>
            <a:r>
              <a:rPr altLang="en-US" dirty="0" sz="2400" lang="zh-CN">
                <a:latin typeface="Times New Roman" pitchFamily="18" charset="0"/>
                <a:ea typeface="微软雅黑" pitchFamily="34" charset="-122"/>
                <a:cs typeface="Times New Roman" pitchFamily="18" charset="0"/>
              </a:rPr>
              <a:t>用户查询（</a:t>
            </a:r>
            <a:r>
              <a:rPr altLang="zh-CN" dirty="0" sz="2400" lang="en-US">
                <a:latin typeface="Times New Roman" pitchFamily="18" charset="0"/>
                <a:ea typeface="微软雅黑" pitchFamily="34" charset="-122"/>
                <a:cs typeface="Times New Roman" pitchFamily="18" charset="0"/>
              </a:rPr>
              <a:t>EQ, External Query</a:t>
            </a:r>
            <a:r>
              <a:rPr altLang="en-US" dirty="0" sz="2400" lang="zh-CN">
                <a:latin typeface="Times New Roman" pitchFamily="18" charset="0"/>
                <a:ea typeface="微软雅黑" pitchFamily="34" charset="-122"/>
                <a:cs typeface="Times New Roman" pitchFamily="18" charset="0"/>
              </a:rPr>
              <a:t>）</a:t>
            </a:r>
            <a:endPar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dirty="0" sz="2200" lang="zh-CN">
                <a:solidFill>
                  <a:schemeClr val="tx1"/>
                </a:solidFill>
                <a:latin typeface="微软雅黑" panose="020B0503020204020204" pitchFamily="34" charset="-122"/>
                <a:ea typeface="微软雅黑" panose="020B0503020204020204" pitchFamily="34" charset="-122"/>
              </a:rPr>
              <a:t>一个输入输出的组合过程，从一个或多个</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a:t>
            </a:r>
            <a:r>
              <a:rPr altLang="zh-CN" dirty="0" sz="2200" lang="en-US">
                <a:solidFill>
                  <a:schemeClr val="tx1"/>
                </a:solidFill>
                <a:latin typeface="微软雅黑" panose="020B0503020204020204" pitchFamily="34" charset="-122"/>
                <a:ea typeface="微软雅黑" panose="020B0503020204020204" pitchFamily="34" charset="-122"/>
              </a:rPr>
              <a:t>EIF</a:t>
            </a:r>
            <a:r>
              <a:rPr altLang="en-US" dirty="0" sz="2200" lang="zh-CN">
                <a:solidFill>
                  <a:schemeClr val="tx1"/>
                </a:solidFill>
                <a:latin typeface="微软雅黑" panose="020B0503020204020204" pitchFamily="34" charset="-122"/>
                <a:ea typeface="微软雅黑" panose="020B0503020204020204" pitchFamily="34" charset="-122"/>
              </a:rPr>
              <a:t>中取出数据输出到程序外部</a:t>
            </a:r>
            <a:endParaRPr altLang="zh-CN" dirty="0" sz="2200" lang="en-US">
              <a:solidFill>
                <a:schemeClr val="tx1"/>
              </a:solidFill>
              <a:latin typeface="微软雅黑" panose="020B0503020204020204" pitchFamily="34" charset="-122"/>
              <a:ea typeface="微软雅黑" panose="020B0503020204020204" pitchFamily="34" charset="-122"/>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dirty="0" sz="2200" lang="zh-CN">
                <a:solidFill>
                  <a:schemeClr val="tx1"/>
                </a:solidFill>
                <a:latin typeface="微软雅黑" panose="020B0503020204020204" pitchFamily="34" charset="-122"/>
                <a:ea typeface="微软雅黑" panose="020B0503020204020204" pitchFamily="34" charset="-122"/>
              </a:rPr>
              <a:t>输入过程不更新</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，输出过程不进行任何数据处理</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839" name="标题 1"/>
          <p:cNvSpPr>
            <a:spLocks noGrp="1"/>
          </p:cNvSpPr>
          <p:nvPr>
            <p:ph type="title"/>
          </p:nvPr>
        </p:nvSpPr>
        <p:spPr>
          <a:xfrm>
            <a:off x="561561" y="107315"/>
            <a:ext cx="6138596" cy="668780"/>
          </a:xfrm>
        </p:spPr>
        <p:txBody>
          <a:bodyPr/>
          <a:p>
            <a:r>
              <a:rPr altLang="zh-CN" dirty="0" lang="en-US"/>
              <a:t>8.3.3. UFC</a:t>
            </a:r>
            <a:r>
              <a:rPr altLang="en-US" dirty="0" lang="zh-CN"/>
              <a:t>相关的五类组件</a:t>
            </a:r>
          </a:p>
        </p:txBody>
      </p:sp>
      <p:sp>
        <p:nvSpPr>
          <p:cNvPr id="1048840" name="TextBox 18"/>
          <p:cNvSpPr txBox="1"/>
          <p:nvPr/>
        </p:nvSpPr>
        <p:spPr>
          <a:xfrm>
            <a:off x="1016000" y="1238451"/>
            <a:ext cx="3566164" cy="4257040"/>
          </a:xfrm>
          <a:prstGeom prst="rect"/>
          <a:noFill/>
        </p:spPr>
        <p:txBody>
          <a:bodyPr rtlCol="0" wrap="square">
            <a:spAutoFit/>
          </a:bodyPr>
          <a:p>
            <a:pPr>
              <a:spcBef>
                <a:spcPts val="1200"/>
              </a:spcBef>
            </a:pPr>
            <a:r>
              <a:rPr altLang="zh-CN" dirty="0" sz="2400" lang="en-US"/>
              <a:t>EI</a:t>
            </a:r>
            <a:r>
              <a:rPr altLang="en-US" dirty="0" sz="2400" lang="zh-CN"/>
              <a:t>：</a:t>
            </a:r>
            <a:r>
              <a:rPr altLang="zh-CN" dirty="0" sz="2400" lang="en-US"/>
              <a:t>External Input</a:t>
            </a:r>
            <a:r>
              <a:rPr altLang="en-US" dirty="0" sz="2400" lang="zh-CN"/>
              <a:t>（外部输入）</a:t>
            </a:r>
            <a:endParaRPr altLang="zh-CN" dirty="0" sz="2400" lang="en-US"/>
          </a:p>
          <a:p>
            <a:pPr>
              <a:spcBef>
                <a:spcPts val="1200"/>
              </a:spcBef>
            </a:pPr>
            <a:r>
              <a:rPr altLang="zh-CN" dirty="0" sz="2400" lang="en-US"/>
              <a:t>EO</a:t>
            </a:r>
            <a:r>
              <a:rPr altLang="en-US" dirty="0" sz="2400" lang="zh-CN"/>
              <a:t>：</a:t>
            </a:r>
            <a:r>
              <a:rPr altLang="zh-CN" dirty="0" sz="2400" lang="en-US"/>
              <a:t>External Output</a:t>
            </a:r>
            <a:r>
              <a:rPr altLang="en-US" dirty="0" sz="2400" lang="zh-CN"/>
              <a:t> （外部输出）</a:t>
            </a:r>
            <a:endParaRPr altLang="zh-CN" dirty="0" sz="2400" lang="en-US"/>
          </a:p>
          <a:p>
            <a:pPr>
              <a:spcBef>
                <a:spcPts val="1200"/>
              </a:spcBef>
            </a:pPr>
            <a:r>
              <a:rPr altLang="zh-CN" dirty="0" sz="2400" lang="en-US"/>
              <a:t>EQ</a:t>
            </a:r>
            <a:r>
              <a:rPr altLang="en-US" dirty="0" sz="2400" lang="zh-CN"/>
              <a:t>：</a:t>
            </a:r>
            <a:r>
              <a:rPr altLang="zh-CN" dirty="0" sz="2400" lang="en-US"/>
              <a:t>External Query</a:t>
            </a:r>
            <a:r>
              <a:rPr altLang="en-US" dirty="0" sz="2400" lang="zh-CN"/>
              <a:t> （外部查询）</a:t>
            </a:r>
            <a:endParaRPr altLang="zh-CN" dirty="0" sz="2400" lang="en-US"/>
          </a:p>
          <a:p>
            <a:pPr>
              <a:spcBef>
                <a:spcPts val="1200"/>
              </a:spcBef>
            </a:pPr>
            <a:r>
              <a:rPr altLang="zh-CN" dirty="0" sz="2400" lang="en-US"/>
              <a:t>ILF</a:t>
            </a:r>
            <a:r>
              <a:rPr altLang="en-US" dirty="0" sz="2400" lang="zh-CN"/>
              <a:t>：</a:t>
            </a:r>
            <a:r>
              <a:rPr altLang="zh-CN" dirty="0" sz="2400" lang="en-US"/>
              <a:t>Internal Logical File</a:t>
            </a:r>
            <a:r>
              <a:rPr altLang="en-US" dirty="0" sz="2400" lang="zh-CN"/>
              <a:t> （内部逻辑文件）</a:t>
            </a:r>
            <a:endParaRPr altLang="zh-CN" dirty="0" sz="2400" lang="en-US"/>
          </a:p>
          <a:p>
            <a:pPr>
              <a:spcBef>
                <a:spcPts val="1200"/>
              </a:spcBef>
            </a:pPr>
            <a:r>
              <a:rPr altLang="zh-CN" dirty="0" sz="2400" lang="en-US"/>
              <a:t>EIF</a:t>
            </a:r>
            <a:r>
              <a:rPr altLang="en-US" dirty="0" sz="2400" lang="zh-CN"/>
              <a:t>：</a:t>
            </a:r>
            <a:r>
              <a:rPr altLang="zh-CN" dirty="0" sz="2400" lang="en-US"/>
              <a:t>External Interface File</a:t>
            </a:r>
            <a:r>
              <a:rPr altLang="en-US" dirty="0" sz="2400" lang="zh-CN"/>
              <a:t> （外部逻辑文件）</a:t>
            </a:r>
          </a:p>
        </p:txBody>
      </p:sp>
      <p:sp>
        <p:nvSpPr>
          <p:cNvPr id="1048841" name="矩形 27"/>
          <p:cNvSpPr/>
          <p:nvPr/>
        </p:nvSpPr>
        <p:spPr>
          <a:xfrm>
            <a:off x="5376718" y="6216134"/>
            <a:ext cx="2621280" cy="447040"/>
          </a:xfrm>
          <a:prstGeom prst="rect"/>
        </p:spPr>
        <p:txBody>
          <a:bodyPr wrap="none">
            <a:spAutoFit/>
          </a:bodyPr>
          <a:p>
            <a:pPr algn="ctr"/>
            <a:r>
              <a:rPr altLang="en-US" b="1" dirty="0" sz="2400" lang="zh-CN">
                <a:solidFill>
                  <a:srgbClr val="0033CC"/>
                </a:solidFill>
              </a:rPr>
              <a:t>逻辑信息存储组件</a:t>
            </a:r>
          </a:p>
        </p:txBody>
      </p:sp>
      <p:grpSp>
        <p:nvGrpSpPr>
          <p:cNvPr id="190" name="组合 2"/>
          <p:cNvGrpSpPr/>
          <p:nvPr/>
        </p:nvGrpSpPr>
        <p:grpSpPr>
          <a:xfrm>
            <a:off x="4737305" y="320975"/>
            <a:ext cx="6845095" cy="5758092"/>
            <a:chOff x="4737305" y="320975"/>
            <a:chExt cx="6845095" cy="5758092"/>
          </a:xfrm>
        </p:grpSpPr>
        <p:sp>
          <p:nvSpPr>
            <p:cNvPr id="1048842" name="圆角矩形 3"/>
            <p:cNvSpPr/>
            <p:nvPr/>
          </p:nvSpPr>
          <p:spPr>
            <a:xfrm>
              <a:off x="6710097" y="2102477"/>
              <a:ext cx="3121572" cy="2459421"/>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800" lang="zh-CN"/>
                <a:t>过程</a:t>
              </a:r>
            </a:p>
          </p:txBody>
        </p:sp>
        <p:cxnSp>
          <p:nvCxnSpPr>
            <p:cNvPr id="3145914" name="直接箭头连接符 4"/>
            <p:cNvCxnSpPr>
              <a:cxnSpLocks/>
            </p:cNvCxnSpPr>
            <p:nvPr/>
          </p:nvCxnSpPr>
          <p:spPr>
            <a:xfrm>
              <a:off x="7624497" y="1172311"/>
              <a:ext cx="0" cy="900000"/>
            </a:xfrm>
            <a:prstGeom prst="straightConnector1"/>
            <a:ln w="38100">
              <a:tailEnd type="arrow"/>
            </a:ln>
          </p:spPr>
          <p:style>
            <a:lnRef idx="1">
              <a:schemeClr val="accent1"/>
            </a:lnRef>
            <a:fillRef idx="0">
              <a:schemeClr val="accent1"/>
            </a:fillRef>
            <a:effectRef idx="0">
              <a:schemeClr val="accent1"/>
            </a:effectRef>
            <a:fontRef idx="minor">
              <a:schemeClr val="tx1"/>
            </a:fontRef>
          </p:style>
        </p:cxnSp>
        <p:cxnSp>
          <p:nvCxnSpPr>
            <p:cNvPr id="3145915" name="直接箭头连接符 5"/>
            <p:cNvCxnSpPr>
              <a:cxnSpLocks/>
            </p:cNvCxnSpPr>
            <p:nvPr/>
          </p:nvCxnSpPr>
          <p:spPr>
            <a:xfrm>
              <a:off x="8302414" y="1219609"/>
              <a:ext cx="0" cy="867104"/>
            </a:xfrm>
            <a:prstGeom prst="straightConnector1"/>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16" name="直接箭头连接符 6"/>
            <p:cNvCxnSpPr>
              <a:cxnSpLocks/>
            </p:cNvCxnSpPr>
            <p:nvPr/>
          </p:nvCxnSpPr>
          <p:spPr>
            <a:xfrm>
              <a:off x="8980332" y="1156545"/>
              <a:ext cx="0" cy="936000"/>
            </a:xfrm>
            <a:prstGeom prst="straightConnector1"/>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48843" name="椭圆 7"/>
            <p:cNvSpPr/>
            <p:nvPr/>
          </p:nvSpPr>
          <p:spPr>
            <a:xfrm>
              <a:off x="7056938" y="320975"/>
              <a:ext cx="2459421" cy="930165"/>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用户（人或应用）</a:t>
              </a:r>
            </a:p>
          </p:txBody>
        </p:sp>
        <p:sp>
          <p:nvSpPr>
            <p:cNvPr id="1048844" name="TextBox 8"/>
            <p:cNvSpPr txBox="1"/>
            <p:nvPr/>
          </p:nvSpPr>
          <p:spPr>
            <a:xfrm>
              <a:off x="7214597" y="1580109"/>
              <a:ext cx="386080" cy="396240"/>
            </a:xfrm>
            <a:prstGeom prst="rect"/>
            <a:noFill/>
          </p:spPr>
          <p:txBody>
            <a:bodyPr rtlCol="0" wrap="none">
              <a:spAutoFit/>
            </a:bodyPr>
            <a:p>
              <a:r>
                <a:rPr altLang="zh-CN" dirty="0" sz="2000" lang="en-US"/>
                <a:t>EI</a:t>
              </a:r>
              <a:endParaRPr altLang="en-US" dirty="0" sz="2000" lang="zh-CN"/>
            </a:p>
          </p:txBody>
        </p:sp>
        <p:sp>
          <p:nvSpPr>
            <p:cNvPr id="1048845" name="TextBox 9"/>
            <p:cNvSpPr txBox="1"/>
            <p:nvPr/>
          </p:nvSpPr>
          <p:spPr>
            <a:xfrm>
              <a:off x="7797917" y="1580109"/>
              <a:ext cx="500381" cy="396240"/>
            </a:xfrm>
            <a:prstGeom prst="rect"/>
            <a:noFill/>
          </p:spPr>
          <p:txBody>
            <a:bodyPr rtlCol="0" wrap="none">
              <a:spAutoFit/>
            </a:bodyPr>
            <a:p>
              <a:r>
                <a:rPr altLang="zh-CN" dirty="0" sz="2000" lang="en-US"/>
                <a:t>EO</a:t>
              </a:r>
              <a:endParaRPr altLang="en-US" dirty="0" sz="2000" lang="zh-CN"/>
            </a:p>
          </p:txBody>
        </p:sp>
        <p:sp>
          <p:nvSpPr>
            <p:cNvPr id="1048846" name="TextBox 10"/>
            <p:cNvSpPr txBox="1"/>
            <p:nvPr/>
          </p:nvSpPr>
          <p:spPr>
            <a:xfrm>
              <a:off x="8502127" y="1574849"/>
              <a:ext cx="500381" cy="396241"/>
            </a:xfrm>
            <a:prstGeom prst="rect"/>
            <a:noFill/>
          </p:spPr>
          <p:txBody>
            <a:bodyPr rtlCol="0" wrap="none">
              <a:spAutoFit/>
            </a:bodyPr>
            <a:p>
              <a:r>
                <a:rPr altLang="zh-CN" dirty="0" sz="2000" lang="en-US"/>
                <a:t>EQ</a:t>
              </a:r>
              <a:endParaRPr altLang="en-US" dirty="0" sz="2000" lang="zh-CN"/>
            </a:p>
          </p:txBody>
        </p:sp>
        <p:cxnSp>
          <p:nvCxnSpPr>
            <p:cNvPr id="3145917" name="直接连接符 11"/>
            <p:cNvCxnSpPr>
              <a:cxnSpLocks/>
            </p:cNvCxnSpPr>
            <p:nvPr/>
          </p:nvCxnSpPr>
          <p:spPr>
            <a:xfrm flipV="1">
              <a:off x="6710097" y="2701568"/>
              <a:ext cx="3121572" cy="1"/>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1" name="组合 12"/>
            <p:cNvGrpSpPr/>
            <p:nvPr/>
          </p:nvGrpSpPr>
          <p:grpSpPr>
            <a:xfrm>
              <a:off x="7419545" y="5106114"/>
              <a:ext cx="1608083" cy="567559"/>
              <a:chOff x="4146331" y="5439103"/>
              <a:chExt cx="1608083" cy="567559"/>
            </a:xfrm>
          </p:grpSpPr>
          <p:sp>
            <p:nvSpPr>
              <p:cNvPr id="1048847" name="矩形 13"/>
              <p:cNvSpPr/>
              <p:nvPr/>
            </p:nvSpPr>
            <p:spPr>
              <a:xfrm>
                <a:off x="4146331" y="5439103"/>
                <a:ext cx="1608083" cy="567559"/>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000" lang="zh-CN"/>
              </a:p>
            </p:txBody>
          </p:sp>
          <p:cxnSp>
            <p:nvCxnSpPr>
              <p:cNvPr id="3145918" name="直接连接符 14"/>
              <p:cNvCxnSpPr>
                <a:cxnSpLocks/>
              </p:cNvCxnSpPr>
              <p:nvPr/>
            </p:nvCxnSpPr>
            <p:spPr>
              <a:xfrm>
                <a:off x="4461641" y="5454869"/>
                <a:ext cx="0" cy="536028"/>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145919" name="直接箭头连接符 15"/>
            <p:cNvCxnSpPr>
              <a:cxnSpLocks/>
            </p:cNvCxnSpPr>
            <p:nvPr/>
          </p:nvCxnSpPr>
          <p:spPr>
            <a:xfrm>
              <a:off x="7719090" y="4561896"/>
              <a:ext cx="0" cy="576000"/>
            </a:xfrm>
            <a:prstGeom prst="straightConnector1"/>
            <a:ln w="38100">
              <a:tailEnd type="arrow"/>
            </a:ln>
          </p:spPr>
          <p:style>
            <a:lnRef idx="1">
              <a:schemeClr val="accent1"/>
            </a:lnRef>
            <a:fillRef idx="0">
              <a:schemeClr val="accent1"/>
            </a:fillRef>
            <a:effectRef idx="0">
              <a:schemeClr val="accent1"/>
            </a:effectRef>
            <a:fontRef idx="minor">
              <a:schemeClr val="tx1"/>
            </a:fontRef>
          </p:style>
        </p:cxnSp>
        <p:cxnSp>
          <p:nvCxnSpPr>
            <p:cNvPr id="3145920" name="直接箭头连接符 16"/>
            <p:cNvCxnSpPr>
              <a:cxnSpLocks/>
            </p:cNvCxnSpPr>
            <p:nvPr/>
          </p:nvCxnSpPr>
          <p:spPr>
            <a:xfrm>
              <a:off x="8617724" y="4577662"/>
              <a:ext cx="0" cy="576000"/>
            </a:xfrm>
            <a:prstGeom prst="straightConnector1"/>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21" name="直接箭头连接符 17"/>
            <p:cNvCxnSpPr>
              <a:cxnSpLocks/>
            </p:cNvCxnSpPr>
            <p:nvPr/>
          </p:nvCxnSpPr>
          <p:spPr>
            <a:xfrm>
              <a:off x="8854207" y="4577661"/>
              <a:ext cx="0" cy="576000"/>
            </a:xfrm>
            <a:prstGeom prst="straightConnector1"/>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2" name="组合 19"/>
            <p:cNvGrpSpPr/>
            <p:nvPr/>
          </p:nvGrpSpPr>
          <p:grpSpPr>
            <a:xfrm>
              <a:off x="4737305" y="5392643"/>
              <a:ext cx="1608083" cy="567559"/>
              <a:chOff x="4146331" y="5439103"/>
              <a:chExt cx="1608083" cy="567559"/>
            </a:xfrm>
          </p:grpSpPr>
          <p:sp>
            <p:nvSpPr>
              <p:cNvPr id="1048848" name="矩形 20"/>
              <p:cNvSpPr/>
              <p:nvPr/>
            </p:nvSpPr>
            <p:spPr>
              <a:xfrm>
                <a:off x="4146331" y="5439103"/>
                <a:ext cx="1608083" cy="567559"/>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000" lang="zh-CN"/>
              </a:p>
            </p:txBody>
          </p:sp>
          <p:cxnSp>
            <p:nvCxnSpPr>
              <p:cNvPr id="3145922" name="直接连接符 21"/>
              <p:cNvCxnSpPr>
                <a:cxnSpLocks/>
              </p:cNvCxnSpPr>
              <p:nvPr/>
            </p:nvCxnSpPr>
            <p:spPr>
              <a:xfrm>
                <a:off x="4461641" y="5454869"/>
                <a:ext cx="0" cy="536028"/>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48849" name="TextBox 22"/>
            <p:cNvSpPr txBox="1"/>
            <p:nvPr/>
          </p:nvSpPr>
          <p:spPr>
            <a:xfrm>
              <a:off x="7955573" y="5216466"/>
              <a:ext cx="525781" cy="396240"/>
            </a:xfrm>
            <a:prstGeom prst="rect"/>
            <a:noFill/>
          </p:spPr>
          <p:txBody>
            <a:bodyPr rtlCol="0" wrap="none">
              <a:spAutoFit/>
            </a:bodyPr>
            <a:p>
              <a:r>
                <a:rPr altLang="zh-CN" dirty="0" sz="2000" lang="en-US">
                  <a:solidFill>
                    <a:schemeClr val="bg1"/>
                  </a:solidFill>
                </a:rPr>
                <a:t>ILF</a:t>
              </a:r>
              <a:endParaRPr altLang="en-US" dirty="0" sz="2000" lang="zh-CN">
                <a:solidFill>
                  <a:schemeClr val="bg1"/>
                </a:solidFill>
              </a:endParaRPr>
            </a:p>
          </p:txBody>
        </p:sp>
        <p:sp>
          <p:nvSpPr>
            <p:cNvPr id="1048850" name="TextBox 23"/>
            <p:cNvSpPr txBox="1"/>
            <p:nvPr/>
          </p:nvSpPr>
          <p:spPr>
            <a:xfrm>
              <a:off x="5385794" y="5486704"/>
              <a:ext cx="525781" cy="396240"/>
            </a:xfrm>
            <a:prstGeom prst="rect"/>
            <a:noFill/>
          </p:spPr>
          <p:txBody>
            <a:bodyPr rtlCol="0" wrap="none">
              <a:spAutoFit/>
            </a:bodyPr>
            <a:p>
              <a:r>
                <a:rPr altLang="zh-CN" dirty="0" sz="2000" lang="en-US">
                  <a:solidFill>
                    <a:schemeClr val="bg1"/>
                  </a:solidFill>
                </a:rPr>
                <a:t>EIF</a:t>
              </a:r>
              <a:endParaRPr altLang="en-US" dirty="0" sz="2000" lang="zh-CN">
                <a:solidFill>
                  <a:schemeClr val="bg1"/>
                </a:solidFill>
              </a:endParaRPr>
            </a:p>
          </p:txBody>
        </p:sp>
        <p:sp>
          <p:nvSpPr>
            <p:cNvPr id="1048851" name="矩形 24"/>
            <p:cNvSpPr/>
            <p:nvPr/>
          </p:nvSpPr>
          <p:spPr>
            <a:xfrm>
              <a:off x="6488853" y="1491827"/>
              <a:ext cx="3550921" cy="4587240"/>
            </a:xfrm>
            <a:prstGeom prst="rect"/>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000" lang="zh-CN"/>
            </a:p>
          </p:txBody>
        </p:sp>
        <p:cxnSp>
          <p:nvCxnSpPr>
            <p:cNvPr id="3145923" name="直接箭头连接符 25"/>
            <p:cNvCxnSpPr>
              <a:cxnSpLocks/>
              <a:stCxn id="1048848" idx="0"/>
            </p:cNvCxnSpPr>
            <p:nvPr/>
          </p:nvCxnSpPr>
          <p:spPr>
            <a:xfrm flipV="1">
              <a:off x="5541347" y="3745666"/>
              <a:ext cx="1160867" cy="1646977"/>
            </a:xfrm>
            <a:prstGeom prst="straightConnector1"/>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8852" name="TextBox 26"/>
            <p:cNvSpPr txBox="1"/>
            <p:nvPr/>
          </p:nvSpPr>
          <p:spPr>
            <a:xfrm>
              <a:off x="10088880" y="5273047"/>
              <a:ext cx="1493520" cy="461665"/>
            </a:xfrm>
            <a:prstGeom prst="rect"/>
            <a:noFill/>
          </p:spPr>
          <p:txBody>
            <a:bodyPr rtlCol="0" wrap="square">
              <a:spAutoFit/>
            </a:bodyPr>
            <a:p>
              <a:pPr algn="ctr"/>
              <a:r>
                <a:rPr altLang="en-US" dirty="0" sz="2400" lang="zh-CN"/>
                <a:t>系统边界</a:t>
              </a:r>
            </a:p>
          </p:txBody>
        </p:sp>
        <p:sp>
          <p:nvSpPr>
            <p:cNvPr id="1048853" name="矩形 28"/>
            <p:cNvSpPr/>
            <p:nvPr/>
          </p:nvSpPr>
          <p:spPr>
            <a:xfrm>
              <a:off x="10128017" y="1333892"/>
              <a:ext cx="1415772" cy="461665"/>
            </a:xfrm>
            <a:prstGeom prst="rect"/>
          </p:spPr>
          <p:txBody>
            <a:bodyPr wrap="none">
              <a:spAutoFit/>
            </a:bodyPr>
            <a:p>
              <a:pPr algn="ctr"/>
              <a:r>
                <a:rPr altLang="en-US" b="1" dirty="0" sz="2400" lang="zh-CN">
                  <a:solidFill>
                    <a:srgbClr val="0033CC"/>
                  </a:solidFill>
                </a:rPr>
                <a:t>事务组件</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3" presetSubtype="10">
                                  <p:stCondLst>
                                    <p:cond delay="0"/>
                                  </p:stCondLst>
                                  <p:childTnLst>
                                    <p:set>
                                      <p:cBhvr>
                                        <p:cTn dur="1" fill="hold" id="6">
                                          <p:stCondLst>
                                            <p:cond delay="0"/>
                                          </p:stCondLst>
                                        </p:cTn>
                                        <p:tgtEl>
                                          <p:spTgt spid="1048841"/>
                                        </p:tgtEl>
                                        <p:attrNameLst>
                                          <p:attrName>style.visibility</p:attrName>
                                        </p:attrNameLst>
                                      </p:cBhvr>
                                      <p:to>
                                        <p:strVal val="visible"/>
                                      </p:to>
                                    </p:set>
                                    <p:animEffect transition="in" filter="blinds(horizontal)">
                                      <p:cBhvr>
                                        <p:cTn dur="500" id="7"/>
                                        <p:tgtEl>
                                          <p:spTgt spid="1048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857" name="标题 1"/>
          <p:cNvSpPr>
            <a:spLocks noGrp="1"/>
          </p:cNvSpPr>
          <p:nvPr>
            <p:ph type="title"/>
          </p:nvPr>
        </p:nvSpPr>
        <p:spPr>
          <a:xfrm>
            <a:off x="571501" y="115215"/>
            <a:ext cx="7499479" cy="668780"/>
          </a:xfrm>
        </p:spPr>
        <p:txBody>
          <a:bodyPr/>
          <a:p>
            <a:r>
              <a:rPr altLang="zh-CN" dirty="0" lang="en-US"/>
              <a:t>8.3.3. UFC</a:t>
            </a:r>
            <a:r>
              <a:rPr altLang="en-US" dirty="0" lang="zh-CN"/>
              <a:t>相关的五类组件</a:t>
            </a:r>
          </a:p>
        </p:txBody>
      </p:sp>
      <p:sp>
        <p:nvSpPr>
          <p:cNvPr id="1048858" name="Rectangle 4"/>
          <p:cNvSpPr>
            <a:spLocks noChangeArrowheads="1"/>
          </p:cNvSpPr>
          <p:nvPr/>
        </p:nvSpPr>
        <p:spPr bwMode="auto">
          <a:xfrm>
            <a:off x="3643238" y="1023535"/>
            <a:ext cx="4729222" cy="523220"/>
          </a:xfrm>
          <a:prstGeom prst="rect"/>
          <a:noFill/>
          <a:ln>
            <a:noFill/>
          </a:ln>
          <a:effectLst/>
        </p:spPr>
        <p:txBody>
          <a:bodyPr anchor="ctr" wrap="square">
            <a:spAutoFit/>
          </a:bodyPr>
          <a:p>
            <a:pPr algn="ctr" eaLnBrk="0" hangingPunct="0"/>
            <a:r>
              <a:rPr altLang="en-US" dirty="0" sz="2800" lang="zh-CN">
                <a:latin typeface="微软雅黑" pitchFamily="34" charset="-122"/>
                <a:ea typeface="微软雅黑" pitchFamily="34" charset="-122"/>
              </a:rPr>
              <a:t>功能组件复杂度加权因子表</a:t>
            </a:r>
          </a:p>
        </p:txBody>
      </p:sp>
      <p:graphicFrame>
        <p:nvGraphicFramePr>
          <p:cNvPr id="4194306" name="Group 164"/>
          <p:cNvGraphicFramePr>
            <a:graphicFrameLocks noGrp="1"/>
          </p:cNvGraphicFramePr>
          <p:nvPr/>
        </p:nvGraphicFramePr>
        <p:xfrm>
          <a:off x="1119674" y="1786295"/>
          <a:ext cx="9853126" cy="4353246"/>
        </p:xfrm>
        <a:graphic>
          <a:graphicData uri="http://schemas.openxmlformats.org/drawingml/2006/table">
            <a:tbl>
              <a:tblPr/>
              <a:tblGrid>
                <a:gridCol w="4381721"/>
                <a:gridCol w="1740274"/>
                <a:gridCol w="1740275"/>
                <a:gridCol w="1990856"/>
              </a:tblGrid>
              <a:tr h="774669">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功能组件类型</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lumMod val="95000"/>
                      </a:schemeClr>
                    </a:solid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简单</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lumMod val="95000"/>
                      </a:schemeClr>
                    </a:solid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中等</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lumMod val="95000"/>
                      </a:schemeClr>
                    </a:solid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复杂</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lumMod val="95000"/>
                      </a:schemeClr>
                    </a:solidFill>
                  </a:tcPr>
                </a:tc>
              </a:tr>
              <a:tr h="772233">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外部输入数（</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EI</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01586">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外部输出数（</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EO</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01586">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外部查询表（</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EQ</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01586">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内部逻辑文件数（</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ILF</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15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01586">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外部接口文件数（</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EIF</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862" name="标题 1"/>
          <p:cNvSpPr>
            <a:spLocks noGrp="1"/>
          </p:cNvSpPr>
          <p:nvPr>
            <p:ph type="title"/>
          </p:nvPr>
        </p:nvSpPr>
        <p:spPr>
          <a:xfrm>
            <a:off x="571501" y="55986"/>
            <a:ext cx="7378181" cy="668780"/>
          </a:xfrm>
        </p:spPr>
        <p:txBody>
          <a:bodyPr/>
          <a:p>
            <a:r>
              <a:rPr altLang="zh-CN" dirty="0" lang="en-US"/>
              <a:t>8.3.4. UFC</a:t>
            </a:r>
            <a:r>
              <a:rPr altLang="en-US" dirty="0" lang="zh-CN"/>
              <a:t>的计算方法</a:t>
            </a:r>
          </a:p>
        </p:txBody>
      </p:sp>
      <p:sp>
        <p:nvSpPr>
          <p:cNvPr id="1048863" name="内容占位符 16"/>
          <p:cNvSpPr txBox="1"/>
          <p:nvPr/>
        </p:nvSpPr>
        <p:spPr>
          <a:xfrm>
            <a:off x="971481" y="983772"/>
            <a:ext cx="9829800" cy="3556000"/>
          </a:xfrm>
          <a:prstGeom prst="rect"/>
        </p:spPr>
        <p:txBody>
          <a:bodyPr>
            <a:noAutofit/>
          </a:bodyPr>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简单=3</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4,</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内部逻辑文件</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15</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外部接口</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1048864" name="矩形 5"/>
          <p:cNvSpPr/>
          <p:nvPr/>
        </p:nvSpPr>
        <p:spPr>
          <a:xfrm>
            <a:off x="1425757" y="5039392"/>
            <a:ext cx="5986780" cy="510541"/>
          </a:xfrm>
          <a:prstGeom prst="rect"/>
        </p:spPr>
        <p:txBody>
          <a:bodyPr wrap="none">
            <a:spAutoFit/>
          </a:bodyPr>
          <a:p>
            <a:pPr>
              <a:lnSpc>
                <a:spcPct val="150000"/>
              </a:lnSpc>
            </a:pPr>
            <a:r>
              <a:rPr altLang="zh-CN" b="1" dirty="0" sz="2800" lang="en-US">
                <a:solidFill>
                  <a:srgbClr val="0000FF"/>
                </a:solidFill>
              </a:rPr>
              <a:t>UFC ＝ </a:t>
            </a:r>
            <a:r>
              <a:rPr altLang="en-US" b="1" dirty="0" sz="2800" lang="zh-CN">
                <a:solidFill>
                  <a:srgbClr val="0000FF"/>
                </a:solidFill>
              </a:rPr>
              <a:t>上述计算值的总和（加权和）</a:t>
            </a:r>
            <a:endParaRPr altLang="zh-CN" b="1" dirty="0" sz="2800" lang="en-US">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868" name="标题 1"/>
          <p:cNvSpPr>
            <a:spLocks noGrp="1"/>
          </p:cNvSpPr>
          <p:nvPr>
            <p:ph type="title"/>
          </p:nvPr>
        </p:nvSpPr>
        <p:spPr>
          <a:xfrm>
            <a:off x="543510" y="74645"/>
            <a:ext cx="9178989" cy="668780"/>
          </a:xfrm>
        </p:spPr>
        <p:txBody>
          <a:bodyPr/>
          <a:p>
            <a:r>
              <a:rPr altLang="zh-CN" dirty="0" lang="en-US"/>
              <a:t>8.3.5. UFC</a:t>
            </a:r>
            <a:r>
              <a:rPr altLang="en-US" dirty="0" lang="zh-CN"/>
              <a:t>计算例子</a:t>
            </a:r>
          </a:p>
        </p:txBody>
      </p:sp>
      <p:sp>
        <p:nvSpPr>
          <p:cNvPr id="1048869" name="Rectangle 3"/>
          <p:cNvSpPr txBox="1">
            <a:spLocks noChangeArrowheads="1"/>
          </p:cNvSpPr>
          <p:nvPr/>
        </p:nvSpPr>
        <p:spPr>
          <a:xfrm>
            <a:off x="1310148" y="1119250"/>
            <a:ext cx="9601200" cy="4334932"/>
          </a:xfrm>
          <a:prstGeom prst="rect"/>
        </p:spPr>
        <p:txBody>
          <a:bodyPr>
            <a:normAutofit fontScale="95000"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假设每个功能要素的复杂度都是平均的。若有一个由</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altLang="en-US" baseline="0" b="0" cap="none"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个接口文件组成的学生管理系统，其未调整功能点计数为：</a:t>
            </a:r>
            <a:endParaRPr altLang="zh-CN" baseline="0" b="1" cap="none" dirty="0" sz="2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None/>
            </a:pP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873" name="标题 1"/>
          <p:cNvSpPr>
            <a:spLocks noGrp="1"/>
          </p:cNvSpPr>
          <p:nvPr>
            <p:ph type="title"/>
          </p:nvPr>
        </p:nvSpPr>
        <p:spPr>
          <a:xfrm>
            <a:off x="571501" y="74648"/>
            <a:ext cx="9029699" cy="668780"/>
          </a:xfrm>
        </p:spPr>
        <p:txBody>
          <a:bodyPr/>
          <a:p>
            <a:r>
              <a:rPr altLang="zh-CN" dirty="0" lang="en-US"/>
              <a:t>8.3.6. 14</a:t>
            </a:r>
            <a:r>
              <a:rPr altLang="en-US" dirty="0" lang="zh-CN"/>
              <a:t>个复杂性调节因素</a:t>
            </a:r>
            <a:r>
              <a:rPr altLang="zh-CN" dirty="0" lang="en-US" err="1"/>
              <a:t>F</a:t>
            </a:r>
            <a:r>
              <a:rPr altLang="zh-CN" baseline="-25000" dirty="0" lang="en-US" err="1"/>
              <a:t>i</a:t>
            </a:r>
            <a:endParaRPr altLang="en-US" dirty="0" lang="zh-CN"/>
          </a:p>
        </p:txBody>
      </p:sp>
      <p:sp>
        <p:nvSpPr>
          <p:cNvPr id="1048874" name="Rectangle 3"/>
          <p:cNvSpPr txBox="1">
            <a:spLocks noChangeArrowheads="1"/>
          </p:cNvSpPr>
          <p:nvPr/>
        </p:nvSpPr>
        <p:spPr>
          <a:xfrm>
            <a:off x="571501" y="1011675"/>
            <a:ext cx="7492990" cy="5215466"/>
          </a:xfrm>
          <a:prstGeom prst="rect"/>
        </p:spPr>
        <p:txBody>
          <a:bodyPr>
            <a:normAutofit fontScale="85714" lnSpcReduction="20000"/>
          </a:bodyPr>
          <a:p>
            <a:pPr algn="l" defTabSz="914400" eaLnBrk="1" fontAlgn="auto" hangingPunct="1" indent="-514350" latinLnBrk="0" lvl="1" marL="788670" marR="0" rtl="0">
              <a:lnSpc>
                <a:spcPct val="15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系统需要可靠的备份和复原吗？</a:t>
            </a:r>
          </a:p>
          <a:p>
            <a:pPr algn="l" defTabSz="914400" eaLnBrk="1" fontAlgn="auto" hangingPunct="1" indent="-514350" latinLnBrk="0" lvl="1" marL="788670" marR="0" rtl="0">
              <a:lnSpc>
                <a:spcPct val="15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系统需要数据通信吗？</a:t>
            </a:r>
          </a:p>
          <a:p>
            <a:pPr algn="l" defTabSz="914400" eaLnBrk="1" fontAlgn="auto" hangingPunct="1" indent="-514350" latinLnBrk="0" lvl="1" marL="788670" marR="0" rtl="0">
              <a:lnSpc>
                <a:spcPct val="15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系统有分布处理功能吗？</a:t>
            </a:r>
          </a:p>
          <a:p>
            <a:pPr algn="l" defTabSz="914400" eaLnBrk="1" fontAlgn="auto" hangingPunct="1" indent="-514350" latinLnBrk="0" lvl="1" marL="788670" marR="0" rtl="0">
              <a:lnSpc>
                <a:spcPct val="15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性能很关键吗？</a:t>
            </a:r>
          </a:p>
          <a:p>
            <a:pPr indent="-514350" lvl="1" marL="788670">
              <a:lnSpc>
                <a:spcPct val="170000"/>
              </a:lnSpc>
              <a:spcBef>
                <a:spcPts val="1200"/>
              </a:spcBef>
              <a:buClr>
                <a:schemeClr val="accent1">
                  <a:lumMod val="75000"/>
                </a:schemeClr>
              </a:buClr>
              <a:buSzPct val="100000"/>
              <a:buFont typeface="+mj-lt"/>
              <a:buAutoNum type="arabicPeriod"/>
            </a:pPr>
            <a:r>
              <a:rPr altLang="en-US" dirty="0" sz="2800" kumimoji="1" lang="zh-CN">
                <a:latin typeface="楷体_GB2312" pitchFamily="49" charset="-122"/>
              </a:rPr>
              <a:t>系统是否运行在既存的、高度实用化的操作系统环境中</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514350" latinLnBrk="0" lvl="1" marL="788670" marR="0" rtl="0">
              <a:lnSpc>
                <a:spcPct val="17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系统需要联机数据项吗？</a:t>
            </a:r>
          </a:p>
          <a:p>
            <a:pPr algn="l" defTabSz="914400" eaLnBrk="1" fontAlgn="auto" hangingPunct="1" indent="-514350" latinLnBrk="0" lvl="1" marL="788670" marR="0" rtl="0">
              <a:lnSpc>
                <a:spcPct val="17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联机数据项是否在多屏幕或多操作之间进行切换？</a:t>
            </a:r>
          </a:p>
        </p:txBody>
      </p:sp>
      <p:sp>
        <p:nvSpPr>
          <p:cNvPr id="1048875" name="矩形 3"/>
          <p:cNvSpPr/>
          <p:nvPr/>
        </p:nvSpPr>
        <p:spPr>
          <a:xfrm>
            <a:off x="8386363" y="1212582"/>
            <a:ext cx="3098807" cy="3970318"/>
          </a:xfrm>
          <a:prstGeom prst="rect"/>
          <a:effectLst>
            <a:outerShdw algn="tl" blurRad="50800" dir="2700000" dist="381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p>
            <a:pPr>
              <a:lnSpc>
                <a:spcPct val="150000"/>
              </a:lnSpc>
            </a:pPr>
            <a:r>
              <a:rPr altLang="en-US" dirty="0" sz="2400" lang="zh-CN"/>
              <a:t>复杂性调节因素值</a:t>
            </a:r>
            <a:r>
              <a:rPr altLang="zh-CN" dirty="0" sz="2400" lang="en-US" err="1"/>
              <a:t>F</a:t>
            </a:r>
            <a:r>
              <a:rPr altLang="zh-CN" baseline="-25000" dirty="0" sz="2400" lang="en-US" err="1"/>
              <a:t>i</a:t>
            </a:r>
            <a:endParaRPr altLang="zh-CN" baseline="-25000" dirty="0" sz="2400" lang="en-US"/>
          </a:p>
          <a:p>
            <a:pPr>
              <a:lnSpc>
                <a:spcPct val="150000"/>
              </a:lnSpc>
            </a:pPr>
            <a:r>
              <a:rPr altLang="en-US" dirty="0" sz="2400" lang="zh-CN"/>
              <a:t>0-没有影响</a:t>
            </a:r>
            <a:endParaRPr altLang="zh-CN" dirty="0" sz="2400" lang="en-US"/>
          </a:p>
          <a:p>
            <a:pPr>
              <a:lnSpc>
                <a:spcPct val="150000"/>
              </a:lnSpc>
            </a:pPr>
            <a:r>
              <a:rPr altLang="en-US" dirty="0" sz="2400" lang="zh-CN"/>
              <a:t>1-偶有影响</a:t>
            </a:r>
            <a:endParaRPr altLang="zh-CN" dirty="0" sz="2400" lang="en-US"/>
          </a:p>
          <a:p>
            <a:pPr>
              <a:lnSpc>
                <a:spcPct val="150000"/>
              </a:lnSpc>
            </a:pPr>
            <a:r>
              <a:rPr altLang="en-US" dirty="0" sz="2400" lang="zh-CN"/>
              <a:t>2-轻微影响</a:t>
            </a:r>
            <a:endParaRPr altLang="zh-CN" dirty="0" sz="2400" lang="en-US"/>
          </a:p>
          <a:p>
            <a:pPr>
              <a:lnSpc>
                <a:spcPct val="150000"/>
              </a:lnSpc>
            </a:pPr>
            <a:r>
              <a:rPr altLang="en-US" dirty="0" sz="2400" lang="zh-CN"/>
              <a:t>3-平均影响</a:t>
            </a:r>
            <a:endParaRPr altLang="zh-CN" dirty="0" sz="2400" lang="en-US"/>
          </a:p>
          <a:p>
            <a:pPr>
              <a:lnSpc>
                <a:spcPct val="150000"/>
              </a:lnSpc>
            </a:pPr>
            <a:r>
              <a:rPr altLang="en-US" dirty="0" sz="2400" lang="zh-CN"/>
              <a:t>4-较大影响</a:t>
            </a:r>
            <a:endParaRPr altLang="zh-CN" dirty="0" sz="2400" lang="en-US"/>
          </a:p>
          <a:p>
            <a:pPr>
              <a:lnSpc>
                <a:spcPct val="150000"/>
              </a:lnSpc>
            </a:pPr>
            <a:r>
              <a:rPr altLang="en-US" dirty="0" sz="2400" lang="zh-CN"/>
              <a:t>5-严重影响</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879" name="标题 1"/>
          <p:cNvSpPr>
            <a:spLocks noGrp="1"/>
          </p:cNvSpPr>
          <p:nvPr>
            <p:ph type="title"/>
          </p:nvPr>
        </p:nvSpPr>
        <p:spPr>
          <a:xfrm>
            <a:off x="571501" y="74648"/>
            <a:ext cx="9197650" cy="668780"/>
          </a:xfrm>
        </p:spPr>
        <p:txBody>
          <a:bodyPr/>
          <a:p>
            <a:r>
              <a:rPr altLang="zh-CN" dirty="0" lang="en-US"/>
              <a:t>8.3.6. 14</a:t>
            </a:r>
            <a:r>
              <a:rPr altLang="en-US" dirty="0" lang="zh-CN"/>
              <a:t>个复杂性调节因素</a:t>
            </a:r>
            <a:r>
              <a:rPr altLang="zh-CN" dirty="0" lang="en-US" err="1"/>
              <a:t>F</a:t>
            </a:r>
            <a:r>
              <a:rPr altLang="zh-CN" baseline="-25000" dirty="0" lang="en-US" err="1"/>
              <a:t>i</a:t>
            </a:r>
            <a:endParaRPr altLang="en-US" dirty="0" lang="zh-CN"/>
          </a:p>
        </p:txBody>
      </p:sp>
      <p:sp>
        <p:nvSpPr>
          <p:cNvPr id="1048880" name="Rectangle 3"/>
          <p:cNvSpPr txBox="1">
            <a:spLocks noChangeArrowheads="1"/>
          </p:cNvSpPr>
          <p:nvPr/>
        </p:nvSpPr>
        <p:spPr>
          <a:xfrm>
            <a:off x="954552" y="870794"/>
            <a:ext cx="9601200" cy="4354344"/>
          </a:xfrm>
          <a:prstGeom prst="rect"/>
        </p:spPr>
        <p:txBody>
          <a:bodyPr>
            <a:noAutofit/>
          </a:bodyPr>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输入、输出、查询和文件很复杂吗？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内部处理复杂吗？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代码需要被设计成可重用吗？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设计中需要包括转换和安装吗？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系统的设计支持不同组织的多次安装吗？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应用的设计方便用户修改和使用吗？</a:t>
            </a:r>
          </a:p>
        </p:txBody>
      </p:sp>
      <p:sp>
        <p:nvSpPr>
          <p:cNvPr id="1048881" name="矩形 3"/>
          <p:cNvSpPr/>
          <p:nvPr/>
        </p:nvSpPr>
        <p:spPr>
          <a:xfrm>
            <a:off x="8430609" y="1396117"/>
            <a:ext cx="3098807" cy="3970318"/>
          </a:xfrm>
          <a:prstGeom prst="rect"/>
          <a:effectLst>
            <a:outerShdw algn="tl" blurRad="50800" dir="2700000" dist="381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p>
            <a:pPr>
              <a:lnSpc>
                <a:spcPct val="150000"/>
              </a:lnSpc>
            </a:pPr>
            <a:r>
              <a:rPr altLang="en-US" dirty="0" sz="2400" lang="zh-CN"/>
              <a:t>复杂性调节因素值</a:t>
            </a:r>
            <a:r>
              <a:rPr altLang="zh-CN" dirty="0" sz="2400" lang="en-US" err="1"/>
              <a:t>F</a:t>
            </a:r>
            <a:r>
              <a:rPr altLang="zh-CN" baseline="-25000" dirty="0" sz="2400" lang="en-US" err="1"/>
              <a:t>i</a:t>
            </a:r>
            <a:endParaRPr altLang="zh-CN" baseline="-25000" dirty="0" sz="2400" lang="en-US"/>
          </a:p>
          <a:p>
            <a:pPr>
              <a:lnSpc>
                <a:spcPct val="150000"/>
              </a:lnSpc>
            </a:pPr>
            <a:r>
              <a:rPr altLang="en-US" dirty="0" sz="2400" lang="zh-CN"/>
              <a:t>0-没有影响</a:t>
            </a:r>
            <a:endParaRPr altLang="zh-CN" dirty="0" sz="2400" lang="en-US"/>
          </a:p>
          <a:p>
            <a:pPr>
              <a:lnSpc>
                <a:spcPct val="150000"/>
              </a:lnSpc>
            </a:pPr>
            <a:r>
              <a:rPr altLang="en-US" dirty="0" sz="2400" lang="zh-CN"/>
              <a:t>1-偶有影响</a:t>
            </a:r>
            <a:endParaRPr altLang="zh-CN" dirty="0" sz="2400" lang="en-US"/>
          </a:p>
          <a:p>
            <a:pPr>
              <a:lnSpc>
                <a:spcPct val="150000"/>
              </a:lnSpc>
            </a:pPr>
            <a:r>
              <a:rPr altLang="en-US" dirty="0" sz="2400" lang="zh-CN"/>
              <a:t>2-轻微影响</a:t>
            </a:r>
            <a:endParaRPr altLang="zh-CN" dirty="0" sz="2400" lang="en-US"/>
          </a:p>
          <a:p>
            <a:pPr>
              <a:lnSpc>
                <a:spcPct val="150000"/>
              </a:lnSpc>
            </a:pPr>
            <a:r>
              <a:rPr altLang="en-US" dirty="0" sz="2400" lang="zh-CN"/>
              <a:t>3-平均影响</a:t>
            </a:r>
            <a:endParaRPr altLang="zh-CN" dirty="0" sz="2400" lang="en-US"/>
          </a:p>
          <a:p>
            <a:pPr>
              <a:lnSpc>
                <a:spcPct val="150000"/>
              </a:lnSpc>
            </a:pPr>
            <a:r>
              <a:rPr altLang="en-US" dirty="0" sz="2400" lang="zh-CN"/>
              <a:t>4-较大影响</a:t>
            </a:r>
            <a:endParaRPr altLang="zh-CN" dirty="0" sz="2400" lang="en-US"/>
          </a:p>
          <a:p>
            <a:pPr>
              <a:lnSpc>
                <a:spcPct val="150000"/>
              </a:lnSpc>
            </a:pPr>
            <a:r>
              <a:rPr altLang="en-US" dirty="0" sz="2400" lang="zh-CN"/>
              <a:t>5-严重影响</a:t>
            </a:r>
          </a:p>
        </p:txBody>
      </p:sp>
      <p:sp>
        <p:nvSpPr>
          <p:cNvPr id="1048882" name="矩形 4"/>
          <p:cNvSpPr/>
          <p:nvPr/>
        </p:nvSpPr>
        <p:spPr>
          <a:xfrm>
            <a:off x="2578002" y="5366435"/>
            <a:ext cx="4005581" cy="447040"/>
          </a:xfrm>
          <a:prstGeom prst="rect"/>
          <a:solidFill>
            <a:schemeClr val="tx1"/>
          </a:solidFill>
        </p:spPr>
        <p:txBody>
          <a:bodyPr wrap="none">
            <a:spAutoFit/>
          </a:bodyPr>
          <a:p>
            <a:pPr indent="-228600" lvl="0" marL="228600">
              <a:lnSpc>
                <a:spcPct val="150000"/>
              </a:lnSpc>
              <a:spcBef>
                <a:spcPts val="1800"/>
              </a:spcBef>
              <a:buClr>
                <a:schemeClr val="accent1">
                  <a:lumMod val="75000"/>
                </a:schemeClr>
              </a:buClr>
              <a:buSzPct val="100000"/>
            </a:pPr>
            <a:r>
              <a:rPr altLang="zh-CN" dirty="0" sz="2400" lang="en-US">
                <a:solidFill>
                  <a:schemeClr val="bg1"/>
                </a:solidFill>
                <a:latin typeface="微软雅黑" panose="020B0503020204020204" pitchFamily="34" charset="-122"/>
                <a:ea typeface="微软雅黑" panose="020B0503020204020204" pitchFamily="34" charset="-122"/>
              </a:rPr>
              <a:t>FP = </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UFC × </a:t>
            </a:r>
            <a:r>
              <a:rPr altLang="zh-CN" dirty="0" sz="2400" lang="en-US">
                <a:solidFill>
                  <a:schemeClr val="bg1"/>
                </a:solidFill>
                <a:latin typeface="微软雅黑" panose="020B0503020204020204" pitchFamily="34" charset="-122"/>
                <a:ea typeface="微软雅黑" panose="020B0503020204020204" pitchFamily="34" charset="-122"/>
              </a:rPr>
              <a:t>(0.65 + 0.01×</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a:t>
            </a:r>
            <a:r>
              <a:rPr altLang="zh-CN" dirty="0" sz="2400" lang="en-US" err="1">
                <a:solidFill>
                  <a:schemeClr val="bg1"/>
                </a:solidFill>
                <a:latin typeface="微软雅黑" panose="020B0503020204020204" pitchFamily="34" charset="-122"/>
                <a:ea typeface="微软雅黑" panose="020B0503020204020204" pitchFamily="34" charset="-122"/>
                <a:sym typeface="Symbol" pitchFamily="18" charset="2"/>
              </a:rPr>
              <a:t>Fi</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8" presetSubtype="16">
                                  <p:stCondLst>
                                    <p:cond delay="0"/>
                                  </p:stCondLst>
                                  <p:childTnLst>
                                    <p:set>
                                      <p:cBhvr>
                                        <p:cTn dur="1" fill="hold" id="6">
                                          <p:stCondLst>
                                            <p:cond delay="0"/>
                                          </p:stCondLst>
                                        </p:cTn>
                                        <p:tgtEl>
                                          <p:spTgt spid="1048882"/>
                                        </p:tgtEl>
                                        <p:attrNameLst>
                                          <p:attrName>style.visibility</p:attrName>
                                        </p:attrNameLst>
                                      </p:cBhvr>
                                      <p:to>
                                        <p:strVal val="visible"/>
                                      </p:to>
                                    </p:set>
                                    <p:animEffect transition="in" filter="diamond(in)">
                                      <p:cBhvr>
                                        <p:cTn dur="2000" id="7"/>
                                        <p:tgtEl>
                                          <p:spTgt spid="1048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597" name="标题 10"/>
          <p:cNvSpPr>
            <a:spLocks noGrp="1"/>
          </p:cNvSpPr>
          <p:nvPr>
            <p:ph type="title"/>
          </p:nvPr>
        </p:nvSpPr>
        <p:spPr>
          <a:xfrm>
            <a:off x="571501" y="65317"/>
            <a:ext cx="6758447" cy="668780"/>
          </a:xfrm>
        </p:spPr>
        <p:txBody>
          <a:bodyPr/>
          <a:p>
            <a:r>
              <a:rPr altLang="zh-CN" dirty="0" lang="en-US"/>
              <a:t>8.1.1.</a:t>
            </a:r>
            <a:r>
              <a:rPr altLang="en-US" dirty="0" lang="zh-CN"/>
              <a:t>软件项目管理的定义</a:t>
            </a:r>
            <a:endParaRPr altLang="en-US" dirty="0" lang="zh-CN">
              <a:latin typeface="+mn-lt"/>
              <a:ea typeface="+mn-ea"/>
              <a:cs typeface="+mn-ea"/>
              <a:sym typeface="+mn-lt"/>
            </a:endParaRPr>
          </a:p>
        </p:txBody>
      </p:sp>
      <p:sp>
        <p:nvSpPr>
          <p:cNvPr id="1048598" name="内容占位符 16"/>
          <p:cNvSpPr txBox="1"/>
          <p:nvPr/>
        </p:nvSpPr>
        <p:spPr>
          <a:xfrm>
            <a:off x="1265903" y="1347018"/>
            <a:ext cx="9829800" cy="3810001"/>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计划、协调、度量、监控、控制及报告等管理方法在软件开发和维护中的具体应用，以保证整个过程是系统的、有原则的、可量化的</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软件项目管理是为了使软件项目能够按照预定的成本、进度、质量顺利完成，而对人员（</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a:t>
            </a:r>
          </a:p>
        </p:txBody>
      </p:sp>
      <mc:AlternateContent xmlns:mc="http://schemas.openxmlformats.org/markup-compatibility/2006">
        <mc:Choice xmlns:p14="http://schemas.microsoft.com/office/powerpoint/2010/main" Requires="p14">
          <p:contentPart p14:bwMode="auto" r:id="rId1">
            <p14:nvContentPartPr>
              <p14:cNvPr id="1049349" name=""/>
              <p14:cNvContentPartPr/>
              <p14:nvPr/>
            </p14:nvContentPartPr>
            <p14:xfrm>
              <a:off x="1626733" y="1947337"/>
              <a:ext cx="6231046" cy="119339"/>
            </p14:xfrm>
          </p:contentPart>
        </mc:Choice>
        <mc:Fallback>
          <p:sp>
            <p:nvSpPr>
              <p:cNvPr id="1049349" name=""/>
              <p:cNvSpPr/>
              <p:nvPr/>
            </p:nvSpPr>
            <p:spPr>
              <a:xfrm>
                <a:off x="1626733" y="1947337"/>
                <a:ext cx="6231046" cy="119339"/>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598">
                                            <p:txEl>
                                              <p:pRg st="1" end="1"/>
                                            </p:txEl>
                                          </p:spTgt>
                                        </p:tgtEl>
                                        <p:attrNameLst>
                                          <p:attrName>style.visibility</p:attrName>
                                        </p:attrNameLst>
                                      </p:cBhvr>
                                      <p:to>
                                        <p:strVal val="visible"/>
                                      </p:to>
                                    </p:set>
                                    <p:animEffect transition="in" filter="blinds(horizontal)">
                                      <p:cBhvr>
                                        <p:cTn dur="500" id="7"/>
                                        <p:tgtEl>
                                          <p:spTgt spid="10485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886" name="标题 1"/>
          <p:cNvSpPr>
            <a:spLocks noGrp="1"/>
          </p:cNvSpPr>
          <p:nvPr>
            <p:ph type="title"/>
          </p:nvPr>
        </p:nvSpPr>
        <p:spPr>
          <a:xfrm>
            <a:off x="571501" y="65317"/>
            <a:ext cx="9020368" cy="668780"/>
          </a:xfrm>
        </p:spPr>
        <p:txBody>
          <a:bodyPr/>
          <a:p>
            <a:r>
              <a:rPr altLang="zh-CN" dirty="0" lang="en-US"/>
              <a:t>8.3.7. </a:t>
            </a:r>
            <a:r>
              <a:rPr altLang="en-US" dirty="0" lang="zh-CN"/>
              <a:t>面向功能的度量：优缺点</a:t>
            </a:r>
          </a:p>
        </p:txBody>
      </p:sp>
      <p:sp>
        <p:nvSpPr>
          <p:cNvPr id="1048887" name="Rectangle 8"/>
          <p:cNvSpPr txBox="1">
            <a:spLocks noChangeArrowheads="1"/>
          </p:cNvSpPr>
          <p:nvPr/>
        </p:nvSpPr>
        <p:spPr>
          <a:xfrm>
            <a:off x="1261533" y="1005399"/>
            <a:ext cx="9601200" cy="4686385"/>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优点</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不足</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功能点计算主要靠经验公式，主观因素比较多</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891" name="标题 1"/>
          <p:cNvSpPr>
            <a:spLocks noGrp="1"/>
          </p:cNvSpPr>
          <p:nvPr>
            <p:ph type="title"/>
          </p:nvPr>
        </p:nvSpPr>
        <p:spPr>
          <a:xfrm>
            <a:off x="571501" y="74648"/>
            <a:ext cx="9300287" cy="668780"/>
          </a:xfrm>
        </p:spPr>
        <p:txBody>
          <a:bodyPr/>
          <a:p>
            <a:r>
              <a:rPr altLang="zh-CN" dirty="0" lang="en-US"/>
              <a:t>8.3.8. </a:t>
            </a:r>
            <a:r>
              <a:rPr altLang="en-US" dirty="0" lang="zh-CN"/>
              <a:t>面向功能的度量：和代码行的转换</a:t>
            </a:r>
          </a:p>
        </p:txBody>
      </p:sp>
      <p:graphicFrame>
        <p:nvGraphicFramePr>
          <p:cNvPr id="4194307" name="表格 2"/>
          <p:cNvGraphicFramePr>
            <a:graphicFrameLocks noGrp="1"/>
          </p:cNvGraphicFramePr>
          <p:nvPr/>
        </p:nvGraphicFramePr>
        <p:xfrm>
          <a:off x="1524003" y="1531644"/>
          <a:ext cx="9567330" cy="4080936"/>
        </p:xfrm>
        <a:graphic>
          <a:graphicData uri="http://schemas.openxmlformats.org/drawingml/2006/table">
            <a:tbl>
              <a:tblPr firstRow="1" bandRow="1">
                <a:tableStyleId>{5C22544A-7EE6-4342-B048-85BDC9FD1C3A}</a:tableStyleId>
              </a:tblPr>
              <a:tblGrid>
                <a:gridCol w="1913466"/>
                <a:gridCol w="1913466"/>
                <a:gridCol w="1913466"/>
                <a:gridCol w="1913466"/>
                <a:gridCol w="1913466"/>
              </a:tblGrid>
              <a:tr h="510117">
                <a:tc>
                  <a:txBody>
                    <a:bodyPr/>
                    <a:p>
                      <a:r>
                        <a:rPr altLang="en-US" dirty="0" sz="2400" lang="zh-CN">
                          <a:latin typeface="Times New Roman" pitchFamily="18" charset="0"/>
                          <a:ea typeface="微软雅黑" pitchFamily="34" charset="-122"/>
                          <a:cs typeface="Times New Roman" pitchFamily="18" charset="0"/>
                        </a:rPr>
                        <a:t>程序语言</a:t>
                      </a:r>
                    </a:p>
                  </a:txBody>
                  <a:tcPr marL="121920" marR="121920"/>
                </a:tc>
                <a:tc>
                  <a:txBody>
                    <a:bodyPr/>
                    <a:p>
                      <a:r>
                        <a:rPr altLang="en-US" dirty="0" sz="2400" lang="zh-CN">
                          <a:latin typeface="Times New Roman" pitchFamily="18" charset="0"/>
                          <a:ea typeface="微软雅黑" pitchFamily="34" charset="-122"/>
                          <a:cs typeface="Times New Roman" pitchFamily="18" charset="0"/>
                        </a:rPr>
                        <a:t>平均值</a:t>
                      </a:r>
                    </a:p>
                  </a:txBody>
                  <a:tcPr marL="121920" marR="121920"/>
                </a:tc>
                <a:tc>
                  <a:txBody>
                    <a:bodyPr/>
                    <a:p>
                      <a:r>
                        <a:rPr altLang="en-US" dirty="0" sz="2400" lang="zh-CN">
                          <a:latin typeface="Times New Roman" pitchFamily="18" charset="0"/>
                          <a:ea typeface="微软雅黑" pitchFamily="34" charset="-122"/>
                          <a:cs typeface="Times New Roman" pitchFamily="18" charset="0"/>
                        </a:rPr>
                        <a:t>中值</a:t>
                      </a:r>
                    </a:p>
                  </a:txBody>
                  <a:tcPr marL="121920" marR="121920"/>
                </a:tc>
                <a:tc>
                  <a:txBody>
                    <a:bodyPr/>
                    <a:p>
                      <a:r>
                        <a:rPr altLang="en-US" dirty="0" sz="2400" lang="zh-CN">
                          <a:latin typeface="Times New Roman" pitchFamily="18" charset="0"/>
                          <a:ea typeface="微软雅黑" pitchFamily="34" charset="-122"/>
                          <a:cs typeface="Times New Roman" pitchFamily="18" charset="0"/>
                        </a:rPr>
                        <a:t>低值</a:t>
                      </a:r>
                    </a:p>
                  </a:txBody>
                  <a:tcPr marL="121920" marR="121920"/>
                </a:tc>
                <a:tc>
                  <a:txBody>
                    <a:bodyPr/>
                    <a:p>
                      <a:r>
                        <a:rPr altLang="en-US" dirty="0" sz="2400" lang="zh-CN">
                          <a:latin typeface="Times New Roman" pitchFamily="18" charset="0"/>
                          <a:ea typeface="微软雅黑" pitchFamily="34" charset="-122"/>
                          <a:cs typeface="Times New Roman" pitchFamily="18" charset="0"/>
                        </a:rPr>
                        <a:t>高值</a:t>
                      </a: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C</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162</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109</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33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704</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C++</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66</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53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29</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178</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ASP</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86</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83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20</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184</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HTML</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43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42</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35</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53</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Java</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63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53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9</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214</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err="1">
                          <a:latin typeface="Times New Roman" pitchFamily="18" charset="0"/>
                          <a:ea typeface="微软雅黑" pitchFamily="34" charset="-122"/>
                          <a:cs typeface="Times New Roman" pitchFamily="18" charset="0"/>
                        </a:rPr>
                        <a:t>Javascript</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58</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63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42</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75</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SQL</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40</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37</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7</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110</a:t>
                      </a:r>
                      <a:endParaRPr altLang="en-US" dirty="0" sz="2400" lang="zh-CN">
                        <a:latin typeface="Times New Roman" pitchFamily="18" charset="0"/>
                        <a:ea typeface="微软雅黑" pitchFamily="34" charset="-122"/>
                        <a:cs typeface="Times New Roman" pitchFamily="18" charset="0"/>
                      </a:endParaRPr>
                    </a:p>
                  </a:txBody>
                  <a:tcPr marL="121920" marR="121920"/>
                </a:tc>
              </a:tr>
            </a:tbl>
          </a:graphicData>
        </a:graphic>
      </p:graphicFrame>
      <p:sp>
        <p:nvSpPr>
          <p:cNvPr id="1048892" name="矩形 3"/>
          <p:cNvSpPr/>
          <p:nvPr/>
        </p:nvSpPr>
        <p:spPr>
          <a:xfrm>
            <a:off x="3479674" y="932116"/>
            <a:ext cx="5516881" cy="510540"/>
          </a:xfrm>
          <a:prstGeom prst="rect"/>
        </p:spPr>
        <p:txBody>
          <a:bodyPr wrap="none">
            <a:spAutoFit/>
          </a:bodyPr>
          <a:p>
            <a:r>
              <a:rPr altLang="en-US" dirty="0" sz="2800" lang="zh-CN">
                <a:latin typeface="Times New Roman" pitchFamily="18" charset="0"/>
                <a:ea typeface="微软雅黑" pitchFamily="34" charset="-122"/>
                <a:cs typeface="Times New Roman" pitchFamily="18" charset="0"/>
              </a:rPr>
              <a:t>一个功能点所需的代码行粗略估算</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896" name="标题 3"/>
          <p:cNvSpPr>
            <a:spLocks noGrp="1"/>
          </p:cNvSpPr>
          <p:nvPr>
            <p:ph type="title"/>
          </p:nvPr>
        </p:nvSpPr>
        <p:spPr>
          <a:xfrm>
            <a:off x="7736175" y="571500"/>
            <a:ext cx="4278849" cy="2197100"/>
          </a:xfrm>
        </p:spPr>
        <p:txBody>
          <a:bodyPr>
            <a:normAutofit/>
          </a:bodyPr>
          <a:p>
            <a:pPr algn="ctr"/>
            <a:r>
              <a:rPr altLang="zh-CN" dirty="0" sz="2800" lang="en-US">
                <a:latin typeface="+mn-lt"/>
                <a:ea typeface="+mn-ea"/>
                <a:cs typeface="+mn-ea"/>
                <a:sym typeface="+mn-lt"/>
              </a:rPr>
              <a:t>8.4. </a:t>
            </a:r>
            <a:r>
              <a:rPr altLang="en-US" dirty="0" sz="2800" lang="zh-CN">
                <a:latin typeface="+mn-lt"/>
                <a:ea typeface="+mn-ea"/>
                <a:cs typeface="+mn-ea"/>
                <a:sym typeface="+mn-lt"/>
              </a:rPr>
              <a:t>软件项目估算</a:t>
            </a:r>
          </a:p>
        </p:txBody>
      </p:sp>
      <p:sp>
        <p:nvSpPr>
          <p:cNvPr id="1048897" name="文本占位符 5"/>
          <p:cNvSpPr>
            <a:spLocks noGrp="1"/>
          </p:cNvSpPr>
          <p:nvPr>
            <p:ph type="body" sz="half" idx="2"/>
          </p:nvPr>
        </p:nvSpPr>
        <p:spPr>
          <a:xfrm>
            <a:off x="7913152" y="2995011"/>
            <a:ext cx="3657600" cy="3214059"/>
          </a:xfrm>
        </p:spPr>
        <p:txBody>
          <a:bodyPr>
            <a:normAutofit fontScale="91667" lnSpcReduction="10000"/>
          </a:bodyPr>
          <a:p>
            <a:pPr indent="-342900" marL="342900">
              <a:lnSpc>
                <a:spcPct val="150000"/>
              </a:lnSpc>
              <a:buClrTx/>
              <a:buFont typeface="Wingdings" panose="05000000000000000000" pitchFamily="2" charset="2"/>
              <a:buChar char="l"/>
            </a:pPr>
            <a:r>
              <a:rPr altLang="en-US" dirty="0" sz="2400" lang="zh-CN"/>
              <a:t>软件项目估算概念</a:t>
            </a:r>
            <a:endParaRPr altLang="zh-CN" dirty="0" sz="2400" lang="en-US"/>
          </a:p>
          <a:p>
            <a:pPr indent="-342900" marL="342900">
              <a:lnSpc>
                <a:spcPct val="150000"/>
              </a:lnSpc>
              <a:buClrTx/>
              <a:buFont typeface="Wingdings" panose="05000000000000000000" pitchFamily="2" charset="2"/>
              <a:buChar char="l"/>
            </a:pPr>
            <a:r>
              <a:rPr altLang="en-US" dirty="0" sz="2400" lang="zh-CN"/>
              <a:t>三点期望值法</a:t>
            </a:r>
            <a:endParaRPr altLang="zh-CN" dirty="0" sz="2400" lang="en-US"/>
          </a:p>
          <a:p>
            <a:pPr indent="-342900" marL="342900">
              <a:lnSpc>
                <a:spcPct val="150000"/>
              </a:lnSpc>
              <a:buClrTx/>
              <a:buFont typeface="Wingdings" panose="05000000000000000000" pitchFamily="2" charset="2"/>
              <a:buChar char="l"/>
            </a:pPr>
            <a:r>
              <a:rPr altLang="en-US" dirty="0" sz="2400" lang="zh-CN"/>
              <a:t>基于</a:t>
            </a:r>
            <a:r>
              <a:rPr altLang="zh-CN" dirty="0" sz="2400" lang="en-US"/>
              <a:t>LOC</a:t>
            </a:r>
            <a:r>
              <a:rPr altLang="en-US" dirty="0" sz="2400" lang="zh-CN"/>
              <a:t>的项目估算</a:t>
            </a:r>
            <a:endParaRPr altLang="zh-CN" dirty="0" sz="2400" lang="en-US"/>
          </a:p>
          <a:p>
            <a:pPr indent="-342900" marL="342900">
              <a:lnSpc>
                <a:spcPct val="150000"/>
              </a:lnSpc>
              <a:buClrTx/>
              <a:buFont typeface="Wingdings" panose="05000000000000000000" pitchFamily="2" charset="2"/>
              <a:buChar char="l"/>
            </a:pPr>
            <a:r>
              <a:rPr altLang="en-US" dirty="0" sz="2400" lang="zh-CN"/>
              <a:t>基于功能点的项目估算</a:t>
            </a:r>
            <a:endParaRPr altLang="zh-CN" dirty="0" sz="2400" lang="en-US"/>
          </a:p>
          <a:p>
            <a:pPr indent="-342900" marL="342900">
              <a:lnSpc>
                <a:spcPct val="150000"/>
              </a:lnSpc>
              <a:buClrTx/>
              <a:buFont typeface="Wingdings" panose="05000000000000000000" pitchFamily="2" charset="2"/>
              <a:buChar char="l"/>
            </a:pPr>
            <a:r>
              <a:rPr altLang="en-US" dirty="0" sz="2400" lang="zh-CN"/>
              <a:t>基于过程分解的项目估算</a:t>
            </a:r>
            <a:endParaRPr altLang="zh-CN" dirty="0" sz="2400" lang="en-US"/>
          </a:p>
          <a:p>
            <a:pPr indent="-342900" marL="342900">
              <a:lnSpc>
                <a:spcPct val="150000"/>
              </a:lnSpc>
              <a:buClrTx/>
              <a:buFont typeface="Wingdings" panose="05000000000000000000" pitchFamily="2" charset="2"/>
              <a:buChar char="l"/>
            </a:pPr>
            <a:endParaRPr altLang="zh-CN" dirty="0" sz="2400" lang="en-US">
              <a:cs typeface="+mn-ea"/>
              <a:sym typeface="+mn-lt"/>
            </a:endParaRPr>
          </a:p>
        </p:txBody>
      </p:sp>
      <p:pic>
        <p:nvPicPr>
          <p:cNvPr id="2097162"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63"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64"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96"/>
                                        </p:tgtEl>
                                        <p:attrNameLst>
                                          <p:attrName>style.visibility</p:attrName>
                                        </p:attrNameLst>
                                      </p:cBhvr>
                                      <p:to>
                                        <p:strVal val="visible"/>
                                      </p:to>
                                    </p:set>
                                    <p:animEffect transition="in" filter="wipe(down)">
                                      <p:cBhvr>
                                        <p:cTn dur="500" id="7"/>
                                        <p:tgtEl>
                                          <p:spTgt spid="104889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897">
                                            <p:txEl>
                                              <p:pRg st="0" end="0"/>
                                            </p:txEl>
                                          </p:spTgt>
                                        </p:tgtEl>
                                        <p:attrNameLst>
                                          <p:attrName>style.visibility</p:attrName>
                                        </p:attrNameLst>
                                      </p:cBhvr>
                                      <p:to>
                                        <p:strVal val="visible"/>
                                      </p:to>
                                    </p:set>
                                    <p:animEffect transition="in" filter="fade">
                                      <p:cBhvr>
                                        <p:cTn dur="1000" id="12"/>
                                        <p:tgtEl>
                                          <p:spTgt spid="1048897">
                                            <p:txEl>
                                              <p:pRg st="0" end="0"/>
                                            </p:txEl>
                                          </p:spTgt>
                                        </p:tgtEl>
                                      </p:cBhvr>
                                    </p:animEffect>
                                    <p:anim calcmode="lin" valueType="num">
                                      <p:cBhvr>
                                        <p:cTn dur="1000" fill="hold" id="13"/>
                                        <p:tgtEl>
                                          <p:spTgt spid="1048897">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8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897">
                                            <p:txEl>
                                              <p:pRg st="1" end="1"/>
                                            </p:txEl>
                                          </p:spTgt>
                                        </p:tgtEl>
                                        <p:attrNameLst>
                                          <p:attrName>style.visibility</p:attrName>
                                        </p:attrNameLst>
                                      </p:cBhvr>
                                      <p:to>
                                        <p:strVal val="visible"/>
                                      </p:to>
                                    </p:set>
                                    <p:animEffect transition="in" filter="fade">
                                      <p:cBhvr>
                                        <p:cTn dur="1000" id="19"/>
                                        <p:tgtEl>
                                          <p:spTgt spid="1048897">
                                            <p:txEl>
                                              <p:pRg st="1" end="1"/>
                                            </p:txEl>
                                          </p:spTgt>
                                        </p:tgtEl>
                                      </p:cBhvr>
                                    </p:animEffect>
                                    <p:anim calcmode="lin" valueType="num">
                                      <p:cBhvr>
                                        <p:cTn dur="1000" fill="hold" id="20"/>
                                        <p:tgtEl>
                                          <p:spTgt spid="1048897">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8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897">
                                            <p:txEl>
                                              <p:pRg st="2" end="2"/>
                                            </p:txEl>
                                          </p:spTgt>
                                        </p:tgtEl>
                                        <p:attrNameLst>
                                          <p:attrName>style.visibility</p:attrName>
                                        </p:attrNameLst>
                                      </p:cBhvr>
                                      <p:to>
                                        <p:strVal val="visible"/>
                                      </p:to>
                                    </p:set>
                                    <p:animEffect transition="in" filter="fade">
                                      <p:cBhvr>
                                        <p:cTn dur="1000" id="26"/>
                                        <p:tgtEl>
                                          <p:spTgt spid="1048897">
                                            <p:txEl>
                                              <p:pRg st="2" end="2"/>
                                            </p:txEl>
                                          </p:spTgt>
                                        </p:tgtEl>
                                      </p:cBhvr>
                                    </p:animEffect>
                                    <p:anim calcmode="lin" valueType="num">
                                      <p:cBhvr>
                                        <p:cTn dur="1000" fill="hold" id="27"/>
                                        <p:tgtEl>
                                          <p:spTgt spid="1048897">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89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8897">
                                            <p:txEl>
                                              <p:pRg st="3" end="3"/>
                                            </p:txEl>
                                          </p:spTgt>
                                        </p:tgtEl>
                                        <p:attrNameLst>
                                          <p:attrName>style.visibility</p:attrName>
                                        </p:attrNameLst>
                                      </p:cBhvr>
                                      <p:to>
                                        <p:strVal val="visible"/>
                                      </p:to>
                                    </p:set>
                                    <p:animEffect transition="in" filter="fade">
                                      <p:cBhvr>
                                        <p:cTn dur="1000" id="33"/>
                                        <p:tgtEl>
                                          <p:spTgt spid="1048897">
                                            <p:txEl>
                                              <p:pRg st="3" end="3"/>
                                            </p:txEl>
                                          </p:spTgt>
                                        </p:tgtEl>
                                      </p:cBhvr>
                                    </p:animEffect>
                                    <p:anim calcmode="lin" valueType="num">
                                      <p:cBhvr>
                                        <p:cTn dur="1000" fill="hold" id="34"/>
                                        <p:tgtEl>
                                          <p:spTgt spid="1048897">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88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42" presetSubtype="0">
                                  <p:stCondLst>
                                    <p:cond delay="0"/>
                                  </p:stCondLst>
                                  <p:childTnLst>
                                    <p:set>
                                      <p:cBhvr>
                                        <p:cTn dur="1" fill="hold" id="39">
                                          <p:stCondLst>
                                            <p:cond delay="0"/>
                                          </p:stCondLst>
                                        </p:cTn>
                                        <p:tgtEl>
                                          <p:spTgt spid="1048897">
                                            <p:txEl>
                                              <p:pRg st="4" end="4"/>
                                            </p:txEl>
                                          </p:spTgt>
                                        </p:tgtEl>
                                        <p:attrNameLst>
                                          <p:attrName>style.visibility</p:attrName>
                                        </p:attrNameLst>
                                      </p:cBhvr>
                                      <p:to>
                                        <p:strVal val="visible"/>
                                      </p:to>
                                    </p:set>
                                    <p:animEffect transition="in" filter="fade">
                                      <p:cBhvr>
                                        <p:cTn dur="1000" id="40"/>
                                        <p:tgtEl>
                                          <p:spTgt spid="1048897">
                                            <p:txEl>
                                              <p:pRg st="4" end="4"/>
                                            </p:txEl>
                                          </p:spTgt>
                                        </p:tgtEl>
                                      </p:cBhvr>
                                    </p:animEffect>
                                    <p:anim calcmode="lin" valueType="num">
                                      <p:cBhvr>
                                        <p:cTn dur="1000" fill="hold" id="41"/>
                                        <p:tgtEl>
                                          <p:spTgt spid="1048897">
                                            <p:txEl>
                                              <p:pRg st="4" end="4"/>
                                            </p:txEl>
                                          </p:spTgt>
                                        </p:tgtEl>
                                        <p:attrNameLst>
                                          <p:attrName>ppt_x</p:attrName>
                                        </p:attrNameLst>
                                      </p:cBhvr>
                                      <p:tavLst>
                                        <p:tav tm="0">
                                          <p:val>
                                            <p:strVal val="#ppt_x"/>
                                          </p:val>
                                        </p:tav>
                                        <p:tav tm="100000">
                                          <p:val>
                                            <p:strVal val="#ppt_x"/>
                                          </p:val>
                                        </p:tav>
                                      </p:tavLst>
                                    </p:anim>
                                    <p:anim calcmode="lin" valueType="num">
                                      <p:cBhvr>
                                        <p:cTn dur="1000" fill="hold" id="42"/>
                                        <p:tgtEl>
                                          <p:spTgt spid="104889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6" grpId="0"/>
      <p:bldP spid="104889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901" name="标题 1"/>
          <p:cNvSpPr>
            <a:spLocks noGrp="1"/>
          </p:cNvSpPr>
          <p:nvPr>
            <p:ph type="title"/>
          </p:nvPr>
        </p:nvSpPr>
        <p:spPr>
          <a:xfrm>
            <a:off x="552840" y="81017"/>
            <a:ext cx="5202767" cy="668780"/>
          </a:xfrm>
        </p:spPr>
        <p:txBody>
          <a:bodyPr/>
          <a:p>
            <a:r>
              <a:rPr altLang="zh-CN" dirty="0" lang="en-US"/>
              <a:t>8.4.1. </a:t>
            </a:r>
            <a:r>
              <a:rPr altLang="en-US" dirty="0" lang="zh-CN"/>
              <a:t>软件项目估算</a:t>
            </a:r>
          </a:p>
        </p:txBody>
      </p:sp>
      <p:sp>
        <p:nvSpPr>
          <p:cNvPr id="1048902" name="矩形 7"/>
          <p:cNvSpPr/>
          <p:nvPr/>
        </p:nvSpPr>
        <p:spPr>
          <a:xfrm>
            <a:off x="1130713" y="1694980"/>
            <a:ext cx="9533466" cy="1134413"/>
          </a:xfrm>
          <a:prstGeom prst="rect"/>
        </p:spPr>
        <p:txBody>
          <a:bodyPr wrap="square">
            <a:spAutoFit/>
          </a:bodyPr>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项目启动之前，软件团队应该估算将要做的工作、所需要的资源、成本、从开始到完成的时间，也即是对这些内容进行预测</a:t>
            </a:r>
            <a:endParaRPr altLang="en-US" dirty="0" sz="2400" lang="zh-CN"/>
          </a:p>
        </p:txBody>
      </p:sp>
      <p:sp>
        <p:nvSpPr>
          <p:cNvPr id="1048903" name="矩形 8"/>
          <p:cNvSpPr/>
          <p:nvPr/>
        </p:nvSpPr>
        <p:spPr>
          <a:xfrm>
            <a:off x="1130713" y="3597470"/>
            <a:ext cx="9043458" cy="1688411"/>
          </a:xfrm>
          <a:prstGeom prst="rect"/>
        </p:spPr>
        <p:txBody>
          <a:bodyPr wrap="square">
            <a:spAutoFit/>
          </a:bodyPr>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项目度量方法为项目估算提供了依据与有效输入</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尽量把估算推迟到项目的后期进行</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根据已经完成的项目进行估算</a:t>
            </a:r>
            <a:endParaRPr altLang="en-US" dirty="0" lang="zh-CN"/>
          </a:p>
        </p:txBody>
      </p:sp>
      <p:sp>
        <p:nvSpPr>
          <p:cNvPr id="1048904" name="TextBox 9"/>
          <p:cNvSpPr txBox="1"/>
          <p:nvPr/>
        </p:nvSpPr>
        <p:spPr>
          <a:xfrm>
            <a:off x="1130713" y="1267653"/>
            <a:ext cx="800219" cy="461665"/>
          </a:xfrm>
          <a:prstGeom prst="rect"/>
          <a:noFill/>
        </p:spPr>
        <p:txBody>
          <a:bodyPr rtlCol="0" wrap="none">
            <a:spAutoFit/>
          </a:bodyPr>
          <a:p>
            <a:r>
              <a:rPr altLang="en-US" b="1" dirty="0" sz="2400" lang="zh-CN">
                <a:solidFill>
                  <a:srgbClr val="0000FF"/>
                </a:solidFill>
                <a:latin typeface="微软雅黑" pitchFamily="34" charset="-122"/>
                <a:ea typeface="微软雅黑" pitchFamily="34" charset="-122"/>
              </a:rPr>
              <a:t>概念</a:t>
            </a:r>
          </a:p>
        </p:txBody>
      </p:sp>
      <p:sp>
        <p:nvSpPr>
          <p:cNvPr id="1048905" name="TextBox 10"/>
          <p:cNvSpPr txBox="1"/>
          <p:nvPr/>
        </p:nvSpPr>
        <p:spPr>
          <a:xfrm>
            <a:off x="1130713" y="3181118"/>
            <a:ext cx="800219" cy="461665"/>
          </a:xfrm>
          <a:prstGeom prst="rect"/>
          <a:noFill/>
        </p:spPr>
        <p:txBody>
          <a:bodyPr rtlCol="0" wrap="none">
            <a:spAutoFit/>
          </a:bodyPr>
          <a:p>
            <a:r>
              <a:rPr altLang="en-US" b="1" dirty="0" sz="2400" lang="zh-CN">
                <a:solidFill>
                  <a:srgbClr val="0000FF"/>
                </a:solidFill>
                <a:latin typeface="微软雅黑" pitchFamily="34" charset="-122"/>
                <a:ea typeface="微软雅黑" pitchFamily="34" charset="-122"/>
              </a:rPr>
              <a:t>策略</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909" name="Rectangle 2"/>
          <p:cNvSpPr>
            <a:spLocks noGrp="1" noChangeArrowheads="1"/>
          </p:cNvSpPr>
          <p:nvPr>
            <p:ph type="title"/>
          </p:nvPr>
        </p:nvSpPr>
        <p:spPr>
          <a:xfrm>
            <a:off x="580831" y="158621"/>
            <a:ext cx="9505561" cy="668780"/>
          </a:xfrm>
        </p:spPr>
        <p:txBody>
          <a:bodyPr/>
          <a:p>
            <a:r>
              <a:rPr altLang="zh-CN" dirty="0" lang="en-US"/>
              <a:t>8.4.2. </a:t>
            </a:r>
            <a:r>
              <a:rPr altLang="en-US" dirty="0" lang="zh-CN"/>
              <a:t>项目估算方法</a:t>
            </a:r>
          </a:p>
        </p:txBody>
      </p:sp>
      <p:sp>
        <p:nvSpPr>
          <p:cNvPr id="1048910" name="Rectangle 3"/>
          <p:cNvSpPr>
            <a:spLocks noGrp="1" noChangeArrowheads="1"/>
          </p:cNvSpPr>
          <p:nvPr>
            <p:ph type="body" idx="4294967295"/>
          </p:nvPr>
        </p:nvSpPr>
        <p:spPr>
          <a:xfrm>
            <a:off x="1017612" y="1504344"/>
            <a:ext cx="4859338" cy="3556000"/>
          </a:xfrm>
          <a:prstGeom prst="rect"/>
          <a:effectLst>
            <a:outerShdw algn="t" blurRad="50800" dir="5400000" dist="381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Autofit/>
          </a:bodyPr>
          <a:p>
            <a:pPr>
              <a:lnSpc>
                <a:spcPct val="150000"/>
              </a:lnSpc>
            </a:pPr>
            <a:r>
              <a:rPr altLang="en-US" dirty="0" sz="2600" lang="zh-CN">
                <a:latin typeface="Times New Roman" pitchFamily="18" charset="0"/>
                <a:ea typeface="微软雅黑" pitchFamily="34" charset="-122"/>
                <a:cs typeface="Times New Roman" pitchFamily="18" charset="0"/>
              </a:rPr>
              <a:t>基于问题分解的估算</a:t>
            </a:r>
            <a:endParaRPr altLang="zh-CN" dirty="0" sz="2600" lang="en-US">
              <a:latin typeface="Times New Roman" pitchFamily="18" charset="0"/>
              <a:ea typeface="微软雅黑" pitchFamily="34" charset="-122"/>
              <a:cs typeface="Times New Roman" pitchFamily="18" charset="0"/>
            </a:endParaRPr>
          </a:p>
          <a:p>
            <a:pPr lvl="1">
              <a:lnSpc>
                <a:spcPct val="150000"/>
              </a:lnSpc>
            </a:pPr>
            <a:r>
              <a:rPr altLang="en-US" dirty="0" sz="2400" lang="zh-CN">
                <a:latin typeface="Times New Roman" pitchFamily="18" charset="0"/>
                <a:ea typeface="微软雅黑" pitchFamily="34" charset="-122"/>
                <a:cs typeface="Times New Roman" pitchFamily="18" charset="0"/>
              </a:rPr>
              <a:t>基于</a:t>
            </a:r>
            <a:r>
              <a:rPr altLang="zh-CN" dirty="0" sz="2400" lang="en-US">
                <a:latin typeface="Times New Roman" pitchFamily="18" charset="0"/>
                <a:ea typeface="微软雅黑" pitchFamily="34" charset="-122"/>
                <a:cs typeface="Times New Roman" pitchFamily="18" charset="0"/>
              </a:rPr>
              <a:t>LOC</a:t>
            </a:r>
          </a:p>
          <a:p>
            <a:pPr lvl="1">
              <a:lnSpc>
                <a:spcPct val="150000"/>
              </a:lnSpc>
            </a:pPr>
            <a:r>
              <a:rPr altLang="en-US" dirty="0" sz="2400" lang="zh-CN">
                <a:latin typeface="Times New Roman" pitchFamily="18" charset="0"/>
                <a:ea typeface="微软雅黑" pitchFamily="34" charset="-122"/>
                <a:cs typeface="Times New Roman" pitchFamily="18" charset="0"/>
              </a:rPr>
              <a:t>基于功能点</a:t>
            </a:r>
            <a:r>
              <a:rPr altLang="zh-CN" dirty="0" sz="2400" lang="en-US">
                <a:latin typeface="Times New Roman" pitchFamily="18" charset="0"/>
                <a:ea typeface="微软雅黑" pitchFamily="34" charset="-122"/>
                <a:cs typeface="Times New Roman" pitchFamily="18" charset="0"/>
              </a:rPr>
              <a:t>FP</a:t>
            </a:r>
          </a:p>
          <a:p>
            <a:pPr>
              <a:lnSpc>
                <a:spcPct val="150000"/>
              </a:lnSpc>
            </a:pPr>
            <a:r>
              <a:rPr altLang="en-US" dirty="0" sz="2600" lang="zh-CN">
                <a:latin typeface="Times New Roman" pitchFamily="18" charset="0"/>
                <a:ea typeface="微软雅黑" pitchFamily="34" charset="-122"/>
                <a:cs typeface="Times New Roman" pitchFamily="18" charset="0"/>
              </a:rPr>
              <a:t>基于过程分解的估算</a:t>
            </a:r>
            <a:endParaRPr altLang="zh-CN" dirty="0" sz="2600" lang="en-US">
              <a:latin typeface="Times New Roman" pitchFamily="18" charset="0"/>
              <a:ea typeface="微软雅黑" pitchFamily="34" charset="-122"/>
              <a:cs typeface="Times New Roman" pitchFamily="18" charset="0"/>
            </a:endParaRPr>
          </a:p>
        </p:txBody>
      </p:sp>
      <p:sp>
        <p:nvSpPr>
          <p:cNvPr id="1048911" name="Rectangle 3"/>
          <p:cNvSpPr txBox="1">
            <a:spLocks noChangeArrowheads="1"/>
          </p:cNvSpPr>
          <p:nvPr/>
        </p:nvSpPr>
        <p:spPr>
          <a:xfrm>
            <a:off x="6290734" y="1487415"/>
            <a:ext cx="4986866" cy="3555989"/>
          </a:xfrm>
          <a:prstGeom prst="rect"/>
          <a:effectLst>
            <a:outerShdw algn="t" blurRad="50800" dir="5400000" dist="381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bIns="45720" lIns="91440" rIns="91440" rtlCol="0" tIns="45720" vert="horz">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cap="none" dirty="0" sz="2600" i="0" kern="1200" kumimoji="0" lang="zh-CN"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基于回归分析的经验估算模型</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基于</a:t>
            </a:r>
            <a:r>
              <a:rPr altLang="zh-CN" baseline="0" cap="none" dirty="0" sz="2400" i="0" kern="1200" kumimoji="0" lang="en-US"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LOC</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基于功能点</a:t>
            </a:r>
            <a:r>
              <a:rPr altLang="zh-CN" baseline="0" cap="none" dirty="0" sz="2400" i="0" kern="1200" kumimoji="0" lang="en-US"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FP</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dirty="0" sz="2600" lang="en-US">
                <a:latin typeface="Times New Roman" pitchFamily="18" charset="0"/>
                <a:ea typeface="微软雅黑" pitchFamily="34" charset="-122"/>
                <a:cs typeface="Times New Roman" pitchFamily="18" charset="0"/>
              </a:rPr>
              <a:t>COCOMO</a:t>
            </a:r>
            <a:r>
              <a:rPr altLang="en-US" dirty="0" sz="2600" lang="zh-CN">
                <a:latin typeface="Times New Roman" pitchFamily="18" charset="0"/>
                <a:ea typeface="微软雅黑" pitchFamily="34" charset="-122"/>
                <a:cs typeface="Times New Roman" pitchFamily="18" charset="0"/>
              </a:rPr>
              <a:t>模型</a:t>
            </a:r>
            <a:endParaRPr altLang="zh-CN" baseline="0" cap="none" dirty="0" sz="2600" i="0" kern="1200" kumimoji="0" lang="en-US"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endParaRPr>
          </a:p>
        </p:txBody>
      </p:sp>
      <p:sp>
        <p:nvSpPr>
          <p:cNvPr id="1048912" name="TextBox 4"/>
          <p:cNvSpPr txBox="1"/>
          <p:nvPr/>
        </p:nvSpPr>
        <p:spPr>
          <a:xfrm>
            <a:off x="1281402" y="5263544"/>
            <a:ext cx="4145281" cy="447040"/>
          </a:xfrm>
          <a:prstGeom prst="rect"/>
          <a:noFill/>
        </p:spPr>
        <p:txBody>
          <a:bodyPr rtlCol="0" wrap="none">
            <a:spAutoFit/>
          </a:bodyPr>
          <a:p>
            <a:r>
              <a:rPr altLang="en-US" dirty="0" sz="2400" lang="zh-CN">
                <a:solidFill>
                  <a:srgbClr val="0000FF"/>
                </a:solidFill>
                <a:latin typeface="微软雅黑" pitchFamily="34" charset="-122"/>
                <a:ea typeface="微软雅黑" pitchFamily="34" charset="-122"/>
              </a:rPr>
              <a:t>基于分解技术的项目估算方法</a:t>
            </a:r>
          </a:p>
        </p:txBody>
      </p:sp>
      <p:sp>
        <p:nvSpPr>
          <p:cNvPr id="1048913" name="TextBox 5"/>
          <p:cNvSpPr txBox="1"/>
          <p:nvPr/>
        </p:nvSpPr>
        <p:spPr>
          <a:xfrm>
            <a:off x="7128928" y="5263545"/>
            <a:ext cx="3535680" cy="447041"/>
          </a:xfrm>
          <a:prstGeom prst="rect"/>
          <a:noFill/>
        </p:spPr>
        <p:txBody>
          <a:bodyPr rtlCol="0" wrap="none">
            <a:spAutoFit/>
          </a:bodyPr>
          <a:p>
            <a:r>
              <a:rPr altLang="en-US" dirty="0" sz="2400" lang="zh-CN">
                <a:solidFill>
                  <a:srgbClr val="0000FF"/>
                </a:solidFill>
                <a:latin typeface="微软雅黑" pitchFamily="34" charset="-122"/>
                <a:ea typeface="微软雅黑" pitchFamily="34" charset="-122"/>
              </a:rPr>
              <a:t>基于经验的项目估算方法</a:t>
            </a: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914" name="Rectangle 2"/>
          <p:cNvSpPr>
            <a:spLocks noGrp="1" noChangeArrowheads="1"/>
          </p:cNvSpPr>
          <p:nvPr>
            <p:ph type="title"/>
          </p:nvPr>
        </p:nvSpPr>
        <p:spPr>
          <a:xfrm>
            <a:off x="571501" y="111967"/>
            <a:ext cx="9160328" cy="668780"/>
          </a:xfrm>
        </p:spPr>
        <p:txBody>
          <a:bodyPr/>
          <a:p>
            <a:r>
              <a:rPr altLang="zh-CN" dirty="0" lang="en-US"/>
              <a:t>8.4.3. </a:t>
            </a:r>
            <a:r>
              <a:rPr altLang="en-US" dirty="0" lang="zh-CN"/>
              <a:t>三点期望值法</a:t>
            </a:r>
          </a:p>
        </p:txBody>
      </p:sp>
      <p:sp>
        <p:nvSpPr>
          <p:cNvPr id="1048915" name="Rectangle 3"/>
          <p:cNvSpPr>
            <a:spLocks noGrp="1" noChangeArrowheads="1"/>
          </p:cNvSpPr>
          <p:nvPr>
            <p:ph type="body" idx="4294967295"/>
          </p:nvPr>
        </p:nvSpPr>
        <p:spPr>
          <a:xfrm>
            <a:off x="1238832" y="1245994"/>
            <a:ext cx="9601200" cy="4373152"/>
          </a:xfrm>
          <a:prstGeom prst="rect"/>
        </p:spPr>
        <p:txBody>
          <a:bodyPr>
            <a:normAutofit fontScale="96429" lnSpcReduction="10000"/>
          </a:bodyPr>
          <a:p>
            <a:pPr>
              <a:lnSpc>
                <a:spcPct val="160000"/>
              </a:lnSpc>
              <a:spcBef>
                <a:spcPts val="1200"/>
              </a:spcBef>
            </a:pPr>
            <a:r>
              <a:rPr altLang="en-US" dirty="0" sz="2800" lang="zh-CN"/>
              <a:t>在基于问题的分解估算方法中，通过估计最大值、最小值、最可能值的加权平均值作为期望值来估算</a:t>
            </a:r>
          </a:p>
          <a:p>
            <a:pPr>
              <a:lnSpc>
                <a:spcPct val="160000"/>
              </a:lnSpc>
              <a:spcBef>
                <a:spcPts val="1200"/>
              </a:spcBef>
            </a:pPr>
            <a:r>
              <a:rPr altLang="en-US" dirty="0" sz="2800" lang="zh-CN">
                <a:solidFill>
                  <a:srgbClr val="0000CC"/>
                </a:solidFill>
              </a:rPr>
              <a:t>估计期望值</a:t>
            </a:r>
            <a:r>
              <a:rPr altLang="zh-CN" dirty="0" sz="2800" lang="en-US">
                <a:solidFill>
                  <a:srgbClr val="0000CC"/>
                </a:solidFill>
              </a:rPr>
              <a:t>=(</a:t>
            </a:r>
            <a:r>
              <a:rPr altLang="en-US" dirty="0" sz="2800" lang="zh-CN">
                <a:solidFill>
                  <a:srgbClr val="0000CC"/>
                </a:solidFill>
              </a:rPr>
              <a:t>最大值＋</a:t>
            </a:r>
            <a:r>
              <a:rPr altLang="zh-CN" dirty="0" sz="2800" lang="en-US">
                <a:solidFill>
                  <a:srgbClr val="0000CC"/>
                </a:solidFill>
              </a:rPr>
              <a:t>4×</a:t>
            </a:r>
            <a:r>
              <a:rPr altLang="en-US" dirty="0" sz="2800" lang="zh-CN">
                <a:solidFill>
                  <a:srgbClr val="0000CC"/>
                </a:solidFill>
              </a:rPr>
              <a:t>最可能值＋最小值</a:t>
            </a:r>
            <a:r>
              <a:rPr altLang="zh-CN" dirty="0" sz="2800" lang="en-US">
                <a:solidFill>
                  <a:srgbClr val="0000CC"/>
                </a:solidFill>
              </a:rPr>
              <a:t>) / 6</a:t>
            </a:r>
          </a:p>
          <a:p>
            <a:pPr>
              <a:lnSpc>
                <a:spcPct val="160000"/>
              </a:lnSpc>
              <a:spcBef>
                <a:spcPts val="1200"/>
              </a:spcBef>
            </a:pPr>
            <a:r>
              <a:rPr altLang="en-US" dirty="0" sz="2800" lang="zh-CN"/>
              <a:t>例如：如果估计系统</a:t>
            </a:r>
            <a:r>
              <a:rPr altLang="zh-CN" dirty="0" sz="2800" lang="en-US"/>
              <a:t>X</a:t>
            </a:r>
            <a:r>
              <a:rPr altLang="en-US" dirty="0" sz="2800" lang="zh-CN"/>
              <a:t>规模的最大值为</a:t>
            </a:r>
            <a:r>
              <a:rPr altLang="zh-CN" dirty="0" sz="2800" lang="en-US"/>
              <a:t>100KLOC</a:t>
            </a:r>
            <a:r>
              <a:rPr altLang="en-US" dirty="0" sz="2800" lang="zh-CN"/>
              <a:t>，最小值为</a:t>
            </a:r>
            <a:r>
              <a:rPr altLang="zh-CN" dirty="0" sz="2800" lang="en-US"/>
              <a:t>50KLOC</a:t>
            </a:r>
            <a:r>
              <a:rPr altLang="en-US" dirty="0" sz="2800" lang="zh-CN"/>
              <a:t>，最可能值为</a:t>
            </a:r>
            <a:r>
              <a:rPr altLang="zh-CN" dirty="0" sz="2800" lang="en-US"/>
              <a:t>60KLOC</a:t>
            </a:r>
            <a:r>
              <a:rPr altLang="en-US" dirty="0" sz="2800" lang="zh-CN"/>
              <a:t>，则其估计期望规模为</a:t>
            </a:r>
            <a:r>
              <a:rPr altLang="zh-CN" dirty="0" sz="2800" lang="en-US"/>
              <a:t>(100+4×60+50)/6 = 65KLOC</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916" name="Rectangle 2"/>
          <p:cNvSpPr>
            <a:spLocks noGrp="1" noChangeArrowheads="1"/>
          </p:cNvSpPr>
          <p:nvPr>
            <p:ph type="title"/>
          </p:nvPr>
        </p:nvSpPr>
        <p:spPr>
          <a:xfrm>
            <a:off x="571501" y="65317"/>
            <a:ext cx="10298060" cy="668780"/>
          </a:xfrm>
        </p:spPr>
        <p:txBody>
          <a:bodyPr/>
          <a:p>
            <a:r>
              <a:rPr altLang="zh-CN" dirty="0" lang="en-US"/>
              <a:t>8.4.4. </a:t>
            </a:r>
            <a:r>
              <a:rPr altLang="en-US" dirty="0" lang="zh-CN"/>
              <a:t>案例：基于问题分解的估算 (1</a:t>
            </a:r>
            <a:r>
              <a:rPr altLang="zh-CN" dirty="0" lang="en-US"/>
              <a:t>/8)</a:t>
            </a:r>
          </a:p>
        </p:txBody>
      </p:sp>
      <p:sp>
        <p:nvSpPr>
          <p:cNvPr id="1048917" name="Rectangle 3"/>
          <p:cNvSpPr>
            <a:spLocks noGrp="1" noChangeArrowheads="1"/>
          </p:cNvSpPr>
          <p:nvPr>
            <p:ph type="body" idx="4294967295"/>
          </p:nvPr>
        </p:nvSpPr>
        <p:spPr>
          <a:xfrm>
            <a:off x="1268361" y="1267799"/>
            <a:ext cx="9601200" cy="4705298"/>
          </a:xfrm>
          <a:prstGeom prst="rect"/>
        </p:spPr>
        <p:txBody>
          <a:bodyPr>
            <a:noAutofit/>
          </a:bodyPr>
          <a:p>
            <a:pPr>
              <a:lnSpc>
                <a:spcPct val="150000"/>
              </a:lnSpc>
            </a:pPr>
            <a:r>
              <a:rPr altLang="en-US" dirty="0" sz="2800" lang="zh-CN"/>
              <a:t>软件描述(</a:t>
            </a:r>
            <a:r>
              <a:rPr altLang="zh-CN" dirty="0" sz="2800" lang="en-US"/>
              <a:t>CAD</a:t>
            </a:r>
            <a:r>
              <a:rPr altLang="en-US" dirty="0" sz="2800" lang="zh-CN"/>
              <a:t>软件)</a:t>
            </a:r>
          </a:p>
          <a:p>
            <a:pPr lvl="1">
              <a:lnSpc>
                <a:spcPct val="150000"/>
              </a:lnSpc>
            </a:pPr>
            <a:r>
              <a:rPr altLang="zh-CN" dirty="0" sz="2400" lang="en-US"/>
              <a:t>CAD</a:t>
            </a:r>
            <a:r>
              <a:rPr altLang="en-US" dirty="0" sz="2400" lang="zh-CN"/>
              <a:t>图形软件可接受来自用户的二维和三维几何数据，用户通过界面与</a:t>
            </a:r>
            <a:r>
              <a:rPr altLang="zh-CN" dirty="0" sz="2400" lang="en-US"/>
              <a:t>CAD</a:t>
            </a:r>
            <a:r>
              <a:rPr altLang="en-US" dirty="0" sz="2400" lang="zh-CN"/>
              <a:t>软件进行交互，并控制它，该软件具有良好的人机界面设计的特征。所有的几何数据及其支持信息存放在数据库中。开发设计分析模块，以产生所需的输出，这些输出将显示在各种不同的图形化设备上。软件在设计中要考虑与外设进行交互并控制它们，包括鼠标、数字化仪、打印机等。</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918" name="Rectangle 2"/>
          <p:cNvSpPr>
            <a:spLocks noGrp="1" noChangeArrowheads="1"/>
          </p:cNvSpPr>
          <p:nvPr>
            <p:ph type="title"/>
          </p:nvPr>
        </p:nvSpPr>
        <p:spPr>
          <a:xfrm>
            <a:off x="562171" y="127639"/>
            <a:ext cx="9188319" cy="668780"/>
          </a:xfrm>
        </p:spPr>
        <p:txBody>
          <a:bodyPr/>
          <a:p>
            <a:r>
              <a:rPr altLang="zh-CN" dirty="0" lang="en-US"/>
              <a:t>8.4.4. </a:t>
            </a:r>
            <a:r>
              <a:rPr altLang="en-US" dirty="0" lang="zh-CN"/>
              <a:t>案例：基于问题分解的估算 (</a:t>
            </a:r>
            <a:r>
              <a:rPr altLang="zh-CN" dirty="0" lang="en-US"/>
              <a:t>2/8)</a:t>
            </a:r>
            <a:endParaRPr altLang="en-US" dirty="0" lang="zh-CN"/>
          </a:p>
        </p:txBody>
      </p:sp>
      <p:sp>
        <p:nvSpPr>
          <p:cNvPr id="1048919" name="Rectangle 3"/>
          <p:cNvSpPr>
            <a:spLocks noGrp="1" noChangeArrowheads="1"/>
          </p:cNvSpPr>
          <p:nvPr>
            <p:ph type="body" idx="4294967295"/>
          </p:nvPr>
        </p:nvSpPr>
        <p:spPr>
          <a:xfrm>
            <a:off x="1430593" y="1335542"/>
            <a:ext cx="9601200" cy="4726039"/>
          </a:xfrm>
          <a:prstGeom prst="rect"/>
        </p:spPr>
        <p:txBody>
          <a:bodyPr>
            <a:noAutofit/>
          </a:bodyPr>
          <a:p>
            <a:pPr>
              <a:lnSpc>
                <a:spcPts val="3000"/>
              </a:lnSpc>
            </a:pPr>
            <a:r>
              <a:rPr altLang="en-US" dirty="0" sz="2800" lang="zh-CN"/>
              <a:t>软件子系统划分</a:t>
            </a:r>
          </a:p>
          <a:p>
            <a:pPr lvl="1">
              <a:lnSpc>
                <a:spcPts val="3000"/>
              </a:lnSpc>
            </a:pPr>
            <a:r>
              <a:rPr altLang="en-US" dirty="0" sz="2400" lang="zh-CN"/>
              <a:t>图形用户界面及其控制机制（</a:t>
            </a:r>
            <a:r>
              <a:rPr altLang="zh-CN" dirty="0" sz="2400" kern="100" lang="en-US">
                <a:latin typeface="Times New Roman" pitchFamily="18" charset="0"/>
                <a:cs typeface="Times New Roman" pitchFamily="18" charset="0"/>
              </a:rPr>
              <a:t>UICF</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二维几何分析（</a:t>
            </a:r>
            <a:r>
              <a:rPr altLang="zh-CN" dirty="0" sz="2400" kern="100" lang="en-US">
                <a:latin typeface="Times New Roman" pitchFamily="18" charset="0"/>
                <a:cs typeface="Times New Roman" pitchFamily="18" charset="0"/>
              </a:rPr>
              <a:t>2DGA</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三维几何分析（</a:t>
            </a:r>
            <a:r>
              <a:rPr altLang="zh-CN" dirty="0" sz="2400" kern="100" lang="en-US">
                <a:latin typeface="Times New Roman" pitchFamily="18" charset="0"/>
                <a:cs typeface="Times New Roman" pitchFamily="18" charset="0"/>
              </a:rPr>
              <a:t>3DGA</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数据库管理（</a:t>
            </a:r>
            <a:r>
              <a:rPr altLang="zh-CN" dirty="0" sz="2400" kern="100" lang="en-US">
                <a:latin typeface="Times New Roman" pitchFamily="18" charset="0"/>
                <a:cs typeface="Times New Roman" pitchFamily="18" charset="0"/>
              </a:rPr>
              <a:t>DBM</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图形显示（</a:t>
            </a:r>
            <a:r>
              <a:rPr altLang="zh-CN" dirty="0" sz="2400" kern="100" lang="en-US">
                <a:latin typeface="Times New Roman" pitchFamily="18" charset="0"/>
                <a:cs typeface="Times New Roman" pitchFamily="18" charset="0"/>
              </a:rPr>
              <a:t>CGDF</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外设控制(与打印机、数字化仪、扫描仪的接口)</a:t>
            </a:r>
            <a:r>
              <a:rPr altLang="zh-CN" dirty="0" sz="2400" kern="100" lang="en-US">
                <a:latin typeface="Times New Roman" pitchFamily="18" charset="0"/>
                <a:cs typeface="Times New Roman" pitchFamily="18" charset="0"/>
              </a:rPr>
              <a:t> </a:t>
            </a:r>
            <a:r>
              <a:rPr altLang="en-US" dirty="0" sz="2400" kern="100" lang="zh-CN">
                <a:latin typeface="Times New Roman" pitchFamily="18" charset="0"/>
                <a:cs typeface="Times New Roman" pitchFamily="18" charset="0"/>
              </a:rPr>
              <a:t>（</a:t>
            </a:r>
            <a:r>
              <a:rPr altLang="zh-CN" dirty="0" sz="2400" kern="100" lang="en-US">
                <a:latin typeface="Times New Roman" pitchFamily="18" charset="0"/>
                <a:cs typeface="Times New Roman" pitchFamily="18" charset="0"/>
              </a:rPr>
              <a:t>PCF</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设计分析子系统（</a:t>
            </a:r>
            <a:r>
              <a:rPr altLang="zh-CN" dirty="0" sz="2400" kern="100" lang="en-US">
                <a:latin typeface="Times New Roman" pitchFamily="18" charset="0"/>
                <a:cs typeface="Times New Roman" pitchFamily="18" charset="0"/>
              </a:rPr>
              <a:t>DAM</a:t>
            </a:r>
            <a:r>
              <a:rPr altLang="en-US" dirty="0" sz="2400" kern="100" lang="zh-CN">
                <a:latin typeface="Times New Roman" pitchFamily="18" charset="0"/>
                <a:cs typeface="Times New Roman" pitchFamily="18" charset="0"/>
              </a:rPr>
              <a:t>）</a:t>
            </a:r>
            <a:endParaRPr altLang="en-US" dirty="0" sz="2400" lang="zh-CN"/>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920" name="Rectangle 2"/>
          <p:cNvSpPr>
            <a:spLocks noGrp="1" noChangeArrowheads="1"/>
          </p:cNvSpPr>
          <p:nvPr>
            <p:ph type="title"/>
          </p:nvPr>
        </p:nvSpPr>
        <p:spPr>
          <a:xfrm>
            <a:off x="571501" y="65317"/>
            <a:ext cx="9123005" cy="668780"/>
          </a:xfrm>
        </p:spPr>
        <p:txBody>
          <a:bodyPr/>
          <a:p>
            <a:r>
              <a:rPr altLang="zh-CN" dirty="0" lang="en-US"/>
              <a:t>8.4.4. </a:t>
            </a:r>
            <a:r>
              <a:rPr altLang="en-US" dirty="0" lang="zh-CN"/>
              <a:t>案例：基于问题分解的估算(</a:t>
            </a:r>
            <a:r>
              <a:rPr altLang="zh-CN" dirty="0" lang="en-US"/>
              <a:t>3/8)</a:t>
            </a:r>
            <a:endParaRPr altLang="en-US" dirty="0" lang="zh-CN"/>
          </a:p>
        </p:txBody>
      </p:sp>
      <p:sp>
        <p:nvSpPr>
          <p:cNvPr id="1048921" name="Rectangle 3"/>
          <p:cNvSpPr>
            <a:spLocks noGrp="1" noChangeArrowheads="1"/>
          </p:cNvSpPr>
          <p:nvPr>
            <p:ph type="body" idx="4294967295"/>
          </p:nvPr>
        </p:nvSpPr>
        <p:spPr>
          <a:xfrm>
            <a:off x="884602" y="1202573"/>
            <a:ext cx="9601200" cy="4703705"/>
          </a:xfrm>
          <a:prstGeom prst="rect"/>
        </p:spPr>
        <p:txBody>
          <a:bodyPr>
            <a:normAutofit/>
          </a:bodyPr>
          <a:p>
            <a:pPr>
              <a:lnSpc>
                <a:spcPct val="150000"/>
              </a:lnSpc>
            </a:pPr>
            <a:r>
              <a:rPr altLang="en-US" dirty="0" sz="2800" lang="zh-CN">
                <a:solidFill>
                  <a:srgbClr val="FF3300"/>
                </a:solidFill>
              </a:rPr>
              <a:t>基于</a:t>
            </a:r>
            <a:r>
              <a:rPr altLang="zh-CN" dirty="0" sz="2800" lang="en-US">
                <a:solidFill>
                  <a:srgbClr val="FF3300"/>
                </a:solidFill>
              </a:rPr>
              <a:t>LOC</a:t>
            </a:r>
            <a:r>
              <a:rPr altLang="en-US" dirty="0" sz="2800" lang="zh-CN">
                <a:solidFill>
                  <a:srgbClr val="FF3300"/>
                </a:solidFill>
              </a:rPr>
              <a:t>的估算</a:t>
            </a:r>
            <a:r>
              <a:rPr altLang="en-US" dirty="0" sz="2800" lang="zh-CN"/>
              <a:t>：估算出各个子系统的代码行，例如三维几何分析功能的代码行估算范围为：</a:t>
            </a:r>
          </a:p>
          <a:p>
            <a:pPr lvl="1">
              <a:lnSpc>
                <a:spcPct val="150000"/>
              </a:lnSpc>
            </a:pPr>
            <a:r>
              <a:rPr altLang="en-US" dirty="0" sz="2400" lang="zh-CN"/>
              <a:t>乐观值</a:t>
            </a:r>
            <a:r>
              <a:rPr altLang="zh-CN" dirty="0" sz="2400" lang="en-US"/>
              <a:t>a</a:t>
            </a:r>
            <a:r>
              <a:rPr altLang="en-US" dirty="0" sz="2400" lang="zh-CN"/>
              <a:t>：4600</a:t>
            </a:r>
          </a:p>
          <a:p>
            <a:pPr lvl="1">
              <a:lnSpc>
                <a:spcPct val="150000"/>
              </a:lnSpc>
            </a:pPr>
            <a:r>
              <a:rPr altLang="en-US" dirty="0" sz="2400" lang="zh-CN"/>
              <a:t>可能值</a:t>
            </a:r>
            <a:r>
              <a:rPr altLang="zh-CN" dirty="0" sz="2400" lang="en-US"/>
              <a:t>m</a:t>
            </a:r>
            <a:r>
              <a:rPr altLang="en-US" dirty="0" sz="2400" lang="zh-CN"/>
              <a:t>：6900</a:t>
            </a:r>
          </a:p>
          <a:p>
            <a:pPr lvl="1">
              <a:lnSpc>
                <a:spcPct val="150000"/>
              </a:lnSpc>
            </a:pPr>
            <a:r>
              <a:rPr altLang="en-US" dirty="0" sz="2400" lang="zh-CN"/>
              <a:t>悲观值</a:t>
            </a:r>
            <a:r>
              <a:rPr altLang="zh-CN" dirty="0" sz="2400" lang="en-US"/>
              <a:t>b</a:t>
            </a:r>
            <a:r>
              <a:rPr altLang="en-US" dirty="0" sz="2400" lang="zh-CN"/>
              <a:t>：8600</a:t>
            </a:r>
          </a:p>
          <a:p>
            <a:pPr lvl="1">
              <a:lnSpc>
                <a:spcPct val="150000"/>
              </a:lnSpc>
            </a:pPr>
            <a:r>
              <a:rPr altLang="en-US" dirty="0" sz="2400" lang="zh-CN"/>
              <a:t>估算值： </a:t>
            </a:r>
            <a:r>
              <a:rPr altLang="zh-CN" dirty="0" sz="2400" lang="en-US"/>
              <a:t>e = (a + 4m + b)/6 = 6800</a:t>
            </a:r>
            <a:endParaRPr altLang="en-US" dirty="0" sz="2400" lang="zh-CN"/>
          </a:p>
          <a:p>
            <a:pPr>
              <a:lnSpc>
                <a:spcPct val="150000"/>
              </a:lnSpc>
            </a:pPr>
            <a:endParaRPr altLang="zh-CN" dirty="0" sz="2800" lang="en-US"/>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922" name="Rectangle 2"/>
          <p:cNvSpPr>
            <a:spLocks noGrp="1" noChangeArrowheads="1"/>
          </p:cNvSpPr>
          <p:nvPr>
            <p:ph type="title"/>
          </p:nvPr>
        </p:nvSpPr>
        <p:spPr>
          <a:xfrm>
            <a:off x="571500" y="83976"/>
            <a:ext cx="9580205" cy="668780"/>
          </a:xfrm>
        </p:spPr>
        <p:txBody>
          <a:bodyPr/>
          <a:p>
            <a:r>
              <a:rPr altLang="zh-CN" dirty="0" lang="en-US"/>
              <a:t>8.4.4. </a:t>
            </a:r>
            <a:r>
              <a:rPr altLang="en-US" dirty="0" lang="zh-CN"/>
              <a:t>案例：基于问题分解的估算(</a:t>
            </a:r>
            <a:r>
              <a:rPr altLang="zh-CN" dirty="0" lang="en-US"/>
              <a:t>4/8)</a:t>
            </a:r>
            <a:endParaRPr altLang="en-US" dirty="0" lang="zh-CN"/>
          </a:p>
        </p:txBody>
      </p:sp>
      <p:graphicFrame>
        <p:nvGraphicFramePr>
          <p:cNvPr id="4194308" name="表格 3"/>
          <p:cNvGraphicFramePr>
            <a:graphicFrameLocks noGrp="1"/>
          </p:cNvGraphicFramePr>
          <p:nvPr/>
        </p:nvGraphicFramePr>
        <p:xfrm>
          <a:off x="1680447" y="981163"/>
          <a:ext cx="8631083" cy="5073300"/>
        </p:xfrm>
        <a:graphic>
          <a:graphicData uri="http://schemas.openxmlformats.org/drawingml/2006/table">
            <a:tbl>
              <a:tblPr firstRow="1" bandRow="1">
                <a:tableStyleId>{BC89EF96-8CEA-46FF-86C4-4CE0E7609802}</a:tableStyleId>
              </a:tblPr>
              <a:tblGrid>
                <a:gridCol w="6580366"/>
                <a:gridCol w="2050717"/>
              </a:tblGrid>
              <a:tr h="502749">
                <a:tc>
                  <a:txBody>
                    <a:bodyPr/>
                    <a:p>
                      <a:pPr algn="ctr">
                        <a:lnSpc>
                          <a:spcPct val="150000"/>
                        </a:lnSpc>
                        <a:spcAft>
                          <a:spcPts val="0"/>
                        </a:spcAft>
                      </a:pPr>
                      <a:r>
                        <a:rPr b="1" dirty="0" sz="2400" i="0" kern="100" lang="zh-CN">
                          <a:solidFill>
                            <a:schemeClr val="tx1"/>
                          </a:solidFill>
                          <a:latin typeface="Times New Roman" pitchFamily="18" charset="0"/>
                          <a:ea typeface="微软雅黑" pitchFamily="34" charset="-122"/>
                          <a:cs typeface="Times New Roman" pitchFamily="18" charset="0"/>
                        </a:rPr>
                        <a:t>子系统</a:t>
                      </a:r>
                      <a:endParaRPr dirty="0" sz="18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b="1" dirty="0" sz="2400" i="0" kern="100" lang="zh-CN">
                          <a:solidFill>
                            <a:schemeClr val="tx1"/>
                          </a:solidFill>
                          <a:latin typeface="Times New Roman" pitchFamily="18" charset="0"/>
                          <a:ea typeface="微软雅黑" pitchFamily="34" charset="-122"/>
                          <a:cs typeface="Times New Roman" pitchFamily="18" charset="0"/>
                        </a:rPr>
                        <a:t>代码行</a:t>
                      </a:r>
                      <a:endParaRPr dirty="0" sz="18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96815">
                <a:tc>
                  <a:txBody>
                    <a:bodyPr/>
                    <a:p>
                      <a:pPr algn="l">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图形用户界面及其控制机制</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2 300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59836">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二维几何分析</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5 300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87829">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三维几何分析</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6 800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634482">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数据库管理</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3 350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78498">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计算机图形显示</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4 950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50506">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外设控制</a:t>
                      </a:r>
                      <a:r>
                        <a:rPr dirty="0" sz="2400" kern="100" lang="en-US">
                          <a:solidFill>
                            <a:schemeClr val="tx1"/>
                          </a:solidFill>
                          <a:latin typeface="Times New Roman" pitchFamily="18" charset="0"/>
                          <a:ea typeface="微软雅黑" pitchFamily="34" charset="-122"/>
                          <a:cs typeface="Times New Roman" pitchFamily="18" charset="0"/>
                        </a:rPr>
                        <a:t>(</a:t>
                      </a:r>
                      <a:r>
                        <a:rPr dirty="0" sz="2400" kern="100" lang="zh-CN">
                          <a:solidFill>
                            <a:schemeClr val="tx1"/>
                          </a:solidFill>
                          <a:latin typeface="Times New Roman" pitchFamily="18" charset="0"/>
                          <a:ea typeface="微软雅黑" pitchFamily="34" charset="-122"/>
                          <a:cs typeface="Times New Roman" pitchFamily="18" charset="0"/>
                        </a:rPr>
                        <a:t>与打印机、扫描仪等的接口</a:t>
                      </a:r>
                      <a:r>
                        <a:rPr dirty="0" sz="2400" kern="100" lang="en-US">
                          <a:solidFill>
                            <a:schemeClr val="tx1"/>
                          </a:solidFill>
                          <a:latin typeface="Times New Roman" pitchFamily="18" charset="0"/>
                          <a:ea typeface="微软雅黑" pitchFamily="34" charset="-122"/>
                          <a:cs typeface="Times New Roman" pitchFamily="18" charset="0"/>
                        </a:rPr>
                        <a:t>)</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2 100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59836">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设计分析子系统</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8 400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02749">
                <a:tc>
                  <a:txBody>
                    <a:bodyPr/>
                    <a:p>
                      <a:pPr algn="just">
                        <a:lnSpc>
                          <a:spcPct val="150000"/>
                        </a:lnSpc>
                        <a:spcAft>
                          <a:spcPts val="0"/>
                        </a:spcAft>
                      </a:pPr>
                      <a:r>
                        <a:rPr altLang="en-US" b="1" dirty="0" sz="2400" kern="100" lang="zh-CN">
                          <a:solidFill>
                            <a:srgbClr val="0000FF"/>
                          </a:solidFill>
                          <a:latin typeface="Times New Roman" pitchFamily="18" charset="0"/>
                          <a:ea typeface="微软雅黑" pitchFamily="34" charset="-122"/>
                          <a:cs typeface="Times New Roman" pitchFamily="18" charset="0"/>
                        </a:rPr>
                        <a:t>合计</a:t>
                      </a:r>
                      <a:endParaRPr b="1" dirty="0" sz="2400" kern="100" lang="zh-CN">
                        <a:solidFill>
                          <a:srgbClr val="0000FF"/>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altLang="zh-CN" b="1" dirty="0" sz="2400" kern="100" lang="en-US">
                          <a:solidFill>
                            <a:srgbClr val="0000FF"/>
                          </a:solidFill>
                          <a:latin typeface="Times New Roman" pitchFamily="18" charset="0"/>
                          <a:ea typeface="微软雅黑" pitchFamily="34" charset="-122"/>
                          <a:cs typeface="Times New Roman" pitchFamily="18" charset="0"/>
                        </a:rPr>
                        <a:t>33200</a:t>
                      </a:r>
                      <a:endParaRPr b="1" dirty="0" sz="2400" kern="100" lang="zh-CN">
                        <a:solidFill>
                          <a:srgbClr val="0000FF"/>
                        </a:solidFill>
                        <a:latin typeface="Times New Roman" pitchFamily="18" charset="0"/>
                        <a:ea typeface="微软雅黑" pitchFamily="34" charset="-122"/>
                        <a:cs typeface="Times New Roman" pitchFamily="18" charset="0"/>
                      </a:endParaRPr>
                    </a:p>
                  </a:txBody>
                  <a:tcPr marL="68580" marR="68580" marT="0" marB="0"/>
                </a:tc>
              </a:tr>
            </a:tbl>
          </a:graphicData>
        </a:graphic>
      </p:graphicFrame>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02" name="流程图: 离页连接符 44"/>
          <p:cNvSpPr/>
          <p:nvPr/>
        </p:nvSpPr>
        <p:spPr>
          <a:xfrm rot="16200000">
            <a:off x="2146301" y="591033"/>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03" name="TextBox 45"/>
          <p:cNvSpPr txBox="1"/>
          <p:nvPr/>
        </p:nvSpPr>
        <p:spPr>
          <a:xfrm>
            <a:off x="2014415" y="810840"/>
            <a:ext cx="646331" cy="369332"/>
          </a:xfrm>
          <a:prstGeom prst="rect"/>
          <a:noFill/>
        </p:spPr>
        <p:txBody>
          <a:bodyPr rtlCol="0" wrap="none">
            <a:spAutoFit/>
          </a:bodyPr>
          <a:p>
            <a:r>
              <a:rPr altLang="en-US" dirty="0" lang="zh-CN">
                <a:solidFill>
                  <a:schemeClr val="bg1"/>
                </a:solidFill>
              </a:rPr>
              <a:t>范围</a:t>
            </a:r>
          </a:p>
        </p:txBody>
      </p:sp>
      <p:sp>
        <p:nvSpPr>
          <p:cNvPr id="1048604" name="流程图: 离页连接符 46"/>
          <p:cNvSpPr/>
          <p:nvPr/>
        </p:nvSpPr>
        <p:spPr>
          <a:xfrm rot="16200000">
            <a:off x="2146301" y="1261760"/>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05" name="TextBox 47"/>
          <p:cNvSpPr txBox="1"/>
          <p:nvPr/>
        </p:nvSpPr>
        <p:spPr>
          <a:xfrm>
            <a:off x="2014415" y="1481567"/>
            <a:ext cx="646331" cy="369332"/>
          </a:xfrm>
          <a:prstGeom prst="rect"/>
          <a:noFill/>
        </p:spPr>
        <p:txBody>
          <a:bodyPr rtlCol="0" wrap="none">
            <a:spAutoFit/>
          </a:bodyPr>
          <a:p>
            <a:r>
              <a:rPr altLang="en-US" dirty="0" lang="zh-CN">
                <a:solidFill>
                  <a:schemeClr val="bg1"/>
                </a:solidFill>
              </a:rPr>
              <a:t>时间</a:t>
            </a:r>
          </a:p>
        </p:txBody>
      </p:sp>
      <p:sp>
        <p:nvSpPr>
          <p:cNvPr id="1048606" name="流程图: 离页连接符 48"/>
          <p:cNvSpPr/>
          <p:nvPr/>
        </p:nvSpPr>
        <p:spPr>
          <a:xfrm rot="16200000">
            <a:off x="2146301" y="1932487"/>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07" name="TextBox 49"/>
          <p:cNvSpPr txBox="1"/>
          <p:nvPr/>
        </p:nvSpPr>
        <p:spPr>
          <a:xfrm>
            <a:off x="2014415" y="2152294"/>
            <a:ext cx="646331" cy="369332"/>
          </a:xfrm>
          <a:prstGeom prst="rect"/>
          <a:noFill/>
        </p:spPr>
        <p:txBody>
          <a:bodyPr rtlCol="0" wrap="none">
            <a:spAutoFit/>
          </a:bodyPr>
          <a:p>
            <a:r>
              <a:rPr altLang="en-US" dirty="0" lang="zh-CN">
                <a:solidFill>
                  <a:schemeClr val="bg1"/>
                </a:solidFill>
              </a:rPr>
              <a:t>成本</a:t>
            </a:r>
          </a:p>
        </p:txBody>
      </p:sp>
      <p:sp>
        <p:nvSpPr>
          <p:cNvPr id="1048608" name="流程图: 离页连接符 50"/>
          <p:cNvSpPr/>
          <p:nvPr/>
        </p:nvSpPr>
        <p:spPr>
          <a:xfrm rot="16200000">
            <a:off x="2146301" y="2603214"/>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09" name="TextBox 51"/>
          <p:cNvSpPr txBox="1"/>
          <p:nvPr/>
        </p:nvSpPr>
        <p:spPr>
          <a:xfrm>
            <a:off x="2014415" y="2823021"/>
            <a:ext cx="646331" cy="369332"/>
          </a:xfrm>
          <a:prstGeom prst="rect"/>
          <a:noFill/>
        </p:spPr>
        <p:txBody>
          <a:bodyPr rtlCol="0" wrap="none">
            <a:spAutoFit/>
          </a:bodyPr>
          <a:p>
            <a:r>
              <a:rPr altLang="en-US" dirty="0" lang="zh-CN">
                <a:solidFill>
                  <a:schemeClr val="bg1"/>
                </a:solidFill>
              </a:rPr>
              <a:t>质量</a:t>
            </a:r>
          </a:p>
        </p:txBody>
      </p:sp>
      <p:sp>
        <p:nvSpPr>
          <p:cNvPr id="1048610" name="流程图: 离页连接符 52"/>
          <p:cNvSpPr/>
          <p:nvPr/>
        </p:nvSpPr>
        <p:spPr>
          <a:xfrm rot="16200000">
            <a:off x="2146301" y="3273941"/>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11" name="TextBox 53"/>
          <p:cNvSpPr txBox="1"/>
          <p:nvPr/>
        </p:nvSpPr>
        <p:spPr>
          <a:xfrm>
            <a:off x="2014415" y="3493748"/>
            <a:ext cx="646331" cy="369332"/>
          </a:xfrm>
          <a:prstGeom prst="rect"/>
          <a:noFill/>
        </p:spPr>
        <p:txBody>
          <a:bodyPr rtlCol="0" wrap="none">
            <a:spAutoFit/>
          </a:bodyPr>
          <a:p>
            <a:r>
              <a:rPr altLang="en-US" dirty="0" lang="zh-CN">
                <a:solidFill>
                  <a:schemeClr val="bg1"/>
                </a:solidFill>
              </a:rPr>
              <a:t>沟通</a:t>
            </a:r>
          </a:p>
        </p:txBody>
      </p:sp>
      <p:sp>
        <p:nvSpPr>
          <p:cNvPr id="1048612" name="流程图: 离页连接符 54"/>
          <p:cNvSpPr/>
          <p:nvPr/>
        </p:nvSpPr>
        <p:spPr>
          <a:xfrm rot="16200000">
            <a:off x="2146301" y="3944668"/>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13" name="TextBox 55"/>
          <p:cNvSpPr txBox="1"/>
          <p:nvPr/>
        </p:nvSpPr>
        <p:spPr>
          <a:xfrm>
            <a:off x="2014415" y="4164475"/>
            <a:ext cx="646331" cy="369332"/>
          </a:xfrm>
          <a:prstGeom prst="rect"/>
          <a:noFill/>
        </p:spPr>
        <p:txBody>
          <a:bodyPr rtlCol="0" wrap="none">
            <a:spAutoFit/>
          </a:bodyPr>
          <a:p>
            <a:r>
              <a:rPr altLang="en-US" dirty="0" lang="zh-CN">
                <a:solidFill>
                  <a:schemeClr val="bg1"/>
                </a:solidFill>
              </a:rPr>
              <a:t>风险</a:t>
            </a:r>
          </a:p>
        </p:txBody>
      </p:sp>
      <p:sp>
        <p:nvSpPr>
          <p:cNvPr id="1048614" name="流程图: 离页连接符 56"/>
          <p:cNvSpPr/>
          <p:nvPr/>
        </p:nvSpPr>
        <p:spPr>
          <a:xfrm rot="16200000">
            <a:off x="2146301" y="4615395"/>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15" name="TextBox 57"/>
          <p:cNvSpPr txBox="1"/>
          <p:nvPr/>
        </p:nvSpPr>
        <p:spPr>
          <a:xfrm>
            <a:off x="2014415" y="4835202"/>
            <a:ext cx="646331" cy="369332"/>
          </a:xfrm>
          <a:prstGeom prst="rect"/>
          <a:noFill/>
        </p:spPr>
        <p:txBody>
          <a:bodyPr rtlCol="0" wrap="none">
            <a:spAutoFit/>
          </a:bodyPr>
          <a:p>
            <a:r>
              <a:rPr altLang="en-US" dirty="0" lang="zh-CN">
                <a:solidFill>
                  <a:schemeClr val="bg1"/>
                </a:solidFill>
              </a:rPr>
              <a:t>人力</a:t>
            </a:r>
          </a:p>
        </p:txBody>
      </p:sp>
      <p:sp>
        <p:nvSpPr>
          <p:cNvPr id="1048616" name="流程图: 离页连接符 58"/>
          <p:cNvSpPr/>
          <p:nvPr/>
        </p:nvSpPr>
        <p:spPr>
          <a:xfrm rot="16200000">
            <a:off x="2146301" y="5286124"/>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17" name="TextBox 59"/>
          <p:cNvSpPr txBox="1"/>
          <p:nvPr/>
        </p:nvSpPr>
        <p:spPr>
          <a:xfrm>
            <a:off x="2014415" y="5505931"/>
            <a:ext cx="646331" cy="369332"/>
          </a:xfrm>
          <a:prstGeom prst="rect"/>
          <a:noFill/>
        </p:spPr>
        <p:txBody>
          <a:bodyPr rtlCol="0" wrap="none">
            <a:spAutoFit/>
          </a:bodyPr>
          <a:p>
            <a:r>
              <a:rPr altLang="en-US" dirty="0" lang="zh-CN">
                <a:solidFill>
                  <a:schemeClr val="bg1"/>
                </a:solidFill>
              </a:rPr>
              <a:t>采购</a:t>
            </a:r>
          </a:p>
        </p:txBody>
      </p:sp>
      <p:cxnSp>
        <p:nvCxnSpPr>
          <p:cNvPr id="3145869" name="直接箭头连接符 60"/>
          <p:cNvCxnSpPr>
            <a:cxnSpLocks/>
          </p:cNvCxnSpPr>
          <p:nvPr/>
        </p:nvCxnSpPr>
        <p:spPr>
          <a:xfrm>
            <a:off x="2997201" y="592668"/>
            <a:ext cx="7586133" cy="1"/>
          </a:xfrm>
          <a:prstGeom prst="straightConnector1"/>
          <a:ln>
            <a:tailEnd type="arrow"/>
          </a:ln>
        </p:spPr>
        <p:style>
          <a:lnRef idx="3">
            <a:schemeClr val="dk1"/>
          </a:lnRef>
          <a:fillRef idx="0">
            <a:schemeClr val="dk1"/>
          </a:fillRef>
          <a:effectRef idx="2">
            <a:schemeClr val="dk1"/>
          </a:effectRef>
          <a:fontRef idx="minor">
            <a:schemeClr val="tx1"/>
          </a:fontRef>
        </p:style>
      </p:cxnSp>
      <p:cxnSp>
        <p:nvCxnSpPr>
          <p:cNvPr id="3145870" name="直接连接符 61"/>
          <p:cNvCxnSpPr>
            <a:cxnSpLocks/>
          </p:cNvCxnSpPr>
          <p:nvPr/>
        </p:nvCxnSpPr>
        <p:spPr>
          <a:xfrm flipH="1">
            <a:off x="3100102" y="722924"/>
            <a:ext cx="17584" cy="5310556"/>
          </a:xfrm>
          <a:prstGeom prst="line"/>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48618" name="矩形 81"/>
          <p:cNvSpPr/>
          <p:nvPr/>
        </p:nvSpPr>
        <p:spPr>
          <a:xfrm>
            <a:off x="3509109" y="775676"/>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项目范围定义</a:t>
            </a:r>
          </a:p>
        </p:txBody>
      </p:sp>
      <p:sp>
        <p:nvSpPr>
          <p:cNvPr id="1048619" name="矩形 82"/>
          <p:cNvSpPr/>
          <p:nvPr/>
        </p:nvSpPr>
        <p:spPr>
          <a:xfrm>
            <a:off x="3509109" y="1448915"/>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活动定义与排序</a:t>
            </a:r>
          </a:p>
        </p:txBody>
      </p:sp>
      <p:sp>
        <p:nvSpPr>
          <p:cNvPr id="1048620" name="矩形 83"/>
          <p:cNvSpPr/>
          <p:nvPr/>
        </p:nvSpPr>
        <p:spPr>
          <a:xfrm>
            <a:off x="4810371" y="1448915"/>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执行进度计划</a:t>
            </a:r>
          </a:p>
        </p:txBody>
      </p:sp>
      <p:sp>
        <p:nvSpPr>
          <p:cNvPr id="1048621" name="矩形 84"/>
          <p:cNvSpPr/>
          <p:nvPr/>
        </p:nvSpPr>
        <p:spPr>
          <a:xfrm>
            <a:off x="3509109" y="2122154"/>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资源估算</a:t>
            </a:r>
          </a:p>
        </p:txBody>
      </p:sp>
      <p:sp>
        <p:nvSpPr>
          <p:cNvPr id="1048622" name="矩形 85"/>
          <p:cNvSpPr/>
          <p:nvPr/>
        </p:nvSpPr>
        <p:spPr>
          <a:xfrm>
            <a:off x="4810371" y="2122154"/>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成本估算</a:t>
            </a:r>
          </a:p>
        </p:txBody>
      </p:sp>
      <p:sp>
        <p:nvSpPr>
          <p:cNvPr id="1048623" name="矩形 87"/>
          <p:cNvSpPr/>
          <p:nvPr/>
        </p:nvSpPr>
        <p:spPr>
          <a:xfrm>
            <a:off x="3509109" y="2795393"/>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质量计划编制</a:t>
            </a:r>
          </a:p>
        </p:txBody>
      </p:sp>
      <p:sp>
        <p:nvSpPr>
          <p:cNvPr id="1048624" name="矩形 89"/>
          <p:cNvSpPr/>
          <p:nvPr/>
        </p:nvSpPr>
        <p:spPr>
          <a:xfrm>
            <a:off x="3509109" y="3468632"/>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信息计划</a:t>
            </a:r>
          </a:p>
        </p:txBody>
      </p:sp>
      <p:sp>
        <p:nvSpPr>
          <p:cNvPr id="1048625" name="矩形 90"/>
          <p:cNvSpPr/>
          <p:nvPr/>
        </p:nvSpPr>
        <p:spPr>
          <a:xfrm>
            <a:off x="3509109" y="4141871"/>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风险识别与量化</a:t>
            </a:r>
          </a:p>
        </p:txBody>
      </p:sp>
      <p:sp>
        <p:nvSpPr>
          <p:cNvPr id="1048626" name="矩形 91"/>
          <p:cNvSpPr/>
          <p:nvPr/>
        </p:nvSpPr>
        <p:spPr>
          <a:xfrm>
            <a:off x="4810371" y="4141871"/>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风险应对措施</a:t>
            </a:r>
          </a:p>
        </p:txBody>
      </p:sp>
      <p:sp>
        <p:nvSpPr>
          <p:cNvPr id="1048627" name="矩形 92"/>
          <p:cNvSpPr/>
          <p:nvPr/>
        </p:nvSpPr>
        <p:spPr>
          <a:xfrm>
            <a:off x="3509109" y="4815110"/>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团队组织计划</a:t>
            </a:r>
          </a:p>
        </p:txBody>
      </p:sp>
      <p:sp>
        <p:nvSpPr>
          <p:cNvPr id="1048628" name="矩形 94"/>
          <p:cNvSpPr/>
          <p:nvPr/>
        </p:nvSpPr>
        <p:spPr>
          <a:xfrm>
            <a:off x="4810371" y="4815110"/>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员工招聘计划</a:t>
            </a:r>
          </a:p>
        </p:txBody>
      </p:sp>
      <p:sp>
        <p:nvSpPr>
          <p:cNvPr id="1048629" name="矩形 100"/>
          <p:cNvSpPr/>
          <p:nvPr/>
        </p:nvSpPr>
        <p:spPr>
          <a:xfrm>
            <a:off x="3509109" y="5488352"/>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采购计划</a:t>
            </a:r>
          </a:p>
        </p:txBody>
      </p:sp>
      <p:sp>
        <p:nvSpPr>
          <p:cNvPr id="1048630" name="矩形 116"/>
          <p:cNvSpPr/>
          <p:nvPr/>
        </p:nvSpPr>
        <p:spPr>
          <a:xfrm>
            <a:off x="4810371" y="5488352"/>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招标计划</a:t>
            </a:r>
          </a:p>
        </p:txBody>
      </p:sp>
      <p:sp>
        <p:nvSpPr>
          <p:cNvPr id="1048631" name="椭圆 117"/>
          <p:cNvSpPr/>
          <p:nvPr/>
        </p:nvSpPr>
        <p:spPr>
          <a:xfrm>
            <a:off x="6762262" y="758093"/>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范围核实</a:t>
            </a:r>
          </a:p>
        </p:txBody>
      </p:sp>
      <p:sp>
        <p:nvSpPr>
          <p:cNvPr id="1048632" name="椭圆 118"/>
          <p:cNvSpPr/>
          <p:nvPr/>
        </p:nvSpPr>
        <p:spPr>
          <a:xfrm>
            <a:off x="6762262" y="2797908"/>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质量保证</a:t>
            </a:r>
          </a:p>
        </p:txBody>
      </p:sp>
      <p:sp>
        <p:nvSpPr>
          <p:cNvPr id="1048633" name="椭圆 119"/>
          <p:cNvSpPr/>
          <p:nvPr/>
        </p:nvSpPr>
        <p:spPr>
          <a:xfrm>
            <a:off x="6762262" y="1479062"/>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计划执行</a:t>
            </a:r>
          </a:p>
        </p:txBody>
      </p:sp>
      <p:sp>
        <p:nvSpPr>
          <p:cNvPr id="1048634" name="椭圆 120"/>
          <p:cNvSpPr/>
          <p:nvPr/>
        </p:nvSpPr>
        <p:spPr>
          <a:xfrm>
            <a:off x="6762262" y="3606801"/>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信息发布</a:t>
            </a:r>
          </a:p>
        </p:txBody>
      </p:sp>
      <p:sp>
        <p:nvSpPr>
          <p:cNvPr id="1048635" name="椭圆 121"/>
          <p:cNvSpPr/>
          <p:nvPr/>
        </p:nvSpPr>
        <p:spPr>
          <a:xfrm>
            <a:off x="6762262" y="4820139"/>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团队建设</a:t>
            </a:r>
          </a:p>
        </p:txBody>
      </p:sp>
      <p:sp>
        <p:nvSpPr>
          <p:cNvPr id="1048636" name="椭圆 122"/>
          <p:cNvSpPr/>
          <p:nvPr/>
        </p:nvSpPr>
        <p:spPr>
          <a:xfrm>
            <a:off x="6762262" y="5505939"/>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招标</a:t>
            </a:r>
            <a:r>
              <a:rPr altLang="zh-CN" b="1" dirty="0" lang="en-US"/>
              <a:t>/</a:t>
            </a:r>
            <a:r>
              <a:rPr altLang="en-US" b="1" dirty="0" lang="zh-CN"/>
              <a:t>合同</a:t>
            </a:r>
          </a:p>
        </p:txBody>
      </p:sp>
      <p:sp>
        <p:nvSpPr>
          <p:cNvPr id="1048637" name="圆角矩形 123"/>
          <p:cNvSpPr/>
          <p:nvPr/>
        </p:nvSpPr>
        <p:spPr>
          <a:xfrm>
            <a:off x="8845066" y="775676"/>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范围变更控制</a:t>
            </a:r>
          </a:p>
        </p:txBody>
      </p:sp>
      <p:sp>
        <p:nvSpPr>
          <p:cNvPr id="1048638" name="圆角矩形 124"/>
          <p:cNvSpPr/>
          <p:nvPr/>
        </p:nvSpPr>
        <p:spPr>
          <a:xfrm>
            <a:off x="8845066" y="1448915"/>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进度控制</a:t>
            </a:r>
          </a:p>
        </p:txBody>
      </p:sp>
      <p:sp>
        <p:nvSpPr>
          <p:cNvPr id="1048639" name="圆角矩形 125"/>
          <p:cNvSpPr/>
          <p:nvPr/>
        </p:nvSpPr>
        <p:spPr>
          <a:xfrm>
            <a:off x="8845066" y="2122154"/>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成本控制</a:t>
            </a:r>
          </a:p>
        </p:txBody>
      </p:sp>
      <p:sp>
        <p:nvSpPr>
          <p:cNvPr id="1048640" name="圆角矩形 126"/>
          <p:cNvSpPr/>
          <p:nvPr/>
        </p:nvSpPr>
        <p:spPr>
          <a:xfrm>
            <a:off x="8845066" y="2795393"/>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质量控制</a:t>
            </a:r>
          </a:p>
        </p:txBody>
      </p:sp>
      <p:sp>
        <p:nvSpPr>
          <p:cNvPr id="1048641" name="圆角矩形 127"/>
          <p:cNvSpPr/>
          <p:nvPr/>
        </p:nvSpPr>
        <p:spPr>
          <a:xfrm>
            <a:off x="8845066" y="3468632"/>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执行情况发布</a:t>
            </a:r>
          </a:p>
        </p:txBody>
      </p:sp>
      <p:sp>
        <p:nvSpPr>
          <p:cNvPr id="1048642" name="圆角矩形 128"/>
          <p:cNvSpPr/>
          <p:nvPr/>
        </p:nvSpPr>
        <p:spPr>
          <a:xfrm>
            <a:off x="8845066" y="4141871"/>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风险控制</a:t>
            </a:r>
          </a:p>
        </p:txBody>
      </p:sp>
      <p:sp>
        <p:nvSpPr>
          <p:cNvPr id="1048643" name="圆角矩形 129"/>
          <p:cNvSpPr/>
          <p:nvPr/>
        </p:nvSpPr>
        <p:spPr>
          <a:xfrm>
            <a:off x="8845066" y="4815110"/>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团队激励与管理</a:t>
            </a:r>
          </a:p>
        </p:txBody>
      </p:sp>
      <p:cxnSp>
        <p:nvCxnSpPr>
          <p:cNvPr id="3145871" name="直接连接符 130"/>
          <p:cNvCxnSpPr>
            <a:cxnSpLocks/>
          </p:cNvCxnSpPr>
          <p:nvPr/>
        </p:nvCxnSpPr>
        <p:spPr>
          <a:xfrm flipH="1">
            <a:off x="6334368" y="722924"/>
            <a:ext cx="17584" cy="5310556"/>
          </a:xfrm>
          <a:prstGeom prst="line"/>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45872" name="直接连接符 131"/>
          <p:cNvCxnSpPr>
            <a:cxnSpLocks/>
          </p:cNvCxnSpPr>
          <p:nvPr/>
        </p:nvCxnSpPr>
        <p:spPr>
          <a:xfrm flipH="1">
            <a:off x="8298636" y="722924"/>
            <a:ext cx="17584" cy="5310556"/>
          </a:xfrm>
          <a:prstGeom prst="line"/>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48644" name="TextBox 132"/>
          <p:cNvSpPr txBox="1"/>
          <p:nvPr/>
        </p:nvSpPr>
        <p:spPr>
          <a:xfrm>
            <a:off x="1998135" y="287867"/>
            <a:ext cx="646331" cy="369332"/>
          </a:xfrm>
          <a:prstGeom prst="rect"/>
          <a:noFill/>
        </p:spPr>
        <p:txBody>
          <a:bodyPr rtlCol="0" wrap="none">
            <a:spAutoFit/>
          </a:bodyPr>
          <a:p>
            <a:r>
              <a:rPr altLang="en-US" b="1" dirty="0" lang="zh-CN"/>
              <a:t>内容</a:t>
            </a:r>
          </a:p>
        </p:txBody>
      </p:sp>
      <p:sp>
        <p:nvSpPr>
          <p:cNvPr id="1048645" name="TextBox 133"/>
          <p:cNvSpPr txBox="1"/>
          <p:nvPr/>
        </p:nvSpPr>
        <p:spPr>
          <a:xfrm>
            <a:off x="4351868" y="152401"/>
            <a:ext cx="649537" cy="369332"/>
          </a:xfrm>
          <a:prstGeom prst="rect"/>
          <a:noFill/>
        </p:spPr>
        <p:txBody>
          <a:bodyPr rtlCol="0" wrap="none">
            <a:spAutoFit/>
          </a:bodyPr>
          <a:p>
            <a:r>
              <a:rPr altLang="en-US" b="1" dirty="0" lang="zh-CN"/>
              <a:t>计划</a:t>
            </a:r>
          </a:p>
        </p:txBody>
      </p:sp>
      <p:sp>
        <p:nvSpPr>
          <p:cNvPr id="1048646" name="TextBox 134"/>
          <p:cNvSpPr txBox="1"/>
          <p:nvPr/>
        </p:nvSpPr>
        <p:spPr>
          <a:xfrm>
            <a:off x="6976535" y="203201"/>
            <a:ext cx="649537" cy="369332"/>
          </a:xfrm>
          <a:prstGeom prst="rect"/>
          <a:noFill/>
        </p:spPr>
        <p:txBody>
          <a:bodyPr rtlCol="0" wrap="none">
            <a:spAutoFit/>
          </a:bodyPr>
          <a:p>
            <a:r>
              <a:rPr altLang="en-US" b="1" dirty="0" lang="zh-CN"/>
              <a:t>实施</a:t>
            </a:r>
          </a:p>
        </p:txBody>
      </p:sp>
      <p:sp>
        <p:nvSpPr>
          <p:cNvPr id="1048647" name="TextBox 135"/>
          <p:cNvSpPr txBox="1"/>
          <p:nvPr/>
        </p:nvSpPr>
        <p:spPr>
          <a:xfrm>
            <a:off x="9076268" y="220135"/>
            <a:ext cx="649537" cy="369332"/>
          </a:xfrm>
          <a:prstGeom prst="rect"/>
          <a:noFill/>
        </p:spPr>
        <p:txBody>
          <a:bodyPr rtlCol="0" wrap="none">
            <a:spAutoFit/>
          </a:bodyPr>
          <a:p>
            <a:r>
              <a:rPr altLang="en-US" b="1" dirty="0" lang="zh-CN"/>
              <a:t>控制</a:t>
            </a:r>
          </a:p>
        </p:txBody>
      </p:sp>
      <p:sp>
        <p:nvSpPr>
          <p:cNvPr id="1048648" name="TextBox 136"/>
          <p:cNvSpPr txBox="1"/>
          <p:nvPr/>
        </p:nvSpPr>
        <p:spPr>
          <a:xfrm>
            <a:off x="942402" y="1428814"/>
            <a:ext cx="626534" cy="3444240"/>
          </a:xfrm>
          <a:prstGeom prst="rect"/>
          <a:noFill/>
        </p:spPr>
        <p:txBody>
          <a:bodyPr rtlCol="0" wrap="square">
            <a:spAutoFit/>
          </a:bodyPr>
          <a:p>
            <a:r>
              <a:rPr altLang="en-US" b="1" dirty="0" sz="2800" lang="zh-CN">
                <a:solidFill>
                  <a:srgbClr val="002060"/>
                </a:solidFill>
              </a:rPr>
              <a:t>软件项目管理内容</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923" name="Rectangle 2"/>
          <p:cNvSpPr>
            <a:spLocks noGrp="1" noChangeArrowheads="1"/>
          </p:cNvSpPr>
          <p:nvPr>
            <p:ph type="title"/>
          </p:nvPr>
        </p:nvSpPr>
        <p:spPr>
          <a:xfrm>
            <a:off x="571501" y="65317"/>
            <a:ext cx="9897446" cy="668780"/>
          </a:xfrm>
        </p:spPr>
        <p:txBody>
          <a:bodyPr/>
          <a:p>
            <a:r>
              <a:rPr altLang="zh-CN" dirty="0" lang="en-US"/>
              <a:t>8.4.4. </a:t>
            </a:r>
            <a:r>
              <a:rPr altLang="en-US" dirty="0" lang="zh-CN"/>
              <a:t>案例：基于问题分解的估算(</a:t>
            </a:r>
            <a:r>
              <a:rPr altLang="zh-CN" dirty="0" lang="en-US"/>
              <a:t>5/8)</a:t>
            </a:r>
            <a:endParaRPr altLang="en-US" dirty="0" lang="zh-CN"/>
          </a:p>
        </p:txBody>
      </p:sp>
      <p:sp>
        <p:nvSpPr>
          <p:cNvPr id="1048924" name="Rectangle 3"/>
          <p:cNvSpPr>
            <a:spLocks noGrp="1" noChangeArrowheads="1"/>
          </p:cNvSpPr>
          <p:nvPr>
            <p:ph type="body" idx="4294967295"/>
          </p:nvPr>
        </p:nvSpPr>
        <p:spPr>
          <a:xfrm>
            <a:off x="1045754" y="895739"/>
            <a:ext cx="10320337" cy="5150498"/>
          </a:xfrm>
          <a:prstGeom prst="rect"/>
        </p:spPr>
        <p:txBody>
          <a:bodyPr>
            <a:normAutofit/>
          </a:bodyPr>
          <a:p>
            <a:pPr>
              <a:lnSpc>
                <a:spcPct val="150000"/>
              </a:lnSpc>
            </a:pPr>
            <a:r>
              <a:rPr altLang="en-US" dirty="0" sz="2800" lang="zh-CN"/>
              <a:t>历史数据</a:t>
            </a:r>
          </a:p>
          <a:p>
            <a:pPr lvl="1">
              <a:lnSpc>
                <a:spcPct val="150000"/>
              </a:lnSpc>
            </a:pPr>
            <a:r>
              <a:rPr altLang="en-US" dirty="0" sz="2400" lang="zh-CN"/>
              <a:t>平均生产率</a:t>
            </a:r>
            <a:r>
              <a:rPr altLang="zh-CN" dirty="0" sz="2400" lang="en-US"/>
              <a:t>PM: 620 LOC/PM(620</a:t>
            </a:r>
            <a:r>
              <a:rPr altLang="en-US" dirty="0" sz="2400" lang="zh-CN"/>
              <a:t>行代码/人月)</a:t>
            </a:r>
          </a:p>
          <a:p>
            <a:pPr lvl="1">
              <a:lnSpc>
                <a:spcPct val="150000"/>
              </a:lnSpc>
            </a:pPr>
            <a:r>
              <a:rPr altLang="en-US" dirty="0" sz="2400" lang="zh-CN"/>
              <a:t>每个人月的成本 </a:t>
            </a:r>
            <a:r>
              <a:rPr altLang="zh-CN" dirty="0" sz="2400" lang="en-US"/>
              <a:t>C = 8000￥</a:t>
            </a:r>
            <a:endParaRPr altLang="en-US" dirty="0" sz="2400" lang="zh-CN"/>
          </a:p>
          <a:p>
            <a:pPr>
              <a:lnSpc>
                <a:spcPct val="150000"/>
              </a:lnSpc>
            </a:pPr>
            <a:r>
              <a:rPr altLang="en-US" dirty="0" sz="2800" lang="zh-CN"/>
              <a:t>估算项目成本和工作量</a:t>
            </a:r>
          </a:p>
          <a:p>
            <a:pPr lvl="1">
              <a:lnSpc>
                <a:spcPct val="150000"/>
              </a:lnSpc>
            </a:pPr>
            <a:r>
              <a:rPr altLang="en-US" dirty="0" sz="2400" lang="zh-CN"/>
              <a:t>估算工作量 = 总代码行/</a:t>
            </a:r>
            <a:r>
              <a:rPr altLang="zh-CN" dirty="0" sz="2400" lang="en-US"/>
              <a:t>PM= 33200/620=54</a:t>
            </a:r>
            <a:r>
              <a:rPr altLang="en-US" dirty="0" sz="2400" lang="zh-CN"/>
              <a:t>人月</a:t>
            </a:r>
          </a:p>
          <a:p>
            <a:pPr lvl="1">
              <a:lnSpc>
                <a:spcPct val="150000"/>
              </a:lnSpc>
            </a:pPr>
            <a:r>
              <a:rPr altLang="en-US" dirty="0" sz="2400" lang="zh-CN"/>
              <a:t>估算成本 = 估算工作量 ×每个人月的成本  = </a:t>
            </a:r>
            <a:r>
              <a:rPr altLang="zh-CN" dirty="0" sz="2400" lang="en-US"/>
              <a:t>54</a:t>
            </a:r>
            <a:r>
              <a:rPr altLang="en-US" dirty="0" sz="2400" lang="zh-CN"/>
              <a:t>人月× </a:t>
            </a:r>
            <a:r>
              <a:rPr altLang="zh-CN" dirty="0" sz="2400" lang="en-US"/>
              <a:t>8000 = 43 2000￥</a:t>
            </a:r>
            <a:endParaRPr altLang="en-US" dirty="0" sz="2400" lang="zh-CN"/>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928" name="Rectangle 2"/>
          <p:cNvSpPr>
            <a:spLocks noGrp="1" noChangeArrowheads="1"/>
          </p:cNvSpPr>
          <p:nvPr>
            <p:ph type="title"/>
          </p:nvPr>
        </p:nvSpPr>
        <p:spPr>
          <a:xfrm>
            <a:off x="571501" y="74648"/>
            <a:ext cx="9601200" cy="668780"/>
          </a:xfrm>
        </p:spPr>
        <p:txBody>
          <a:bodyPr/>
          <a:p>
            <a:r>
              <a:rPr altLang="zh-CN" dirty="0" lang="en-US"/>
              <a:t>8.4.4. </a:t>
            </a:r>
            <a:r>
              <a:rPr altLang="en-US" dirty="0" lang="zh-CN"/>
              <a:t>案例：基于问题分解的估算(</a:t>
            </a:r>
            <a:r>
              <a:rPr altLang="zh-CN" dirty="0" lang="en-US"/>
              <a:t>6/8)</a:t>
            </a:r>
            <a:endParaRPr altLang="en-US" dirty="0" lang="zh-CN"/>
          </a:p>
        </p:txBody>
      </p:sp>
      <p:sp>
        <p:nvSpPr>
          <p:cNvPr id="1048929" name="Rectangle 3"/>
          <p:cNvSpPr>
            <a:spLocks noGrp="1" noChangeArrowheads="1"/>
          </p:cNvSpPr>
          <p:nvPr>
            <p:ph type="body" idx="4294967295"/>
          </p:nvPr>
        </p:nvSpPr>
        <p:spPr>
          <a:xfrm>
            <a:off x="1061884" y="1013287"/>
            <a:ext cx="9601200" cy="3810000"/>
          </a:xfrm>
          <a:prstGeom prst="rect"/>
        </p:spPr>
        <p:txBody>
          <a:bodyPr/>
          <a:p>
            <a:r>
              <a:rPr altLang="en-US" dirty="0" sz="2800" lang="zh-CN">
                <a:solidFill>
                  <a:srgbClr val="FF3300"/>
                </a:solidFill>
              </a:rPr>
              <a:t>基于功能点估算</a:t>
            </a:r>
            <a:r>
              <a:rPr altLang="en-US" dirty="0" lang="zh-CN">
                <a:solidFill>
                  <a:srgbClr val="FF3300"/>
                </a:solidFill>
              </a:rPr>
              <a:t>：</a:t>
            </a:r>
          </a:p>
        </p:txBody>
      </p:sp>
      <p:sp>
        <p:nvSpPr>
          <p:cNvPr id="1048930" name="矩形 5"/>
          <p:cNvSpPr/>
          <p:nvPr/>
        </p:nvSpPr>
        <p:spPr>
          <a:xfrm>
            <a:off x="4612339" y="1207759"/>
            <a:ext cx="2646878" cy="461665"/>
          </a:xfrm>
          <a:prstGeom prst="rect"/>
        </p:spPr>
        <p:txBody>
          <a:bodyPr wrap="none">
            <a:spAutoFit/>
          </a:bodyPr>
          <a:p>
            <a:r>
              <a:rPr altLang="zh-CN" dirty="0" sz="2400" lang="en-US">
                <a:latin typeface="Times New Roman" pitchFamily="18" charset="0"/>
                <a:ea typeface="微软雅黑" panose="020B0503020204020204" pitchFamily="34" charset="-122"/>
                <a:cs typeface="Times New Roman" pitchFamily="18" charset="0"/>
              </a:rPr>
              <a:t>Step1: </a:t>
            </a:r>
            <a:r>
              <a:rPr altLang="en-US" dirty="0" sz="2400" lang="zh-CN">
                <a:latin typeface="Times New Roman" pitchFamily="18" charset="0"/>
                <a:ea typeface="微软雅黑" panose="020B0503020204020204" pitchFamily="34" charset="-122"/>
                <a:cs typeface="Times New Roman" pitchFamily="18" charset="0"/>
              </a:rPr>
              <a:t>估算功能点</a:t>
            </a:r>
          </a:p>
        </p:txBody>
      </p:sp>
      <p:graphicFrame>
        <p:nvGraphicFramePr>
          <p:cNvPr id="4194309" name="表格 6"/>
          <p:cNvGraphicFramePr>
            <a:graphicFrameLocks noGrp="1"/>
          </p:cNvGraphicFramePr>
          <p:nvPr/>
        </p:nvGraphicFramePr>
        <p:xfrm>
          <a:off x="653871" y="1863896"/>
          <a:ext cx="10884258" cy="4117029"/>
        </p:xfrm>
        <a:graphic>
          <a:graphicData uri="http://schemas.openxmlformats.org/drawingml/2006/table">
            <a:tbl>
              <a:tblPr firstRow="1" bandRow="1">
                <a:tableStyleId>{BC89EF96-8CEA-46FF-86C4-4CE0E7609802}</a:tableStyleId>
              </a:tblPr>
              <a:tblGrid>
                <a:gridCol w="1554894"/>
                <a:gridCol w="1554894"/>
                <a:gridCol w="1554894"/>
                <a:gridCol w="1554894"/>
                <a:gridCol w="1554894"/>
                <a:gridCol w="1554894"/>
                <a:gridCol w="1554894"/>
              </a:tblGrid>
              <a:tr h="588147">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信息域</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rgbClr val="0000FF"/>
                          </a:solidFill>
                          <a:latin typeface="Times New Roman" pitchFamily="18" charset="0"/>
                          <a:ea typeface="微软雅黑" pitchFamily="34" charset="-122"/>
                          <a:cs typeface="Times New Roman" pitchFamily="18" charset="0"/>
                        </a:rPr>
                        <a:t>乐观值</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rgbClr val="0000FF"/>
                          </a:solidFill>
                          <a:latin typeface="Times New Roman" pitchFamily="18" charset="0"/>
                          <a:ea typeface="微软雅黑" pitchFamily="34" charset="-122"/>
                          <a:cs typeface="Times New Roman" pitchFamily="18" charset="0"/>
                        </a:rPr>
                        <a:t>可能值</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rgbClr val="0000FF"/>
                          </a:solidFill>
                          <a:latin typeface="Times New Roman" pitchFamily="18" charset="0"/>
                          <a:ea typeface="微软雅黑" pitchFamily="34" charset="-122"/>
                          <a:cs typeface="Times New Roman" pitchFamily="18" charset="0"/>
                        </a:rPr>
                        <a:t>悲观值</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估算计数</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加权因子</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en-US">
                          <a:solidFill>
                            <a:schemeClr val="tx1"/>
                          </a:solidFill>
                          <a:latin typeface="Times New Roman" pitchFamily="18" charset="0"/>
                          <a:ea typeface="微软雅黑" pitchFamily="34" charset="-122"/>
                          <a:cs typeface="Times New Roman" pitchFamily="18" charset="0"/>
                        </a:rPr>
                        <a:t>FP</a:t>
                      </a:r>
                      <a:r>
                        <a:rPr b="1" dirty="0" sz="2000" i="0" kern="100" lang="zh-CN">
                          <a:solidFill>
                            <a:schemeClr val="tx1"/>
                          </a:solidFill>
                          <a:latin typeface="Times New Roman" pitchFamily="18" charset="0"/>
                          <a:ea typeface="微软雅黑" pitchFamily="34" charset="-122"/>
                          <a:cs typeface="Times New Roman" pitchFamily="18" charset="0"/>
                        </a:rPr>
                        <a:t>计数</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588147">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输入数</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20</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24</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rgbClr val="0000FF"/>
                          </a:solidFill>
                          <a:latin typeface="Times New Roman" pitchFamily="18" charset="0"/>
                          <a:ea typeface="微软雅黑" pitchFamily="34" charset="-122"/>
                          <a:cs typeface="Times New Roman" pitchFamily="18" charset="0"/>
                        </a:rPr>
                        <a:t>30</a:t>
                      </a:r>
                      <a:endParaRPr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chemeClr val="tx1"/>
                          </a:solidFill>
                          <a:latin typeface="Times New Roman" pitchFamily="18" charset="0"/>
                          <a:ea typeface="微软雅黑" pitchFamily="34" charset="-122"/>
                          <a:cs typeface="Times New Roman" pitchFamily="18" charset="0"/>
                        </a:rPr>
                        <a:t>24</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96</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l"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输出数</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12</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15</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22</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16</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80</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查询数</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16</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22</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28</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chemeClr val="tx1"/>
                          </a:solidFill>
                          <a:latin typeface="Times New Roman" pitchFamily="18" charset="0"/>
                          <a:ea typeface="微软雅黑" pitchFamily="34" charset="-122"/>
                          <a:cs typeface="Times New Roman" pitchFamily="18" charset="0"/>
                        </a:rPr>
                        <a:t>22</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88</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文件数</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rgbClr val="0000FF"/>
                          </a:solidFill>
                          <a:latin typeface="Times New Roman" pitchFamily="18" charset="0"/>
                          <a:ea typeface="微软雅黑" pitchFamily="34" charset="-122"/>
                          <a:cs typeface="Times New Roman" pitchFamily="18" charset="0"/>
                        </a:rPr>
                        <a:t>4</a:t>
                      </a:r>
                      <a:endParaRPr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4</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5</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10</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40</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接口数</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rgbClr val="0000FF"/>
                          </a:solidFill>
                          <a:latin typeface="Times New Roman" pitchFamily="18" charset="0"/>
                          <a:ea typeface="微软雅黑" pitchFamily="34" charset="-122"/>
                          <a:cs typeface="Times New Roman" pitchFamily="18" charset="0"/>
                        </a:rPr>
                        <a:t>2</a:t>
                      </a:r>
                      <a:endParaRPr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rgbClr val="0000FF"/>
                          </a:solidFill>
                          <a:latin typeface="Times New Roman" pitchFamily="18" charset="0"/>
                          <a:ea typeface="微软雅黑" pitchFamily="34" charset="-122"/>
                          <a:cs typeface="Times New Roman" pitchFamily="18" charset="0"/>
                        </a:rPr>
                        <a:t>2</a:t>
                      </a:r>
                      <a:endParaRPr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3</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2</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7</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14</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总计</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sz="2000" i="0" kern="100" lang="en-US">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sz="2000" i="0" kern="100" lang="en-US">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dirty="0" sz="2000" i="0" kern="100" lang="en-US">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dirty="0" sz="2000" i="0" kern="100" lang="en-US">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dirty="0" sz="2000" i="0" kern="100" lang="en-US">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318</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931" name="Rectangle 2"/>
          <p:cNvSpPr>
            <a:spLocks noGrp="1" noChangeArrowheads="1"/>
          </p:cNvSpPr>
          <p:nvPr>
            <p:ph type="title"/>
          </p:nvPr>
        </p:nvSpPr>
        <p:spPr>
          <a:xfrm>
            <a:off x="571501" y="55986"/>
            <a:ext cx="10084058" cy="668780"/>
          </a:xfrm>
        </p:spPr>
        <p:txBody>
          <a:bodyPr/>
          <a:p>
            <a:r>
              <a:rPr altLang="zh-CN" dirty="0" lang="en-US"/>
              <a:t>8.4.4. </a:t>
            </a:r>
            <a:r>
              <a:rPr altLang="en-US" dirty="0" lang="zh-CN"/>
              <a:t>案例：基于问题分解的估算(</a:t>
            </a:r>
            <a:r>
              <a:rPr altLang="zh-CN" dirty="0" lang="en-US"/>
              <a:t>7/8)</a:t>
            </a:r>
            <a:endParaRPr altLang="en-US" dirty="0" lang="zh-CN"/>
          </a:p>
        </p:txBody>
      </p:sp>
      <p:sp>
        <p:nvSpPr>
          <p:cNvPr id="1048932" name="Rectangle 3"/>
          <p:cNvSpPr>
            <a:spLocks noGrp="1" noChangeArrowheads="1"/>
          </p:cNvSpPr>
          <p:nvPr>
            <p:ph type="body" idx="4294967295"/>
          </p:nvPr>
        </p:nvSpPr>
        <p:spPr>
          <a:xfrm>
            <a:off x="3492496" y="997151"/>
            <a:ext cx="4902200" cy="541338"/>
          </a:xfrm>
          <a:prstGeom prst="rect"/>
        </p:spPr>
        <p:txBody>
          <a:bodyPr>
            <a:normAutofit/>
          </a:bodyPr>
          <a:p>
            <a:pPr algn="ctr">
              <a:buNone/>
            </a:pPr>
            <a:r>
              <a:rPr altLang="zh-CN" b="1" dirty="0" sz="2400" lang="en-US">
                <a:latin typeface="Times New Roman" pitchFamily="18" charset="0"/>
                <a:cs typeface="Times New Roman" pitchFamily="18" charset="0"/>
              </a:rPr>
              <a:t>Step2: </a:t>
            </a:r>
            <a:r>
              <a:rPr altLang="en-US" b="1" dirty="0" sz="2400" lang="zh-CN">
                <a:latin typeface="Times New Roman" pitchFamily="18" charset="0"/>
                <a:cs typeface="Times New Roman" pitchFamily="18" charset="0"/>
              </a:rPr>
              <a:t>计算复杂度调整因子</a:t>
            </a:r>
          </a:p>
        </p:txBody>
      </p:sp>
      <p:graphicFrame>
        <p:nvGraphicFramePr>
          <p:cNvPr id="4194310" name="表格 5"/>
          <p:cNvGraphicFramePr>
            <a:graphicFrameLocks noGrp="1"/>
          </p:cNvGraphicFramePr>
          <p:nvPr/>
        </p:nvGraphicFramePr>
        <p:xfrm>
          <a:off x="870694" y="1973820"/>
          <a:ext cx="4774326" cy="3616360"/>
        </p:xfrm>
        <a:graphic>
          <a:graphicData uri="http://schemas.openxmlformats.org/drawingml/2006/table">
            <a:tbl>
              <a:tblPr firstRow="1" bandRow="1">
                <a:tableStyleId>{BC89EF96-8CEA-46FF-86C4-4CE0E7609802}</a:tableStyleId>
              </a:tblPr>
              <a:tblGrid>
                <a:gridCol w="2387163"/>
                <a:gridCol w="2387163"/>
              </a:tblGrid>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因子</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值</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备份和复原</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数据通信</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2</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分布式处理</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0</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关键性能</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操作环境</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3</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联机数据</a:t>
                      </a:r>
                      <a:r>
                        <a:rPr altLang="en-US" b="1" dirty="0" sz="2000" i="0" kern="100" lang="zh-CN">
                          <a:solidFill>
                            <a:schemeClr val="tx1"/>
                          </a:solidFill>
                          <a:latin typeface="Times New Roman" pitchFamily="18" charset="0"/>
                          <a:ea typeface="微软雅黑" pitchFamily="34" charset="-122"/>
                          <a:cs typeface="Times New Roman" pitchFamily="18" charset="0"/>
                        </a:rPr>
                        <a:t>输入</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多屏幕输入切换</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graphicFrame>
        <p:nvGraphicFramePr>
          <p:cNvPr id="4194311" name="表格 6"/>
          <p:cNvGraphicFramePr>
            <a:graphicFrameLocks noGrp="1"/>
          </p:cNvGraphicFramePr>
          <p:nvPr/>
        </p:nvGraphicFramePr>
        <p:xfrm>
          <a:off x="6427058" y="1973820"/>
          <a:ext cx="4774326" cy="3616360"/>
        </p:xfrm>
        <a:graphic>
          <a:graphicData uri="http://schemas.openxmlformats.org/drawingml/2006/table">
            <a:tbl>
              <a:tblPr firstRow="1" bandRow="1">
                <a:tableStyleId>{BC89EF96-8CEA-46FF-86C4-4CE0E7609802}</a:tableStyleId>
              </a:tblPr>
              <a:tblGrid>
                <a:gridCol w="2387163"/>
                <a:gridCol w="2387163"/>
              </a:tblGrid>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因子</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值</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452045">
                <a:tc>
                  <a:txBody>
                    <a:bodyPr/>
                    <a:p>
                      <a:pPr algn="just" indent="266700">
                        <a:spcAft>
                          <a:spcPts val="0"/>
                        </a:spcAft>
                      </a:pPr>
                      <a:r>
                        <a:rPr altLang="en-US" b="1" dirty="0" sz="2000" i="0" kern="100" lang="zh-CN">
                          <a:solidFill>
                            <a:schemeClr val="tx1"/>
                          </a:solidFill>
                          <a:latin typeface="Times New Roman" pitchFamily="18" charset="0"/>
                          <a:ea typeface="微软雅黑" pitchFamily="34" charset="-122"/>
                          <a:cs typeface="Times New Roman" pitchFamily="18" charset="0"/>
                        </a:rPr>
                        <a:t>联机更新主文件</a:t>
                      </a:r>
                    </a:p>
                  </a:txBody>
                  <a:tcPr marL="68580" marR="68580" marT="0" marB="0" anchor="ctr"/>
                </a:tc>
                <a:tc>
                  <a:txBody>
                    <a:bodyPr/>
                    <a:p>
                      <a:pPr algn="ctr" indent="266700">
                        <a:spcAft>
                          <a:spcPts val="0"/>
                        </a:spcAft>
                      </a:pPr>
                      <a:r>
                        <a:rPr altLang="zh-CN" dirty="0" sz="2000" i="0" kern="100" lang="en-US">
                          <a:solidFill>
                            <a:schemeClr val="tx1"/>
                          </a:solidFill>
                          <a:latin typeface="Times New Roman" pitchFamily="18" charset="0"/>
                          <a:ea typeface="微软雅黑" pitchFamily="34" charset="-122"/>
                          <a:cs typeface="Times New Roman" pitchFamily="18" charset="0"/>
                        </a:rPr>
                        <a:t>3</a:t>
                      </a:r>
                      <a:endParaRPr altLang="en-US"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信息域值复杂性</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内部处理复杂性</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软件重用</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转换和安装</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3</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多次安装</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方便修改</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graphicFrame>
        <p:nvGraphicFramePr>
          <p:cNvPr id="4194312" name="表格 1"/>
          <p:cNvGraphicFramePr>
            <a:graphicFrameLocks noGrp="1"/>
          </p:cNvGraphicFramePr>
          <p:nvPr/>
        </p:nvGraphicFramePr>
        <p:xfrm>
          <a:off x="2713653" y="5707159"/>
          <a:ext cx="4774326" cy="452045"/>
        </p:xfrm>
        <a:graphic>
          <a:graphicData uri="http://schemas.openxmlformats.org/drawingml/2006/table">
            <a:tbl>
              <a:tblPr firstRow="1" bandRow="1">
                <a:tableStyleId>{BC89EF96-8CEA-46FF-86C4-4CE0E7609802}</a:tableStyleId>
              </a:tblPr>
              <a:tblGrid>
                <a:gridCol w="2387163"/>
                <a:gridCol w="2387163"/>
              </a:tblGrid>
              <a:tr h="452045">
                <a:tc>
                  <a:txBody>
                    <a:bodyPr/>
                    <a:p>
                      <a:pPr algn="just" indent="266700">
                        <a:spcAft>
                          <a:spcPts val="0"/>
                        </a:spcAft>
                      </a:pPr>
                      <a:r>
                        <a:rPr b="1" dirty="0" sz="2000" i="0" kern="100" lang="zh-CN">
                          <a:solidFill>
                            <a:srgbClr val="0000FF"/>
                          </a:solidFill>
                          <a:latin typeface="Times New Roman" pitchFamily="18" charset="0"/>
                          <a:ea typeface="微软雅黑" pitchFamily="34" charset="-122"/>
                          <a:cs typeface="Times New Roman" pitchFamily="18" charset="0"/>
                        </a:rPr>
                        <a:t>复杂度调节因子</a:t>
                      </a:r>
                      <a:endParaRPr dirty="0" sz="14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1" dirty="0" sz="2000" i="0" kern="100" lang="en-US">
                          <a:solidFill>
                            <a:srgbClr val="0000FF"/>
                          </a:solidFill>
                          <a:latin typeface="Times New Roman" pitchFamily="18" charset="0"/>
                          <a:ea typeface="微软雅黑" pitchFamily="34" charset="-122"/>
                          <a:cs typeface="Times New Roman" pitchFamily="18" charset="0"/>
                        </a:rPr>
                        <a:t>1.17</a:t>
                      </a:r>
                      <a:endParaRPr b="1" dirty="0" sz="14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936" name="Rectangle 2"/>
          <p:cNvSpPr>
            <a:spLocks noGrp="1" noChangeArrowheads="1"/>
          </p:cNvSpPr>
          <p:nvPr>
            <p:ph type="title"/>
          </p:nvPr>
        </p:nvSpPr>
        <p:spPr>
          <a:xfrm>
            <a:off x="571501" y="65317"/>
            <a:ext cx="9682842" cy="668780"/>
          </a:xfrm>
        </p:spPr>
        <p:txBody>
          <a:bodyPr/>
          <a:p>
            <a:r>
              <a:rPr altLang="zh-CN" dirty="0" lang="en-US"/>
              <a:t>8.4.4. </a:t>
            </a:r>
            <a:r>
              <a:rPr altLang="en-US" dirty="0" lang="zh-CN"/>
              <a:t>案例：基于问题分解的估算(</a:t>
            </a:r>
            <a:r>
              <a:rPr altLang="zh-CN" dirty="0" lang="en-US"/>
              <a:t>8/8)</a:t>
            </a:r>
            <a:endParaRPr altLang="en-US" dirty="0" lang="zh-CN"/>
          </a:p>
        </p:txBody>
      </p:sp>
      <p:sp>
        <p:nvSpPr>
          <p:cNvPr id="1048937" name="Rectangle 3"/>
          <p:cNvSpPr>
            <a:spLocks noGrp="1" noChangeArrowheads="1"/>
          </p:cNvSpPr>
          <p:nvPr>
            <p:ph type="body" idx="4294967295"/>
          </p:nvPr>
        </p:nvSpPr>
        <p:spPr>
          <a:xfrm>
            <a:off x="1506442" y="1399466"/>
            <a:ext cx="9601200" cy="4833383"/>
          </a:xfrm>
          <a:prstGeom prst="rect"/>
        </p:spPr>
        <p:txBody>
          <a:bodyPr>
            <a:noAutofit/>
          </a:bodyPr>
          <a:p>
            <a:pPr>
              <a:lnSpc>
                <a:spcPct val="100000"/>
              </a:lnSpc>
              <a:spcBef>
                <a:spcPts val="1200"/>
              </a:spcBef>
            </a:pPr>
            <a:r>
              <a:rPr altLang="en-US" dirty="0" sz="2800" lang="zh-CN"/>
              <a:t>计算出</a:t>
            </a:r>
            <a:r>
              <a:rPr altLang="zh-CN" dirty="0" sz="2800" lang="en-US"/>
              <a:t>FP</a:t>
            </a:r>
            <a:r>
              <a:rPr altLang="en-US" dirty="0" sz="2800" lang="zh-CN"/>
              <a:t>的估算值</a:t>
            </a:r>
          </a:p>
          <a:p>
            <a:pPr lvl="1">
              <a:lnSpc>
                <a:spcPct val="100000"/>
              </a:lnSpc>
            </a:pPr>
            <a:r>
              <a:rPr altLang="zh-CN" dirty="0" sz="2400" lang="en-US"/>
              <a:t>FP = (0.65 + 0.01×</a:t>
            </a:r>
            <a:r>
              <a:rPr altLang="zh-CN" dirty="0" sz="2400" lang="en-US">
                <a:sym typeface="Symbol" pitchFamily="18" charset="2"/>
              </a:rPr>
              <a:t>Fi)×CT = 372</a:t>
            </a:r>
          </a:p>
          <a:p>
            <a:pPr>
              <a:lnSpc>
                <a:spcPct val="100000"/>
              </a:lnSpc>
              <a:spcBef>
                <a:spcPts val="1200"/>
              </a:spcBef>
            </a:pPr>
            <a:r>
              <a:rPr altLang="en-US" dirty="0" sz="2800" lang="zh-CN">
                <a:sym typeface="Symbol" pitchFamily="18" charset="2"/>
              </a:rPr>
              <a:t>历史数据</a:t>
            </a:r>
          </a:p>
          <a:p>
            <a:pPr lvl="1">
              <a:lnSpc>
                <a:spcPct val="100000"/>
              </a:lnSpc>
            </a:pPr>
            <a:r>
              <a:rPr altLang="en-US" dirty="0" sz="2400" lang="zh-CN">
                <a:sym typeface="Symbol" pitchFamily="18" charset="2"/>
              </a:rPr>
              <a:t>平均生产率 6.5 </a:t>
            </a:r>
            <a:r>
              <a:rPr altLang="zh-CN" dirty="0" sz="2400" lang="en-US">
                <a:sym typeface="Symbol" pitchFamily="18" charset="2"/>
              </a:rPr>
              <a:t>FP/PM</a:t>
            </a:r>
          </a:p>
          <a:p>
            <a:pPr lvl="1">
              <a:lnSpc>
                <a:spcPct val="100000"/>
              </a:lnSpc>
            </a:pPr>
            <a:r>
              <a:rPr altLang="en-US" dirty="0" sz="2400" lang="zh-CN"/>
              <a:t>每个人月的成本 </a:t>
            </a:r>
            <a:r>
              <a:rPr altLang="zh-CN" dirty="0" sz="2400" lang="en-US"/>
              <a:t>C = 8000￥(</a:t>
            </a:r>
            <a:r>
              <a:rPr altLang="en-US" dirty="0" sz="2400" lang="zh-CN"/>
              <a:t>平均月薪)</a:t>
            </a:r>
          </a:p>
          <a:p>
            <a:pPr>
              <a:lnSpc>
                <a:spcPct val="100000"/>
              </a:lnSpc>
              <a:spcBef>
                <a:spcPts val="1200"/>
              </a:spcBef>
            </a:pPr>
            <a:r>
              <a:rPr altLang="en-US" dirty="0" sz="2800" lang="zh-CN">
                <a:sym typeface="Symbol" pitchFamily="18" charset="2"/>
              </a:rPr>
              <a:t>估算成本和工作量</a:t>
            </a:r>
          </a:p>
          <a:p>
            <a:pPr lvl="1">
              <a:lnSpc>
                <a:spcPct val="100000"/>
              </a:lnSpc>
            </a:pPr>
            <a:r>
              <a:rPr altLang="en-US" dirty="0" sz="2400" lang="zh-CN">
                <a:sym typeface="Symbol" pitchFamily="18" charset="2"/>
              </a:rPr>
              <a:t>工作量 58人月（</a:t>
            </a:r>
            <a:r>
              <a:rPr altLang="en-US" b="1" dirty="0" sz="2400" lang="zh-CN">
                <a:solidFill>
                  <a:srgbClr val="0000FF"/>
                </a:solidFill>
                <a:sym typeface="Symbol" pitchFamily="18" charset="2"/>
              </a:rPr>
              <a:t>基于</a:t>
            </a:r>
            <a:r>
              <a:rPr altLang="zh-CN" b="1" dirty="0" sz="2400" lang="en-US">
                <a:solidFill>
                  <a:srgbClr val="0000FF"/>
                </a:solidFill>
                <a:sym typeface="Symbol" pitchFamily="18" charset="2"/>
              </a:rPr>
              <a:t>LOC</a:t>
            </a:r>
            <a:r>
              <a:rPr altLang="en-US" b="1" dirty="0" sz="2400" lang="zh-CN">
                <a:solidFill>
                  <a:srgbClr val="0000FF"/>
                </a:solidFill>
                <a:sym typeface="Symbol" pitchFamily="18" charset="2"/>
              </a:rPr>
              <a:t>的估算值</a:t>
            </a:r>
            <a:r>
              <a:rPr altLang="zh-CN" b="1" dirty="0" sz="2400" lang="en-US">
                <a:solidFill>
                  <a:srgbClr val="0000FF"/>
                </a:solidFill>
              </a:rPr>
              <a:t>54</a:t>
            </a:r>
            <a:r>
              <a:rPr altLang="en-US" b="1" dirty="0" sz="2400" lang="zh-CN">
                <a:solidFill>
                  <a:srgbClr val="0000FF"/>
                </a:solidFill>
              </a:rPr>
              <a:t>人月</a:t>
            </a:r>
            <a:r>
              <a:rPr altLang="zh-CN" b="1" dirty="0" sz="2400" lang="en-US">
                <a:solidFill>
                  <a:srgbClr val="0000FF"/>
                </a:solidFill>
              </a:rPr>
              <a:t> </a:t>
            </a:r>
            <a:r>
              <a:rPr altLang="en-US" dirty="0" sz="2400" lang="zh-CN">
                <a:sym typeface="Symbol" pitchFamily="18" charset="2"/>
              </a:rPr>
              <a:t>）</a:t>
            </a:r>
          </a:p>
          <a:p>
            <a:pPr lvl="1">
              <a:lnSpc>
                <a:spcPct val="100000"/>
              </a:lnSpc>
            </a:pPr>
            <a:r>
              <a:rPr altLang="en-US" dirty="0" sz="2400" lang="zh-CN">
                <a:sym typeface="Symbol" pitchFamily="18" charset="2"/>
              </a:rPr>
              <a:t>成本 457000￥（</a:t>
            </a:r>
            <a:r>
              <a:rPr altLang="en-US" b="1" dirty="0" sz="2400" lang="zh-CN">
                <a:solidFill>
                  <a:srgbClr val="0000FF"/>
                </a:solidFill>
                <a:sym typeface="Symbol" pitchFamily="18" charset="2"/>
              </a:rPr>
              <a:t>基于</a:t>
            </a:r>
            <a:r>
              <a:rPr altLang="zh-CN" b="1" dirty="0" sz="2400" lang="en-US">
                <a:solidFill>
                  <a:srgbClr val="0000FF"/>
                </a:solidFill>
                <a:sym typeface="Symbol" pitchFamily="18" charset="2"/>
              </a:rPr>
              <a:t>LOC</a:t>
            </a:r>
            <a:r>
              <a:rPr altLang="en-US" b="1" dirty="0" sz="2400" lang="zh-CN">
                <a:solidFill>
                  <a:srgbClr val="0000FF"/>
                </a:solidFill>
                <a:sym typeface="Symbol" pitchFamily="18" charset="2"/>
              </a:rPr>
              <a:t>的估算值</a:t>
            </a:r>
            <a:r>
              <a:rPr altLang="zh-CN" b="1" dirty="0" sz="2400" lang="en-US">
                <a:solidFill>
                  <a:srgbClr val="0000FF"/>
                </a:solidFill>
              </a:rPr>
              <a:t>43 2000￥ </a:t>
            </a:r>
            <a:r>
              <a:rPr altLang="en-US" dirty="0" sz="2400" lang="zh-CN">
                <a:sym typeface="Symbol" pitchFamily="18" charset="2"/>
              </a:rPr>
              <a:t>）</a:t>
            </a:r>
            <a:endParaRPr altLang="zh-CN" dirty="0" sz="2400" lang="en-US">
              <a:sym typeface="Symbol" pitchFamily="18" charset="2"/>
            </a:endParaRPr>
          </a:p>
        </p:txBody>
      </p:sp>
      <p:sp>
        <p:nvSpPr>
          <p:cNvPr id="1048938" name="Rectangle 3"/>
          <p:cNvSpPr txBox="1">
            <a:spLocks noChangeArrowheads="1"/>
          </p:cNvSpPr>
          <p:nvPr/>
        </p:nvSpPr>
        <p:spPr>
          <a:xfrm>
            <a:off x="3644900" y="857600"/>
            <a:ext cx="4902200" cy="541866"/>
          </a:xfrm>
          <a:prstGeom prst="rect"/>
        </p:spPr>
        <p:txBody>
          <a:bodyPr bIns="45720" lIns="91440" rIns="91440" rtlCol="0" tIns="45720" vert="horz">
            <a:normAutofit/>
          </a:bodyPr>
          <a:p>
            <a:pPr algn="ctr" defTabSz="914400" eaLnBrk="1" fontAlgn="auto" hangingPunct="1" indent="-228600" latinLnBrk="0" lvl="0" marL="228600" marR="0" rtl="0">
              <a:lnSpc>
                <a:spcPct val="90000"/>
              </a:lnSpc>
              <a:spcBef>
                <a:spcPts val="1800"/>
              </a:spcBef>
              <a:spcAft>
                <a:spcPts val="0"/>
              </a:spcAft>
              <a:buClr>
                <a:schemeClr val="accent1">
                  <a:lumMod val="75000"/>
                </a:schemeClr>
              </a:buClr>
              <a:buSzPct val="100000"/>
              <a:buFont typeface="Arial" pitchFamily="34" charset="0"/>
              <a:buNone/>
            </a:pPr>
            <a:r>
              <a:rPr altLang="zh-CN" baseline="0" b="1" cap="none" dirty="0" sz="2400" i="0" kern="1200" kumimoji="0" lang="en-US" noProof="0" normalizeH="0" spc="0" strike="noStrike" u="none">
                <a:ln>
                  <a:noFill/>
                </a:ln>
                <a:solidFill>
                  <a:schemeClr val="tx1"/>
                </a:solidFill>
                <a:effectLst/>
                <a:uLnTx/>
                <a:uFillTx/>
                <a:latin typeface="Times New Roman" pitchFamily="18" charset="0"/>
                <a:ea typeface="微软雅黑" panose="020B0503020204020204" pitchFamily="34" charset="-122"/>
                <a:cs typeface="Times New Roman" pitchFamily="18" charset="0"/>
              </a:rPr>
              <a:t>Step3: </a:t>
            </a:r>
            <a:r>
              <a:rPr altLang="en-US" baseline="0" b="1" cap="none" dirty="0" sz="2400" i="0" kern="1200" kumimoji="0" lang="zh-CN" noProof="0" normalizeH="0" spc="0" strike="noStrike" u="none">
                <a:ln>
                  <a:noFill/>
                </a:ln>
                <a:solidFill>
                  <a:schemeClr val="tx1"/>
                </a:solidFill>
                <a:effectLst/>
                <a:uLnTx/>
                <a:uFillTx/>
                <a:latin typeface="Times New Roman" pitchFamily="18" charset="0"/>
                <a:ea typeface="微软雅黑" panose="020B0503020204020204" pitchFamily="34" charset="-122"/>
                <a:cs typeface="Times New Roman" pitchFamily="18" charset="0"/>
              </a:rPr>
              <a:t>计算成本与工作量</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939" name="标题 6"/>
          <p:cNvSpPr>
            <a:spLocks noGrp="1"/>
          </p:cNvSpPr>
          <p:nvPr>
            <p:ph type="title"/>
          </p:nvPr>
        </p:nvSpPr>
        <p:spPr>
          <a:xfrm>
            <a:off x="571501" y="46655"/>
            <a:ext cx="10326654" cy="668780"/>
          </a:xfrm>
        </p:spPr>
        <p:txBody>
          <a:bodyPr/>
          <a:p>
            <a:r>
              <a:rPr altLang="zh-CN" dirty="0" lang="en-US"/>
              <a:t>8.4.5. </a:t>
            </a:r>
            <a:r>
              <a:rPr altLang="en-US" dirty="0" lang="zh-CN"/>
              <a:t>基于过程分解的估算</a:t>
            </a:r>
            <a:br>
              <a:rPr altLang="en-US" dirty="0" lang="zh-CN"/>
            </a:br>
            <a:endParaRPr altLang="en-US" dirty="0" lang="zh-CN"/>
          </a:p>
        </p:txBody>
      </p:sp>
      <p:sp>
        <p:nvSpPr>
          <p:cNvPr id="1048940" name="灯片编号占位符 3"/>
          <p:cNvSpPr>
            <a:spLocks noGrp="1"/>
          </p:cNvSpPr>
          <p:nvPr>
            <p:ph type="sldNum" sz="quarter" idx="4294967295"/>
          </p:nvPr>
        </p:nvSpPr>
        <p:spPr>
          <a:xfrm>
            <a:off x="11272838" y="6289675"/>
            <a:ext cx="919162" cy="222250"/>
          </a:xfrm>
          <a:prstGeom prst="rect"/>
        </p:spPr>
        <p:txBody>
          <a:bodyPr/>
          <a:p>
            <a:fld id="{2A58059A-A8F1-4B98-A735-81D13EC80EC6}" type="slidenum">
              <a:rPr altLang="zh-CN" lang="en-US" smtClean="0"/>
              <a:t>44</a:t>
            </a:fld>
            <a:endParaRPr altLang="zh-CN" lang="en-US"/>
          </a:p>
        </p:txBody>
      </p:sp>
      <p:graphicFrame>
        <p:nvGraphicFramePr>
          <p:cNvPr id="4194313" name="表格 4"/>
          <p:cNvGraphicFramePr>
            <a:graphicFrameLocks noGrp="1"/>
          </p:cNvGraphicFramePr>
          <p:nvPr/>
        </p:nvGraphicFramePr>
        <p:xfrm>
          <a:off x="1104054" y="949959"/>
          <a:ext cx="9631680" cy="5171033"/>
        </p:xfrm>
        <a:graphic>
          <a:graphicData uri="http://schemas.openxmlformats.org/drawingml/2006/table">
            <a:tbl>
              <a:tblPr firstRow="1" bandRow="1">
                <a:tableStyleId>{5C22544A-7EE6-4342-B048-85BDC9FD1C3A}</a:tableStyleId>
              </a:tblPr>
              <a:tblGrid>
                <a:gridCol w="1081954"/>
                <a:gridCol w="845059"/>
                <a:gridCol w="863600"/>
                <a:gridCol w="914400"/>
                <a:gridCol w="982134"/>
                <a:gridCol w="1117600"/>
                <a:gridCol w="982133"/>
                <a:gridCol w="948267"/>
                <a:gridCol w="931333"/>
                <a:gridCol w="965200"/>
              </a:tblGrid>
              <a:tr h="672938">
                <a:tc>
                  <a:txBody>
                    <a:bodyPr/>
                    <a:p>
                      <a:pPr algn="ctr"/>
                      <a:r>
                        <a:rPr altLang="en-US" dirty="0" sz="2000" lang="zh-CN"/>
                        <a:t>活动</a:t>
                      </a:r>
                    </a:p>
                  </a:txBody>
                  <a:tcPr marL="121920" marR="121920"/>
                </a:tc>
                <a:tc>
                  <a:txBody>
                    <a:bodyPr/>
                    <a:p>
                      <a:pPr algn="ctr"/>
                      <a:r>
                        <a:rPr altLang="en-US" dirty="0" sz="2000" lang="zh-CN"/>
                        <a:t>客户沟通</a:t>
                      </a:r>
                    </a:p>
                  </a:txBody>
                  <a:tcPr marL="121920" marR="121920"/>
                </a:tc>
                <a:tc>
                  <a:txBody>
                    <a:bodyPr/>
                    <a:p>
                      <a:pPr algn="ctr"/>
                      <a:r>
                        <a:rPr altLang="en-US" dirty="0" sz="2000" lang="zh-CN"/>
                        <a:t>策划</a:t>
                      </a:r>
                    </a:p>
                  </a:txBody>
                  <a:tcPr marL="121920" marR="121920"/>
                </a:tc>
                <a:tc>
                  <a:txBody>
                    <a:bodyPr/>
                    <a:p>
                      <a:pPr algn="ctr"/>
                      <a:r>
                        <a:rPr altLang="en-US" dirty="0" sz="2000" lang="zh-CN"/>
                        <a:t>风险分析</a:t>
                      </a:r>
                    </a:p>
                  </a:txBody>
                  <a:tcPr marL="121920" marR="121920"/>
                </a:tc>
                <a:tc gridSpan="2">
                  <a:txBody>
                    <a:bodyPr/>
                    <a:p>
                      <a:pPr algn="ctr"/>
                      <a:r>
                        <a:rPr altLang="en-US" dirty="0" sz="2000" lang="zh-CN"/>
                        <a:t>工程</a:t>
                      </a:r>
                    </a:p>
                  </a:txBody>
                  <a:tcPr marL="121920" marR="121920"/>
                </a:tc>
                <a:tc hMerge="1">
                  <a:txBody>
                    <a:bodyPr/>
                    <a:p>
                      <a:endParaRPr altLang="en-US" dirty="0" sz="2000" lang="zh-CN"/>
                    </a:p>
                  </a:txBody>
                  <a:tcPr marL="121920" marR="121920"/>
                </a:tc>
                <a:tc gridSpan="2">
                  <a:txBody>
                    <a:bodyPr/>
                    <a:p>
                      <a:pPr algn="ctr"/>
                      <a:r>
                        <a:rPr altLang="en-US" dirty="0" sz="2000" lang="zh-CN"/>
                        <a:t>构造发布</a:t>
                      </a:r>
                    </a:p>
                  </a:txBody>
                  <a:tcPr marL="121920" marR="121920"/>
                </a:tc>
                <a:tc hMerge="1">
                  <a:txBody>
                    <a:bodyPr/>
                    <a:p>
                      <a:endParaRPr altLang="en-US" dirty="0" sz="2000" lang="zh-CN"/>
                    </a:p>
                  </a:txBody>
                  <a:tcPr marL="121920" marR="121920"/>
                </a:tc>
                <a:tc>
                  <a:txBody>
                    <a:bodyPr/>
                    <a:p>
                      <a:pPr algn="ctr"/>
                      <a:r>
                        <a:rPr altLang="en-US" dirty="0" sz="2000" lang="zh-CN"/>
                        <a:t>客户评估</a:t>
                      </a:r>
                    </a:p>
                  </a:txBody>
                  <a:tcPr marL="121920" marR="121920"/>
                </a:tc>
                <a:tc>
                  <a:txBody>
                    <a:bodyPr/>
                    <a:p>
                      <a:pPr algn="ctr"/>
                      <a:r>
                        <a:rPr altLang="en-US" dirty="0" sz="2000" lang="zh-CN"/>
                        <a:t>合计</a:t>
                      </a:r>
                      <a:r>
                        <a:rPr altLang="zh-CN" dirty="0" sz="2000" lang="en-US"/>
                        <a:t>(</a:t>
                      </a:r>
                      <a:r>
                        <a:rPr altLang="en-US" dirty="0" sz="2000" lang="zh-CN"/>
                        <a:t>人月</a:t>
                      </a:r>
                      <a:r>
                        <a:rPr altLang="zh-CN" dirty="0" sz="2000" lang="en-US"/>
                        <a:t>)</a:t>
                      </a:r>
                      <a:endParaRPr altLang="en-US" dirty="0" sz="2000" lang="zh-CN"/>
                    </a:p>
                  </a:txBody>
                  <a:tcPr marL="121920" marR="121920"/>
                </a:tc>
              </a:tr>
              <a:tr h="406363">
                <a:tc>
                  <a:txBody>
                    <a:bodyPr/>
                    <a:p>
                      <a:r>
                        <a:rPr altLang="en-US" b="1" dirty="0" sz="2000" lang="zh-CN"/>
                        <a:t>任务→</a:t>
                      </a:r>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r>
                        <a:rPr altLang="en-US" b="1" dirty="0" sz="2000" lang="zh-CN"/>
                        <a:t>分析</a:t>
                      </a:r>
                    </a:p>
                  </a:txBody>
                  <a:tcPr marL="121920" marR="121920"/>
                </a:tc>
                <a:tc>
                  <a:txBody>
                    <a:bodyPr/>
                    <a:p>
                      <a:r>
                        <a:rPr altLang="en-US" b="1" dirty="0" sz="2000" lang="zh-CN"/>
                        <a:t>设计</a:t>
                      </a:r>
                    </a:p>
                  </a:txBody>
                  <a:tcPr marL="121920" marR="121920"/>
                </a:tc>
                <a:tc>
                  <a:txBody>
                    <a:bodyPr/>
                    <a:p>
                      <a:r>
                        <a:rPr altLang="en-US" b="1" dirty="0" sz="2000" lang="zh-CN"/>
                        <a:t>编码</a:t>
                      </a:r>
                    </a:p>
                  </a:txBody>
                  <a:tcPr marL="121920" marR="121920"/>
                </a:tc>
                <a:tc>
                  <a:txBody>
                    <a:bodyPr/>
                    <a:p>
                      <a:r>
                        <a:rPr altLang="en-US" b="1" dirty="0" sz="2000" lang="zh-CN"/>
                        <a:t>测试</a:t>
                      </a:r>
                    </a:p>
                  </a:txBody>
                  <a:tcPr marL="121920" marR="121920"/>
                </a:tc>
                <a:tc>
                  <a:txBody>
                    <a:bodyPr/>
                    <a:p>
                      <a:endParaRPr altLang="en-US" b="1" dirty="0" sz="2000" lang="zh-CN"/>
                    </a:p>
                  </a:txBody>
                  <a:tcPr marL="121920" marR="121920"/>
                </a:tc>
                <a:tc>
                  <a:txBody>
                    <a:bodyPr/>
                    <a:p>
                      <a:endParaRPr altLang="en-US" b="1" sz="2000" lang="zh-CN"/>
                    </a:p>
                  </a:txBody>
                  <a:tcPr marL="121920" marR="121920"/>
                </a:tc>
              </a:tr>
              <a:tr h="406363">
                <a:tc>
                  <a:txBody>
                    <a:bodyPr/>
                    <a:p>
                      <a:r>
                        <a:rPr altLang="en-US" b="1" dirty="0" sz="2000" lang="zh-CN"/>
                        <a:t>功能↓</a:t>
                      </a:r>
                    </a:p>
                  </a:txBody>
                  <a:tcPr marL="121920" marR="121920"/>
                </a:tc>
                <a:tc>
                  <a:txBody>
                    <a:bodyPr/>
                    <a:p>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r>
              <a:tr h="406363">
                <a:tc>
                  <a:txBody>
                    <a:bodyPr/>
                    <a:p>
                      <a:r>
                        <a:rPr altLang="zh-CN" b="1" dirty="0" sz="2000" lang="en-US"/>
                        <a:t>UICF</a:t>
                      </a:r>
                      <a:endParaRPr altLang="en-US" b="1" dirty="0" sz="2000" lang="zh-CN"/>
                    </a:p>
                  </a:txBody>
                  <a:tcPr marL="121920" marR="121920"/>
                </a:tc>
                <a:tc>
                  <a:txBody>
                    <a:bodyPr/>
                    <a:p>
                      <a:endParaRPr altLang="en-US" b="1" sz="2000" lang="zh-CN"/>
                    </a:p>
                  </a:txBody>
                  <a:tcPr marL="121920" marR="121920"/>
                </a:tc>
                <a:tc>
                  <a:txBody>
                    <a:bodyPr/>
                    <a:p>
                      <a:endParaRPr altLang="en-US" b="1" dirty="0" sz="2000" lang="zh-CN"/>
                    </a:p>
                  </a:txBody>
                  <a:tcPr marL="121920" marR="121920"/>
                </a:tc>
                <a:tc>
                  <a:txBody>
                    <a:bodyPr/>
                    <a:p>
                      <a:endParaRPr altLang="en-US" b="1" sz="2000" lang="zh-CN"/>
                    </a:p>
                  </a:txBody>
                  <a:tcPr marL="121920" marR="121920"/>
                </a:tc>
                <a:tc>
                  <a:txBody>
                    <a:bodyPr/>
                    <a:p>
                      <a:r>
                        <a:rPr altLang="zh-CN" b="1" dirty="0" sz="2000" lang="en-US"/>
                        <a:t>0.5</a:t>
                      </a:r>
                      <a:endParaRPr altLang="en-US" b="1" dirty="0" sz="2000" lang="zh-CN"/>
                    </a:p>
                  </a:txBody>
                  <a:tcPr marL="121920" marR="121920"/>
                </a:tc>
                <a:tc>
                  <a:txBody>
                    <a:bodyPr/>
                    <a:p>
                      <a:r>
                        <a:rPr altLang="zh-CN" b="1" dirty="0" sz="2000" lang="en-US"/>
                        <a:t>2.5</a:t>
                      </a:r>
                      <a:endParaRPr altLang="en-US" b="1" dirty="0" sz="2000" lang="zh-CN"/>
                    </a:p>
                  </a:txBody>
                  <a:tcPr marL="121920" marR="121920"/>
                </a:tc>
                <a:tc>
                  <a:txBody>
                    <a:bodyPr/>
                    <a:p>
                      <a:r>
                        <a:rPr altLang="zh-CN" b="1" dirty="0" sz="2000" lang="en-US"/>
                        <a:t>0.4</a:t>
                      </a:r>
                      <a:endParaRPr altLang="en-US" b="1" dirty="0" sz="2000" lang="zh-CN"/>
                    </a:p>
                  </a:txBody>
                  <a:tcPr marL="121920" marR="121920"/>
                </a:tc>
                <a:tc>
                  <a:txBody>
                    <a:bodyPr/>
                    <a:p>
                      <a:r>
                        <a:rPr altLang="zh-CN" b="1" dirty="0" sz="2000" lang="en-US"/>
                        <a:t>5.0</a:t>
                      </a:r>
                      <a:endParaRPr altLang="en-US" b="1" dirty="0" sz="2000" lang="zh-CN"/>
                    </a:p>
                  </a:txBody>
                  <a:tcPr marL="121920" marR="121920"/>
                </a:tc>
                <a:tc>
                  <a:txBody>
                    <a:bodyPr/>
                    <a:p>
                      <a:r>
                        <a:rPr altLang="zh-CN" b="1" dirty="0" sz="2000" lang="en-US"/>
                        <a:t>n/a</a:t>
                      </a:r>
                      <a:endParaRPr altLang="en-US" b="1" dirty="0" sz="2000" lang="zh-CN"/>
                    </a:p>
                  </a:txBody>
                  <a:tcPr marL="121920" marR="121920"/>
                </a:tc>
                <a:tc>
                  <a:txBody>
                    <a:bodyPr/>
                    <a:p>
                      <a:r>
                        <a:rPr altLang="zh-CN" b="1" dirty="0" sz="2000" lang="en-US">
                          <a:solidFill>
                            <a:srgbClr val="FF3300"/>
                          </a:solidFill>
                        </a:rPr>
                        <a:t>8.4</a:t>
                      </a:r>
                      <a:endParaRPr altLang="en-US" b="1" dirty="0" sz="2000" lang="zh-CN">
                        <a:solidFill>
                          <a:srgbClr val="FF3300"/>
                        </a:solidFill>
                      </a:endParaRPr>
                    </a:p>
                  </a:txBody>
                  <a:tcPr marL="121920" marR="121920"/>
                </a:tc>
              </a:tr>
              <a:tr h="406363">
                <a:tc>
                  <a:txBody>
                    <a:bodyPr/>
                    <a:p>
                      <a:r>
                        <a:rPr altLang="zh-CN" b="1" dirty="0" sz="2000" lang="en-US"/>
                        <a:t>2DGA</a:t>
                      </a:r>
                      <a:endParaRPr altLang="en-US" b="1" dirty="0" sz="2000" lang="zh-CN"/>
                    </a:p>
                  </a:txBody>
                  <a:tcPr marL="121920" marR="121920"/>
                </a:tc>
                <a:tc>
                  <a:txBody>
                    <a:bodyPr/>
                    <a:p>
                      <a:endParaRPr altLang="en-US" b="1"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r>
                        <a:rPr altLang="zh-CN" b="1" dirty="0" sz="2000" lang="en-US"/>
                        <a:t>0.75</a:t>
                      </a:r>
                      <a:endParaRPr altLang="en-US" b="1" dirty="0" sz="2000" lang="zh-CN"/>
                    </a:p>
                  </a:txBody>
                  <a:tcPr marL="121920" marR="121920"/>
                </a:tc>
                <a:tc>
                  <a:txBody>
                    <a:bodyPr/>
                    <a:p>
                      <a:r>
                        <a:rPr altLang="zh-CN" b="1" dirty="0" sz="2000" lang="en-US"/>
                        <a:t>4.0</a:t>
                      </a:r>
                      <a:endParaRPr altLang="en-US" b="1" dirty="0" sz="2000" lang="zh-CN"/>
                    </a:p>
                  </a:txBody>
                  <a:tcPr marL="121920" marR="121920"/>
                </a:tc>
                <a:tc>
                  <a:txBody>
                    <a:bodyPr/>
                    <a:p>
                      <a:r>
                        <a:rPr altLang="zh-CN" b="1" dirty="0" sz="2000" lang="en-US"/>
                        <a:t>0.6</a:t>
                      </a:r>
                      <a:endParaRPr altLang="en-US" b="1" dirty="0" sz="2000" lang="zh-CN"/>
                    </a:p>
                  </a:txBody>
                  <a:tcPr marL="121920" marR="121920"/>
                </a:tc>
                <a:tc>
                  <a:txBody>
                    <a:bodyPr/>
                    <a:p>
                      <a:r>
                        <a:rPr altLang="zh-CN" b="1" dirty="0" sz="2000" lang="en-US"/>
                        <a:t>2.0</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7.35</a:t>
                      </a:r>
                      <a:endParaRPr altLang="en-US" b="1" dirty="0" sz="2000" lang="zh-CN">
                        <a:solidFill>
                          <a:srgbClr val="FF3300"/>
                        </a:solidFill>
                      </a:endParaRPr>
                    </a:p>
                  </a:txBody>
                  <a:tcPr marL="121920" marR="121920"/>
                </a:tc>
              </a:tr>
              <a:tr h="406363">
                <a:tc>
                  <a:txBody>
                    <a:bodyPr/>
                    <a:p>
                      <a:r>
                        <a:rPr altLang="zh-CN" b="1" dirty="0" sz="2000" lang="en-US"/>
                        <a:t>3DGA</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dirty="0" sz="2000" lang="zh-CN"/>
                    </a:p>
                  </a:txBody>
                  <a:tcPr marL="121920" marR="121920"/>
                </a:tc>
                <a:tc>
                  <a:txBody>
                    <a:bodyPr/>
                    <a:p>
                      <a:r>
                        <a:rPr altLang="zh-CN" b="1" dirty="0" sz="2000" lang="en-US"/>
                        <a:t>0.5</a:t>
                      </a:r>
                      <a:endParaRPr altLang="en-US" b="1" dirty="0" sz="2000" lang="zh-CN"/>
                    </a:p>
                  </a:txBody>
                  <a:tcPr marL="121920" marR="121920"/>
                </a:tc>
                <a:tc>
                  <a:txBody>
                    <a:bodyPr/>
                    <a:p>
                      <a:r>
                        <a:rPr altLang="zh-CN" b="1" dirty="0" sz="2000" lang="en-US"/>
                        <a:t>4.0</a:t>
                      </a:r>
                      <a:endParaRPr altLang="en-US" b="1" dirty="0" sz="2000" lang="zh-CN"/>
                    </a:p>
                  </a:txBody>
                  <a:tcPr marL="121920" marR="121920"/>
                </a:tc>
                <a:tc>
                  <a:txBody>
                    <a:bodyPr/>
                    <a:p>
                      <a:r>
                        <a:rPr altLang="zh-CN" b="1" dirty="0" sz="2000" lang="en-US"/>
                        <a:t>1.0</a:t>
                      </a:r>
                      <a:endParaRPr altLang="en-US" b="1" dirty="0" sz="2000" lang="zh-CN"/>
                    </a:p>
                  </a:txBody>
                  <a:tcPr marL="121920" marR="121920"/>
                </a:tc>
                <a:tc>
                  <a:txBody>
                    <a:bodyPr/>
                    <a:p>
                      <a:r>
                        <a:rPr altLang="zh-CN" b="1" dirty="0" sz="2000" lang="en-US"/>
                        <a:t>3.0</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8.5</a:t>
                      </a:r>
                      <a:endParaRPr altLang="en-US" b="1" dirty="0" sz="2000" lang="zh-CN">
                        <a:solidFill>
                          <a:srgbClr val="FF3300"/>
                        </a:solidFill>
                      </a:endParaRPr>
                    </a:p>
                  </a:txBody>
                  <a:tcPr marL="121920" marR="121920"/>
                </a:tc>
              </a:tr>
              <a:tr h="406363">
                <a:tc>
                  <a:txBody>
                    <a:bodyPr/>
                    <a:p>
                      <a:r>
                        <a:rPr altLang="zh-CN" b="1" dirty="0" sz="2000" lang="en-US"/>
                        <a:t>CGDF</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pPr algn="l" defTabSz="914400" eaLnBrk="1" fontAlgn="auto" hangingPunct="1" indent="0" latinLnBrk="0" marL="0" marR="0" rtl="0">
                        <a:lnSpc>
                          <a:spcPct val="100000"/>
                        </a:lnSpc>
                        <a:spcBef>
                          <a:spcPts val="0"/>
                        </a:spcBef>
                        <a:spcAft>
                          <a:spcPts val="0"/>
                        </a:spcAft>
                        <a:buClrTx/>
                        <a:buSzTx/>
                        <a:buFontTx/>
                        <a:buNone/>
                      </a:pPr>
                      <a:r>
                        <a:rPr altLang="zh-CN" b="1" dirty="0" sz="2000" lang="en-US"/>
                        <a:t>0.5</a:t>
                      </a:r>
                      <a:endParaRPr altLang="en-US" b="1" dirty="0" sz="2000" lang="zh-CN"/>
                    </a:p>
                  </a:txBody>
                  <a:tcPr marL="121920" marR="121920"/>
                </a:tc>
                <a:tc>
                  <a:txBody>
                    <a:bodyPr/>
                    <a:p>
                      <a:r>
                        <a:rPr altLang="zh-CN" b="1" dirty="0" sz="2000" lang="en-US"/>
                        <a:t>3.0</a:t>
                      </a:r>
                      <a:endParaRPr altLang="en-US" b="1" dirty="0" sz="2000" lang="zh-CN"/>
                    </a:p>
                  </a:txBody>
                  <a:tcPr marL="121920" marR="121920"/>
                </a:tc>
                <a:tc>
                  <a:txBody>
                    <a:bodyPr/>
                    <a:p>
                      <a:r>
                        <a:rPr altLang="zh-CN" b="1" dirty="0" sz="2000" lang="en-US"/>
                        <a:t>1.0</a:t>
                      </a:r>
                      <a:endParaRPr altLang="en-US" b="1" dirty="0" sz="2000" lang="zh-CN"/>
                    </a:p>
                  </a:txBody>
                  <a:tcPr marL="121920" marR="121920"/>
                </a:tc>
                <a:tc>
                  <a:txBody>
                    <a:bodyPr/>
                    <a:p>
                      <a:r>
                        <a:rPr altLang="zh-CN" b="1" dirty="0" sz="2000" lang="en-US"/>
                        <a:t>1.5</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6.0</a:t>
                      </a:r>
                      <a:endParaRPr altLang="en-US" b="1" dirty="0" sz="2000" lang="zh-CN">
                        <a:solidFill>
                          <a:srgbClr val="FF3300"/>
                        </a:solidFill>
                      </a:endParaRPr>
                    </a:p>
                  </a:txBody>
                  <a:tcPr marL="121920" marR="121920"/>
                </a:tc>
              </a:tr>
              <a:tr h="406363">
                <a:tc>
                  <a:txBody>
                    <a:bodyPr/>
                    <a:p>
                      <a:r>
                        <a:rPr altLang="zh-CN" b="1" dirty="0" sz="2000" lang="en-US"/>
                        <a:t>DBM</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pPr algn="l" defTabSz="914400" eaLnBrk="1" fontAlgn="auto" hangingPunct="1" indent="0" latinLnBrk="0" marL="0" marR="0" rtl="0">
                        <a:lnSpc>
                          <a:spcPct val="100000"/>
                        </a:lnSpc>
                        <a:spcBef>
                          <a:spcPts val="0"/>
                        </a:spcBef>
                        <a:spcAft>
                          <a:spcPts val="0"/>
                        </a:spcAft>
                        <a:buClrTx/>
                        <a:buSzTx/>
                        <a:buFontTx/>
                        <a:buNone/>
                      </a:pPr>
                      <a:r>
                        <a:rPr altLang="zh-CN" b="1" dirty="0" sz="2000" lang="en-US"/>
                        <a:t>0.5</a:t>
                      </a:r>
                      <a:endParaRPr altLang="en-US" b="1" dirty="0" sz="2000" lang="zh-CN"/>
                    </a:p>
                  </a:txBody>
                  <a:tcPr marL="121920" marR="121920"/>
                </a:tc>
                <a:tc>
                  <a:txBody>
                    <a:bodyPr/>
                    <a:p>
                      <a:r>
                        <a:rPr altLang="zh-CN" b="1" dirty="0" sz="2000" lang="en-US"/>
                        <a:t>3.0</a:t>
                      </a:r>
                      <a:endParaRPr altLang="en-US" b="1" dirty="0" sz="2000" lang="zh-CN"/>
                    </a:p>
                  </a:txBody>
                  <a:tcPr marL="121920" marR="121920"/>
                </a:tc>
                <a:tc>
                  <a:txBody>
                    <a:bodyPr/>
                    <a:p>
                      <a:r>
                        <a:rPr altLang="zh-CN" b="1" dirty="0" sz="2000" lang="en-US"/>
                        <a:t>0.75</a:t>
                      </a:r>
                      <a:endParaRPr altLang="en-US" b="1" dirty="0" sz="2000" lang="zh-CN"/>
                    </a:p>
                  </a:txBody>
                  <a:tcPr marL="121920" marR="121920"/>
                </a:tc>
                <a:tc>
                  <a:txBody>
                    <a:bodyPr/>
                    <a:p>
                      <a:r>
                        <a:rPr altLang="zh-CN" b="1" dirty="0" sz="2000" lang="en-US"/>
                        <a:t>1.5</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5.75</a:t>
                      </a:r>
                      <a:endParaRPr altLang="en-US" b="1" dirty="0" sz="2000" lang="zh-CN">
                        <a:solidFill>
                          <a:srgbClr val="FF3300"/>
                        </a:solidFill>
                      </a:endParaRPr>
                    </a:p>
                  </a:txBody>
                  <a:tcPr marL="121920" marR="121920"/>
                </a:tc>
              </a:tr>
              <a:tr h="406363">
                <a:tc>
                  <a:txBody>
                    <a:bodyPr/>
                    <a:p>
                      <a:r>
                        <a:rPr altLang="zh-CN" b="1" dirty="0" sz="2000" lang="en-US"/>
                        <a:t>PCF</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r>
                        <a:rPr altLang="zh-CN" b="1" dirty="0" sz="2000" lang="en-US"/>
                        <a:t>0.25</a:t>
                      </a:r>
                      <a:endParaRPr altLang="en-US" b="1" dirty="0" sz="2000" lang="zh-CN"/>
                    </a:p>
                  </a:txBody>
                  <a:tcPr marL="121920" marR="121920"/>
                </a:tc>
                <a:tc>
                  <a:txBody>
                    <a:bodyPr/>
                    <a:p>
                      <a:r>
                        <a:rPr altLang="zh-CN" b="1" dirty="0" sz="2000" lang="en-US"/>
                        <a:t>2.0</a:t>
                      </a:r>
                      <a:endParaRPr altLang="en-US" b="1" dirty="0" sz="2000" lang="zh-CN"/>
                    </a:p>
                  </a:txBody>
                  <a:tcPr marL="121920" marR="121920"/>
                </a:tc>
                <a:tc>
                  <a:txBody>
                    <a:bodyPr/>
                    <a:p>
                      <a:r>
                        <a:rPr altLang="zh-CN" b="1" dirty="0" sz="2000" lang="en-US"/>
                        <a:t>0.5</a:t>
                      </a:r>
                      <a:endParaRPr altLang="en-US" b="1" dirty="0" sz="2000" lang="zh-CN"/>
                    </a:p>
                  </a:txBody>
                  <a:tcPr marL="121920" marR="121920"/>
                </a:tc>
                <a:tc>
                  <a:txBody>
                    <a:bodyPr/>
                    <a:p>
                      <a:r>
                        <a:rPr altLang="zh-CN" b="1" dirty="0" sz="2000" lang="en-US"/>
                        <a:t>1.5</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4.25</a:t>
                      </a:r>
                      <a:endParaRPr altLang="en-US" b="1" dirty="0" sz="2000" lang="zh-CN">
                        <a:solidFill>
                          <a:srgbClr val="FF3300"/>
                        </a:solidFill>
                      </a:endParaRPr>
                    </a:p>
                  </a:txBody>
                  <a:tcPr marL="121920" marR="121920"/>
                </a:tc>
              </a:tr>
              <a:tr h="406363">
                <a:tc>
                  <a:txBody>
                    <a:bodyPr/>
                    <a:p>
                      <a:r>
                        <a:rPr altLang="zh-CN" b="1" dirty="0" sz="2000" lang="en-US"/>
                        <a:t>DAM</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pPr algn="l" defTabSz="914400" eaLnBrk="1" fontAlgn="auto" hangingPunct="1" indent="0" latinLnBrk="0" marL="0" marR="0" rtl="0">
                        <a:lnSpc>
                          <a:spcPct val="100000"/>
                        </a:lnSpc>
                        <a:spcBef>
                          <a:spcPts val="0"/>
                        </a:spcBef>
                        <a:spcAft>
                          <a:spcPts val="0"/>
                        </a:spcAft>
                        <a:buClrTx/>
                        <a:buSzTx/>
                        <a:buFontTx/>
                        <a:buNone/>
                      </a:pPr>
                      <a:r>
                        <a:rPr altLang="zh-CN" b="1" dirty="0" sz="2000" lang="en-US"/>
                        <a:t>0.5</a:t>
                      </a:r>
                      <a:endParaRPr altLang="en-US" b="1" dirty="0" sz="2000" lang="zh-CN"/>
                    </a:p>
                  </a:txBody>
                  <a:tcPr marL="121920" marR="121920"/>
                </a:tc>
                <a:tc>
                  <a:txBody>
                    <a:bodyPr/>
                    <a:p>
                      <a:r>
                        <a:rPr altLang="zh-CN" b="1" dirty="0" sz="2000" lang="en-US"/>
                        <a:t>2.0</a:t>
                      </a:r>
                      <a:endParaRPr altLang="en-US" b="1" dirty="0" sz="2000" lang="zh-CN"/>
                    </a:p>
                  </a:txBody>
                  <a:tcPr marL="121920" marR="121920"/>
                </a:tc>
                <a:tc>
                  <a:txBody>
                    <a:bodyPr/>
                    <a:p>
                      <a:r>
                        <a:rPr altLang="zh-CN" b="1" dirty="0" sz="2000" lang="en-US"/>
                        <a:t>0.5</a:t>
                      </a:r>
                      <a:endParaRPr altLang="en-US" b="1" dirty="0" sz="2000" lang="zh-CN"/>
                    </a:p>
                  </a:txBody>
                  <a:tcPr marL="121920" marR="121920"/>
                </a:tc>
                <a:tc>
                  <a:txBody>
                    <a:bodyPr/>
                    <a:p>
                      <a:r>
                        <a:rPr altLang="zh-CN" b="1" dirty="0" sz="2000" lang="en-US"/>
                        <a:t>2.0</a:t>
                      </a:r>
                      <a:endParaRPr altLang="en-US" b="1" dirty="0" sz="2000" lang="zh-CN"/>
                    </a:p>
                  </a:txBody>
                  <a:tcPr marL="121920" marR="121920"/>
                </a:tc>
                <a:tc>
                  <a:txBody>
                    <a:bodyPr/>
                    <a:p>
                      <a:r>
                        <a:rPr altLang="zh-CN" b="1" dirty="0" sz="2000" lang="en-US"/>
                        <a:t>n/a</a:t>
                      </a:r>
                      <a:endParaRPr altLang="en-US" b="1" dirty="0" sz="2000" lang="zh-CN"/>
                    </a:p>
                  </a:txBody>
                  <a:tcPr marL="121920" marR="121920"/>
                </a:tc>
                <a:tc>
                  <a:txBody>
                    <a:bodyPr/>
                    <a:p>
                      <a:r>
                        <a:rPr altLang="zh-CN" b="1" dirty="0" sz="2000" lang="en-US">
                          <a:solidFill>
                            <a:srgbClr val="FF3300"/>
                          </a:solidFill>
                        </a:rPr>
                        <a:t>5.0</a:t>
                      </a:r>
                      <a:endParaRPr altLang="en-US" b="1" dirty="0" sz="2000" lang="zh-CN">
                        <a:solidFill>
                          <a:srgbClr val="FF3300"/>
                        </a:solidFill>
                      </a:endParaRPr>
                    </a:p>
                  </a:txBody>
                  <a:tcPr marL="121920" marR="121920"/>
                </a:tc>
              </a:tr>
              <a:tr h="406363">
                <a:tc>
                  <a:txBody>
                    <a:bodyPr/>
                    <a:p>
                      <a:r>
                        <a:rPr altLang="en-US" b="1" dirty="0" sz="2000" lang="zh-CN">
                          <a:solidFill>
                            <a:srgbClr val="FF3300"/>
                          </a:solidFill>
                        </a:rPr>
                        <a:t>合计</a:t>
                      </a:r>
                    </a:p>
                  </a:txBody>
                  <a:tcPr marL="121920" marR="121920"/>
                </a:tc>
                <a:tc>
                  <a:txBody>
                    <a:bodyPr/>
                    <a:p>
                      <a:r>
                        <a:rPr altLang="zh-CN" b="1" dirty="0" sz="2000" lang="en-US">
                          <a:solidFill>
                            <a:srgbClr val="FF3300"/>
                          </a:solidFill>
                        </a:rPr>
                        <a:t>0.25</a:t>
                      </a:r>
                      <a:endParaRPr altLang="en-US" b="1" dirty="0" sz="2000" lang="zh-CN">
                        <a:solidFill>
                          <a:srgbClr val="FF3300"/>
                        </a:solidFill>
                      </a:endParaRPr>
                    </a:p>
                  </a:txBody>
                  <a:tcPr marL="121920" marR="121920"/>
                </a:tc>
                <a:tc>
                  <a:txBody>
                    <a:bodyPr/>
                    <a:p>
                      <a:r>
                        <a:rPr altLang="zh-CN" b="1" dirty="0" sz="2000" lang="en-US">
                          <a:solidFill>
                            <a:srgbClr val="FF3300"/>
                          </a:solidFill>
                        </a:rPr>
                        <a:t>0.25</a:t>
                      </a:r>
                      <a:endParaRPr altLang="en-US" b="1" dirty="0" sz="2000" lang="zh-CN">
                        <a:solidFill>
                          <a:srgbClr val="FF3300"/>
                        </a:solidFill>
                      </a:endParaRPr>
                    </a:p>
                  </a:txBody>
                  <a:tcPr marL="121920" marR="121920"/>
                </a:tc>
                <a:tc>
                  <a:txBody>
                    <a:bodyPr/>
                    <a:p>
                      <a:r>
                        <a:rPr altLang="zh-CN" b="1" dirty="0" sz="2000" lang="en-US">
                          <a:solidFill>
                            <a:srgbClr val="FF3300"/>
                          </a:solidFill>
                        </a:rPr>
                        <a:t>0.25</a:t>
                      </a:r>
                      <a:endParaRPr altLang="en-US" b="1" dirty="0" sz="2000" lang="zh-CN">
                        <a:solidFill>
                          <a:srgbClr val="FF3300"/>
                        </a:solidFill>
                      </a:endParaRPr>
                    </a:p>
                  </a:txBody>
                  <a:tcPr marL="121920" marR="121920"/>
                </a:tc>
                <a:tc>
                  <a:txBody>
                    <a:bodyPr/>
                    <a:p>
                      <a:r>
                        <a:rPr altLang="zh-CN" b="1" dirty="0" sz="2000" lang="en-US">
                          <a:solidFill>
                            <a:srgbClr val="FF3300"/>
                          </a:solidFill>
                        </a:rPr>
                        <a:t>3.5</a:t>
                      </a:r>
                      <a:endParaRPr altLang="en-US" b="1" dirty="0" sz="2000" lang="zh-CN">
                        <a:solidFill>
                          <a:srgbClr val="FF3300"/>
                        </a:solidFill>
                      </a:endParaRPr>
                    </a:p>
                  </a:txBody>
                  <a:tcPr marL="121920" marR="121920"/>
                </a:tc>
                <a:tc>
                  <a:txBody>
                    <a:bodyPr/>
                    <a:p>
                      <a:r>
                        <a:rPr altLang="zh-CN" b="1" dirty="0" sz="2000" lang="en-US">
                          <a:solidFill>
                            <a:srgbClr val="FF3300"/>
                          </a:solidFill>
                        </a:rPr>
                        <a:t>20.50</a:t>
                      </a:r>
                      <a:endParaRPr altLang="en-US" b="1" dirty="0" sz="2000" lang="zh-CN">
                        <a:solidFill>
                          <a:srgbClr val="FF3300"/>
                        </a:solidFill>
                      </a:endParaRPr>
                    </a:p>
                  </a:txBody>
                  <a:tcPr marL="121920" marR="121920"/>
                </a:tc>
                <a:tc>
                  <a:txBody>
                    <a:bodyPr/>
                    <a:p>
                      <a:r>
                        <a:rPr altLang="zh-CN" b="1" dirty="0" sz="2000" lang="en-US">
                          <a:solidFill>
                            <a:srgbClr val="FF3300"/>
                          </a:solidFill>
                        </a:rPr>
                        <a:t>4.5</a:t>
                      </a:r>
                      <a:endParaRPr altLang="en-US" b="1" dirty="0" sz="2000" lang="zh-CN">
                        <a:solidFill>
                          <a:srgbClr val="FF3300"/>
                        </a:solidFill>
                      </a:endParaRPr>
                    </a:p>
                  </a:txBody>
                  <a:tcPr marL="121920" marR="121920"/>
                </a:tc>
                <a:tc>
                  <a:txBody>
                    <a:bodyPr/>
                    <a:p>
                      <a:r>
                        <a:rPr altLang="zh-CN" b="1" dirty="0" sz="2000" lang="en-US">
                          <a:solidFill>
                            <a:srgbClr val="FF3300"/>
                          </a:solidFill>
                        </a:rPr>
                        <a:t>16.5</a:t>
                      </a:r>
                      <a:endParaRPr altLang="en-US" b="1" dirty="0" sz="2000" lang="zh-CN">
                        <a:solidFill>
                          <a:srgbClr val="FF3300"/>
                        </a:solidFill>
                      </a:endParaRPr>
                    </a:p>
                  </a:txBody>
                  <a:tcPr marL="121920" marR="121920"/>
                </a:tc>
                <a:tc>
                  <a:txBody>
                    <a:bodyPr/>
                    <a:p>
                      <a:endParaRPr altLang="en-US" b="1" dirty="0" sz="2000" lang="zh-CN">
                        <a:solidFill>
                          <a:srgbClr val="FF3300"/>
                        </a:solidFill>
                      </a:endParaRPr>
                    </a:p>
                  </a:txBody>
                  <a:tcPr marL="121920" marR="121920"/>
                </a:tc>
                <a:tc>
                  <a:txBody>
                    <a:bodyPr/>
                    <a:p>
                      <a:r>
                        <a:rPr altLang="zh-CN" b="1" dirty="0" sz="2000" lang="en-US">
                          <a:solidFill>
                            <a:srgbClr val="FF3300"/>
                          </a:solidFill>
                        </a:rPr>
                        <a:t>46.0</a:t>
                      </a:r>
                      <a:endParaRPr altLang="en-US" b="1" dirty="0" sz="2000" lang="zh-CN">
                        <a:solidFill>
                          <a:srgbClr val="FF3300"/>
                        </a:solidFill>
                      </a:endParaRPr>
                    </a:p>
                  </a:txBody>
                  <a:tcPr marL="121920" marR="121920"/>
                </a:tc>
              </a:tr>
              <a:tr h="406363">
                <a:tc>
                  <a:txBody>
                    <a:bodyPr/>
                    <a:p>
                      <a:r>
                        <a:rPr altLang="en-US" b="1" dirty="0" sz="2000" lang="zh-CN"/>
                        <a:t>工作量</a:t>
                      </a:r>
                    </a:p>
                  </a:txBody>
                  <a:tcPr marL="121920" marR="121920"/>
                </a:tc>
                <a:tc>
                  <a:txBody>
                    <a:bodyPr/>
                    <a:p>
                      <a:r>
                        <a:rPr altLang="zh-CN" b="1" dirty="0" sz="2000" lang="en-US"/>
                        <a:t>1%</a:t>
                      </a:r>
                      <a:endParaRPr altLang="en-US" b="1" dirty="0" sz="2000" lang="zh-CN"/>
                    </a:p>
                  </a:txBody>
                  <a:tcPr marL="121920" marR="121920"/>
                </a:tc>
                <a:tc>
                  <a:txBody>
                    <a:bodyPr/>
                    <a:p>
                      <a:r>
                        <a:rPr altLang="zh-CN" b="1" dirty="0" sz="2000" lang="en-US"/>
                        <a:t>1%</a:t>
                      </a:r>
                      <a:endParaRPr altLang="en-US" b="1" dirty="0" sz="2000" lang="zh-CN"/>
                    </a:p>
                  </a:txBody>
                  <a:tcPr marL="121920" marR="121920"/>
                </a:tc>
                <a:tc>
                  <a:txBody>
                    <a:bodyPr/>
                    <a:p>
                      <a:r>
                        <a:rPr altLang="zh-CN" b="1" dirty="0" sz="2000" lang="en-US"/>
                        <a:t>1%</a:t>
                      </a:r>
                      <a:endParaRPr altLang="en-US" b="1" dirty="0" sz="2000" lang="zh-CN"/>
                    </a:p>
                  </a:txBody>
                  <a:tcPr marL="121920" marR="121920"/>
                </a:tc>
                <a:tc>
                  <a:txBody>
                    <a:bodyPr/>
                    <a:p>
                      <a:r>
                        <a:rPr altLang="zh-CN" b="1" dirty="0" sz="2000" lang="en-US"/>
                        <a:t>8%</a:t>
                      </a:r>
                      <a:endParaRPr altLang="en-US" b="1" dirty="0" sz="2000" lang="zh-CN"/>
                    </a:p>
                  </a:txBody>
                  <a:tcPr marL="121920" marR="121920"/>
                </a:tc>
                <a:tc>
                  <a:txBody>
                    <a:bodyPr/>
                    <a:p>
                      <a:r>
                        <a:rPr altLang="zh-CN" b="1" dirty="0" sz="2000" lang="en-US"/>
                        <a:t>45%</a:t>
                      </a:r>
                      <a:endParaRPr altLang="en-US" b="1" dirty="0" sz="2000" lang="zh-CN"/>
                    </a:p>
                  </a:txBody>
                  <a:tcPr marL="121920" marR="121920"/>
                </a:tc>
                <a:tc>
                  <a:txBody>
                    <a:bodyPr/>
                    <a:p>
                      <a:r>
                        <a:rPr altLang="zh-CN" b="1" dirty="0" sz="2000" lang="en-US"/>
                        <a:t>10%</a:t>
                      </a:r>
                      <a:endParaRPr altLang="en-US" b="1" dirty="0" sz="2000" lang="zh-CN"/>
                    </a:p>
                  </a:txBody>
                  <a:tcPr marL="121920" marR="121920"/>
                </a:tc>
                <a:tc>
                  <a:txBody>
                    <a:bodyPr/>
                    <a:p>
                      <a:r>
                        <a:rPr altLang="zh-CN" b="1" dirty="0" sz="2000" lang="en-US"/>
                        <a:t>36%</a:t>
                      </a:r>
                      <a:endParaRPr altLang="en-US" b="1" dirty="0"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r>
            </a:tbl>
          </a:graphicData>
        </a:graphic>
      </p:graphicFrame>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941" name="标题 3"/>
          <p:cNvSpPr>
            <a:spLocks noGrp="1"/>
          </p:cNvSpPr>
          <p:nvPr>
            <p:ph type="title"/>
          </p:nvPr>
        </p:nvSpPr>
        <p:spPr>
          <a:xfrm>
            <a:off x="7333861" y="571500"/>
            <a:ext cx="4749282" cy="2197100"/>
          </a:xfrm>
        </p:spPr>
        <p:txBody>
          <a:bodyPr>
            <a:normAutofit/>
          </a:bodyPr>
          <a:p>
            <a:r>
              <a:rPr altLang="zh-CN" dirty="0" sz="3200" lang="en-US">
                <a:latin typeface="+mn-lt"/>
                <a:ea typeface="+mn-ea"/>
                <a:cs typeface="+mn-ea"/>
                <a:sym typeface="+mn-lt"/>
              </a:rPr>
              <a:t>8.5. </a:t>
            </a:r>
            <a:r>
              <a:rPr altLang="en-US" dirty="0" sz="3200" lang="zh-CN">
                <a:latin typeface="+mn-lt"/>
                <a:ea typeface="+mn-ea"/>
                <a:cs typeface="+mn-ea"/>
                <a:sym typeface="+mn-lt"/>
              </a:rPr>
              <a:t>基于经验的软件估算</a:t>
            </a:r>
          </a:p>
        </p:txBody>
      </p:sp>
      <p:sp>
        <p:nvSpPr>
          <p:cNvPr id="1048942" name="文本占位符 5"/>
          <p:cNvSpPr>
            <a:spLocks noGrp="1"/>
          </p:cNvSpPr>
          <p:nvPr>
            <p:ph type="body" sz="half" idx="2"/>
          </p:nvPr>
        </p:nvSpPr>
        <p:spPr>
          <a:xfrm>
            <a:off x="7427167" y="2995011"/>
            <a:ext cx="4254760" cy="3214059"/>
          </a:xfrm>
        </p:spPr>
        <p:txBody>
          <a:bodyPr>
            <a:normAutofit fontScale="95833" lnSpcReduction="20000"/>
          </a:bodyPr>
          <a:p>
            <a:pPr indent="-342900" marL="342900">
              <a:lnSpc>
                <a:spcPct val="150000"/>
              </a:lnSpc>
              <a:buClrTx/>
              <a:buFont typeface="Wingdings" panose="05000000000000000000" pitchFamily="2" charset="2"/>
              <a:buChar char="l"/>
            </a:pPr>
            <a:r>
              <a:rPr altLang="en-US" dirty="0" sz="2400" lang="zh-CN">
                <a:cs typeface="+mn-ea"/>
                <a:sym typeface="+mn-lt"/>
              </a:rPr>
              <a:t>基于回归分析的经验估算模型</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基本</a:t>
            </a:r>
            <a:r>
              <a:rPr altLang="zh-CN" dirty="0" sz="2400" lang="en-US">
                <a:cs typeface="+mn-ea"/>
                <a:sym typeface="+mn-lt"/>
              </a:rPr>
              <a:t>COCOMO</a:t>
            </a:r>
            <a:r>
              <a:rPr altLang="en-US" dirty="0" sz="2400" lang="zh-CN">
                <a:cs typeface="+mn-ea"/>
                <a:sym typeface="+mn-lt"/>
              </a:rPr>
              <a:t>模型公式及计算方法</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中间</a:t>
            </a:r>
            <a:r>
              <a:rPr altLang="zh-CN" dirty="0" sz="2400" lang="en-US">
                <a:cs typeface="+mn-ea"/>
                <a:sym typeface="+mn-lt"/>
              </a:rPr>
              <a:t>COCOMO</a:t>
            </a:r>
            <a:r>
              <a:rPr altLang="en-US" dirty="0" sz="2400" lang="zh-CN">
                <a:cs typeface="+mn-ea"/>
                <a:sym typeface="+mn-lt"/>
              </a:rPr>
              <a:t>模型公式及计算方法</a:t>
            </a:r>
            <a:endParaRPr altLang="zh-CN" dirty="0" sz="2400" lang="en-US">
              <a:cs typeface="+mn-ea"/>
              <a:sym typeface="+mn-lt"/>
            </a:endParaRPr>
          </a:p>
        </p:txBody>
      </p:sp>
      <p:pic>
        <p:nvPicPr>
          <p:cNvPr id="2097165"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66"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67"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41"/>
                                        </p:tgtEl>
                                        <p:attrNameLst>
                                          <p:attrName>style.visibility</p:attrName>
                                        </p:attrNameLst>
                                      </p:cBhvr>
                                      <p:to>
                                        <p:strVal val="visible"/>
                                      </p:to>
                                    </p:set>
                                    <p:animEffect transition="in" filter="wipe(down)">
                                      <p:cBhvr>
                                        <p:cTn dur="500" id="7"/>
                                        <p:tgtEl>
                                          <p:spTgt spid="104894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942">
                                            <p:txEl>
                                              <p:pRg st="0" end="0"/>
                                            </p:txEl>
                                          </p:spTgt>
                                        </p:tgtEl>
                                        <p:attrNameLst>
                                          <p:attrName>style.visibility</p:attrName>
                                        </p:attrNameLst>
                                      </p:cBhvr>
                                      <p:to>
                                        <p:strVal val="visible"/>
                                      </p:to>
                                    </p:set>
                                    <p:animEffect transition="in" filter="fade">
                                      <p:cBhvr>
                                        <p:cTn dur="1000" id="12"/>
                                        <p:tgtEl>
                                          <p:spTgt spid="1048942">
                                            <p:txEl>
                                              <p:pRg st="0" end="0"/>
                                            </p:txEl>
                                          </p:spTgt>
                                        </p:tgtEl>
                                      </p:cBhvr>
                                    </p:animEffect>
                                    <p:anim calcmode="lin" valueType="num">
                                      <p:cBhvr>
                                        <p:cTn dur="1000" fill="hold" id="13"/>
                                        <p:tgtEl>
                                          <p:spTgt spid="1048942">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9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942">
                                            <p:txEl>
                                              <p:pRg st="1" end="1"/>
                                            </p:txEl>
                                          </p:spTgt>
                                        </p:tgtEl>
                                        <p:attrNameLst>
                                          <p:attrName>style.visibility</p:attrName>
                                        </p:attrNameLst>
                                      </p:cBhvr>
                                      <p:to>
                                        <p:strVal val="visible"/>
                                      </p:to>
                                    </p:set>
                                    <p:animEffect transition="in" filter="fade">
                                      <p:cBhvr>
                                        <p:cTn dur="1000" id="19"/>
                                        <p:tgtEl>
                                          <p:spTgt spid="1048942">
                                            <p:txEl>
                                              <p:pRg st="1" end="1"/>
                                            </p:txEl>
                                          </p:spTgt>
                                        </p:tgtEl>
                                      </p:cBhvr>
                                    </p:animEffect>
                                    <p:anim calcmode="lin" valueType="num">
                                      <p:cBhvr>
                                        <p:cTn dur="1000" fill="hold" id="20"/>
                                        <p:tgtEl>
                                          <p:spTgt spid="1048942">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9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942">
                                            <p:txEl>
                                              <p:pRg st="2" end="2"/>
                                            </p:txEl>
                                          </p:spTgt>
                                        </p:tgtEl>
                                        <p:attrNameLst>
                                          <p:attrName>style.visibility</p:attrName>
                                        </p:attrNameLst>
                                      </p:cBhvr>
                                      <p:to>
                                        <p:strVal val="visible"/>
                                      </p:to>
                                    </p:set>
                                    <p:animEffect transition="in" filter="fade">
                                      <p:cBhvr>
                                        <p:cTn dur="1000" id="26"/>
                                        <p:tgtEl>
                                          <p:spTgt spid="1048942">
                                            <p:txEl>
                                              <p:pRg st="2" end="2"/>
                                            </p:txEl>
                                          </p:spTgt>
                                        </p:tgtEl>
                                      </p:cBhvr>
                                    </p:animEffect>
                                    <p:anim calcmode="lin" valueType="num">
                                      <p:cBhvr>
                                        <p:cTn dur="1000" fill="hold" id="27"/>
                                        <p:tgtEl>
                                          <p:spTgt spid="1048942">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94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1" grpId="0"/>
      <p:bldP spid="104894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946" name="标题 10"/>
          <p:cNvSpPr>
            <a:spLocks noGrp="1"/>
          </p:cNvSpPr>
          <p:nvPr>
            <p:ph type="title"/>
          </p:nvPr>
        </p:nvSpPr>
        <p:spPr/>
        <p:txBody>
          <a:bodyPr/>
          <a:p>
            <a:r>
              <a:rPr altLang="zh-CN" dirty="0" lang="en-US"/>
              <a:t>8.5.1.</a:t>
            </a:r>
            <a:r>
              <a:rPr altLang="en-US" dirty="0" lang="zh-CN"/>
              <a:t>基于回归分析的经验估算模型</a:t>
            </a:r>
            <a:endParaRPr altLang="en-US" dirty="0" lang="zh-CN">
              <a:sym typeface="+mn-lt"/>
            </a:endParaRPr>
          </a:p>
        </p:txBody>
      </p:sp>
      <p:sp>
        <p:nvSpPr>
          <p:cNvPr id="1048947" name="矩形 26"/>
          <p:cNvSpPr/>
          <p:nvPr/>
        </p:nvSpPr>
        <p:spPr>
          <a:xfrm>
            <a:off x="766818" y="927166"/>
            <a:ext cx="10840463" cy="5552440"/>
          </a:xfrm>
          <a:prstGeom prst="rect"/>
        </p:spPr>
        <p:txBody>
          <a:bodyPr wrap="square">
            <a:spAutoFit/>
          </a:bodyPr>
          <a:p>
            <a:pPr>
              <a:lnSpc>
                <a:spcPct val="150000"/>
              </a:lnSpc>
              <a:spcBef>
                <a:spcPts val="600"/>
              </a:spcBef>
            </a:pPr>
            <a:r>
              <a:rPr altLang="en-US" dirty="0" sz="2400" lang="zh-CN">
                <a:solidFill>
                  <a:srgbClr val="2D2E2D"/>
                </a:solidFill>
                <a:latin typeface="微软雅黑" panose="020B0503020204020204" pitchFamily="34" charset="-122"/>
                <a:ea typeface="微软雅黑" panose="020B0503020204020204" pitchFamily="34" charset="-122"/>
              </a:rPr>
              <a:t>通过对以往软件项目中搜集的数据进行回归分析而导出</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E=A+B×(</a:t>
            </a:r>
            <a:r>
              <a:rPr altLang="zh-CN" dirty="0" sz="2400" lang="en-US" err="1">
                <a:solidFill>
                  <a:srgbClr val="0000FF"/>
                </a:solidFill>
                <a:latin typeface="微软雅黑" panose="020B0503020204020204" pitchFamily="34" charset="-122"/>
                <a:ea typeface="微软雅黑" panose="020B0503020204020204" pitchFamily="34" charset="-122"/>
              </a:rPr>
              <a:t>e</a:t>
            </a:r>
            <a:r>
              <a:rPr altLang="zh-CN" baseline="-25000" dirty="0" sz="2400" lang="en-US" err="1">
                <a:solidFill>
                  <a:srgbClr val="0000FF"/>
                </a:solidFill>
                <a:latin typeface="微软雅黑" panose="020B0503020204020204" pitchFamily="34" charset="-122"/>
                <a:ea typeface="微软雅黑" panose="020B0503020204020204" pitchFamily="34" charset="-122"/>
              </a:rPr>
              <a:t>v</a:t>
            </a:r>
            <a:r>
              <a:rPr altLang="zh-CN" dirty="0" sz="2400" lang="en-US">
                <a:solidFill>
                  <a:srgbClr val="0000FF"/>
                </a:solidFill>
                <a:latin typeface="微软雅黑" panose="020B0503020204020204" pitchFamily="34" charset="-122"/>
                <a:ea typeface="微软雅黑" panose="020B0503020204020204" pitchFamily="34" charset="-122"/>
              </a:rPr>
              <a:t>)</a:t>
            </a:r>
            <a:r>
              <a:rPr altLang="zh-CN" baseline="30000" dirty="0" sz="2400" lang="en-US">
                <a:solidFill>
                  <a:srgbClr val="0000FF"/>
                </a:solidFill>
                <a:latin typeface="微软雅黑" panose="020B0503020204020204" pitchFamily="34" charset="-122"/>
                <a:ea typeface="微软雅黑" panose="020B0503020204020204" pitchFamily="34" charset="-122"/>
              </a:rPr>
              <a:t>C</a:t>
            </a:r>
          </a:p>
          <a:p>
            <a:pPr>
              <a:lnSpc>
                <a:spcPct val="150000"/>
              </a:lnSpc>
              <a:spcBef>
                <a:spcPts val="600"/>
              </a:spcBef>
            </a:pPr>
            <a:r>
              <a:rPr altLang="en-US" dirty="0" sz="2400" lang="zh-CN">
                <a:solidFill>
                  <a:srgbClr val="2D2E2D"/>
                </a:solidFill>
                <a:latin typeface="微软雅黑" panose="020B0503020204020204" pitchFamily="34" charset="-122"/>
                <a:ea typeface="微软雅黑" panose="020B0503020204020204" pitchFamily="34" charset="-122"/>
              </a:rPr>
              <a:t>其中</a:t>
            </a:r>
            <a:r>
              <a:rPr altLang="zh-CN" dirty="0" sz="2400" lang="en-US">
                <a:solidFill>
                  <a:srgbClr val="2D2E2D"/>
                </a:solidFill>
                <a:latin typeface="微软雅黑" panose="020B0503020204020204" pitchFamily="34" charset="-122"/>
                <a:ea typeface="微软雅黑" panose="020B0503020204020204" pitchFamily="34" charset="-122"/>
              </a:rPr>
              <a:t>A</a:t>
            </a:r>
            <a:r>
              <a:rPr altLang="en-US" dirty="0" sz="2400" lang="zh-CN">
                <a:solidFill>
                  <a:srgbClr val="2D2E2D"/>
                </a:solidFill>
                <a:latin typeface="微软雅黑" panose="020B0503020204020204" pitchFamily="34" charset="-122"/>
                <a:ea typeface="微软雅黑" panose="020B0503020204020204" pitchFamily="34" charset="-122"/>
              </a:rPr>
              <a:t>、</a:t>
            </a:r>
            <a:r>
              <a:rPr altLang="zh-CN" dirty="0" sz="2400" lang="en-US">
                <a:solidFill>
                  <a:srgbClr val="2D2E2D"/>
                </a:solidFill>
                <a:latin typeface="微软雅黑" panose="020B0503020204020204" pitchFamily="34" charset="-122"/>
                <a:ea typeface="微软雅黑" panose="020B0503020204020204" pitchFamily="34" charset="-122"/>
              </a:rPr>
              <a:t>B</a:t>
            </a:r>
            <a:r>
              <a:rPr altLang="en-US" dirty="0" sz="2400" lang="zh-CN">
                <a:solidFill>
                  <a:srgbClr val="2D2E2D"/>
                </a:solidFill>
                <a:latin typeface="微软雅黑" panose="020B0503020204020204" pitchFamily="34" charset="-122"/>
                <a:ea typeface="微软雅黑" panose="020B0503020204020204" pitchFamily="34" charset="-122"/>
              </a:rPr>
              <a:t>、</a:t>
            </a:r>
            <a:r>
              <a:rPr altLang="zh-CN" dirty="0" sz="2400" lang="en-US">
                <a:solidFill>
                  <a:srgbClr val="2D2E2D"/>
                </a:solidFill>
                <a:latin typeface="微软雅黑" panose="020B0503020204020204" pitchFamily="34" charset="-122"/>
                <a:ea typeface="微软雅黑" panose="020B0503020204020204" pitchFamily="34" charset="-122"/>
              </a:rPr>
              <a:t>C</a:t>
            </a:r>
            <a:r>
              <a:rPr altLang="en-US" dirty="0" sz="2400" lang="zh-CN">
                <a:solidFill>
                  <a:srgbClr val="2D2E2D"/>
                </a:solidFill>
                <a:latin typeface="微软雅黑" panose="020B0503020204020204" pitchFamily="34" charset="-122"/>
                <a:ea typeface="微软雅黑" panose="020B0503020204020204" pitchFamily="34" charset="-122"/>
              </a:rPr>
              <a:t>是经验常数，</a:t>
            </a:r>
            <a:r>
              <a:rPr altLang="zh-CN" dirty="0" sz="2400" lang="en-US">
                <a:solidFill>
                  <a:srgbClr val="2D2E2D"/>
                </a:solidFill>
                <a:latin typeface="微软雅黑" panose="020B0503020204020204" pitchFamily="34" charset="-122"/>
                <a:ea typeface="微软雅黑" panose="020B0503020204020204" pitchFamily="34" charset="-122"/>
              </a:rPr>
              <a:t>E</a:t>
            </a:r>
            <a:r>
              <a:rPr altLang="en-US" dirty="0" sz="2400" lang="zh-CN">
                <a:solidFill>
                  <a:srgbClr val="2D2E2D"/>
                </a:solidFill>
                <a:latin typeface="微软雅黑" panose="020B0503020204020204" pitchFamily="34" charset="-122"/>
                <a:ea typeface="微软雅黑" panose="020B0503020204020204" pitchFamily="34" charset="-122"/>
              </a:rPr>
              <a:t>是工作量（人月），</a:t>
            </a:r>
            <a:r>
              <a:rPr altLang="zh-CN" dirty="0" sz="2400" lang="en-US" err="1">
                <a:solidFill>
                  <a:srgbClr val="2D2E2D"/>
                </a:solidFill>
                <a:latin typeface="微软雅黑" panose="020B0503020204020204" pitchFamily="34" charset="-122"/>
                <a:ea typeface="微软雅黑" panose="020B0503020204020204" pitchFamily="34" charset="-122"/>
              </a:rPr>
              <a:t>e</a:t>
            </a:r>
            <a:r>
              <a:rPr altLang="zh-CN" baseline="-25000" dirty="0" sz="2400" lang="en-US" err="1">
                <a:solidFill>
                  <a:srgbClr val="2D2E2D"/>
                </a:solidFill>
                <a:latin typeface="微软雅黑" panose="020B0503020204020204" pitchFamily="34" charset="-122"/>
                <a:ea typeface="微软雅黑" panose="020B0503020204020204" pitchFamily="34" charset="-122"/>
              </a:rPr>
              <a:t>v</a:t>
            </a:r>
            <a:r>
              <a:rPr altLang="en-US" dirty="0" sz="2400" lang="zh-CN">
                <a:solidFill>
                  <a:srgbClr val="2D2E2D"/>
                </a:solidFill>
                <a:latin typeface="微软雅黑" panose="020B0503020204020204" pitchFamily="34" charset="-122"/>
                <a:ea typeface="微软雅黑" panose="020B0503020204020204" pitchFamily="34" charset="-122"/>
              </a:rPr>
              <a:t>是估算变量（</a:t>
            </a:r>
            <a:r>
              <a:rPr altLang="zh-CN" dirty="0" sz="2400" lang="en-US">
                <a:solidFill>
                  <a:srgbClr val="2D2E2D"/>
                </a:solidFill>
                <a:latin typeface="微软雅黑" panose="020B0503020204020204" pitchFamily="34" charset="-122"/>
                <a:ea typeface="微软雅黑" panose="020B0503020204020204" pitchFamily="34" charset="-122"/>
              </a:rPr>
              <a:t>LOC</a:t>
            </a:r>
            <a:r>
              <a:rPr altLang="en-US" dirty="0" sz="2400" lang="zh-CN">
                <a:solidFill>
                  <a:srgbClr val="2D2E2D"/>
                </a:solidFill>
                <a:latin typeface="微软雅黑" panose="020B0503020204020204" pitchFamily="34" charset="-122"/>
                <a:ea typeface="微软雅黑" panose="020B0503020204020204" pitchFamily="34" charset="-122"/>
              </a:rPr>
              <a:t>或功能点）</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altLang="en-US" b="1" dirty="0" sz="2400" lang="zh-CN">
                <a:solidFill>
                  <a:srgbClr val="FF0000"/>
                </a:solidFill>
                <a:latin typeface="微软雅黑" panose="020B0503020204020204" pitchFamily="34" charset="-122"/>
                <a:ea typeface="微软雅黑" panose="020B0503020204020204" pitchFamily="34" charset="-122"/>
              </a:rPr>
              <a:t>面向规模的回归分析经验估算模型</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E=5.2×(KLOC)</a:t>
            </a:r>
            <a:r>
              <a:rPr altLang="zh-CN" baseline="30000" dirty="0" sz="2400" lang="en-US">
                <a:solidFill>
                  <a:srgbClr val="0000FF"/>
                </a:solidFill>
                <a:latin typeface="微软雅黑" panose="020B0503020204020204" pitchFamily="34" charset="-122"/>
                <a:ea typeface="微软雅黑" panose="020B0503020204020204" pitchFamily="34" charset="-122"/>
              </a:rPr>
              <a:t>0.91      </a:t>
            </a:r>
            <a:r>
              <a:rPr altLang="zh-CN" dirty="0" sz="2400" lang="en-US">
                <a:solidFill>
                  <a:srgbClr val="0000FF"/>
                </a:solidFill>
                <a:latin typeface="微软雅黑" panose="020B0503020204020204" pitchFamily="34" charset="-122"/>
                <a:ea typeface="微软雅黑" panose="020B0503020204020204" pitchFamily="34" charset="-122"/>
              </a:rPr>
              <a:t>Walston-Felix</a:t>
            </a:r>
            <a:r>
              <a:rPr altLang="en-US" dirty="0" sz="2400" lang="zh-CN">
                <a:solidFill>
                  <a:srgbClr val="0000FF"/>
                </a:solidFill>
                <a:latin typeface="微软雅黑" panose="020B0503020204020204" pitchFamily="34" charset="-122"/>
                <a:ea typeface="微软雅黑" panose="020B0503020204020204" pitchFamily="34" charset="-122"/>
              </a:rPr>
              <a:t>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E=5.5+0.73×(KLOC)</a:t>
            </a:r>
            <a:r>
              <a:rPr altLang="zh-CN" baseline="30000" dirty="0" sz="2400" lang="en-US">
                <a:solidFill>
                  <a:srgbClr val="0000FF"/>
                </a:solidFill>
                <a:latin typeface="微软雅黑" panose="020B0503020204020204" pitchFamily="34" charset="-122"/>
                <a:ea typeface="微软雅黑" panose="020B0503020204020204" pitchFamily="34" charset="-122"/>
              </a:rPr>
              <a:t>1.16</a:t>
            </a:r>
            <a:r>
              <a:rPr altLang="zh-CN" dirty="0" sz="2400" lang="en-US">
                <a:solidFill>
                  <a:srgbClr val="0000FF"/>
                </a:solidFill>
                <a:latin typeface="微软雅黑" panose="020B0503020204020204" pitchFamily="34" charset="-122"/>
                <a:ea typeface="微软雅黑" panose="020B0503020204020204" pitchFamily="34" charset="-122"/>
              </a:rPr>
              <a:t>    Bailey-</a:t>
            </a:r>
            <a:r>
              <a:rPr altLang="zh-CN" dirty="0" sz="2400" lang="en-US" err="1">
                <a:solidFill>
                  <a:srgbClr val="0000FF"/>
                </a:solidFill>
                <a:latin typeface="微软雅黑" panose="020B0503020204020204" pitchFamily="34" charset="-122"/>
                <a:ea typeface="微软雅黑" panose="020B0503020204020204" pitchFamily="34" charset="-122"/>
              </a:rPr>
              <a:t>Basili</a:t>
            </a:r>
            <a:r>
              <a:rPr altLang="en-US" dirty="0" sz="2400" lang="zh-CN">
                <a:solidFill>
                  <a:srgbClr val="0000FF"/>
                </a:solidFill>
                <a:latin typeface="微软雅黑" panose="020B0503020204020204" pitchFamily="34" charset="-122"/>
                <a:ea typeface="微软雅黑" panose="020B0503020204020204" pitchFamily="34" charset="-122"/>
              </a:rPr>
              <a:t>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E=3.2×(KLOC)</a:t>
            </a:r>
            <a:r>
              <a:rPr altLang="zh-CN" baseline="30000" dirty="0" sz="2400" lang="en-US">
                <a:solidFill>
                  <a:srgbClr val="0000FF"/>
                </a:solidFill>
                <a:latin typeface="微软雅黑" panose="020B0503020204020204" pitchFamily="34" charset="-122"/>
                <a:ea typeface="微软雅黑" panose="020B0503020204020204" pitchFamily="34" charset="-122"/>
              </a:rPr>
              <a:t>1.05</a:t>
            </a:r>
            <a:r>
              <a:rPr altLang="zh-CN" dirty="0" sz="2400" lang="en-US">
                <a:solidFill>
                  <a:srgbClr val="0000FF"/>
                </a:solidFill>
                <a:latin typeface="微软雅黑" panose="020B0503020204020204" pitchFamily="34" charset="-122"/>
                <a:ea typeface="微软雅黑" panose="020B0503020204020204" pitchFamily="34" charset="-122"/>
              </a:rPr>
              <a:t>    Boehm</a:t>
            </a:r>
            <a:r>
              <a:rPr altLang="en-US" dirty="0" sz="2400" lang="zh-CN">
                <a:solidFill>
                  <a:srgbClr val="0000FF"/>
                </a:solidFill>
                <a:latin typeface="微软雅黑" panose="020B0503020204020204" pitchFamily="34" charset="-122"/>
                <a:ea typeface="微软雅黑" panose="020B0503020204020204" pitchFamily="34" charset="-122"/>
              </a:rPr>
              <a:t>简单模型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E=5.288×(KLOC)</a:t>
            </a:r>
            <a:r>
              <a:rPr altLang="zh-CN" baseline="30000" dirty="0" sz="2400" lang="en-US">
                <a:solidFill>
                  <a:srgbClr val="0000FF"/>
                </a:solidFill>
                <a:latin typeface="微软雅黑" panose="020B0503020204020204" pitchFamily="34" charset="-122"/>
                <a:ea typeface="微软雅黑" panose="020B0503020204020204" pitchFamily="34" charset="-122"/>
              </a:rPr>
              <a:t>1.047</a:t>
            </a:r>
            <a:r>
              <a:rPr altLang="zh-CN" dirty="0" sz="2400" lang="en-US">
                <a:solidFill>
                  <a:srgbClr val="0000FF"/>
                </a:solidFill>
                <a:latin typeface="微软雅黑" panose="020B0503020204020204" pitchFamily="34" charset="-122"/>
                <a:ea typeface="微软雅黑" panose="020B0503020204020204" pitchFamily="34" charset="-122"/>
              </a:rPr>
              <a:t>      Doty</a:t>
            </a:r>
            <a:r>
              <a:rPr altLang="en-US" dirty="0" sz="2400" lang="zh-CN">
                <a:solidFill>
                  <a:srgbClr val="0000FF"/>
                </a:solidFill>
                <a:latin typeface="微软雅黑" panose="020B0503020204020204" pitchFamily="34" charset="-122"/>
                <a:ea typeface="微软雅黑" panose="020B0503020204020204" pitchFamily="34" charset="-122"/>
              </a:rPr>
              <a:t>模型，用于</a:t>
            </a:r>
            <a:r>
              <a:rPr altLang="zh-CN" dirty="0" sz="2400" lang="en-US">
                <a:solidFill>
                  <a:srgbClr val="0000FF"/>
                </a:solidFill>
                <a:latin typeface="微软雅黑" panose="020B0503020204020204" pitchFamily="34" charset="-122"/>
                <a:ea typeface="微软雅黑" panose="020B0503020204020204" pitchFamily="34" charset="-122"/>
              </a:rPr>
              <a:t>KLOC&gt;9</a:t>
            </a:r>
            <a:r>
              <a:rPr altLang="en-US" dirty="0" sz="2400" lang="zh-CN">
                <a:solidFill>
                  <a:srgbClr val="0000FF"/>
                </a:solidFill>
                <a:latin typeface="微软雅黑" panose="020B0503020204020204" pitchFamily="34" charset="-122"/>
                <a:ea typeface="微软雅黑" panose="020B0503020204020204" pitchFamily="34" charset="-122"/>
              </a:rPr>
              <a:t>的情况</a:t>
            </a:r>
            <a:endParaRPr altLang="en-US" dirty="0" sz="2400" lang="zh-CN">
              <a:solidFill>
                <a:srgbClr val="2D2E2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951" name="标题 1"/>
          <p:cNvSpPr>
            <a:spLocks noGrp="1"/>
          </p:cNvSpPr>
          <p:nvPr>
            <p:ph type="title"/>
          </p:nvPr>
        </p:nvSpPr>
        <p:spPr/>
        <p:txBody>
          <a:bodyPr/>
          <a:p>
            <a:r>
              <a:rPr altLang="zh-CN" dirty="0" lang="en-US"/>
              <a:t>8.5.1. </a:t>
            </a:r>
            <a:r>
              <a:rPr altLang="en-US" dirty="0" lang="zh-CN"/>
              <a:t>基于回归分析的经验估算模型</a:t>
            </a:r>
          </a:p>
        </p:txBody>
      </p:sp>
      <p:sp>
        <p:nvSpPr>
          <p:cNvPr id="1048952" name="矩形 2"/>
          <p:cNvSpPr/>
          <p:nvPr/>
        </p:nvSpPr>
        <p:spPr>
          <a:xfrm>
            <a:off x="1252011" y="1202995"/>
            <a:ext cx="9533466" cy="4371339"/>
          </a:xfrm>
          <a:prstGeom prst="rect"/>
        </p:spPr>
        <p:txBody>
          <a:bodyPr wrap="square">
            <a:spAutoFit/>
          </a:bodyPr>
          <a:p>
            <a:pPr>
              <a:lnSpc>
                <a:spcPct val="150000"/>
              </a:lnSpc>
            </a:pPr>
            <a:r>
              <a:rPr altLang="zh-CN" dirty="0" sz="2400" lang="en-US">
                <a:solidFill>
                  <a:srgbClr val="0000FF"/>
                </a:solidFill>
                <a:latin typeface="微软雅黑" panose="020B0503020204020204" pitchFamily="34" charset="-122"/>
                <a:ea typeface="微软雅黑" panose="020B0503020204020204" pitchFamily="34" charset="-122"/>
              </a:rPr>
              <a:t>E=A+B×(</a:t>
            </a:r>
            <a:r>
              <a:rPr altLang="zh-CN" dirty="0" sz="2400" lang="en-US" err="1">
                <a:solidFill>
                  <a:srgbClr val="0000FF"/>
                </a:solidFill>
                <a:latin typeface="微软雅黑" panose="020B0503020204020204" pitchFamily="34" charset="-122"/>
                <a:ea typeface="微软雅黑" panose="020B0503020204020204" pitchFamily="34" charset="-122"/>
              </a:rPr>
              <a:t>e</a:t>
            </a:r>
            <a:r>
              <a:rPr altLang="zh-CN" baseline="-25000" dirty="0" sz="2400" lang="en-US" err="1">
                <a:solidFill>
                  <a:srgbClr val="0000FF"/>
                </a:solidFill>
                <a:latin typeface="微软雅黑" panose="020B0503020204020204" pitchFamily="34" charset="-122"/>
                <a:ea typeface="微软雅黑" panose="020B0503020204020204" pitchFamily="34" charset="-122"/>
              </a:rPr>
              <a:t>v</a:t>
            </a:r>
            <a:r>
              <a:rPr altLang="zh-CN" dirty="0" sz="2400" lang="en-US">
                <a:solidFill>
                  <a:srgbClr val="0000FF"/>
                </a:solidFill>
                <a:latin typeface="微软雅黑" panose="020B0503020204020204" pitchFamily="34" charset="-122"/>
                <a:ea typeface="微软雅黑" panose="020B0503020204020204" pitchFamily="34" charset="-122"/>
              </a:rPr>
              <a:t>)</a:t>
            </a:r>
            <a:r>
              <a:rPr altLang="zh-CN" baseline="30000" dirty="0" sz="2400" lang="en-US">
                <a:solidFill>
                  <a:srgbClr val="0000FF"/>
                </a:solidFill>
                <a:latin typeface="微软雅黑" panose="020B0503020204020204" pitchFamily="34" charset="-122"/>
                <a:ea typeface="微软雅黑" panose="020B0503020204020204" pitchFamily="34" charset="-122"/>
              </a:rPr>
              <a:t>C</a:t>
            </a: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其中</a:t>
            </a:r>
            <a:r>
              <a:rPr altLang="zh-CN" dirty="0" sz="2400" lang="en-US">
                <a:solidFill>
                  <a:srgbClr val="2D2E2D"/>
                </a:solidFill>
                <a:latin typeface="微软雅黑" panose="020B0503020204020204" pitchFamily="34" charset="-122"/>
                <a:ea typeface="微软雅黑" panose="020B0503020204020204" pitchFamily="34" charset="-122"/>
              </a:rPr>
              <a:t>A</a:t>
            </a:r>
            <a:r>
              <a:rPr altLang="en-US" dirty="0" sz="2400" lang="zh-CN">
                <a:solidFill>
                  <a:srgbClr val="2D2E2D"/>
                </a:solidFill>
                <a:latin typeface="微软雅黑" panose="020B0503020204020204" pitchFamily="34" charset="-122"/>
                <a:ea typeface="微软雅黑" panose="020B0503020204020204" pitchFamily="34" charset="-122"/>
              </a:rPr>
              <a:t>、</a:t>
            </a:r>
            <a:r>
              <a:rPr altLang="zh-CN" dirty="0" sz="2400" lang="en-US">
                <a:solidFill>
                  <a:srgbClr val="2D2E2D"/>
                </a:solidFill>
                <a:latin typeface="微软雅黑" panose="020B0503020204020204" pitchFamily="34" charset="-122"/>
                <a:ea typeface="微软雅黑" panose="020B0503020204020204" pitchFamily="34" charset="-122"/>
              </a:rPr>
              <a:t>B</a:t>
            </a:r>
            <a:r>
              <a:rPr altLang="en-US" dirty="0" sz="2400" lang="zh-CN">
                <a:solidFill>
                  <a:srgbClr val="2D2E2D"/>
                </a:solidFill>
                <a:latin typeface="微软雅黑" panose="020B0503020204020204" pitchFamily="34" charset="-122"/>
                <a:ea typeface="微软雅黑" panose="020B0503020204020204" pitchFamily="34" charset="-122"/>
              </a:rPr>
              <a:t>、</a:t>
            </a:r>
            <a:r>
              <a:rPr altLang="zh-CN" dirty="0" sz="2400" lang="en-US">
                <a:solidFill>
                  <a:srgbClr val="2D2E2D"/>
                </a:solidFill>
                <a:latin typeface="微软雅黑" panose="020B0503020204020204" pitchFamily="34" charset="-122"/>
                <a:ea typeface="微软雅黑" panose="020B0503020204020204" pitchFamily="34" charset="-122"/>
              </a:rPr>
              <a:t>C</a:t>
            </a:r>
            <a:r>
              <a:rPr altLang="en-US" dirty="0" sz="2400" lang="zh-CN">
                <a:solidFill>
                  <a:srgbClr val="2D2E2D"/>
                </a:solidFill>
                <a:latin typeface="微软雅黑" panose="020B0503020204020204" pitchFamily="34" charset="-122"/>
                <a:ea typeface="微软雅黑" panose="020B0503020204020204" pitchFamily="34" charset="-122"/>
              </a:rPr>
              <a:t>是经验常数，</a:t>
            </a:r>
            <a:r>
              <a:rPr altLang="zh-CN" dirty="0" sz="2400" lang="en-US">
                <a:solidFill>
                  <a:srgbClr val="2D2E2D"/>
                </a:solidFill>
                <a:latin typeface="微软雅黑" panose="020B0503020204020204" pitchFamily="34" charset="-122"/>
                <a:ea typeface="微软雅黑" panose="020B0503020204020204" pitchFamily="34" charset="-122"/>
              </a:rPr>
              <a:t>E</a:t>
            </a:r>
            <a:r>
              <a:rPr altLang="en-US" dirty="0" sz="2400" lang="zh-CN">
                <a:solidFill>
                  <a:srgbClr val="2D2E2D"/>
                </a:solidFill>
                <a:latin typeface="微软雅黑" panose="020B0503020204020204" pitchFamily="34" charset="-122"/>
                <a:ea typeface="微软雅黑" panose="020B0503020204020204" pitchFamily="34" charset="-122"/>
              </a:rPr>
              <a:t>是工作量（人月），</a:t>
            </a:r>
            <a:r>
              <a:rPr altLang="zh-CN" dirty="0" sz="2400" lang="en-US" err="1">
                <a:solidFill>
                  <a:srgbClr val="2D2E2D"/>
                </a:solidFill>
                <a:latin typeface="微软雅黑" panose="020B0503020204020204" pitchFamily="34" charset="-122"/>
                <a:ea typeface="微软雅黑" panose="020B0503020204020204" pitchFamily="34" charset="-122"/>
              </a:rPr>
              <a:t>e</a:t>
            </a:r>
            <a:r>
              <a:rPr altLang="zh-CN" baseline="-25000" dirty="0" sz="2400" lang="en-US" err="1">
                <a:solidFill>
                  <a:srgbClr val="2D2E2D"/>
                </a:solidFill>
                <a:latin typeface="微软雅黑" panose="020B0503020204020204" pitchFamily="34" charset="-122"/>
                <a:ea typeface="微软雅黑" panose="020B0503020204020204" pitchFamily="34" charset="-122"/>
              </a:rPr>
              <a:t>v</a:t>
            </a:r>
            <a:r>
              <a:rPr altLang="en-US" dirty="0" sz="2400" lang="zh-CN">
                <a:solidFill>
                  <a:srgbClr val="2D2E2D"/>
                </a:solidFill>
                <a:latin typeface="微软雅黑" panose="020B0503020204020204" pitchFamily="34" charset="-122"/>
                <a:ea typeface="微软雅黑" panose="020B0503020204020204" pitchFamily="34" charset="-122"/>
              </a:rPr>
              <a:t>是估算变量（</a:t>
            </a:r>
            <a:r>
              <a:rPr altLang="zh-CN" dirty="0" sz="2400" lang="en-US">
                <a:solidFill>
                  <a:srgbClr val="2D2E2D"/>
                </a:solidFill>
                <a:latin typeface="微软雅黑" panose="020B0503020204020204" pitchFamily="34" charset="-122"/>
                <a:ea typeface="微软雅黑" panose="020B0503020204020204" pitchFamily="34" charset="-122"/>
              </a:rPr>
              <a:t>LOC</a:t>
            </a:r>
            <a:r>
              <a:rPr altLang="en-US" dirty="0" sz="2400" lang="zh-CN">
                <a:solidFill>
                  <a:srgbClr val="2D2E2D"/>
                </a:solidFill>
                <a:latin typeface="微软雅黑" panose="020B0503020204020204" pitchFamily="34" charset="-122"/>
                <a:ea typeface="微软雅黑" panose="020B0503020204020204" pitchFamily="34" charset="-122"/>
              </a:rPr>
              <a:t>或功能点）</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200000"/>
              </a:lnSpc>
            </a:pPr>
            <a:r>
              <a:rPr altLang="en-US" b="1" dirty="0" sz="2400" lang="zh-CN">
                <a:solidFill>
                  <a:srgbClr val="FF0000"/>
                </a:solidFill>
                <a:latin typeface="微软雅黑" panose="020B0503020204020204" pitchFamily="34" charset="-122"/>
                <a:ea typeface="微软雅黑" panose="020B0503020204020204" pitchFamily="34" charset="-122"/>
              </a:rPr>
              <a:t>面向功能点的回归分析经验估算模型</a:t>
            </a:r>
            <a:endParaRPr altLang="zh-CN" b="1" dirty="0" sz="2400" lang="en-US">
              <a:solidFill>
                <a:srgbClr val="FF0000"/>
              </a:solidFill>
              <a:latin typeface="微软雅黑" panose="020B0503020204020204" pitchFamily="34" charset="-122"/>
              <a:ea typeface="微软雅黑" panose="020B0503020204020204" pitchFamily="34" charset="-122"/>
            </a:endParaRPr>
          </a:p>
          <a:p>
            <a:pPr>
              <a:lnSpc>
                <a:spcPct val="150000"/>
              </a:lnSpc>
            </a:pPr>
            <a:r>
              <a:rPr altLang="zh-CN" dirty="0" sz="2400" lang="en-US">
                <a:solidFill>
                  <a:srgbClr val="0000FF"/>
                </a:solidFill>
                <a:latin typeface="微软雅黑" panose="020B0503020204020204" pitchFamily="34" charset="-122"/>
                <a:ea typeface="微软雅黑" panose="020B0503020204020204" pitchFamily="34" charset="-122"/>
              </a:rPr>
              <a:t>E=-91.4+0.355FP</a:t>
            </a:r>
            <a:r>
              <a:rPr altLang="zh-CN" baseline="30000" dirty="0" sz="2400" lang="en-US">
                <a:solidFill>
                  <a:srgbClr val="0000FF"/>
                </a:solidFill>
                <a:latin typeface="微软雅黑" panose="020B0503020204020204" pitchFamily="34" charset="-122"/>
                <a:ea typeface="微软雅黑" panose="020B0503020204020204" pitchFamily="34" charset="-122"/>
              </a:rPr>
              <a:t>     </a:t>
            </a:r>
            <a:r>
              <a:rPr altLang="zh-CN" dirty="0" sz="2400" lang="en-US">
                <a:solidFill>
                  <a:srgbClr val="0000FF"/>
                </a:solidFill>
                <a:latin typeface="微软雅黑" panose="020B0503020204020204" pitchFamily="34" charset="-122"/>
                <a:ea typeface="微软雅黑" panose="020B0503020204020204" pitchFamily="34" charset="-122"/>
              </a:rPr>
              <a:t>Albrecht</a:t>
            </a:r>
            <a:r>
              <a:rPr altLang="en-US" dirty="0" sz="2400" lang="zh-CN">
                <a:solidFill>
                  <a:srgbClr val="0000FF"/>
                </a:solidFill>
                <a:latin typeface="微软雅黑" panose="020B0503020204020204" pitchFamily="34" charset="-122"/>
                <a:ea typeface="微软雅黑" panose="020B0503020204020204" pitchFamily="34" charset="-122"/>
              </a:rPr>
              <a:t>和</a:t>
            </a:r>
            <a:r>
              <a:rPr altLang="zh-CN" dirty="0" sz="2400" lang="en-US">
                <a:solidFill>
                  <a:srgbClr val="0000FF"/>
                </a:solidFill>
                <a:latin typeface="微软雅黑" panose="020B0503020204020204" pitchFamily="34" charset="-122"/>
                <a:ea typeface="微软雅黑" panose="020B0503020204020204" pitchFamily="34" charset="-122"/>
              </a:rPr>
              <a:t>Gaffney</a:t>
            </a:r>
            <a:r>
              <a:rPr altLang="en-US" dirty="0" sz="2400" lang="zh-CN">
                <a:solidFill>
                  <a:srgbClr val="0000FF"/>
                </a:solidFill>
                <a:latin typeface="微软雅黑" panose="020B0503020204020204" pitchFamily="34" charset="-122"/>
                <a:ea typeface="微软雅黑" panose="020B0503020204020204" pitchFamily="34" charset="-122"/>
              </a:rPr>
              <a:t>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zh-CN" dirty="0" sz="2400" lang="en-US">
                <a:solidFill>
                  <a:srgbClr val="0000FF"/>
                </a:solidFill>
                <a:latin typeface="微软雅黑" panose="020B0503020204020204" pitchFamily="34" charset="-122"/>
                <a:ea typeface="微软雅黑" panose="020B0503020204020204" pitchFamily="34" charset="-122"/>
              </a:rPr>
              <a:t>E=-37+0.96FP    </a:t>
            </a:r>
            <a:r>
              <a:rPr altLang="zh-CN" dirty="0" sz="2400" lang="en-US" err="1">
                <a:solidFill>
                  <a:srgbClr val="0000FF"/>
                </a:solidFill>
                <a:latin typeface="微软雅黑" panose="020B0503020204020204" pitchFamily="34" charset="-122"/>
                <a:ea typeface="微软雅黑" panose="020B0503020204020204" pitchFamily="34" charset="-122"/>
              </a:rPr>
              <a:t>Kemerer</a:t>
            </a:r>
            <a:r>
              <a:rPr altLang="en-US" dirty="0" sz="2400" lang="zh-CN">
                <a:solidFill>
                  <a:srgbClr val="0000FF"/>
                </a:solidFill>
                <a:latin typeface="微软雅黑" panose="020B0503020204020204" pitchFamily="34" charset="-122"/>
                <a:ea typeface="微软雅黑" panose="020B0503020204020204" pitchFamily="34" charset="-122"/>
              </a:rPr>
              <a:t>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zh-CN" dirty="0" sz="2400" lang="en-US">
                <a:solidFill>
                  <a:srgbClr val="0000FF"/>
                </a:solidFill>
                <a:latin typeface="微软雅黑" panose="020B0503020204020204" pitchFamily="34" charset="-122"/>
                <a:ea typeface="微软雅黑" panose="020B0503020204020204" pitchFamily="34" charset="-122"/>
              </a:rPr>
              <a:t>E=-12.88+0.405FP    </a:t>
            </a:r>
            <a:r>
              <a:rPr altLang="en-US" dirty="0" sz="2400" lang="zh-CN">
                <a:solidFill>
                  <a:srgbClr val="0000FF"/>
                </a:solidFill>
                <a:latin typeface="微软雅黑" panose="020B0503020204020204" pitchFamily="34" charset="-122"/>
                <a:ea typeface="微软雅黑" panose="020B0503020204020204" pitchFamily="34" charset="-122"/>
              </a:rPr>
              <a:t>小型项目回归模型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953"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概述</a:t>
            </a:r>
          </a:p>
        </p:txBody>
      </p:sp>
      <p:sp>
        <p:nvSpPr>
          <p:cNvPr id="1048954" name="Rectangle 3"/>
          <p:cNvSpPr txBox="1">
            <a:spLocks noChangeArrowheads="1"/>
          </p:cNvSpPr>
          <p:nvPr/>
        </p:nvSpPr>
        <p:spPr>
          <a:xfrm>
            <a:off x="1133168" y="1183156"/>
            <a:ext cx="9601200" cy="3809999"/>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是指</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COnstructive</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COst</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MOdel</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构造性成本模型，</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于1981年提出，用于对软件开发项目的规模、成本、进度等方面进行估算</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模型是一个综合经验模型，模型中的参数取值来自于经验值，并且综合了诸多的因素、比较全面的估算模型</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在欧盟国家应用较为广泛</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955"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模型层次</a:t>
            </a:r>
          </a:p>
        </p:txBody>
      </p:sp>
      <p:sp>
        <p:nvSpPr>
          <p:cNvPr id="1048956" name="Rectangle 3"/>
          <p:cNvSpPr txBox="1">
            <a:spLocks noChangeArrowheads="1"/>
          </p:cNvSpPr>
          <p:nvPr/>
        </p:nvSpPr>
        <p:spPr>
          <a:xfrm>
            <a:off x="1310148" y="1164038"/>
            <a:ext cx="9601200" cy="4838556"/>
          </a:xfrm>
          <a:prstGeom prst="rect"/>
        </p:spPr>
        <p:txBody>
          <a:bodyPr>
            <a:normAutofit fontScale="88462"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模型的层次 － 支持不同的阶段</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altLang="zh-CN" baseline="0" b="0" cap="none" dirty="0" sz="26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79388" latinLnBrk="0" lvl="2" marL="685800" marR="0" rtl="0">
              <a:lnSpc>
                <a:spcPct val="15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系统开发的初期，估算整个系统的工作量(包括维护)和软件开发和维护所需的时间</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altLang="zh-CN" baseline="0" b="0" cap="none" dirty="0" sz="26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79388" latinLnBrk="0" lvl="2" marL="685800" marR="0" rtl="0">
              <a:lnSpc>
                <a:spcPct val="15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估算各个子系统的工作量和开发时间</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详细</a:t>
            </a:r>
            <a:r>
              <a:rPr altLang="zh-CN" baseline="0" b="0" cap="none" dirty="0" sz="26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79388" latinLnBrk="0" lvl="2" marL="685800" marR="0" rtl="0">
              <a:lnSpc>
                <a:spcPct val="15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估算独立的软构件，如各个子系统的各个模块的工作量和开发时间</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52" name="标题 1"/>
          <p:cNvSpPr>
            <a:spLocks noGrp="1"/>
          </p:cNvSpPr>
          <p:nvPr>
            <p:ph type="title"/>
          </p:nvPr>
        </p:nvSpPr>
        <p:spPr>
          <a:xfrm>
            <a:off x="571501" y="0"/>
            <a:ext cx="8264589" cy="668780"/>
          </a:xfrm>
        </p:spPr>
        <p:txBody>
          <a:bodyPr/>
          <a:p>
            <a:r>
              <a:rPr altLang="zh-CN" dirty="0" lang="en-US"/>
              <a:t>8.1.2.</a:t>
            </a:r>
            <a:r>
              <a:rPr altLang="en-US" dirty="0" lang="zh-CN"/>
              <a:t>软件项目管理的</a:t>
            </a:r>
            <a:r>
              <a:rPr altLang="zh-CN" dirty="0" lang="en-US"/>
              <a:t>4P</a:t>
            </a:r>
            <a:r>
              <a:rPr altLang="en-US" dirty="0" lang="zh-CN"/>
              <a:t>要素</a:t>
            </a:r>
          </a:p>
        </p:txBody>
      </p:sp>
      <p:sp>
        <p:nvSpPr>
          <p:cNvPr id="1048653" name="Diamond 23"/>
          <p:cNvSpPr/>
          <p:nvPr/>
        </p:nvSpPr>
        <p:spPr>
          <a:xfrm>
            <a:off x="4245509" y="1951271"/>
            <a:ext cx="3574279" cy="2448205"/>
          </a:xfrm>
          <a:prstGeom prst="diamond"/>
          <a:solidFill>
            <a:schemeClr val="bg1">
              <a:lumMod val="50000"/>
            </a:schemeClr>
          </a:solidFill>
          <a:ln w="9525" cap="flat" cmpd="sng" algn="ctr">
            <a:noFill/>
            <a:prstDash val="solid"/>
          </a:ln>
          <a:effectLst/>
        </p:spPr>
        <p:txBody>
          <a:bodyPr anchor="ctr" rtlCol="0"/>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defTabSz="1219170"/>
            <a:endParaRPr b="1" sz="2400" lang="en-US">
              <a:solidFill>
                <a:sysClr lastClr="FFFFFF" val="window"/>
              </a:solidFill>
              <a:latin typeface="Calibri"/>
            </a:endParaRPr>
          </a:p>
        </p:txBody>
      </p:sp>
      <p:sp>
        <p:nvSpPr>
          <p:cNvPr id="1048654" name="Rectangle 20"/>
          <p:cNvSpPr/>
          <p:nvPr/>
        </p:nvSpPr>
        <p:spPr>
          <a:xfrm>
            <a:off x="2256676" y="1114748"/>
            <a:ext cx="1692177" cy="400110"/>
          </a:xfrm>
          <a:prstGeom prst="rect"/>
          <a:solidFill>
            <a:schemeClr val="accent1"/>
          </a:solidFill>
          <a:ln w="12700">
            <a:noFill/>
          </a:ln>
          <a:effectLst/>
        </p:spPr>
        <p:txBody>
          <a:bodyPr wrap="square">
            <a:spAutoFit/>
          </a:bodyPr>
          <a:p>
            <a:pPr algn="ctr"/>
            <a:r>
              <a:rPr altLang="en-US" b="1" dirty="0" sz="2000" lang="zh-CN">
                <a:solidFill>
                  <a:schemeClr val="bg1"/>
                </a:solidFill>
                <a:latin typeface="微软雅黑" pitchFamily="34" charset="-122"/>
                <a:ea typeface="微软雅黑" pitchFamily="34" charset="-122"/>
              </a:rPr>
              <a:t>人员</a:t>
            </a:r>
            <a:endParaRPr b="1" dirty="0" sz="1600" lang="en-US">
              <a:solidFill>
                <a:schemeClr val="bg1"/>
              </a:solidFill>
              <a:latin typeface="微软雅黑" pitchFamily="34" charset="-122"/>
              <a:ea typeface="微软雅黑" pitchFamily="34" charset="-122"/>
            </a:endParaRPr>
          </a:p>
        </p:txBody>
      </p:sp>
      <p:sp>
        <p:nvSpPr>
          <p:cNvPr id="1048655" name="Rectangle 21"/>
          <p:cNvSpPr/>
          <p:nvPr/>
        </p:nvSpPr>
        <p:spPr>
          <a:xfrm>
            <a:off x="8024232" y="4389339"/>
            <a:ext cx="1667992" cy="400110"/>
          </a:xfrm>
          <a:prstGeom prst="rect"/>
          <a:solidFill>
            <a:schemeClr val="accent3"/>
          </a:solidFill>
          <a:ln w="12700">
            <a:noFill/>
          </a:ln>
          <a:effectLst/>
        </p:spPr>
        <p:txBody>
          <a:bodyPr wrap="square">
            <a:spAutoFit/>
          </a:bodyPr>
          <a:p>
            <a:pPr algn="ctr"/>
            <a:r>
              <a:rPr altLang="en-US" b="1" dirty="0" sz="2000" lang="zh-CN">
                <a:solidFill>
                  <a:schemeClr val="bg1"/>
                </a:solidFill>
                <a:latin typeface="微软雅黑" pitchFamily="34" charset="-122"/>
                <a:ea typeface="微软雅黑" pitchFamily="34" charset="-122"/>
              </a:rPr>
              <a:t>项目</a:t>
            </a:r>
            <a:endParaRPr altLang="zh-CN" b="1" dirty="0" sz="2000" lang="en-US">
              <a:solidFill>
                <a:schemeClr val="bg1"/>
              </a:solidFill>
              <a:latin typeface="微软雅黑" pitchFamily="34" charset="-122"/>
              <a:ea typeface="微软雅黑" pitchFamily="34" charset="-122"/>
            </a:endParaRPr>
          </a:p>
        </p:txBody>
      </p:sp>
      <p:sp>
        <p:nvSpPr>
          <p:cNvPr id="1048656" name="Rectangle 22"/>
          <p:cNvSpPr/>
          <p:nvPr/>
        </p:nvSpPr>
        <p:spPr>
          <a:xfrm>
            <a:off x="8105724" y="1114748"/>
            <a:ext cx="1621669" cy="400110"/>
          </a:xfrm>
          <a:prstGeom prst="rect"/>
        </p:spPr>
        <p:style>
          <a:lnRef idx="3">
            <a:schemeClr val="lt1"/>
          </a:lnRef>
          <a:fillRef idx="1">
            <a:schemeClr val="accent4"/>
          </a:fillRef>
          <a:effectRef idx="1">
            <a:schemeClr val="accent4"/>
          </a:effectRef>
          <a:fontRef idx="minor">
            <a:schemeClr val="lt1"/>
          </a:fontRef>
        </p:style>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r>
              <a:rPr altLang="en-US" b="1" dirty="0" sz="2000" lang="zh-CN">
                <a:solidFill>
                  <a:schemeClr val="bg1"/>
                </a:solidFill>
                <a:latin typeface="微软雅黑" pitchFamily="34" charset="-122"/>
                <a:ea typeface="微软雅黑" pitchFamily="34" charset="-122"/>
              </a:rPr>
              <a:t>产品</a:t>
            </a:r>
            <a:endParaRPr altLang="zh-CN" b="1" dirty="0" sz="2000" lang="en-US">
              <a:solidFill>
                <a:schemeClr val="bg1"/>
              </a:solidFill>
              <a:latin typeface="微软雅黑" pitchFamily="34" charset="-122"/>
              <a:ea typeface="微软雅黑" pitchFamily="34" charset="-122"/>
            </a:endParaRPr>
          </a:p>
        </p:txBody>
      </p:sp>
      <p:sp>
        <p:nvSpPr>
          <p:cNvPr id="1048657" name="Rectangle 25"/>
          <p:cNvSpPr/>
          <p:nvPr/>
        </p:nvSpPr>
        <p:spPr>
          <a:xfrm>
            <a:off x="2317412" y="4389339"/>
            <a:ext cx="1631440" cy="400110"/>
          </a:xfrm>
          <a:prstGeom prst="rect"/>
        </p:spPr>
        <p:style>
          <a:lnRef idx="3">
            <a:schemeClr val="lt1"/>
          </a:lnRef>
          <a:fillRef idx="1">
            <a:schemeClr val="accent2"/>
          </a:fillRef>
          <a:effectRef idx="1">
            <a:schemeClr val="accent2"/>
          </a:effectRef>
          <a:fontRef idx="minor">
            <a:schemeClr val="lt1"/>
          </a:fontRef>
        </p:style>
        <p:txBody>
          <a:bodyPr wrap="square">
            <a:spAutoFit/>
          </a:bodyPr>
          <a:p>
            <a:pPr algn="ctr"/>
            <a:r>
              <a:rPr altLang="en-US" b="1" dirty="0" sz="2000" lang="zh-CN">
                <a:solidFill>
                  <a:schemeClr val="bg1"/>
                </a:solidFill>
                <a:latin typeface="微软雅黑" pitchFamily="34" charset="-122"/>
                <a:ea typeface="微软雅黑" pitchFamily="34" charset="-122"/>
              </a:rPr>
              <a:t>过程</a:t>
            </a:r>
            <a:endParaRPr altLang="zh-CN" b="1" dirty="0" sz="2000" lang="en-US">
              <a:solidFill>
                <a:schemeClr val="bg1"/>
              </a:solidFill>
              <a:latin typeface="微软雅黑" pitchFamily="34" charset="-122"/>
              <a:ea typeface="微软雅黑" pitchFamily="34" charset="-122"/>
            </a:endParaRPr>
          </a:p>
        </p:txBody>
      </p:sp>
      <p:grpSp>
        <p:nvGrpSpPr>
          <p:cNvPr id="117" name="组合 27"/>
          <p:cNvGrpSpPr/>
          <p:nvPr/>
        </p:nvGrpSpPr>
        <p:grpSpPr>
          <a:xfrm>
            <a:off x="3440780" y="2324511"/>
            <a:ext cx="2484451" cy="1701724"/>
            <a:chOff x="2580585" y="1986725"/>
            <a:chExt cx="1863338" cy="1276294"/>
          </a:xfrm>
          <a:solidFill>
            <a:schemeClr val="accent4"/>
          </a:solidFill>
        </p:grpSpPr>
        <p:sp>
          <p:nvSpPr>
            <p:cNvPr id="1048658" name="Diamond 5"/>
            <p:cNvSpPr/>
            <p:nvPr/>
          </p:nvSpPr>
          <p:spPr>
            <a:xfrm>
              <a:off x="2580585" y="1986725"/>
              <a:ext cx="1863338" cy="1276294"/>
            </a:xfrm>
            <a:prstGeom prst="diamond"/>
            <a:grpFill/>
            <a:ln w="9525" cap="flat" cmpd="sng" algn="ctr">
              <a:noFill/>
              <a:prstDash val="solid"/>
            </a:ln>
            <a:effectLst/>
          </p:spPr>
          <p:txBody>
            <a:bodyPr anchor="ctr" rtlCol="0"/>
            <a:p>
              <a:pPr algn="ctr"/>
              <a:endParaRPr b="1" sz="2400" lang="en-US">
                <a:solidFill>
                  <a:sysClr lastClr="FFFFFF" val="window"/>
                </a:solidFill>
                <a:latin typeface="Calibri"/>
              </a:endParaRPr>
            </a:p>
          </p:txBody>
        </p:sp>
        <p:sp>
          <p:nvSpPr>
            <p:cNvPr id="1048659" name="TextBox 11"/>
            <p:cNvSpPr txBox="1"/>
            <p:nvPr/>
          </p:nvSpPr>
          <p:spPr>
            <a:xfrm>
              <a:off x="2984500" y="2301707"/>
              <a:ext cx="984829" cy="601981"/>
            </a:xfrm>
            <a:prstGeom prst="rect"/>
            <a:grpFill/>
          </p:spPr>
          <p:txBody>
            <a:bodyPr rtlCol="0" wrap="square">
              <a:spAutoFit/>
            </a:bodyPr>
            <a:p>
              <a:pPr algn="ctr" lvl="0"/>
              <a:r>
                <a:rPr altLang="en-US" b="1" dirty="0" sz="2400" kern="0" lang="zh-CN">
                  <a:solidFill>
                    <a:schemeClr val="bg1"/>
                  </a:solidFill>
                  <a:latin typeface="方正兰亭中粗黑_GBK" pitchFamily="2" charset="-122"/>
                  <a:ea typeface="方正兰亭中粗黑_GBK" pitchFamily="2" charset="-122"/>
                </a:rPr>
                <a:t>产品</a:t>
              </a:r>
              <a:r>
                <a:rPr altLang="zh-CN" b="1" dirty="0" sz="2400" kern="0" lang="en-US">
                  <a:solidFill>
                    <a:schemeClr val="bg1"/>
                  </a:solidFill>
                  <a:latin typeface="方正兰亭中粗黑_GBK" pitchFamily="2" charset="-122"/>
                  <a:ea typeface="方正兰亭中粗黑_GBK" pitchFamily="2" charset="-122"/>
                </a:rPr>
                <a:t>Product</a:t>
              </a:r>
              <a:endParaRPr altLang="en-US" b="1" dirty="0" sz="2400" kern="0" lang="zh-CN">
                <a:solidFill>
                  <a:schemeClr val="bg1"/>
                </a:solidFill>
                <a:latin typeface="方正兰亭中粗黑_GBK" pitchFamily="2" charset="-122"/>
                <a:ea typeface="方正兰亭中粗黑_GBK" pitchFamily="2" charset="-122"/>
              </a:endParaRPr>
            </a:p>
          </p:txBody>
        </p:sp>
      </p:grpSp>
      <p:sp>
        <p:nvSpPr>
          <p:cNvPr id="1048660" name="TextBox 12"/>
          <p:cNvSpPr txBox="1"/>
          <p:nvPr/>
        </p:nvSpPr>
        <p:spPr>
          <a:xfrm>
            <a:off x="538730" y="1693324"/>
            <a:ext cx="3410124" cy="1234440"/>
          </a:xfrm>
          <a:prstGeom prst="rect"/>
          <a:noFill/>
        </p:spPr>
        <p:txBody>
          <a:bodyPr rtlCol="0" wrap="square">
            <a:spAutoFit/>
          </a:bodyPr>
          <a:p>
            <a:pPr algn="just"/>
            <a:r>
              <a:rPr altLang="en-US" b="1" dirty="0" sz="2000" lang="zh-CN">
                <a:ea typeface="宋体" pitchFamily="2" charset="-122"/>
              </a:rPr>
              <a:t>招聘、选拔、绩效管理、培训、薪酬、职业发展、组织和工作设计、团队</a:t>
            </a:r>
            <a:r>
              <a:rPr altLang="zh-CN" b="1" dirty="0" sz="2000" lang="en-US">
                <a:ea typeface="宋体" pitchFamily="2" charset="-122"/>
              </a:rPr>
              <a:t>/</a:t>
            </a:r>
            <a:r>
              <a:rPr altLang="en-US" b="1" dirty="0" sz="2000" lang="zh-CN">
                <a:ea typeface="宋体" pitchFamily="2" charset="-122"/>
              </a:rPr>
              <a:t>文化的发展</a:t>
            </a:r>
            <a:endParaRPr altLang="zh-CN" b="1" dirty="0" sz="2000" lang="en-US">
              <a:solidFill>
                <a:schemeClr val="bg1">
                  <a:lumMod val="50000"/>
                </a:schemeClr>
              </a:solidFill>
              <a:latin typeface="方正兰亭纤黑简体" pitchFamily="65" charset="-122"/>
              <a:ea typeface="方正兰亭纤黑简体" pitchFamily="65" charset="-122"/>
            </a:endParaRPr>
          </a:p>
        </p:txBody>
      </p:sp>
      <p:grpSp>
        <p:nvGrpSpPr>
          <p:cNvPr id="118" name="组合 29"/>
          <p:cNvGrpSpPr/>
          <p:nvPr/>
        </p:nvGrpSpPr>
        <p:grpSpPr>
          <a:xfrm>
            <a:off x="4800800" y="1414968"/>
            <a:ext cx="2484451" cy="1701724"/>
            <a:chOff x="3600600" y="1304568"/>
            <a:chExt cx="1863338" cy="1276294"/>
          </a:xfrm>
          <a:solidFill>
            <a:schemeClr val="accent5">
              <a:lumMod val="60000"/>
              <a:lumOff val="40000"/>
            </a:schemeClr>
          </a:solidFill>
        </p:grpSpPr>
        <p:sp>
          <p:nvSpPr>
            <p:cNvPr id="1048661" name="Diamond 2"/>
            <p:cNvSpPr/>
            <p:nvPr/>
          </p:nvSpPr>
          <p:spPr>
            <a:xfrm>
              <a:off x="3600600" y="1304568"/>
              <a:ext cx="1863338" cy="1276294"/>
            </a:xfrm>
            <a:prstGeom prst="diamond"/>
            <a:solidFill>
              <a:schemeClr val="accent1"/>
            </a:solidFill>
            <a:ln w="9525" cap="flat" cmpd="sng" algn="ctr">
              <a:noFill/>
              <a:prstDash val="solid"/>
            </a:ln>
            <a:effectLst/>
          </p:spPr>
          <p:txBody>
            <a:bodyPr anchor="ctr" rtlCol="0"/>
            <a:p>
              <a:pPr algn="ctr"/>
              <a:endParaRPr b="1" sz="2400" lang="en-US">
                <a:solidFill>
                  <a:sysClr lastClr="FFFFFF" val="window"/>
                </a:solidFill>
                <a:latin typeface="Calibri"/>
              </a:endParaRPr>
            </a:p>
          </p:txBody>
        </p:sp>
        <p:sp>
          <p:nvSpPr>
            <p:cNvPr id="1048662" name="TextBox 15"/>
            <p:cNvSpPr txBox="1"/>
            <p:nvPr/>
          </p:nvSpPr>
          <p:spPr>
            <a:xfrm>
              <a:off x="4100593" y="1619550"/>
              <a:ext cx="863352" cy="601981"/>
            </a:xfrm>
            <a:prstGeom prst="rect"/>
            <a:noFill/>
          </p:spPr>
          <p:txBody>
            <a:bodyPr rtlCol="0" wrap="square">
              <a:spAutoFit/>
            </a:bodyPr>
            <a:p>
              <a:pPr algn="ctr" lvl="0"/>
              <a:r>
                <a:rPr altLang="en-US" b="1" dirty="0" sz="2400" kern="0" lang="zh-CN">
                  <a:solidFill>
                    <a:schemeClr val="bg1"/>
                  </a:solidFill>
                  <a:latin typeface="方正兰亭中粗黑_GBK" pitchFamily="2" charset="-122"/>
                  <a:ea typeface="方正兰亭中粗黑_GBK" pitchFamily="2" charset="-122"/>
                </a:rPr>
                <a:t>人员</a:t>
              </a:r>
              <a:endParaRPr altLang="zh-CN" b="1" dirty="0" sz="2400" kern="0" lang="en-US">
                <a:solidFill>
                  <a:schemeClr val="bg1"/>
                </a:solidFill>
                <a:latin typeface="方正兰亭中粗黑_GBK" pitchFamily="2" charset="-122"/>
                <a:ea typeface="方正兰亭中粗黑_GBK" pitchFamily="2" charset="-122"/>
              </a:endParaRPr>
            </a:p>
            <a:p>
              <a:pPr algn="ctr" lvl="0"/>
              <a:r>
                <a:rPr altLang="zh-CN" b="1" dirty="0" sz="2400" kern="0" lang="en-US">
                  <a:solidFill>
                    <a:schemeClr val="bg1"/>
                  </a:solidFill>
                  <a:latin typeface="方正兰亭中粗黑_GBK" pitchFamily="2" charset="-122"/>
                  <a:ea typeface="方正兰亭中粗黑_GBK" pitchFamily="2" charset="-122"/>
                </a:rPr>
                <a:t>People</a:t>
              </a:r>
              <a:endParaRPr altLang="en-US" b="1" dirty="0" sz="2400" kern="0" lang="zh-CN">
                <a:solidFill>
                  <a:schemeClr val="bg1"/>
                </a:solidFill>
                <a:latin typeface="方正兰亭中粗黑_GBK" pitchFamily="2" charset="-122"/>
                <a:ea typeface="方正兰亭中粗黑_GBK" pitchFamily="2" charset="-122"/>
              </a:endParaRPr>
            </a:p>
          </p:txBody>
        </p:sp>
      </p:grpSp>
      <p:grpSp>
        <p:nvGrpSpPr>
          <p:cNvPr id="119" name="组合 28"/>
          <p:cNvGrpSpPr/>
          <p:nvPr/>
        </p:nvGrpSpPr>
        <p:grpSpPr>
          <a:xfrm>
            <a:off x="6149527" y="2317176"/>
            <a:ext cx="2484451" cy="1701724"/>
            <a:chOff x="4612145" y="1981224"/>
            <a:chExt cx="1863338" cy="1276294"/>
          </a:xfrm>
          <a:solidFill>
            <a:schemeClr val="accent3">
              <a:lumMod val="60000"/>
              <a:lumOff val="40000"/>
            </a:schemeClr>
          </a:solidFill>
        </p:grpSpPr>
        <p:sp>
          <p:nvSpPr>
            <p:cNvPr id="1048663" name="Diamond 6"/>
            <p:cNvSpPr/>
            <p:nvPr/>
          </p:nvSpPr>
          <p:spPr>
            <a:xfrm>
              <a:off x="4612145" y="1981224"/>
              <a:ext cx="1863338" cy="1276294"/>
            </a:xfrm>
            <a:prstGeom prst="diamond"/>
            <a:solidFill>
              <a:schemeClr val="accent2"/>
            </a:solidFill>
            <a:ln w="9525" cap="flat" cmpd="sng" algn="ctr">
              <a:noFill/>
              <a:prstDash val="solid"/>
            </a:ln>
            <a:effectLst/>
          </p:spPr>
          <p:txBody>
            <a:bodyPr anchor="ctr" rtlCol="0"/>
            <a:p>
              <a:pPr algn="ctr"/>
              <a:endParaRPr b="1" sz="2400" lang="en-US">
                <a:solidFill>
                  <a:sysClr lastClr="FFFFFF" val="window"/>
                </a:solidFill>
                <a:latin typeface="Calibri"/>
              </a:endParaRPr>
            </a:p>
          </p:txBody>
        </p:sp>
        <p:sp>
          <p:nvSpPr>
            <p:cNvPr id="1048664" name="TextBox 18"/>
            <p:cNvSpPr txBox="1"/>
            <p:nvPr/>
          </p:nvSpPr>
          <p:spPr>
            <a:xfrm>
              <a:off x="5112138" y="2296206"/>
              <a:ext cx="983862" cy="601981"/>
            </a:xfrm>
            <a:prstGeom prst="rect"/>
            <a:noFill/>
          </p:spPr>
          <p:txBody>
            <a:bodyPr rtlCol="0" wrap="square">
              <a:spAutoFit/>
            </a:bodyPr>
            <a:p>
              <a:pPr algn="ctr" lvl="0"/>
              <a:r>
                <a:rPr altLang="en-US" b="1" dirty="0" sz="2400" kern="0" lang="zh-CN">
                  <a:solidFill>
                    <a:schemeClr val="bg1"/>
                  </a:solidFill>
                  <a:latin typeface="方正兰亭中粗黑_GBK" pitchFamily="2" charset="-122"/>
                  <a:ea typeface="方正兰亭中粗黑_GBK" pitchFamily="2" charset="-122"/>
                </a:rPr>
                <a:t>过程</a:t>
              </a:r>
              <a:endParaRPr altLang="zh-CN" b="1" dirty="0" sz="2400" kern="0" lang="en-US">
                <a:solidFill>
                  <a:schemeClr val="bg1"/>
                </a:solidFill>
                <a:latin typeface="方正兰亭中粗黑_GBK" pitchFamily="2" charset="-122"/>
                <a:ea typeface="方正兰亭中粗黑_GBK" pitchFamily="2" charset="-122"/>
              </a:endParaRPr>
            </a:p>
            <a:p>
              <a:pPr algn="ctr" lvl="0"/>
              <a:r>
                <a:rPr altLang="zh-CN" b="1" dirty="0" sz="2400" kern="0" lang="en-US">
                  <a:solidFill>
                    <a:schemeClr val="bg1"/>
                  </a:solidFill>
                  <a:latin typeface="方正兰亭中粗黑_GBK" pitchFamily="2" charset="-122"/>
                  <a:ea typeface="方正兰亭中粗黑_GBK" pitchFamily="2" charset="-122"/>
                </a:rPr>
                <a:t>Process</a:t>
              </a:r>
              <a:endParaRPr altLang="en-US" b="1" dirty="0" sz="2400" kern="0" lang="zh-CN">
                <a:solidFill>
                  <a:schemeClr val="bg1"/>
                </a:solidFill>
                <a:latin typeface="方正兰亭中粗黑_GBK" pitchFamily="2" charset="-122"/>
                <a:ea typeface="方正兰亭中粗黑_GBK" pitchFamily="2" charset="-122"/>
              </a:endParaRPr>
            </a:p>
          </p:txBody>
        </p:sp>
      </p:grpSp>
      <p:grpSp>
        <p:nvGrpSpPr>
          <p:cNvPr id="120" name="组合 30"/>
          <p:cNvGrpSpPr/>
          <p:nvPr/>
        </p:nvGrpSpPr>
        <p:grpSpPr>
          <a:xfrm>
            <a:off x="4790092" y="3241388"/>
            <a:ext cx="2484451" cy="1701724"/>
            <a:chOff x="3592569" y="2674383"/>
            <a:chExt cx="1863338" cy="1276294"/>
          </a:xfrm>
          <a:solidFill>
            <a:schemeClr val="accent3"/>
          </a:solidFill>
        </p:grpSpPr>
        <p:sp>
          <p:nvSpPr>
            <p:cNvPr id="1048665" name="Diamond 7"/>
            <p:cNvSpPr/>
            <p:nvPr/>
          </p:nvSpPr>
          <p:spPr>
            <a:xfrm>
              <a:off x="3592569" y="2674383"/>
              <a:ext cx="1863338" cy="1276294"/>
            </a:xfrm>
            <a:prstGeom prst="diamond"/>
            <a:grpFill/>
            <a:ln w="9525" cap="flat" cmpd="sng" algn="ctr">
              <a:noFill/>
              <a:prstDash val="solid"/>
            </a:ln>
            <a:effectLst/>
          </p:spPr>
          <p:txBody>
            <a:bodyPr anchor="ctr" rtlCol="0"/>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defTabSz="1219170"/>
              <a:endParaRPr b="1" sz="2400" lang="en-US">
                <a:solidFill>
                  <a:sysClr lastClr="FFFFFF" val="window"/>
                </a:solidFill>
                <a:latin typeface="Calibri"/>
              </a:endParaRPr>
            </a:p>
          </p:txBody>
        </p:sp>
        <p:sp>
          <p:nvSpPr>
            <p:cNvPr id="1048666" name="TextBox 21"/>
            <p:cNvSpPr txBox="1"/>
            <p:nvPr/>
          </p:nvSpPr>
          <p:spPr>
            <a:xfrm>
              <a:off x="4092561" y="2989365"/>
              <a:ext cx="974738" cy="601981"/>
            </a:xfrm>
            <a:prstGeom prst="rect"/>
            <a:grpFill/>
          </p:spPr>
          <p:txBody>
            <a:bodyPr rtlCol="0" wrap="square">
              <a:spAutoFit/>
            </a:bodyPr>
            <a:p>
              <a:pPr algn="ctr" lvl="0"/>
              <a:r>
                <a:rPr altLang="en-US" b="1" dirty="0" sz="2400" kern="0" lang="zh-CN">
                  <a:solidFill>
                    <a:schemeClr val="bg1"/>
                  </a:solidFill>
                  <a:latin typeface="方正兰亭中粗黑_GBK" pitchFamily="2" charset="-122"/>
                  <a:ea typeface="方正兰亭中粗黑_GBK" pitchFamily="2" charset="-122"/>
                </a:rPr>
                <a:t>项目</a:t>
              </a:r>
              <a:endParaRPr altLang="zh-CN" b="1" dirty="0" sz="2400" kern="0" lang="en-US">
                <a:solidFill>
                  <a:schemeClr val="bg1"/>
                </a:solidFill>
                <a:latin typeface="方正兰亭中粗黑_GBK" pitchFamily="2" charset="-122"/>
                <a:ea typeface="方正兰亭中粗黑_GBK" pitchFamily="2" charset="-122"/>
              </a:endParaRPr>
            </a:p>
            <a:p>
              <a:pPr algn="ctr" lvl="0"/>
              <a:r>
                <a:rPr altLang="zh-CN" b="1" dirty="0" sz="2400" kern="0" lang="en-US">
                  <a:solidFill>
                    <a:schemeClr val="bg1"/>
                  </a:solidFill>
                  <a:latin typeface="方正兰亭中粗黑_GBK" pitchFamily="2" charset="-122"/>
                  <a:ea typeface="方正兰亭中粗黑_GBK" pitchFamily="2" charset="-122"/>
                </a:rPr>
                <a:t>Project</a:t>
              </a:r>
              <a:endParaRPr altLang="en-US" b="1" dirty="0" sz="2400" kern="0" lang="zh-CN">
                <a:solidFill>
                  <a:schemeClr val="bg1"/>
                </a:solidFill>
                <a:latin typeface="方正兰亭中粗黑_GBK" pitchFamily="2" charset="-122"/>
                <a:ea typeface="方正兰亭中粗黑_GBK" pitchFamily="2" charset="-122"/>
              </a:endParaRPr>
            </a:p>
          </p:txBody>
        </p:sp>
      </p:grpSp>
      <p:sp>
        <p:nvSpPr>
          <p:cNvPr id="1048667" name="TextBox 22"/>
          <p:cNvSpPr txBox="1"/>
          <p:nvPr/>
        </p:nvSpPr>
        <p:spPr>
          <a:xfrm>
            <a:off x="7998619" y="1626352"/>
            <a:ext cx="3377968" cy="929640"/>
          </a:xfrm>
          <a:prstGeom prst="rect"/>
          <a:noFill/>
        </p:spPr>
        <p:txBody>
          <a:bodyPr rtlCol="0" wrap="square">
            <a:spAutoFit/>
          </a:bodyPr>
          <a:p>
            <a:pPr algn="just"/>
            <a:r>
              <a:rPr altLang="en-US" b="1" dirty="0" sz="2000" lang="zh-CN">
                <a:ea typeface="宋体" pitchFamily="2" charset="-122"/>
              </a:rPr>
              <a:t>策划一个项目以前，应当建立产品的目标和范围，考虑可选的解决方案</a:t>
            </a:r>
            <a:endParaRPr altLang="zh-CN" b="1" dirty="0" sz="2000" lang="en-US">
              <a:solidFill>
                <a:schemeClr val="bg1">
                  <a:lumMod val="50000"/>
                </a:schemeClr>
              </a:solidFill>
              <a:latin typeface="方正兰亭纤黑简体" pitchFamily="65" charset="-122"/>
              <a:ea typeface="方正兰亭纤黑简体" pitchFamily="65" charset="-122"/>
            </a:endParaRPr>
          </a:p>
        </p:txBody>
      </p:sp>
      <p:sp>
        <p:nvSpPr>
          <p:cNvPr id="1048668" name="TextBox 23"/>
          <p:cNvSpPr txBox="1"/>
          <p:nvPr/>
        </p:nvSpPr>
        <p:spPr>
          <a:xfrm>
            <a:off x="7835401" y="4938272"/>
            <a:ext cx="3698999" cy="929640"/>
          </a:xfrm>
          <a:prstGeom prst="rect"/>
          <a:noFill/>
        </p:spPr>
        <p:txBody>
          <a:bodyPr rtlCol="0" wrap="square">
            <a:spAutoFit/>
          </a:bodyPr>
          <a:p>
            <a:pPr algn="just"/>
            <a:r>
              <a:rPr altLang="en-US" b="1" dirty="0" sz="2000" lang="zh-CN">
                <a:ea typeface="宋体" pitchFamily="2" charset="-122"/>
              </a:rPr>
              <a:t>理解成功项目管理的关键因素，掌握项目计划、监控和控制的一般方法</a:t>
            </a:r>
            <a:endParaRPr altLang="zh-CN" b="1" dirty="0" sz="2000" lang="en-US">
              <a:solidFill>
                <a:schemeClr val="bg1">
                  <a:lumMod val="50000"/>
                </a:schemeClr>
              </a:solidFill>
              <a:latin typeface="方正兰亭纤黑简体" pitchFamily="65" charset="-122"/>
              <a:ea typeface="方正兰亭纤黑简体" pitchFamily="65" charset="-122"/>
            </a:endParaRPr>
          </a:p>
        </p:txBody>
      </p:sp>
      <p:sp>
        <p:nvSpPr>
          <p:cNvPr id="1048669" name="TextBox 24"/>
          <p:cNvSpPr txBox="1"/>
          <p:nvPr/>
        </p:nvSpPr>
        <p:spPr>
          <a:xfrm>
            <a:off x="719403" y="4900873"/>
            <a:ext cx="3410124" cy="929640"/>
          </a:xfrm>
          <a:prstGeom prst="rect"/>
          <a:noFill/>
        </p:spPr>
        <p:txBody>
          <a:bodyPr rtlCol="0" wrap="square">
            <a:spAutoFit/>
          </a:bodyPr>
          <a:p>
            <a:pPr algn="just"/>
            <a:r>
              <a:rPr altLang="en-US" b="1" dirty="0" sz="2000" lang="zh-CN">
                <a:ea typeface="宋体" pitchFamily="2" charset="-122"/>
              </a:rPr>
              <a:t>软件过程提供一个框架，在此框架下可以制定项目开发的综合计划。</a:t>
            </a:r>
            <a:endParaRPr altLang="zh-CN" b="1" dirty="0" sz="2000" lang="en-US">
              <a:solidFill>
                <a:schemeClr val="bg1">
                  <a:lumMod val="50000"/>
                </a:schemeClr>
              </a:solidFill>
              <a:latin typeface="方正兰亭纤黑简体" pitchFamily="65" charset="-122"/>
              <a:ea typeface="方正兰亭纤黑简体" pitchFamily="65" charset="-122"/>
            </a:endParaRPr>
          </a:p>
        </p:txBody>
      </p:sp>
      <p:grpSp>
        <p:nvGrpSpPr>
          <p:cNvPr id="121" name="组合 35"/>
          <p:cNvGrpSpPr/>
          <p:nvPr/>
        </p:nvGrpSpPr>
        <p:grpSpPr>
          <a:xfrm>
            <a:off x="4585042" y="2192480"/>
            <a:ext cx="2926676" cy="1958451"/>
            <a:chOff x="3438781" y="1887702"/>
            <a:chExt cx="2195007" cy="1468838"/>
          </a:xfrm>
        </p:grpSpPr>
        <p:grpSp>
          <p:nvGrpSpPr>
            <p:cNvPr id="122" name="组合 26"/>
            <p:cNvGrpSpPr/>
            <p:nvPr/>
          </p:nvGrpSpPr>
          <p:grpSpPr>
            <a:xfrm>
              <a:off x="3438781" y="1887702"/>
              <a:ext cx="2195007" cy="1468838"/>
              <a:chOff x="3438781" y="1887702"/>
              <a:chExt cx="2195007" cy="1468838"/>
            </a:xfrm>
          </p:grpSpPr>
          <p:cxnSp>
            <p:nvCxnSpPr>
              <p:cNvPr id="3145873" name="Straight Arrow Connector 13"/>
              <p:cNvCxnSpPr>
                <a:cxnSpLocks/>
              </p:cNvCxnSpPr>
              <p:nvPr/>
            </p:nvCxnSpPr>
            <p:spPr>
              <a:xfrm flipV="1">
                <a:off x="5248699" y="3097981"/>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5874" name="Straight Arrow Connector 24"/>
              <p:cNvCxnSpPr>
                <a:cxnSpLocks/>
              </p:cNvCxnSpPr>
              <p:nvPr/>
            </p:nvCxnSpPr>
            <p:spPr>
              <a:xfrm flipV="1">
                <a:off x="3438781" y="1887702"/>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5875" name="Straight Arrow Connector 30"/>
              <p:cNvCxnSpPr>
                <a:cxnSpLocks/>
              </p:cNvCxnSpPr>
              <p:nvPr/>
            </p:nvCxnSpPr>
            <p:spPr>
              <a:xfrm>
                <a:off x="3449784" y="3081477"/>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5876" name="Straight Arrow Connector 31"/>
              <p:cNvCxnSpPr>
                <a:cxnSpLocks/>
              </p:cNvCxnSpPr>
              <p:nvPr/>
            </p:nvCxnSpPr>
            <p:spPr>
              <a:xfrm>
                <a:off x="5226693" y="1893203"/>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grpSp>
        <p:grpSp>
          <p:nvGrpSpPr>
            <p:cNvPr id="123" name="Group 18"/>
            <p:cNvGrpSpPr/>
            <p:nvPr/>
          </p:nvGrpSpPr>
          <p:grpSpPr>
            <a:xfrm>
              <a:off x="4247468" y="2316297"/>
              <a:ext cx="572132" cy="572012"/>
              <a:chOff x="4143375" y="3200400"/>
              <a:chExt cx="762000" cy="762000"/>
            </a:xfrm>
            <a:effectLst/>
          </p:grpSpPr>
          <p:cxnSp>
            <p:nvCxnSpPr>
              <p:cNvPr id="3145877" name="Straight Arrow Connector 16"/>
              <p:cNvCxnSpPr>
                <a:cxnSpLocks/>
              </p:cNvCxnSpPr>
              <p:nvPr/>
            </p:nvCxnSpPr>
            <p:spPr>
              <a:xfrm>
                <a:off x="4143375" y="3590925"/>
                <a:ext cx="762000" cy="1588"/>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5878" name="Straight Arrow Connector 17"/>
              <p:cNvCxnSpPr>
                <a:cxnSpLocks/>
              </p:cNvCxnSpPr>
              <p:nvPr/>
            </p:nvCxnSpPr>
            <p:spPr>
              <a:xfrm rot="16200000">
                <a:off x="4143375" y="3580606"/>
                <a:ext cx="762000" cy="1588"/>
              </a:xfrm>
              <a:prstGeom prst="straightConnector1"/>
              <a:noFill/>
              <a:ln w="12700" cap="flat" cmpd="sng" algn="ctr">
                <a:solidFill>
                  <a:schemeClr val="accent6">
                    <a:lumMod val="50000"/>
                  </a:schemeClr>
                </a:solidFill>
                <a:prstDash val="solid"/>
                <a:headEnd type="triangle" w="med" len="med"/>
                <a:tailEnd type="triangle" w="med" len="med"/>
              </a:ln>
              <a:effectLst/>
            </p:spPr>
          </p:cxnSp>
        </p:gr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957" name="标题 1"/>
          <p:cNvSpPr>
            <a:spLocks noGrp="1"/>
          </p:cNvSpPr>
          <p:nvPr>
            <p:ph type="title"/>
          </p:nvPr>
        </p:nvSpPr>
        <p:spPr/>
        <p:txBody>
          <a:bodyPr/>
          <a:p>
            <a:r>
              <a:rPr altLang="zh-CN" dirty="0" lang="en-US"/>
              <a:t>8.5.3. COCOMO</a:t>
            </a:r>
            <a:r>
              <a:rPr altLang="en-US" dirty="0" lang="zh-CN"/>
              <a:t>经验估算模型</a:t>
            </a:r>
            <a:r>
              <a:rPr altLang="zh-CN" dirty="0" lang="en-US"/>
              <a:t>——</a:t>
            </a:r>
            <a:r>
              <a:rPr altLang="en-US" dirty="0" lang="zh-CN"/>
              <a:t>基本模型</a:t>
            </a:r>
          </a:p>
        </p:txBody>
      </p:sp>
      <p:sp>
        <p:nvSpPr>
          <p:cNvPr id="1048958" name="Rectangle 3"/>
          <p:cNvSpPr txBox="1">
            <a:spLocks noChangeArrowheads="1"/>
          </p:cNvSpPr>
          <p:nvPr/>
        </p:nvSpPr>
        <p:spPr>
          <a:xfrm>
            <a:off x="1251155" y="1193537"/>
            <a:ext cx="9601200" cy="2167458"/>
          </a:xfrm>
          <a:prstGeom prst="rect"/>
        </p:spPr>
        <p:txBody>
          <a:bodyPr>
            <a:normAutofit/>
          </a:bodyPr>
          <a:p>
            <a:pPr algn="l" defTabSz="914400" eaLnBrk="1" fontAlgn="auto" hangingPunct="1" indent="-228600" latinLnBrk="0" lvl="0" marL="228600" marR="0" rtl="0">
              <a:lnSpc>
                <a:spcPct val="9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82880" latinLnBrk="0" lvl="1" marL="457200" marR="0" rtl="0">
              <a:lnSpc>
                <a:spcPct val="9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 E</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是工作量(人月)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algn="l" defTabSz="914400" eaLnBrk="1" fontAlgn="auto" hangingPunct="1" indent="-182880" latinLnBrk="0" lvl="1" marL="457200" marR="0" rtl="0">
              <a:lnSpc>
                <a:spcPct val="9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 = c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E</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;D</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是开发时间(月)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algn="l" defTabSz="914400" eaLnBrk="1" fontAlgn="auto" hangingPunct="1" indent="-182880" latinLnBrk="0" lvl="1" marL="457200" marR="0" rtl="0">
              <a:lnSpc>
                <a:spcPct val="9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a,b,c,d</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194314" name="表格 3"/>
          <p:cNvGraphicFramePr>
            <a:graphicFrameLocks noGrp="1"/>
          </p:cNvGraphicFramePr>
          <p:nvPr/>
        </p:nvGraphicFramePr>
        <p:xfrm>
          <a:off x="871794" y="3496459"/>
          <a:ext cx="10530897" cy="1981204"/>
        </p:xfrm>
        <a:graphic>
          <a:graphicData uri="http://schemas.openxmlformats.org/drawingml/2006/table">
            <a:tbl>
              <a:tblPr firstRow="1" bandRow="1">
                <a:tableStyleId>{BC89EF96-8CEA-46FF-86C4-4CE0E7609802}</a:tableStyleId>
              </a:tblPr>
              <a:tblGrid>
                <a:gridCol w="1791499"/>
                <a:gridCol w="1636073"/>
                <a:gridCol w="1636073"/>
                <a:gridCol w="1636073"/>
                <a:gridCol w="1101281"/>
                <a:gridCol w="2729898"/>
              </a:tblGrid>
              <a:tr h="495301">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软件类型</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a</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b</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c</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d</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适用范围</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495301">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组织型</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2.4</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1.05</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2.5</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0.38</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各类应用程序</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95301">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半独立型</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3.0</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1.12</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2.5</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0.35</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各类编译程序等</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95301">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嵌入型</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3.6</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1.20</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2.5</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0.32</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实时软件、</a:t>
                      </a:r>
                      <a:r>
                        <a:rPr b="0" dirty="0" sz="2400" i="0" kern="100" lang="en-US">
                          <a:solidFill>
                            <a:schemeClr val="tx1"/>
                          </a:solidFill>
                          <a:latin typeface="Times New Roman" pitchFamily="18" charset="0"/>
                          <a:ea typeface="微软雅黑" pitchFamily="34" charset="-122"/>
                          <a:cs typeface="Times New Roman" pitchFamily="18" charset="0"/>
                        </a:rPr>
                        <a:t>OS</a:t>
                      </a:r>
                      <a:r>
                        <a:rPr b="0" dirty="0" sz="2400" i="0" kern="100" lang="zh-CN">
                          <a:solidFill>
                            <a:schemeClr val="tx1"/>
                          </a:solidFill>
                          <a:latin typeface="Times New Roman" pitchFamily="18" charset="0"/>
                          <a:ea typeface="微软雅黑" pitchFamily="34" charset="-122"/>
                          <a:cs typeface="Times New Roman" pitchFamily="18" charset="0"/>
                        </a:rPr>
                        <a:t>等</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959" name="标题 1"/>
          <p:cNvSpPr>
            <a:spLocks noGrp="1"/>
          </p:cNvSpPr>
          <p:nvPr>
            <p:ph type="title"/>
          </p:nvPr>
        </p:nvSpPr>
        <p:spPr/>
        <p:txBody>
          <a:bodyPr/>
          <a:p>
            <a:r>
              <a:rPr altLang="zh-CN" dirty="0" lang="en-US"/>
              <a:t>8.5.4. COCOMO</a:t>
            </a:r>
            <a:r>
              <a:rPr altLang="en-US" dirty="0" lang="zh-CN"/>
              <a:t>经验估算模型</a:t>
            </a:r>
            <a:r>
              <a:rPr altLang="zh-CN" dirty="0" lang="en-US"/>
              <a:t>——</a:t>
            </a:r>
            <a:r>
              <a:rPr altLang="en-US" dirty="0" lang="zh-CN"/>
              <a:t>中间模型</a:t>
            </a:r>
          </a:p>
        </p:txBody>
      </p:sp>
      <p:sp>
        <p:nvSpPr>
          <p:cNvPr id="1048960" name="Rectangle 3"/>
          <p:cNvSpPr txBox="1">
            <a:spLocks noChangeArrowheads="1"/>
          </p:cNvSpPr>
          <p:nvPr/>
        </p:nvSpPr>
        <p:spPr>
          <a:xfrm>
            <a:off x="1310149" y="1043324"/>
            <a:ext cx="9601200" cy="2438390"/>
          </a:xfrm>
          <a:prstGeom prst="rect"/>
        </p:spPr>
        <p:txBody>
          <a:bodyPr>
            <a:normAutofit fontScale="95833"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EAF</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表示工作量(人月)，</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表示工作量调节因子，</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a,b</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194315" name="表格 3"/>
          <p:cNvGraphicFramePr>
            <a:graphicFrameLocks noGrp="1"/>
          </p:cNvGraphicFramePr>
          <p:nvPr/>
        </p:nvGraphicFramePr>
        <p:xfrm>
          <a:off x="2708785" y="3568832"/>
          <a:ext cx="7093430" cy="1978744"/>
        </p:xfrm>
        <a:graphic>
          <a:graphicData uri="http://schemas.openxmlformats.org/drawingml/2006/table">
            <a:tbl>
              <a:tblPr firstRow="1" bandRow="1">
                <a:tableStyleId>{BC89EF96-8CEA-46FF-86C4-4CE0E7609802}</a:tableStyleId>
              </a:tblPr>
              <a:tblGrid>
                <a:gridCol w="2509630"/>
                <a:gridCol w="2291900"/>
                <a:gridCol w="2291900"/>
              </a:tblGrid>
              <a:tr h="494686">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软件类型</a:t>
                      </a: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a</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b</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494686">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组织型</a:t>
                      </a: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3.2</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1.05</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94686">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半独立型</a:t>
                      </a: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3.0</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1.12</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94686">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嵌入型</a:t>
                      </a: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2.8</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1.20</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961"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影响因子</a:t>
            </a:r>
          </a:p>
        </p:txBody>
      </p:sp>
      <p:sp>
        <p:nvSpPr>
          <p:cNvPr id="1048962" name="Rectangle 9"/>
          <p:cNvSpPr txBox="1">
            <a:spLocks noChangeArrowheads="1"/>
          </p:cNvSpPr>
          <p:nvPr/>
        </p:nvSpPr>
        <p:spPr>
          <a:xfrm>
            <a:off x="1310148" y="1057528"/>
            <a:ext cx="9601200" cy="4859855"/>
          </a:xfrm>
          <a:prstGeom prst="rect"/>
        </p:spPr>
        <p:txBody>
          <a:bodyPr>
            <a:normAutofit fontScale="96154"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的取值(考虑15个因素)</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软件产品属性(3)：软件可靠性，软件复杂性，数据库的规模</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计算机属性(4)：程序执行时间，程序占用内存大小，软件开发环境的变化，软件开发环境的响应速度</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人员属性(5)：分析员能力，程序员能力，领域经验，开发环境的经验，程序设计语言的经验</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项目属性(3)：软件开发方法的能力，软件工具的数量和质量，软件开发的进度要求</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963"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影响因子的取值</a:t>
            </a:r>
          </a:p>
        </p:txBody>
      </p:sp>
      <p:sp>
        <p:nvSpPr>
          <p:cNvPr id="1048964" name="Rectangle 9"/>
          <p:cNvSpPr txBox="1">
            <a:spLocks noChangeArrowheads="1"/>
          </p:cNvSpPr>
          <p:nvPr/>
        </p:nvSpPr>
        <p:spPr>
          <a:xfrm>
            <a:off x="1295400" y="1123075"/>
            <a:ext cx="9601200" cy="4859855"/>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的取值(范围)</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很低、低、正常、高、很高、极高</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建议取值范围[0.70-1.66]</a:t>
            </a:r>
            <a:endParaRPr altLang="en-US" baseline="0" b="0" cap="none" dirty="0" sz="24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的计算＝</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a:t>
            </a:r>
            <a:r>
              <a:rPr altLang="zh-CN" baseline="-2500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altLang="zh-CN" baseline="-25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 </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=1..15)</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调节因子及其取值由统计结果和经验决定，不同的软件开发组织在不同的时期可能会有不同的取值</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965"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案例分析</a:t>
            </a:r>
          </a:p>
        </p:txBody>
      </p:sp>
      <p:sp>
        <p:nvSpPr>
          <p:cNvPr id="1048966" name="Rectangle 3"/>
          <p:cNvSpPr txBox="1">
            <a:spLocks noChangeArrowheads="1"/>
          </p:cNvSpPr>
          <p:nvPr/>
        </p:nvSpPr>
        <p:spPr>
          <a:xfrm>
            <a:off x="1369142" y="1108871"/>
            <a:ext cx="9601200" cy="4571990"/>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案例分析：用基本</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模型估算项目的工作量、开发时间和参加项目开发的人数</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CAD</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软件：目标代码行33.2</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属于中等规模，半独立型，因而</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 = 3.0, b = 1.12, c = 2.5, d = 0.35</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 = 3.0*(33.2)</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1.12</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=152 PM</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 = 2.5*(152)</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0.35</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 14.5 (</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月)</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参加项目人数</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N = E/D = 152/14.5 = 11(</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人)</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967" name="标题 3"/>
          <p:cNvSpPr>
            <a:spLocks noGrp="1"/>
          </p:cNvSpPr>
          <p:nvPr>
            <p:ph type="title"/>
          </p:nvPr>
        </p:nvSpPr>
        <p:spPr>
          <a:xfrm>
            <a:off x="7736175" y="571500"/>
            <a:ext cx="4278849" cy="2197100"/>
          </a:xfrm>
        </p:spPr>
        <p:txBody>
          <a:bodyPr>
            <a:normAutofit/>
          </a:bodyPr>
          <a:p>
            <a:r>
              <a:rPr altLang="zh-CN" dirty="0" sz="2800" lang="en-US">
                <a:latin typeface="+mn-lt"/>
                <a:ea typeface="+mn-ea"/>
                <a:cs typeface="+mn-ea"/>
                <a:sym typeface="+mn-lt"/>
              </a:rPr>
              <a:t>8.6. </a:t>
            </a:r>
            <a:r>
              <a:rPr altLang="en-US" dirty="0" sz="2800" lang="zh-CN">
                <a:latin typeface="+mn-lt"/>
                <a:ea typeface="+mn-ea"/>
                <a:cs typeface="+mn-ea"/>
                <a:sym typeface="+mn-lt"/>
              </a:rPr>
              <a:t>项目进度计划</a:t>
            </a:r>
          </a:p>
        </p:txBody>
      </p:sp>
      <p:sp>
        <p:nvSpPr>
          <p:cNvPr id="1048968" name="文本占位符 5"/>
          <p:cNvSpPr>
            <a:spLocks noGrp="1"/>
          </p:cNvSpPr>
          <p:nvPr>
            <p:ph type="body" sz="half" idx="2"/>
          </p:nvPr>
        </p:nvSpPr>
        <p:spPr>
          <a:xfrm>
            <a:off x="7913152" y="2995011"/>
            <a:ext cx="3657600" cy="3214059"/>
          </a:xfrm>
        </p:spPr>
        <p:txBody>
          <a:bodyPr>
            <a:normAutofit/>
          </a:bodyPr>
          <a:p>
            <a:pPr indent="-342900" marL="342900">
              <a:lnSpc>
                <a:spcPct val="150000"/>
              </a:lnSpc>
              <a:buClrTx/>
              <a:buFont typeface="Wingdings" panose="05000000000000000000" pitchFamily="2" charset="2"/>
              <a:buChar char="l"/>
            </a:pPr>
            <a:r>
              <a:rPr altLang="en-US" dirty="0" sz="2400" lang="zh-CN">
                <a:cs typeface="+mn-ea"/>
                <a:sym typeface="+mn-lt"/>
              </a:rPr>
              <a:t>项目进度计划概念</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甘特图</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里程碑</a:t>
            </a:r>
            <a:endParaRPr altLang="zh-CN" dirty="0" sz="2400" lang="en-US">
              <a:cs typeface="+mn-ea"/>
              <a:sym typeface="+mn-lt"/>
            </a:endParaRPr>
          </a:p>
        </p:txBody>
      </p:sp>
      <p:pic>
        <p:nvPicPr>
          <p:cNvPr id="2097168"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6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70"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968">
                                            <p:txEl>
                                              <p:pRg st="0" end="0"/>
                                            </p:txEl>
                                          </p:spTgt>
                                        </p:tgtEl>
                                        <p:attrNameLst>
                                          <p:attrName>style.visibility</p:attrName>
                                        </p:attrNameLst>
                                      </p:cBhvr>
                                      <p:to>
                                        <p:strVal val="visible"/>
                                      </p:to>
                                    </p:set>
                                    <p:animEffect transition="in" filter="fade">
                                      <p:cBhvr>
                                        <p:cTn dur="1000" id="7"/>
                                        <p:tgtEl>
                                          <p:spTgt spid="1048968">
                                            <p:txEl>
                                              <p:pRg st="0" end="0"/>
                                            </p:txEl>
                                          </p:spTgt>
                                        </p:tgtEl>
                                      </p:cBhvr>
                                    </p:animEffect>
                                    <p:anim calcmode="lin" valueType="num">
                                      <p:cBhvr>
                                        <p:cTn dur="1000" fill="hold" id="8"/>
                                        <p:tgtEl>
                                          <p:spTgt spid="1048968">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9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968">
                                            <p:txEl>
                                              <p:pRg st="1" end="1"/>
                                            </p:txEl>
                                          </p:spTgt>
                                        </p:tgtEl>
                                        <p:attrNameLst>
                                          <p:attrName>style.visibility</p:attrName>
                                        </p:attrNameLst>
                                      </p:cBhvr>
                                      <p:to>
                                        <p:strVal val="visible"/>
                                      </p:to>
                                    </p:set>
                                    <p:animEffect transition="in" filter="fade">
                                      <p:cBhvr>
                                        <p:cTn dur="1000" id="14"/>
                                        <p:tgtEl>
                                          <p:spTgt spid="1048968">
                                            <p:txEl>
                                              <p:pRg st="1" end="1"/>
                                            </p:txEl>
                                          </p:spTgt>
                                        </p:tgtEl>
                                      </p:cBhvr>
                                    </p:animEffect>
                                    <p:anim calcmode="lin" valueType="num">
                                      <p:cBhvr>
                                        <p:cTn dur="1000" fill="hold" id="15"/>
                                        <p:tgtEl>
                                          <p:spTgt spid="1048968">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9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968">
                                            <p:txEl>
                                              <p:pRg st="2" end="2"/>
                                            </p:txEl>
                                          </p:spTgt>
                                        </p:tgtEl>
                                        <p:attrNameLst>
                                          <p:attrName>style.visibility</p:attrName>
                                        </p:attrNameLst>
                                      </p:cBhvr>
                                      <p:to>
                                        <p:strVal val="visible"/>
                                      </p:to>
                                    </p:set>
                                    <p:animEffect transition="in" filter="fade">
                                      <p:cBhvr>
                                        <p:cTn dur="1000" id="21"/>
                                        <p:tgtEl>
                                          <p:spTgt spid="1048968">
                                            <p:txEl>
                                              <p:pRg st="2" end="2"/>
                                            </p:txEl>
                                          </p:spTgt>
                                        </p:tgtEl>
                                      </p:cBhvr>
                                    </p:animEffect>
                                    <p:anim calcmode="lin" valueType="num">
                                      <p:cBhvr>
                                        <p:cTn dur="1000" fill="hold" id="22"/>
                                        <p:tgtEl>
                                          <p:spTgt spid="1048968">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96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8"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972" name="标题 10"/>
          <p:cNvSpPr>
            <a:spLocks noGrp="1"/>
          </p:cNvSpPr>
          <p:nvPr>
            <p:ph type="title"/>
          </p:nvPr>
        </p:nvSpPr>
        <p:spPr/>
        <p:txBody>
          <a:bodyPr/>
          <a:p>
            <a:r>
              <a:rPr altLang="zh-CN" dirty="0" lang="en-US">
                <a:sym typeface="+mn-lt"/>
              </a:rPr>
              <a:t>8.6.1. </a:t>
            </a:r>
            <a:r>
              <a:rPr altLang="en-US" dirty="0" lang="zh-CN">
                <a:sym typeface="+mn-lt"/>
              </a:rPr>
              <a:t>项目进度计划概念</a:t>
            </a:r>
          </a:p>
        </p:txBody>
      </p:sp>
      <p:sp>
        <p:nvSpPr>
          <p:cNvPr id="1048973" name="矩形 26"/>
          <p:cNvSpPr/>
          <p:nvPr/>
        </p:nvSpPr>
        <p:spPr>
          <a:xfrm>
            <a:off x="1252011" y="908035"/>
            <a:ext cx="9533466" cy="1844040"/>
          </a:xfrm>
          <a:prstGeom prst="rect"/>
        </p:spPr>
        <p:txBody>
          <a:bodyPr wrap="square">
            <a:spAutoFit/>
          </a:bodyPr>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定义：对项目进行任务划分，定义任务之间的依赖关系，并进行时间估算和资源分配，确保以最佳的时间与成本输出满足质量要求的产品。</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altLang="en-US" dirty="0" sz="2400" lang="zh-CN">
                <a:solidFill>
                  <a:srgbClr val="0070C0"/>
                </a:solidFill>
                <a:latin typeface="微软雅黑" panose="020B0503020204020204" pitchFamily="34" charset="-122"/>
                <a:ea typeface="微软雅黑" panose="020B0503020204020204" pitchFamily="34" charset="-122"/>
              </a:rPr>
              <a:t>编制项目计划本质是一个优化问题。</a:t>
            </a:r>
          </a:p>
        </p:txBody>
      </p:sp>
      <p:grpSp>
        <p:nvGrpSpPr>
          <p:cNvPr id="255" name="组合 1"/>
          <p:cNvGrpSpPr/>
          <p:nvPr/>
        </p:nvGrpSpPr>
        <p:grpSpPr>
          <a:xfrm>
            <a:off x="2861188" y="2920161"/>
            <a:ext cx="5987774" cy="3204870"/>
            <a:chOff x="2861188" y="2920161"/>
            <a:chExt cx="5987774" cy="3204870"/>
          </a:xfrm>
        </p:grpSpPr>
        <p:sp>
          <p:nvSpPr>
            <p:cNvPr id="1048974" name="圆角矩形 38"/>
            <p:cNvSpPr/>
            <p:nvPr/>
          </p:nvSpPr>
          <p:spPr>
            <a:xfrm>
              <a:off x="3908323" y="3628087"/>
              <a:ext cx="3465871" cy="171081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400" lang="zh-CN"/>
                <a:t>项目计划编制</a:t>
              </a:r>
            </a:p>
          </p:txBody>
        </p:sp>
        <p:cxnSp>
          <p:nvCxnSpPr>
            <p:cNvPr id="3145924" name="直接箭头连接符 40"/>
            <p:cNvCxnSpPr>
              <a:cxnSpLocks/>
            </p:cNvCxnSpPr>
            <p:nvPr/>
          </p:nvCxnSpPr>
          <p:spPr>
            <a:xfrm>
              <a:off x="2861188" y="4055791"/>
              <a:ext cx="104713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25" name="直接箭头连接符 41"/>
            <p:cNvCxnSpPr>
              <a:cxnSpLocks/>
            </p:cNvCxnSpPr>
            <p:nvPr/>
          </p:nvCxnSpPr>
          <p:spPr>
            <a:xfrm>
              <a:off x="2861188" y="4925936"/>
              <a:ext cx="104713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975" name="TextBox 43"/>
            <p:cNvSpPr txBox="1"/>
            <p:nvPr/>
          </p:nvSpPr>
          <p:spPr>
            <a:xfrm>
              <a:off x="3023419" y="3613340"/>
              <a:ext cx="800219" cy="461665"/>
            </a:xfrm>
            <a:prstGeom prst="rect"/>
            <a:noFill/>
          </p:spPr>
          <p:txBody>
            <a:bodyPr rtlCol="0" wrap="none">
              <a:spAutoFit/>
            </a:bodyPr>
            <a:p>
              <a:r>
                <a:rPr altLang="en-US" dirty="0" sz="2400" lang="zh-CN"/>
                <a:t>任务</a:t>
              </a:r>
            </a:p>
          </p:txBody>
        </p:sp>
        <p:sp>
          <p:nvSpPr>
            <p:cNvPr id="1048976" name="TextBox 44"/>
            <p:cNvSpPr txBox="1"/>
            <p:nvPr/>
          </p:nvSpPr>
          <p:spPr>
            <a:xfrm>
              <a:off x="3023418" y="4483485"/>
              <a:ext cx="800219" cy="461665"/>
            </a:xfrm>
            <a:prstGeom prst="rect"/>
            <a:noFill/>
          </p:spPr>
          <p:txBody>
            <a:bodyPr rtlCol="0" wrap="none">
              <a:spAutoFit/>
            </a:bodyPr>
            <a:p>
              <a:r>
                <a:rPr altLang="en-US" dirty="0" sz="2400" lang="zh-CN"/>
                <a:t>资源</a:t>
              </a:r>
            </a:p>
          </p:txBody>
        </p:sp>
        <p:cxnSp>
          <p:nvCxnSpPr>
            <p:cNvPr id="3145926" name="直接箭头连接符 49"/>
            <p:cNvCxnSpPr>
              <a:cxnSpLocks/>
            </p:cNvCxnSpPr>
            <p:nvPr/>
          </p:nvCxnSpPr>
          <p:spPr>
            <a:xfrm>
              <a:off x="5692866" y="3347864"/>
              <a:ext cx="0" cy="28800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27" name="直接箭头连接符 50"/>
            <p:cNvCxnSpPr>
              <a:cxnSpLocks/>
            </p:cNvCxnSpPr>
            <p:nvPr/>
          </p:nvCxnSpPr>
          <p:spPr>
            <a:xfrm>
              <a:off x="5648622" y="5368397"/>
              <a:ext cx="0" cy="288000"/>
            </a:xfrm>
            <a:prstGeom prst="straightConnector1"/>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48977" name="TextBox 51"/>
            <p:cNvSpPr txBox="1"/>
            <p:nvPr/>
          </p:nvSpPr>
          <p:spPr>
            <a:xfrm>
              <a:off x="4999713" y="2920161"/>
              <a:ext cx="1415772" cy="461665"/>
            </a:xfrm>
            <a:prstGeom prst="rect"/>
            <a:noFill/>
          </p:spPr>
          <p:txBody>
            <a:bodyPr rtlCol="0" wrap="none">
              <a:spAutoFit/>
            </a:bodyPr>
            <a:p>
              <a:r>
                <a:rPr altLang="en-US" dirty="0" sz="2400" lang="zh-CN"/>
                <a:t>优化目标</a:t>
              </a:r>
            </a:p>
          </p:txBody>
        </p:sp>
        <p:sp>
          <p:nvSpPr>
            <p:cNvPr id="1048978" name="TextBox 52"/>
            <p:cNvSpPr txBox="1"/>
            <p:nvPr/>
          </p:nvSpPr>
          <p:spPr>
            <a:xfrm>
              <a:off x="4955467" y="5663366"/>
              <a:ext cx="1415772" cy="461665"/>
            </a:xfrm>
            <a:prstGeom prst="rect"/>
            <a:noFill/>
          </p:spPr>
          <p:txBody>
            <a:bodyPr rtlCol="0" wrap="none">
              <a:spAutoFit/>
            </a:bodyPr>
            <a:p>
              <a:r>
                <a:rPr altLang="en-US" dirty="0" sz="2400" lang="zh-CN"/>
                <a:t>质量要求</a:t>
              </a:r>
            </a:p>
          </p:txBody>
        </p:sp>
        <p:cxnSp>
          <p:nvCxnSpPr>
            <p:cNvPr id="3145928" name="直接箭头连接符 53"/>
            <p:cNvCxnSpPr>
              <a:cxnSpLocks/>
            </p:cNvCxnSpPr>
            <p:nvPr/>
          </p:nvCxnSpPr>
          <p:spPr>
            <a:xfrm>
              <a:off x="7359447" y="4498243"/>
              <a:ext cx="104713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979" name="TextBox 54"/>
            <p:cNvSpPr txBox="1"/>
            <p:nvPr/>
          </p:nvSpPr>
          <p:spPr>
            <a:xfrm>
              <a:off x="7433190" y="4055790"/>
              <a:ext cx="1415772" cy="461665"/>
            </a:xfrm>
            <a:prstGeom prst="rect"/>
            <a:noFill/>
          </p:spPr>
          <p:txBody>
            <a:bodyPr rtlCol="0" wrap="none">
              <a:spAutoFit/>
            </a:bodyPr>
            <a:p>
              <a:r>
                <a:rPr altLang="en-US" dirty="0" sz="2400" lang="zh-CN"/>
                <a:t>项目计划</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983" name="标题 10"/>
          <p:cNvSpPr>
            <a:spLocks noGrp="1"/>
          </p:cNvSpPr>
          <p:nvPr>
            <p:ph type="title"/>
          </p:nvPr>
        </p:nvSpPr>
        <p:spPr/>
        <p:txBody>
          <a:bodyPr/>
          <a:p>
            <a:r>
              <a:rPr altLang="zh-CN" dirty="0" lang="en-US">
                <a:sym typeface="+mn-lt"/>
              </a:rPr>
              <a:t>8.6.1. </a:t>
            </a:r>
            <a:r>
              <a:rPr altLang="en-US" dirty="0" lang="zh-CN">
                <a:sym typeface="+mn-lt"/>
              </a:rPr>
              <a:t>项目进度计划概念</a:t>
            </a:r>
          </a:p>
        </p:txBody>
      </p:sp>
      <p:sp>
        <p:nvSpPr>
          <p:cNvPr id="1048984" name="TextBox 37"/>
          <p:cNvSpPr txBox="1"/>
          <p:nvPr/>
        </p:nvSpPr>
        <p:spPr>
          <a:xfrm>
            <a:off x="7747830" y="2374490"/>
            <a:ext cx="3785419" cy="2834640"/>
          </a:xfrm>
          <a:prstGeom prst="rect"/>
          <a:noFill/>
        </p:spPr>
        <p:txBody>
          <a:bodyPr rtlCol="0" wrap="square">
            <a:spAutoFit/>
          </a:bodyPr>
          <a:p>
            <a:pPr>
              <a:lnSpc>
                <a:spcPct val="150000"/>
              </a:lnSpc>
            </a:pPr>
            <a:r>
              <a:rPr altLang="en-US" dirty="0" sz="2400" lang="zh-CN">
                <a:solidFill>
                  <a:srgbClr val="FF0000"/>
                </a:solidFill>
              </a:rPr>
              <a:t>项目进度与成本之间是一个非线性关系</a:t>
            </a:r>
            <a:endParaRPr altLang="zh-CN" dirty="0" sz="2400" lang="en-US">
              <a:solidFill>
                <a:srgbClr val="FF0000"/>
              </a:solidFill>
            </a:endParaRPr>
          </a:p>
          <a:p>
            <a:pPr>
              <a:lnSpc>
                <a:spcPct val="150000"/>
              </a:lnSpc>
              <a:spcBef>
                <a:spcPts val="600"/>
              </a:spcBef>
            </a:pPr>
            <a:r>
              <a:rPr altLang="en-US" dirty="0" sz="2400" lang="zh-CN">
                <a:solidFill>
                  <a:srgbClr val="FF0000"/>
                </a:solidFill>
              </a:rPr>
              <a:t>最低成本的交付时间应该为正常交付时间的两倍左右</a:t>
            </a:r>
          </a:p>
        </p:txBody>
      </p:sp>
      <p:sp>
        <p:nvSpPr>
          <p:cNvPr id="1048985" name="TextBox 31"/>
          <p:cNvSpPr txBox="1"/>
          <p:nvPr/>
        </p:nvSpPr>
        <p:spPr>
          <a:xfrm>
            <a:off x="1814066" y="1224120"/>
            <a:ext cx="8602980" cy="510540"/>
          </a:xfrm>
          <a:prstGeom prst="rect"/>
          <a:noFill/>
        </p:spPr>
        <p:txBody>
          <a:bodyPr rtlCol="0" wrap="none">
            <a:spAutoFit/>
          </a:bodyPr>
          <a:p>
            <a:r>
              <a:rPr altLang="en-US" dirty="0" sz="2800" lang="zh-CN"/>
              <a:t>表示软件项目工作量</a:t>
            </a:r>
            <a:r>
              <a:rPr altLang="zh-CN" dirty="0" sz="2800" lang="en-US"/>
              <a:t>(</a:t>
            </a:r>
            <a:r>
              <a:rPr altLang="en-US" dirty="0" sz="2800" lang="zh-CN"/>
              <a:t>成本</a:t>
            </a:r>
            <a:r>
              <a:rPr altLang="zh-CN" dirty="0" sz="2800" lang="en-US"/>
              <a:t>)</a:t>
            </a:r>
            <a:r>
              <a:rPr altLang="en-US" dirty="0" sz="2800" lang="zh-CN"/>
              <a:t>与开发时间之间的</a:t>
            </a:r>
            <a:r>
              <a:rPr altLang="zh-CN" dirty="0" sz="2800" lang="en-US"/>
              <a:t>PNR</a:t>
            </a:r>
            <a:r>
              <a:rPr altLang="en-US" dirty="0" sz="2800" lang="zh-CN"/>
              <a:t>曲线</a:t>
            </a:r>
          </a:p>
        </p:txBody>
      </p:sp>
      <p:grpSp>
        <p:nvGrpSpPr>
          <p:cNvPr id="259" name="组合 1"/>
          <p:cNvGrpSpPr/>
          <p:nvPr/>
        </p:nvGrpSpPr>
        <p:grpSpPr>
          <a:xfrm>
            <a:off x="587830" y="1808635"/>
            <a:ext cx="7138222" cy="3908829"/>
            <a:chOff x="587830" y="1808635"/>
            <a:chExt cx="7138222" cy="3908829"/>
          </a:xfrm>
        </p:grpSpPr>
        <p:cxnSp>
          <p:nvCxnSpPr>
            <p:cNvPr id="3145929" name="直接连接符 4"/>
            <p:cNvCxnSpPr>
              <a:cxnSpLocks/>
            </p:cNvCxnSpPr>
            <p:nvPr/>
          </p:nvCxnSpPr>
          <p:spPr>
            <a:xfrm>
              <a:off x="1516982" y="5053293"/>
              <a:ext cx="514800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0" name="直接连接符 6"/>
            <p:cNvCxnSpPr>
              <a:cxnSpLocks/>
            </p:cNvCxnSpPr>
            <p:nvPr/>
          </p:nvCxnSpPr>
          <p:spPr>
            <a:xfrm flipV="1">
              <a:off x="1516983" y="1897138"/>
              <a:ext cx="0" cy="3141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986" name="任意多边形 7"/>
            <p:cNvSpPr/>
            <p:nvPr/>
          </p:nvSpPr>
          <p:spPr>
            <a:xfrm>
              <a:off x="2165911" y="2177358"/>
              <a:ext cx="4070555" cy="2485103"/>
            </a:xfrm>
            <a:custGeom>
              <a:avLst/>
              <a:gdLst>
                <a:gd name="connsiteX0" fmla="*/ 0 w 5442155"/>
                <a:gd name="connsiteY0" fmla="*/ 0 h 2485103"/>
                <a:gd name="connsiteX1" fmla="*/ 162233 w 5442155"/>
                <a:gd name="connsiteY1" fmla="*/ 914400 h 2485103"/>
                <a:gd name="connsiteX2" fmla="*/ 501446 w 5442155"/>
                <a:gd name="connsiteY2" fmla="*/ 1799303 h 2485103"/>
                <a:gd name="connsiteX3" fmla="*/ 988142 w 5442155"/>
                <a:gd name="connsiteY3" fmla="*/ 2286000 h 2485103"/>
                <a:gd name="connsiteX4" fmla="*/ 2684207 w 5442155"/>
                <a:gd name="connsiteY4" fmla="*/ 2448232 h 2485103"/>
                <a:gd name="connsiteX5" fmla="*/ 3126658 w 5442155"/>
                <a:gd name="connsiteY5" fmla="*/ 2462980 h 2485103"/>
                <a:gd name="connsiteX6" fmla="*/ 4365523 w 5442155"/>
                <a:gd name="connsiteY6" fmla="*/ 2315496 h 2485103"/>
                <a:gd name="connsiteX7" fmla="*/ 5442155 w 5442155"/>
                <a:gd name="connsiteY7" fmla="*/ 2005780 h 24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2155" h="2485103">
                  <a:moveTo>
                    <a:pt x="0" y="0"/>
                  </a:moveTo>
                  <a:cubicBezTo>
                    <a:pt x="39329" y="307258"/>
                    <a:pt x="78659" y="614516"/>
                    <a:pt x="162233" y="914400"/>
                  </a:cubicBezTo>
                  <a:cubicBezTo>
                    <a:pt x="245807" y="1214284"/>
                    <a:pt x="363794" y="1570703"/>
                    <a:pt x="501446" y="1799303"/>
                  </a:cubicBezTo>
                  <a:cubicBezTo>
                    <a:pt x="639098" y="2027903"/>
                    <a:pt x="624349" y="2177845"/>
                    <a:pt x="988142" y="2286000"/>
                  </a:cubicBezTo>
                  <a:cubicBezTo>
                    <a:pt x="1351936" y="2394155"/>
                    <a:pt x="2327788" y="2418735"/>
                    <a:pt x="2684207" y="2448232"/>
                  </a:cubicBezTo>
                  <a:cubicBezTo>
                    <a:pt x="3040626" y="2477729"/>
                    <a:pt x="2846439" y="2485103"/>
                    <a:pt x="3126658" y="2462980"/>
                  </a:cubicBezTo>
                  <a:cubicBezTo>
                    <a:pt x="3406877" y="2440857"/>
                    <a:pt x="3979607" y="2391696"/>
                    <a:pt x="4365523" y="2315496"/>
                  </a:cubicBezTo>
                  <a:cubicBezTo>
                    <a:pt x="4751439" y="2239296"/>
                    <a:pt x="5309420" y="1968909"/>
                    <a:pt x="5442155" y="2005780"/>
                  </a:cubicBezTo>
                </a:path>
              </a:pathLst>
            </a:custGeom>
            <a:ln w="28575">
              <a:solidFill>
                <a:srgbClr val="0070C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987" name="矩形 8"/>
            <p:cNvSpPr/>
            <p:nvPr/>
          </p:nvSpPr>
          <p:spPr>
            <a:xfrm>
              <a:off x="1531732" y="2192106"/>
              <a:ext cx="604683" cy="2846439"/>
            </a:xfrm>
            <a:prstGeom prst="rect"/>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chemeClr val="tx1"/>
                </a:solidFill>
              </a:endParaRPr>
            </a:p>
          </p:txBody>
        </p:sp>
        <p:cxnSp>
          <p:nvCxnSpPr>
            <p:cNvPr id="3145931" name="直接连接符 11"/>
            <p:cNvCxnSpPr>
              <a:cxnSpLocks/>
            </p:cNvCxnSpPr>
            <p:nvPr/>
          </p:nvCxnSpPr>
          <p:spPr>
            <a:xfrm>
              <a:off x="2180660" y="2413331"/>
              <a:ext cx="0" cy="2639962"/>
            </a:xfrm>
            <a:prstGeom prst="line"/>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988" name="矩形 13"/>
            <p:cNvSpPr/>
            <p:nvPr/>
          </p:nvSpPr>
          <p:spPr>
            <a:xfrm>
              <a:off x="1456556" y="2465972"/>
              <a:ext cx="797848" cy="891540"/>
            </a:xfrm>
            <a:prstGeom prst="rect"/>
          </p:spPr>
          <p:txBody>
            <a:bodyPr wrap="square">
              <a:spAutoFit/>
            </a:bodyPr>
            <a:p>
              <a:pPr algn="ctr" lvl="0"/>
              <a:r>
                <a:rPr altLang="en-US" dirty="0" lang="zh-CN">
                  <a:solidFill>
                    <a:srgbClr val="2D2E2D"/>
                  </a:solidFill>
                </a:rPr>
                <a:t>不可能区域</a:t>
              </a:r>
            </a:p>
          </p:txBody>
        </p:sp>
        <p:cxnSp>
          <p:nvCxnSpPr>
            <p:cNvPr id="3145932" name="直接连接符 15"/>
            <p:cNvCxnSpPr>
              <a:cxnSpLocks/>
            </p:cNvCxnSpPr>
            <p:nvPr/>
          </p:nvCxnSpPr>
          <p:spPr>
            <a:xfrm>
              <a:off x="1516983" y="4153633"/>
              <a:ext cx="1080000"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3" name="直接连接符 16"/>
            <p:cNvCxnSpPr>
              <a:cxnSpLocks/>
            </p:cNvCxnSpPr>
            <p:nvPr/>
          </p:nvCxnSpPr>
          <p:spPr>
            <a:xfrm>
              <a:off x="1531732" y="4655086"/>
              <a:ext cx="2736000"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4" name="直接连接符 23"/>
            <p:cNvCxnSpPr>
              <a:cxnSpLocks/>
            </p:cNvCxnSpPr>
            <p:nvPr/>
          </p:nvCxnSpPr>
          <p:spPr>
            <a:xfrm>
              <a:off x="2623110" y="4153633"/>
              <a:ext cx="0" cy="900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5" name="直接连接符 24"/>
            <p:cNvCxnSpPr>
              <a:cxnSpLocks/>
            </p:cNvCxnSpPr>
            <p:nvPr/>
          </p:nvCxnSpPr>
          <p:spPr>
            <a:xfrm>
              <a:off x="4245457" y="4655084"/>
              <a:ext cx="0" cy="396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989" name="TextBox 25"/>
            <p:cNvSpPr txBox="1"/>
            <p:nvPr/>
          </p:nvSpPr>
          <p:spPr>
            <a:xfrm>
              <a:off x="1015535" y="3696444"/>
              <a:ext cx="450764" cy="400110"/>
            </a:xfrm>
            <a:prstGeom prst="rect"/>
            <a:noFill/>
          </p:spPr>
          <p:txBody>
            <a:bodyPr rtlCol="0" wrap="none">
              <a:spAutoFit/>
            </a:bodyPr>
            <a:p>
              <a:r>
                <a:rPr altLang="zh-CN" dirty="0" sz="2000" lang="en-US"/>
                <a:t>E</a:t>
              </a:r>
              <a:r>
                <a:rPr altLang="zh-CN" baseline="-25000" dirty="0" sz="2000" lang="en-US"/>
                <a:t>d</a:t>
              </a:r>
              <a:endParaRPr altLang="en-US" baseline="-25000" dirty="0" sz="2000" lang="zh-CN"/>
            </a:p>
          </p:txBody>
        </p:sp>
        <p:sp>
          <p:nvSpPr>
            <p:cNvPr id="1048990" name="TextBox 27"/>
            <p:cNvSpPr txBox="1"/>
            <p:nvPr/>
          </p:nvSpPr>
          <p:spPr>
            <a:xfrm>
              <a:off x="1045032" y="4448612"/>
              <a:ext cx="450764" cy="400110"/>
            </a:xfrm>
            <a:prstGeom prst="rect"/>
            <a:noFill/>
          </p:spPr>
          <p:txBody>
            <a:bodyPr rtlCol="0" wrap="none">
              <a:spAutoFit/>
            </a:bodyPr>
            <a:p>
              <a:r>
                <a:rPr altLang="zh-CN" dirty="0" sz="2000" lang="en-US"/>
                <a:t>E</a:t>
              </a:r>
              <a:r>
                <a:rPr altLang="zh-CN" baseline="-25000" dirty="0" sz="2000" lang="en-US"/>
                <a:t>d</a:t>
              </a:r>
              <a:endParaRPr altLang="en-US" baseline="-25000" dirty="0" sz="2000" lang="zh-CN"/>
            </a:p>
          </p:txBody>
        </p:sp>
        <p:sp>
          <p:nvSpPr>
            <p:cNvPr id="1048991" name="TextBox 28"/>
            <p:cNvSpPr txBox="1"/>
            <p:nvPr/>
          </p:nvSpPr>
          <p:spPr>
            <a:xfrm>
              <a:off x="587830" y="5245025"/>
              <a:ext cx="1524004" cy="472439"/>
            </a:xfrm>
            <a:prstGeom prst="rect"/>
            <a:noFill/>
          </p:spPr>
          <p:txBody>
            <a:bodyPr rtlCol="0" wrap="square">
              <a:spAutoFit/>
            </a:bodyPr>
            <a:p>
              <a:r>
                <a:rPr altLang="zh-CN" dirty="0" sz="2000" lang="en-US" err="1"/>
                <a:t>t</a:t>
              </a:r>
              <a:r>
                <a:rPr altLang="zh-CN" baseline="-25000" dirty="0" sz="2000" lang="en-US" err="1"/>
                <a:t>min</a:t>
              </a:r>
              <a:r>
                <a:rPr altLang="zh-CN" dirty="0" sz="2000" lang="en-US"/>
                <a:t>=0.75t</a:t>
              </a:r>
              <a:r>
                <a:rPr altLang="zh-CN" baseline="-25000" dirty="0" sz="2000" lang="en-US"/>
                <a:t>d</a:t>
              </a:r>
              <a:endParaRPr altLang="en-US" baseline="-25000" dirty="0" sz="2000" lang="zh-CN"/>
            </a:p>
          </p:txBody>
        </p:sp>
        <p:sp>
          <p:nvSpPr>
            <p:cNvPr id="1048992" name="TextBox 29"/>
            <p:cNvSpPr txBox="1"/>
            <p:nvPr/>
          </p:nvSpPr>
          <p:spPr>
            <a:xfrm>
              <a:off x="2372386" y="5023799"/>
              <a:ext cx="386080" cy="396241"/>
            </a:xfrm>
            <a:prstGeom prst="rect"/>
            <a:noFill/>
          </p:spPr>
          <p:txBody>
            <a:bodyPr rtlCol="0" wrap="none">
              <a:spAutoFit/>
            </a:bodyPr>
            <a:p>
              <a:r>
                <a:rPr altLang="zh-CN" dirty="0" sz="2000" lang="en-US"/>
                <a:t>t</a:t>
              </a:r>
              <a:r>
                <a:rPr altLang="zh-CN" baseline="-25000" dirty="0" sz="2000" lang="en-US"/>
                <a:t>d</a:t>
              </a:r>
              <a:endParaRPr altLang="en-US" baseline="-25000" dirty="0" sz="2000" lang="zh-CN"/>
            </a:p>
          </p:txBody>
        </p:sp>
        <p:sp>
          <p:nvSpPr>
            <p:cNvPr id="1048993" name="TextBox 30"/>
            <p:cNvSpPr txBox="1"/>
            <p:nvPr/>
          </p:nvSpPr>
          <p:spPr>
            <a:xfrm>
              <a:off x="4097968" y="5023799"/>
              <a:ext cx="386080" cy="396241"/>
            </a:xfrm>
            <a:prstGeom prst="rect"/>
            <a:noFill/>
          </p:spPr>
          <p:txBody>
            <a:bodyPr rtlCol="0" wrap="none">
              <a:spAutoFit/>
            </a:bodyPr>
            <a:p>
              <a:r>
                <a:rPr altLang="zh-CN" dirty="0" sz="2000" lang="en-US"/>
                <a:t>t</a:t>
              </a:r>
              <a:r>
                <a:rPr altLang="zh-CN" baseline="-25000" dirty="0" sz="2000" lang="en-US"/>
                <a:t>o</a:t>
              </a:r>
              <a:endParaRPr altLang="en-US" baseline="-25000" dirty="0" sz="2000" lang="zh-CN"/>
            </a:p>
          </p:txBody>
        </p:sp>
        <p:cxnSp>
          <p:nvCxnSpPr>
            <p:cNvPr id="3145936" name="直接箭头连接符 32"/>
            <p:cNvCxnSpPr>
              <a:cxnSpLocks/>
            </p:cNvCxnSpPr>
            <p:nvPr/>
          </p:nvCxnSpPr>
          <p:spPr>
            <a:xfrm flipH="1">
              <a:off x="1679215" y="5156524"/>
              <a:ext cx="412954" cy="132736"/>
            </a:xfrm>
            <a:prstGeom prst="straightConnector1"/>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994" name="TextBox 33"/>
            <p:cNvSpPr txBox="1"/>
            <p:nvPr/>
          </p:nvSpPr>
          <p:spPr>
            <a:xfrm>
              <a:off x="3124552" y="2295347"/>
              <a:ext cx="1622327" cy="510539"/>
            </a:xfrm>
            <a:prstGeom prst="rect"/>
            <a:noFill/>
          </p:spPr>
          <p:txBody>
            <a:bodyPr rtlCol="0" wrap="square">
              <a:spAutoFit/>
            </a:bodyPr>
            <a:p>
              <a:r>
                <a:rPr altLang="zh-CN" dirty="0" sz="2000" lang="en-US"/>
                <a:t>E</a:t>
              </a:r>
              <a:r>
                <a:rPr altLang="zh-CN" baseline="-25000" dirty="0" sz="2000" lang="en-US"/>
                <a:t>a</a:t>
              </a:r>
              <a:r>
                <a:rPr altLang="zh-CN" dirty="0" sz="2000" lang="en-US"/>
                <a:t>=m(t</a:t>
              </a:r>
              <a:r>
                <a:rPr altLang="zh-CN" baseline="-25000" dirty="0" sz="2000" lang="en-US"/>
                <a:t>d</a:t>
              </a:r>
              <a:r>
                <a:rPr altLang="zh-CN" baseline="30000" dirty="0" sz="2000" lang="en-US"/>
                <a:t>4</a:t>
              </a:r>
              <a:r>
                <a:rPr altLang="zh-CN" dirty="0" sz="2000" lang="en-US"/>
                <a:t>/t</a:t>
              </a:r>
              <a:r>
                <a:rPr altLang="zh-CN" baseline="-25000" dirty="0" sz="2000" lang="en-US"/>
                <a:t>a</a:t>
              </a:r>
              <a:r>
                <a:rPr altLang="zh-CN" baseline="30000" dirty="0" sz="2000" lang="en-US"/>
                <a:t>4</a:t>
              </a:r>
              <a:r>
                <a:rPr altLang="zh-CN" dirty="0" sz="2000" lang="en-US"/>
                <a:t>)</a:t>
              </a:r>
              <a:endParaRPr altLang="en-US" baseline="-25000" dirty="0" sz="2000" lang="zh-CN"/>
            </a:p>
          </p:txBody>
        </p:sp>
        <p:cxnSp>
          <p:nvCxnSpPr>
            <p:cNvPr id="3145937" name="直接箭头连接符 34"/>
            <p:cNvCxnSpPr>
              <a:cxnSpLocks/>
            </p:cNvCxnSpPr>
            <p:nvPr/>
          </p:nvCxnSpPr>
          <p:spPr>
            <a:xfrm flipH="1">
              <a:off x="2519873" y="2634550"/>
              <a:ext cx="634180" cy="678426"/>
            </a:xfrm>
            <a:prstGeom prst="straightConnector1"/>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995" name="TextBox 36"/>
            <p:cNvSpPr txBox="1"/>
            <p:nvPr/>
          </p:nvSpPr>
          <p:spPr>
            <a:xfrm>
              <a:off x="3817725" y="2826289"/>
              <a:ext cx="3908327" cy="1945640"/>
            </a:xfrm>
            <a:prstGeom prst="rect"/>
            <a:noFill/>
          </p:spPr>
          <p:txBody>
            <a:bodyPr rtlCol="0" wrap="square">
              <a:spAutoFit/>
            </a:bodyPr>
            <a:p>
              <a:r>
                <a:rPr altLang="zh-CN" dirty="0" sz="2000" lang="en-US"/>
                <a:t>E</a:t>
              </a:r>
              <a:r>
                <a:rPr altLang="zh-CN" baseline="-25000" dirty="0" sz="2000" lang="en-US"/>
                <a:t>a</a:t>
              </a:r>
              <a:r>
                <a:rPr altLang="zh-CN" dirty="0" sz="2000" lang="en-US"/>
                <a:t>=</a:t>
              </a:r>
              <a:r>
                <a:rPr altLang="en-US" dirty="0" sz="2000" lang="zh-CN"/>
                <a:t>以人月为单位的工作量</a:t>
              </a:r>
              <a:endParaRPr altLang="zh-CN" dirty="0" sz="2000" lang="en-US"/>
            </a:p>
            <a:p>
              <a:r>
                <a:rPr altLang="zh-CN" dirty="0" sz="2000" lang="en-US"/>
                <a:t>t</a:t>
              </a:r>
              <a:r>
                <a:rPr altLang="zh-CN" baseline="-25000" dirty="0" sz="2000" lang="en-US"/>
                <a:t>d</a:t>
              </a:r>
              <a:r>
                <a:rPr altLang="zh-CN" dirty="0" sz="2000" lang="en-US"/>
                <a:t>=</a:t>
              </a:r>
              <a:r>
                <a:rPr altLang="en-US" dirty="0" sz="2000" lang="zh-CN"/>
                <a:t>按进度的正常交付时间</a:t>
              </a:r>
              <a:endParaRPr altLang="zh-CN" dirty="0" sz="2000" lang="en-US"/>
            </a:p>
            <a:p>
              <a:r>
                <a:rPr altLang="zh-CN" dirty="0" sz="2000" lang="en-US"/>
                <a:t>t</a:t>
              </a:r>
              <a:r>
                <a:rPr altLang="zh-CN" baseline="-25000" dirty="0" sz="2000" lang="en-US"/>
                <a:t>o</a:t>
              </a:r>
              <a:r>
                <a:rPr altLang="zh-CN" dirty="0" sz="2000" lang="en-US"/>
                <a:t>=</a:t>
              </a:r>
              <a:r>
                <a:rPr altLang="en-US" dirty="0" sz="2000" lang="zh-CN"/>
                <a:t>理想的开发时间（根据成本）</a:t>
              </a:r>
              <a:endParaRPr altLang="zh-CN" dirty="0" sz="2000" lang="en-US"/>
            </a:p>
            <a:p>
              <a:r>
                <a:rPr altLang="zh-CN" dirty="0" sz="2000" lang="en-US" err="1"/>
                <a:t>t</a:t>
              </a:r>
              <a:r>
                <a:rPr altLang="zh-CN" baseline="-25000" dirty="0" sz="2000" lang="en-US" err="1"/>
                <a:t>a</a:t>
              </a:r>
              <a:r>
                <a:rPr altLang="zh-CN" dirty="0" sz="2000" lang="en-US"/>
                <a:t>=</a:t>
              </a:r>
              <a:r>
                <a:rPr altLang="en-US" dirty="0" sz="2000" lang="zh-CN"/>
                <a:t>实际想达到的交付时间</a:t>
              </a:r>
              <a:endParaRPr altLang="zh-CN" dirty="0" sz="2000" lang="en-US"/>
            </a:p>
            <a:p>
              <a:endParaRPr altLang="en-US" baseline="-25000" dirty="0" sz="2000" lang="zh-CN"/>
            </a:p>
          </p:txBody>
        </p:sp>
        <p:sp>
          <p:nvSpPr>
            <p:cNvPr id="1048996" name="TextBox 26"/>
            <p:cNvSpPr txBox="1"/>
            <p:nvPr/>
          </p:nvSpPr>
          <p:spPr>
            <a:xfrm>
              <a:off x="6206969" y="5068029"/>
              <a:ext cx="646331" cy="369332"/>
            </a:xfrm>
            <a:prstGeom prst="rect"/>
            <a:noFill/>
          </p:spPr>
          <p:txBody>
            <a:bodyPr rtlCol="0" wrap="none">
              <a:spAutoFit/>
            </a:bodyPr>
            <a:p>
              <a:r>
                <a:rPr altLang="en-US" dirty="0" lang="zh-CN"/>
                <a:t>时间</a:t>
              </a:r>
            </a:p>
          </p:txBody>
        </p:sp>
        <p:sp>
          <p:nvSpPr>
            <p:cNvPr id="1048997" name="TextBox 35"/>
            <p:cNvSpPr txBox="1"/>
            <p:nvPr/>
          </p:nvSpPr>
          <p:spPr>
            <a:xfrm>
              <a:off x="661581" y="1808635"/>
              <a:ext cx="877163" cy="369332"/>
            </a:xfrm>
            <a:prstGeom prst="rect"/>
            <a:noFill/>
          </p:spPr>
          <p:txBody>
            <a:bodyPr rtlCol="0" wrap="none">
              <a:spAutoFit/>
            </a:bodyPr>
            <a:p>
              <a:r>
                <a:rPr altLang="en-US" dirty="0" lang="zh-CN"/>
                <a:t>工作量</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984"/>
                                        </p:tgtEl>
                                        <p:attrNameLst>
                                          <p:attrName>style.visibility</p:attrName>
                                        </p:attrNameLst>
                                      </p:cBhvr>
                                      <p:to>
                                        <p:strVal val="visible"/>
                                      </p:to>
                                    </p:set>
                                    <p:anim calcmode="lin" valueType="num">
                                      <p:cBhvr additive="base">
                                        <p:cTn dur="500" fill="hold" id="7"/>
                                        <p:tgtEl>
                                          <p:spTgt spid="1048984"/>
                                        </p:tgtEl>
                                        <p:attrNameLst>
                                          <p:attrName>ppt_x</p:attrName>
                                        </p:attrNameLst>
                                      </p:cBhvr>
                                      <p:tavLst>
                                        <p:tav tm="0">
                                          <p:val>
                                            <p:strVal val="#ppt_x"/>
                                          </p:val>
                                        </p:tav>
                                        <p:tav tm="100000">
                                          <p:val>
                                            <p:strVal val="#ppt_x"/>
                                          </p:val>
                                        </p:tav>
                                      </p:tavLst>
                                    </p:anim>
                                    <p:anim calcmode="lin" valueType="num">
                                      <p:cBhvr additive="base">
                                        <p:cTn dur="500" fill="hold" id="8"/>
                                        <p:tgtEl>
                                          <p:spTgt spid="1048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9001" name="标题 1"/>
          <p:cNvSpPr>
            <a:spLocks noGrp="1"/>
          </p:cNvSpPr>
          <p:nvPr>
            <p:ph type="title"/>
          </p:nvPr>
        </p:nvSpPr>
        <p:spPr/>
        <p:txBody>
          <a:bodyPr/>
          <a:p>
            <a:r>
              <a:rPr altLang="zh-CN" dirty="0" lang="en-US"/>
              <a:t>8.6.2. </a:t>
            </a:r>
            <a:r>
              <a:rPr altLang="en-US" dirty="0" lang="zh-CN"/>
              <a:t>项目进度计划的价值</a:t>
            </a:r>
          </a:p>
        </p:txBody>
      </p:sp>
      <p:sp>
        <p:nvSpPr>
          <p:cNvPr id="1049002" name="Rectangle 3"/>
          <p:cNvSpPr txBox="1">
            <a:spLocks noChangeArrowheads="1"/>
          </p:cNvSpPr>
          <p:nvPr/>
        </p:nvSpPr>
        <p:spPr>
          <a:xfrm>
            <a:off x="941439" y="1076633"/>
            <a:ext cx="10223090" cy="4454012"/>
          </a:xfrm>
          <a:prstGeom prst="rect"/>
        </p:spPr>
        <p:txBody>
          <a:bodyPr>
            <a:noAutofit/>
          </a:bodyPr>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有序、可控制地对软件项目进行管理</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确保员工保持高生产率</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及时交付软件产品</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降低软件开发成本</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提高客户满意度</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及时发布产品新版本</a:t>
            </a: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Char char="▪"/>
            </a:pP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9002">
                                            <p:txEl>
                                              <p:pRg st="1" end="1"/>
                                            </p:txEl>
                                          </p:spTgt>
                                        </p:tgtEl>
                                        <p:attrNameLst>
                                          <p:attrName>style.visibility</p:attrName>
                                        </p:attrNameLst>
                                      </p:cBhvr>
                                      <p:to>
                                        <p:strVal val="visible"/>
                                      </p:to>
                                    </p:set>
                                    <p:anim calcmode="lin" valueType="num">
                                      <p:cBhvr additive="base">
                                        <p:cTn dur="500" fill="hold" id="7"/>
                                        <p:tgtEl>
                                          <p:spTgt spid="104900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90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4" presetSubtype="16">
                                  <p:stCondLst>
                                    <p:cond delay="0"/>
                                  </p:stCondLst>
                                  <p:childTnLst>
                                    <p:set>
                                      <p:cBhvr>
                                        <p:cTn dur="1" fill="hold" id="12">
                                          <p:stCondLst>
                                            <p:cond delay="0"/>
                                          </p:stCondLst>
                                        </p:cTn>
                                        <p:tgtEl>
                                          <p:spTgt spid="1049002">
                                            <p:txEl>
                                              <p:pRg st="2" end="2"/>
                                            </p:txEl>
                                          </p:spTgt>
                                        </p:tgtEl>
                                        <p:attrNameLst>
                                          <p:attrName>style.visibility</p:attrName>
                                        </p:attrNameLst>
                                      </p:cBhvr>
                                      <p:to>
                                        <p:strVal val="visible"/>
                                      </p:to>
                                    </p:set>
                                    <p:animEffect transition="in" filter="box(in)">
                                      <p:cBhvr>
                                        <p:cTn dur="500" id="13"/>
                                        <p:tgtEl>
                                          <p:spTgt spid="1049002">
                                            <p:txEl>
                                              <p:pRg st="2" end="2"/>
                                            </p:txEl>
                                          </p:spTgt>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 presetSubtype="4">
                                  <p:stCondLst>
                                    <p:cond delay="0"/>
                                  </p:stCondLst>
                                  <p:childTnLst>
                                    <p:set>
                                      <p:cBhvr>
                                        <p:cTn dur="1" fill="hold" id="17">
                                          <p:stCondLst>
                                            <p:cond delay="0"/>
                                          </p:stCondLst>
                                        </p:cTn>
                                        <p:tgtEl>
                                          <p:spTgt spid="1049002">
                                            <p:txEl>
                                              <p:pRg st="3" end="3"/>
                                            </p:txEl>
                                          </p:spTgt>
                                        </p:tgtEl>
                                        <p:attrNameLst>
                                          <p:attrName>style.visibility</p:attrName>
                                        </p:attrNameLst>
                                      </p:cBhvr>
                                      <p:to>
                                        <p:strVal val="visible"/>
                                      </p:to>
                                    </p:set>
                                    <p:anim calcmode="lin" valueType="num">
                                      <p:cBhvr additive="base">
                                        <p:cTn dur="500" fill="hold" id="18"/>
                                        <p:tgtEl>
                                          <p:spTgt spid="104900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9"/>
                                        <p:tgtEl>
                                          <p:spTgt spid="10490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id="22" nodeType="clickEffect" presetClass="entr" presetID="3" presetSubtype="10">
                                  <p:stCondLst>
                                    <p:cond delay="0"/>
                                  </p:stCondLst>
                                  <p:childTnLst>
                                    <p:set>
                                      <p:cBhvr>
                                        <p:cTn dur="1" fill="hold" id="23">
                                          <p:stCondLst>
                                            <p:cond delay="0"/>
                                          </p:stCondLst>
                                        </p:cTn>
                                        <p:tgtEl>
                                          <p:spTgt spid="1049002">
                                            <p:txEl>
                                              <p:pRg st="4" end="4"/>
                                            </p:txEl>
                                          </p:spTgt>
                                        </p:tgtEl>
                                        <p:attrNameLst>
                                          <p:attrName>style.visibility</p:attrName>
                                        </p:attrNameLst>
                                      </p:cBhvr>
                                      <p:to>
                                        <p:strVal val="visible"/>
                                      </p:to>
                                    </p:set>
                                    <p:animEffect transition="in" filter="blinds(horizontal)">
                                      <p:cBhvr>
                                        <p:cTn dur="500" id="24"/>
                                        <p:tgtEl>
                                          <p:spTgt spid="1049002">
                                            <p:txEl>
                                              <p:pRg st="4" end="4"/>
                                            </p:txEl>
                                          </p:spTgt>
                                        </p:tgtEl>
                                      </p:cBhvr>
                                    </p:animEffec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2" presetSubtype="4">
                                  <p:stCondLst>
                                    <p:cond delay="0"/>
                                  </p:stCondLst>
                                  <p:childTnLst>
                                    <p:set>
                                      <p:cBhvr>
                                        <p:cTn dur="1" fill="hold" id="28">
                                          <p:stCondLst>
                                            <p:cond delay="0"/>
                                          </p:stCondLst>
                                        </p:cTn>
                                        <p:tgtEl>
                                          <p:spTgt spid="1049002">
                                            <p:txEl>
                                              <p:pRg st="5" end="5"/>
                                            </p:txEl>
                                          </p:spTgt>
                                        </p:tgtEl>
                                        <p:attrNameLst>
                                          <p:attrName>style.visibility</p:attrName>
                                        </p:attrNameLst>
                                      </p:cBhvr>
                                      <p:to>
                                        <p:strVal val="visible"/>
                                      </p:to>
                                    </p:set>
                                    <p:anim calcmode="lin" valueType="num">
                                      <p:cBhvr additive="base">
                                        <p:cTn dur="500" fill="hold" id="29"/>
                                        <p:tgtEl>
                                          <p:spTgt spid="104900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900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9003" name="标题 1"/>
          <p:cNvSpPr>
            <a:spLocks noGrp="1"/>
          </p:cNvSpPr>
          <p:nvPr>
            <p:ph type="title"/>
          </p:nvPr>
        </p:nvSpPr>
        <p:spPr/>
        <p:txBody>
          <a:bodyPr/>
          <a:p>
            <a:r>
              <a:rPr altLang="zh-CN" dirty="0" lang="en-US"/>
              <a:t>8.6.3. </a:t>
            </a:r>
            <a:r>
              <a:rPr altLang="en-US" dirty="0" lang="zh-CN"/>
              <a:t>项目进度计划的可视化</a:t>
            </a:r>
          </a:p>
        </p:txBody>
      </p:sp>
      <p:sp>
        <p:nvSpPr>
          <p:cNvPr id="1049004" name="Rectangle 3"/>
          <p:cNvSpPr txBox="1">
            <a:spLocks noChangeArrowheads="1"/>
          </p:cNvSpPr>
          <p:nvPr/>
        </p:nvSpPr>
        <p:spPr>
          <a:xfrm>
            <a:off x="852954" y="1784556"/>
            <a:ext cx="4807588" cy="3937818"/>
          </a:xfrm>
          <a:prstGeom prst="rect"/>
        </p:spPr>
        <p:style>
          <a:lnRef idx="2">
            <a:schemeClr val="accent1"/>
          </a:lnRef>
          <a:fillRef idx="1">
            <a:schemeClr val="lt1"/>
          </a:fillRef>
          <a:effectRef idx="0">
            <a:schemeClr val="accent1"/>
          </a:effectRef>
          <a:fontRef idx="minor">
            <a:schemeClr val="dk1"/>
          </a:fontRef>
        </p:style>
        <p:txBody>
          <a:bodyPr>
            <a:noAutofit/>
          </a:bodyPr>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latin typeface="隶书" pitchFamily="49" charset="-122"/>
              </a:rPr>
              <a:t>显示基本的任务信息</a:t>
            </a:r>
            <a:endParaRPr altLang="zh-CN" dirty="0" sz="2400" lang="en-US">
              <a:latin typeface="隶书" pitchFamily="49" charset="-122"/>
            </a:endParaRPr>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latin typeface="隶书" pitchFamily="49" charset="-122"/>
              </a:rPr>
              <a:t>定义并查看任务的工期、开始时间和结束时间</a:t>
            </a:r>
            <a:endParaRPr altLang="zh-CN" dirty="0" sz="2400" lang="en-US">
              <a:latin typeface="隶书" pitchFamily="49" charset="-122"/>
            </a:endParaRPr>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latin typeface="隶书" pitchFamily="49" charset="-122"/>
              </a:rPr>
              <a:t>定义并查看任务所分配的资源的信息</a:t>
            </a:r>
            <a:endParaRPr altLang="zh-CN" dirty="0" sz="2400" lang="en-US">
              <a:latin typeface="隶书" pitchFamily="49" charset="-122"/>
            </a:endParaRPr>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latin typeface="隶书" pitchFamily="49" charset="-122"/>
              </a:rPr>
              <a:t>可定义任务间的前后关系</a:t>
            </a: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Char char="▪"/>
            </a:pP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9005" name="TextBox 4"/>
          <p:cNvSpPr txBox="1"/>
          <p:nvPr/>
        </p:nvSpPr>
        <p:spPr>
          <a:xfrm>
            <a:off x="1047139" y="1209368"/>
            <a:ext cx="1107996" cy="461665"/>
          </a:xfrm>
          <a:prstGeom prst="rect"/>
          <a:noFill/>
        </p:spPr>
        <p:txBody>
          <a:bodyPr rtlCol="0" wrap="none">
            <a:spAutoFit/>
          </a:bodyPr>
          <a:p>
            <a:r>
              <a:rPr altLang="en-US" b="1" dirty="0" sz="2400" lang="zh-CN">
                <a:solidFill>
                  <a:srgbClr val="0070C0"/>
                </a:solidFill>
              </a:rPr>
              <a:t>甘特图</a:t>
            </a:r>
          </a:p>
        </p:txBody>
      </p:sp>
      <p:sp>
        <p:nvSpPr>
          <p:cNvPr id="1049006" name="Line 4"/>
          <p:cNvSpPr>
            <a:spLocks noChangeShapeType="1"/>
          </p:cNvSpPr>
          <p:nvPr/>
        </p:nvSpPr>
        <p:spPr bwMode="auto">
          <a:xfrm>
            <a:off x="6933353" y="2103579"/>
            <a:ext cx="0" cy="2881313"/>
          </a:xfrm>
          <a:prstGeom prst="line"/>
          <a:noFill/>
          <a:ln w="9525">
            <a:solidFill>
              <a:schemeClr val="tx1"/>
            </a:solidFill>
            <a:round/>
            <a:headEnd/>
            <a:tailEnd/>
          </a:ln>
          <a:effectLst/>
        </p:spPr>
        <p:txBody>
          <a:bodyPr/>
          <a:p>
            <a:endParaRPr altLang="en-US" sz="2400" lang="zh-CN"/>
          </a:p>
        </p:txBody>
      </p:sp>
      <p:sp>
        <p:nvSpPr>
          <p:cNvPr id="1049007" name="Line 5"/>
          <p:cNvSpPr>
            <a:spLocks noChangeShapeType="1"/>
          </p:cNvSpPr>
          <p:nvPr/>
        </p:nvSpPr>
        <p:spPr bwMode="auto">
          <a:xfrm>
            <a:off x="6948101" y="4984892"/>
            <a:ext cx="4895850" cy="0"/>
          </a:xfrm>
          <a:prstGeom prst="line"/>
          <a:noFill/>
          <a:ln w="9525">
            <a:solidFill>
              <a:schemeClr val="tx1"/>
            </a:solidFill>
            <a:round/>
            <a:headEnd/>
            <a:tailEnd type="triangle" w="med" len="med"/>
          </a:ln>
          <a:effectLst/>
        </p:spPr>
        <p:txBody>
          <a:bodyPr/>
          <a:p>
            <a:endParaRPr altLang="en-US" lang="zh-CN"/>
          </a:p>
        </p:txBody>
      </p:sp>
      <p:sp>
        <p:nvSpPr>
          <p:cNvPr id="1049008" name="Rectangle 6"/>
          <p:cNvSpPr>
            <a:spLocks noChangeArrowheads="1"/>
          </p:cNvSpPr>
          <p:nvPr/>
        </p:nvSpPr>
        <p:spPr bwMode="auto">
          <a:xfrm>
            <a:off x="7235438" y="2392504"/>
            <a:ext cx="1223963" cy="215900"/>
          </a:xfrm>
          <a:prstGeom prst="rect"/>
          <a:noFill/>
          <a:ln w="9525">
            <a:solidFill>
              <a:schemeClr val="tx1"/>
            </a:solidFill>
            <a:miter lim="800000"/>
            <a:headEnd/>
            <a:tailEnd/>
          </a:ln>
          <a:effectLst/>
        </p:spPr>
        <p:txBody>
          <a:bodyPr anchor="ctr" wrap="none"/>
          <a:p>
            <a:endParaRPr altLang="en-US" lang="zh-CN"/>
          </a:p>
        </p:txBody>
      </p:sp>
      <p:sp>
        <p:nvSpPr>
          <p:cNvPr id="1049009" name="Rectangle 7"/>
          <p:cNvSpPr>
            <a:spLocks noChangeArrowheads="1"/>
          </p:cNvSpPr>
          <p:nvPr/>
        </p:nvSpPr>
        <p:spPr bwMode="auto">
          <a:xfrm>
            <a:off x="7595801" y="2608404"/>
            <a:ext cx="1223962" cy="215900"/>
          </a:xfrm>
          <a:prstGeom prst="rect"/>
          <a:solidFill>
            <a:schemeClr val="accent1"/>
          </a:solidFill>
          <a:ln w="9525">
            <a:solidFill>
              <a:schemeClr val="tx1"/>
            </a:solidFill>
            <a:miter lim="800000"/>
            <a:headEnd/>
            <a:tailEnd/>
          </a:ln>
          <a:effectLst/>
        </p:spPr>
        <p:txBody>
          <a:bodyPr anchor="ctr" wrap="none"/>
          <a:p>
            <a:endParaRPr altLang="en-US" lang="zh-CN"/>
          </a:p>
        </p:txBody>
      </p:sp>
      <p:sp>
        <p:nvSpPr>
          <p:cNvPr id="1049010" name="Rectangle 8"/>
          <p:cNvSpPr>
            <a:spLocks noChangeArrowheads="1"/>
          </p:cNvSpPr>
          <p:nvPr/>
        </p:nvSpPr>
        <p:spPr bwMode="auto">
          <a:xfrm>
            <a:off x="7956163" y="3111642"/>
            <a:ext cx="719138" cy="215900"/>
          </a:xfrm>
          <a:prstGeom prst="rect"/>
          <a:noFill/>
          <a:ln w="9525">
            <a:solidFill>
              <a:schemeClr val="tx1"/>
            </a:solidFill>
            <a:miter lim="800000"/>
            <a:headEnd/>
            <a:tailEnd/>
          </a:ln>
          <a:effectLst/>
        </p:spPr>
        <p:txBody>
          <a:bodyPr anchor="ctr" wrap="none"/>
          <a:p>
            <a:endParaRPr altLang="en-US" lang="zh-CN"/>
          </a:p>
        </p:txBody>
      </p:sp>
      <p:sp>
        <p:nvSpPr>
          <p:cNvPr id="1049011" name="Rectangle 9"/>
          <p:cNvSpPr>
            <a:spLocks noChangeArrowheads="1"/>
          </p:cNvSpPr>
          <p:nvPr/>
        </p:nvSpPr>
        <p:spPr bwMode="auto">
          <a:xfrm>
            <a:off x="8748326" y="3400567"/>
            <a:ext cx="935037" cy="215900"/>
          </a:xfrm>
          <a:prstGeom prst="rect"/>
          <a:solidFill>
            <a:schemeClr val="accent1"/>
          </a:solidFill>
          <a:ln w="9525">
            <a:solidFill>
              <a:schemeClr val="tx1"/>
            </a:solidFill>
            <a:miter lim="800000"/>
            <a:headEnd/>
            <a:tailEnd/>
          </a:ln>
          <a:effectLst/>
        </p:spPr>
        <p:txBody>
          <a:bodyPr anchor="ctr" wrap="none"/>
          <a:p>
            <a:endParaRPr altLang="en-US" lang="zh-CN"/>
          </a:p>
        </p:txBody>
      </p:sp>
      <p:sp>
        <p:nvSpPr>
          <p:cNvPr id="1049012" name="Rectangle 10"/>
          <p:cNvSpPr>
            <a:spLocks noChangeArrowheads="1"/>
          </p:cNvSpPr>
          <p:nvPr/>
        </p:nvSpPr>
        <p:spPr bwMode="auto">
          <a:xfrm>
            <a:off x="9180126" y="3976829"/>
            <a:ext cx="719137" cy="215900"/>
          </a:xfrm>
          <a:prstGeom prst="rect"/>
          <a:noFill/>
          <a:ln w="9525">
            <a:solidFill>
              <a:schemeClr val="tx1"/>
            </a:solidFill>
            <a:miter lim="800000"/>
            <a:headEnd/>
            <a:tailEnd/>
          </a:ln>
          <a:effectLst/>
        </p:spPr>
        <p:txBody>
          <a:bodyPr anchor="ctr" wrap="none"/>
          <a:p>
            <a:endParaRPr altLang="en-US" lang="zh-CN"/>
          </a:p>
        </p:txBody>
      </p:sp>
      <p:sp>
        <p:nvSpPr>
          <p:cNvPr id="1049013" name="Rectangle 11"/>
          <p:cNvSpPr>
            <a:spLocks noChangeArrowheads="1"/>
          </p:cNvSpPr>
          <p:nvPr/>
        </p:nvSpPr>
        <p:spPr bwMode="auto">
          <a:xfrm>
            <a:off x="9972288" y="4408629"/>
            <a:ext cx="719138" cy="215900"/>
          </a:xfrm>
          <a:prstGeom prst="rect"/>
          <a:noFill/>
          <a:ln w="9525">
            <a:solidFill>
              <a:schemeClr val="tx1"/>
            </a:solidFill>
            <a:miter lim="800000"/>
            <a:headEnd/>
            <a:tailEnd/>
          </a:ln>
          <a:effectLst/>
        </p:spPr>
        <p:txBody>
          <a:bodyPr anchor="ctr" wrap="none"/>
          <a:p>
            <a:endParaRPr altLang="en-US" lang="zh-CN"/>
          </a:p>
        </p:txBody>
      </p:sp>
      <p:sp>
        <p:nvSpPr>
          <p:cNvPr id="1049014" name="Line 12"/>
          <p:cNvSpPr>
            <a:spLocks noChangeShapeType="1"/>
          </p:cNvSpPr>
          <p:nvPr/>
        </p:nvSpPr>
        <p:spPr bwMode="auto">
          <a:xfrm>
            <a:off x="9683363" y="1887679"/>
            <a:ext cx="0" cy="3097213"/>
          </a:xfrm>
          <a:prstGeom prst="line"/>
          <a:noFill/>
          <a:ln w="9525">
            <a:solidFill>
              <a:schemeClr val="tx1"/>
            </a:solidFill>
            <a:prstDash val="dash"/>
            <a:round/>
            <a:headEnd/>
            <a:tailEnd/>
          </a:ln>
          <a:effectLst/>
        </p:spPr>
        <p:txBody>
          <a:bodyPr/>
          <a:p>
            <a:endParaRPr altLang="en-US" lang="zh-CN"/>
          </a:p>
        </p:txBody>
      </p:sp>
      <p:sp>
        <p:nvSpPr>
          <p:cNvPr id="1049015" name="Rectangle 13"/>
          <p:cNvSpPr>
            <a:spLocks noChangeArrowheads="1"/>
          </p:cNvSpPr>
          <p:nvPr/>
        </p:nvSpPr>
        <p:spPr bwMode="auto">
          <a:xfrm>
            <a:off x="10475526" y="2248042"/>
            <a:ext cx="719137" cy="215900"/>
          </a:xfrm>
          <a:prstGeom prst="rect"/>
          <a:noFill/>
          <a:ln w="9525">
            <a:solidFill>
              <a:schemeClr val="tx1"/>
            </a:solidFill>
            <a:miter lim="800000"/>
            <a:headEnd/>
            <a:tailEnd/>
          </a:ln>
          <a:effectLst/>
        </p:spPr>
        <p:txBody>
          <a:bodyPr anchor="ctr" wrap="none"/>
          <a:p>
            <a:endParaRPr altLang="en-US" sz="2400" lang="zh-CN"/>
          </a:p>
        </p:txBody>
      </p:sp>
      <p:sp>
        <p:nvSpPr>
          <p:cNvPr id="1049016" name="Rectangle 14"/>
          <p:cNvSpPr>
            <a:spLocks noChangeArrowheads="1"/>
          </p:cNvSpPr>
          <p:nvPr/>
        </p:nvSpPr>
        <p:spPr bwMode="auto">
          <a:xfrm>
            <a:off x="10475526" y="2608404"/>
            <a:ext cx="719137" cy="215900"/>
          </a:xfrm>
          <a:prstGeom prst="rect"/>
          <a:solidFill>
            <a:schemeClr val="accent1"/>
          </a:solidFill>
          <a:ln w="9525">
            <a:solidFill>
              <a:schemeClr val="tx1"/>
            </a:solidFill>
            <a:miter lim="800000"/>
            <a:headEnd/>
            <a:tailEnd/>
          </a:ln>
          <a:effectLst/>
        </p:spPr>
        <p:txBody>
          <a:bodyPr anchor="ctr" wrap="none"/>
          <a:p>
            <a:endParaRPr altLang="en-US" sz="2400" lang="zh-CN"/>
          </a:p>
        </p:txBody>
      </p:sp>
      <p:sp>
        <p:nvSpPr>
          <p:cNvPr id="1049017" name="Text Box 15"/>
          <p:cNvSpPr txBox="1">
            <a:spLocks noChangeArrowheads="1"/>
          </p:cNvSpPr>
          <p:nvPr/>
        </p:nvSpPr>
        <p:spPr bwMode="auto">
          <a:xfrm>
            <a:off x="11196251" y="2140092"/>
            <a:ext cx="800219" cy="461665"/>
          </a:xfrm>
          <a:prstGeom prst="rect"/>
          <a:noFill/>
          <a:ln>
            <a:noFill/>
          </a:ln>
          <a:effectLst/>
        </p:spPr>
        <p:txBody>
          <a:bodyPr wrap="none">
            <a:spAutoFit/>
          </a:bodyPr>
          <a:p>
            <a:r>
              <a:rPr altLang="en-US" sz="2400" lang="zh-CN">
                <a:latin typeface="Times New Roman" pitchFamily="18" charset="0"/>
                <a:ea typeface="微软雅黑" pitchFamily="34" charset="-122"/>
                <a:cs typeface="Times New Roman" pitchFamily="18" charset="0"/>
              </a:rPr>
              <a:t>计划</a:t>
            </a:r>
          </a:p>
        </p:txBody>
      </p:sp>
      <p:sp>
        <p:nvSpPr>
          <p:cNvPr id="1049018" name="Text Box 16"/>
          <p:cNvSpPr txBox="1">
            <a:spLocks noChangeArrowheads="1"/>
          </p:cNvSpPr>
          <p:nvPr/>
        </p:nvSpPr>
        <p:spPr bwMode="auto">
          <a:xfrm>
            <a:off x="11196251" y="2498867"/>
            <a:ext cx="800219" cy="461665"/>
          </a:xfrm>
          <a:prstGeom prst="rect"/>
          <a:noFill/>
          <a:ln>
            <a:noFill/>
          </a:ln>
          <a:effectLst/>
        </p:spPr>
        <p:txBody>
          <a:bodyPr wrap="none">
            <a:spAutoFit/>
          </a:bodyPr>
          <a:p>
            <a:r>
              <a:rPr altLang="en-US" sz="2400" lang="zh-CN">
                <a:latin typeface="Times New Roman" pitchFamily="18" charset="0"/>
                <a:ea typeface="微软雅黑" pitchFamily="34" charset="-122"/>
                <a:cs typeface="Times New Roman" pitchFamily="18" charset="0"/>
              </a:rPr>
              <a:t>实际</a:t>
            </a:r>
          </a:p>
        </p:txBody>
      </p:sp>
      <p:sp>
        <p:nvSpPr>
          <p:cNvPr id="1049019" name="Text Box 17"/>
          <p:cNvSpPr txBox="1">
            <a:spLocks noChangeArrowheads="1"/>
          </p:cNvSpPr>
          <p:nvPr/>
        </p:nvSpPr>
        <p:spPr bwMode="auto">
          <a:xfrm>
            <a:off x="9683363" y="1887679"/>
            <a:ext cx="800219" cy="461665"/>
          </a:xfrm>
          <a:prstGeom prst="rect"/>
          <a:noFill/>
          <a:ln>
            <a:noFill/>
          </a:ln>
          <a:effectLst/>
        </p:spPr>
        <p:txBody>
          <a:bodyPr wrap="none">
            <a:spAutoFit/>
          </a:bodyPr>
          <a:p>
            <a:r>
              <a:rPr altLang="en-US" sz="2400" lang="zh-CN">
                <a:latin typeface="Times New Roman" pitchFamily="18" charset="0"/>
                <a:ea typeface="微软雅黑" pitchFamily="34" charset="-122"/>
                <a:cs typeface="Times New Roman" pitchFamily="18" charset="0"/>
              </a:rPr>
              <a:t>今天</a:t>
            </a:r>
          </a:p>
        </p:txBody>
      </p:sp>
      <p:sp>
        <p:nvSpPr>
          <p:cNvPr id="1049020" name="Text Box 18"/>
          <p:cNvSpPr txBox="1">
            <a:spLocks noChangeArrowheads="1"/>
          </p:cNvSpPr>
          <p:nvPr/>
        </p:nvSpPr>
        <p:spPr bwMode="auto">
          <a:xfrm>
            <a:off x="5949466" y="2336942"/>
            <a:ext cx="981359" cy="461665"/>
          </a:xfrm>
          <a:prstGeom prst="rect"/>
          <a:noFill/>
          <a:ln>
            <a:noFill/>
          </a:ln>
          <a:effectLst/>
        </p:spPr>
        <p:txBody>
          <a:bodyPr wrap="none">
            <a:spAutoFit/>
          </a:bodyPr>
          <a:p>
            <a:r>
              <a:rPr altLang="en-US" dirty="0" sz="2400" lang="zh-CN">
                <a:latin typeface="Times New Roman" pitchFamily="18" charset="0"/>
                <a:ea typeface="微软雅黑" pitchFamily="34" charset="-122"/>
                <a:cs typeface="Times New Roman" pitchFamily="18" charset="0"/>
              </a:rPr>
              <a:t>任务</a:t>
            </a:r>
            <a:r>
              <a:rPr altLang="zh-CN" dirty="0" sz="2400" lang="en-US">
                <a:latin typeface="Times New Roman" pitchFamily="18" charset="0"/>
                <a:ea typeface="微软雅黑" pitchFamily="34" charset="-122"/>
                <a:cs typeface="Times New Roman" pitchFamily="18" charset="0"/>
              </a:rPr>
              <a:t>1</a:t>
            </a:r>
          </a:p>
        </p:txBody>
      </p:sp>
      <p:sp>
        <p:nvSpPr>
          <p:cNvPr id="1049021" name="Text Box 19"/>
          <p:cNvSpPr txBox="1">
            <a:spLocks noChangeArrowheads="1"/>
          </p:cNvSpPr>
          <p:nvPr/>
        </p:nvSpPr>
        <p:spPr bwMode="auto">
          <a:xfrm>
            <a:off x="5949466" y="2968767"/>
            <a:ext cx="981359" cy="461665"/>
          </a:xfrm>
          <a:prstGeom prst="rect"/>
          <a:noFill/>
          <a:ln>
            <a:noFill/>
          </a:ln>
          <a:effectLst/>
        </p:spPr>
        <p:txBody>
          <a:bodyPr wrap="none">
            <a:spAutoFit/>
          </a:bodyPr>
          <a:p>
            <a:r>
              <a:rPr altLang="en-US" dirty="0" sz="2400" lang="zh-CN">
                <a:latin typeface="Times New Roman" pitchFamily="18" charset="0"/>
                <a:ea typeface="微软雅黑" pitchFamily="34" charset="-122"/>
                <a:cs typeface="Times New Roman" pitchFamily="18" charset="0"/>
              </a:rPr>
              <a:t>任务</a:t>
            </a:r>
            <a:r>
              <a:rPr altLang="zh-CN" dirty="0" sz="2400" lang="en-US">
                <a:latin typeface="Times New Roman" pitchFamily="18" charset="0"/>
                <a:ea typeface="微软雅黑" pitchFamily="34" charset="-122"/>
                <a:cs typeface="Times New Roman" pitchFamily="18" charset="0"/>
              </a:rPr>
              <a:t>2</a:t>
            </a:r>
          </a:p>
        </p:txBody>
      </p:sp>
      <p:sp>
        <p:nvSpPr>
          <p:cNvPr id="1049022" name="Text Box 20"/>
          <p:cNvSpPr txBox="1">
            <a:spLocks noChangeArrowheads="1"/>
          </p:cNvSpPr>
          <p:nvPr/>
        </p:nvSpPr>
        <p:spPr bwMode="auto">
          <a:xfrm>
            <a:off x="5949466" y="3903804"/>
            <a:ext cx="981359" cy="461665"/>
          </a:xfrm>
          <a:prstGeom prst="rect"/>
          <a:noFill/>
          <a:ln>
            <a:noFill/>
          </a:ln>
          <a:effectLst/>
        </p:spPr>
        <p:txBody>
          <a:bodyPr wrap="none">
            <a:spAutoFit/>
          </a:bodyPr>
          <a:p>
            <a:r>
              <a:rPr altLang="en-US" sz="2400" lang="zh-CN">
                <a:latin typeface="Times New Roman" pitchFamily="18" charset="0"/>
                <a:ea typeface="微软雅黑" pitchFamily="34" charset="-122"/>
                <a:cs typeface="Times New Roman" pitchFamily="18" charset="0"/>
              </a:rPr>
              <a:t>任务</a:t>
            </a:r>
            <a:r>
              <a:rPr altLang="zh-CN" sz="2400" lang="en-US">
                <a:latin typeface="Times New Roman" pitchFamily="18" charset="0"/>
                <a:ea typeface="微软雅黑" pitchFamily="34" charset="-122"/>
                <a:cs typeface="Times New Roman" pitchFamily="18" charset="0"/>
              </a:rPr>
              <a:t>3</a:t>
            </a:r>
          </a:p>
        </p:txBody>
      </p:sp>
      <p:sp>
        <p:nvSpPr>
          <p:cNvPr id="1049023" name="Text Box 21"/>
          <p:cNvSpPr txBox="1">
            <a:spLocks noChangeArrowheads="1"/>
          </p:cNvSpPr>
          <p:nvPr/>
        </p:nvSpPr>
        <p:spPr bwMode="auto">
          <a:xfrm>
            <a:off x="5949466" y="4337192"/>
            <a:ext cx="981359" cy="461665"/>
          </a:xfrm>
          <a:prstGeom prst="rect"/>
          <a:noFill/>
          <a:ln>
            <a:noFill/>
          </a:ln>
          <a:effectLst/>
        </p:spPr>
        <p:txBody>
          <a:bodyPr wrap="none">
            <a:spAutoFit/>
          </a:bodyPr>
          <a:p>
            <a:r>
              <a:rPr altLang="en-US" dirty="0" sz="2400" lang="zh-CN">
                <a:latin typeface="Times New Roman" pitchFamily="18" charset="0"/>
                <a:ea typeface="微软雅黑" pitchFamily="34" charset="-122"/>
                <a:cs typeface="Times New Roman" pitchFamily="18" charset="0"/>
              </a:rPr>
              <a:t>任务</a:t>
            </a:r>
            <a:r>
              <a:rPr altLang="zh-CN" dirty="0" sz="2400" lang="en-US">
                <a:latin typeface="Times New Roman" pitchFamily="18" charset="0"/>
                <a:ea typeface="微软雅黑" pitchFamily="34" charset="-122"/>
                <a:cs typeface="Times New Roman" pitchFamily="18" charset="0"/>
              </a:rPr>
              <a:t>4</a:t>
            </a:r>
          </a:p>
        </p:txBody>
      </p:sp>
      <p:sp>
        <p:nvSpPr>
          <p:cNvPr id="1049024" name="矩形 23"/>
          <p:cNvSpPr/>
          <p:nvPr/>
        </p:nvSpPr>
        <p:spPr>
          <a:xfrm>
            <a:off x="7349701" y="5574570"/>
            <a:ext cx="4145281" cy="447040"/>
          </a:xfrm>
          <a:prstGeom prst="rect"/>
        </p:spPr>
        <p:txBody>
          <a:bodyPr wrap="none">
            <a:spAutoFit/>
          </a:bodyPr>
          <a:p>
            <a:r>
              <a:rPr altLang="en-US" dirty="0" sz="2400" lang="zh-CN"/>
              <a:t>纵轴表示任务，横轴表示时间</a:t>
            </a:r>
          </a:p>
        </p:txBody>
      </p:sp>
      <p:sp>
        <p:nvSpPr>
          <p:cNvPr id="1049025" name="TextBox 24"/>
          <p:cNvSpPr txBox="1"/>
          <p:nvPr/>
        </p:nvSpPr>
        <p:spPr>
          <a:xfrm>
            <a:off x="7152967" y="4984955"/>
            <a:ext cx="633507" cy="369332"/>
          </a:xfrm>
          <a:prstGeom prst="rect"/>
          <a:noFill/>
        </p:spPr>
        <p:txBody>
          <a:bodyPr rtlCol="0" wrap="none">
            <a:spAutoFit/>
          </a:bodyPr>
          <a:p>
            <a:r>
              <a:rPr altLang="zh-CN" dirty="0" lang="en-US"/>
              <a:t>5.01</a:t>
            </a:r>
            <a:endParaRPr altLang="en-US" dirty="0" lang="zh-CN"/>
          </a:p>
        </p:txBody>
      </p:sp>
      <p:sp>
        <p:nvSpPr>
          <p:cNvPr id="1049026" name="TextBox 25"/>
          <p:cNvSpPr txBox="1"/>
          <p:nvPr/>
        </p:nvSpPr>
        <p:spPr>
          <a:xfrm>
            <a:off x="7942006" y="4984955"/>
            <a:ext cx="633507" cy="369332"/>
          </a:xfrm>
          <a:prstGeom prst="rect"/>
          <a:noFill/>
        </p:spPr>
        <p:txBody>
          <a:bodyPr rtlCol="0" wrap="none">
            <a:spAutoFit/>
          </a:bodyPr>
          <a:p>
            <a:r>
              <a:rPr altLang="zh-CN" dirty="0" lang="en-US"/>
              <a:t>5.07</a:t>
            </a:r>
            <a:endParaRPr altLang="en-US" dirty="0" lang="zh-CN"/>
          </a:p>
        </p:txBody>
      </p:sp>
      <p:sp>
        <p:nvSpPr>
          <p:cNvPr id="1049027" name="TextBox 26"/>
          <p:cNvSpPr txBox="1"/>
          <p:nvPr/>
        </p:nvSpPr>
        <p:spPr>
          <a:xfrm>
            <a:off x="8731045" y="4984955"/>
            <a:ext cx="633507" cy="369332"/>
          </a:xfrm>
          <a:prstGeom prst="rect"/>
          <a:noFill/>
        </p:spPr>
        <p:txBody>
          <a:bodyPr rtlCol="0" wrap="none">
            <a:spAutoFit/>
          </a:bodyPr>
          <a:p>
            <a:r>
              <a:rPr altLang="zh-CN" dirty="0" lang="en-US"/>
              <a:t>5.15</a:t>
            </a:r>
            <a:endParaRPr altLang="en-US" dirty="0" lang="zh-CN"/>
          </a:p>
        </p:txBody>
      </p:sp>
      <p:sp>
        <p:nvSpPr>
          <p:cNvPr id="1049028" name="TextBox 27"/>
          <p:cNvSpPr txBox="1"/>
          <p:nvPr/>
        </p:nvSpPr>
        <p:spPr>
          <a:xfrm>
            <a:off x="9520084" y="4984955"/>
            <a:ext cx="633507" cy="369332"/>
          </a:xfrm>
          <a:prstGeom prst="rect"/>
          <a:noFill/>
        </p:spPr>
        <p:txBody>
          <a:bodyPr rtlCol="0" wrap="none">
            <a:spAutoFit/>
          </a:bodyPr>
          <a:p>
            <a:r>
              <a:rPr altLang="zh-CN" dirty="0" lang="en-US"/>
              <a:t>5.21</a:t>
            </a:r>
            <a:endParaRPr altLang="en-US" dirty="0" lang="zh-CN"/>
          </a:p>
        </p:txBody>
      </p:sp>
      <p:sp>
        <p:nvSpPr>
          <p:cNvPr id="1049029" name="TextBox 28"/>
          <p:cNvSpPr txBox="1"/>
          <p:nvPr/>
        </p:nvSpPr>
        <p:spPr>
          <a:xfrm>
            <a:off x="10309124" y="4984955"/>
            <a:ext cx="633507" cy="369332"/>
          </a:xfrm>
          <a:prstGeom prst="rect"/>
          <a:noFill/>
        </p:spPr>
        <p:txBody>
          <a:bodyPr rtlCol="0" wrap="none">
            <a:spAutoFit/>
          </a:bodyPr>
          <a:p>
            <a:r>
              <a:rPr altLang="zh-CN" dirty="0" lang="en-US"/>
              <a:t>5.29</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73" name="标题 1"/>
          <p:cNvSpPr>
            <a:spLocks noGrp="1"/>
          </p:cNvSpPr>
          <p:nvPr>
            <p:ph type="title"/>
          </p:nvPr>
        </p:nvSpPr>
        <p:spPr>
          <a:xfrm>
            <a:off x="571501" y="0"/>
            <a:ext cx="8301911" cy="668780"/>
          </a:xfrm>
        </p:spPr>
        <p:txBody>
          <a:bodyPr/>
          <a:p>
            <a:r>
              <a:rPr altLang="zh-CN" dirty="0" lang="en-US"/>
              <a:t>8.1.2.</a:t>
            </a:r>
            <a:r>
              <a:rPr altLang="en-US" dirty="0" lang="zh-CN"/>
              <a:t>软件项目管理的</a:t>
            </a:r>
            <a:r>
              <a:rPr altLang="zh-CN" dirty="0" lang="en-US"/>
              <a:t>4P</a:t>
            </a:r>
            <a:r>
              <a:rPr altLang="en-US" dirty="0" lang="zh-CN"/>
              <a:t>要素：人员</a:t>
            </a:r>
          </a:p>
        </p:txBody>
      </p:sp>
      <p:sp>
        <p:nvSpPr>
          <p:cNvPr id="1048674" name="任意多边形 4"/>
          <p:cNvSpPr/>
          <p:nvPr/>
        </p:nvSpPr>
        <p:spPr>
          <a:xfrm flipH="1">
            <a:off x="3651613" y="427547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anchor="t" anchorCtr="0" bIns="45720" compatLnSpc="1" lIns="91440" numCol="1" rIns="91440" tIns="45720" vert="horz" wrap="square">
            <a:prstTxWarp prst="textNoShape"/>
            <a:noAutofit/>
          </a:bodyPr>
          <a:p>
            <a:endParaRPr altLang="en-US" sz="2400" lang="zh-CN">
              <a:solidFill>
                <a:schemeClr val="bg1"/>
              </a:solidFill>
            </a:endParaRPr>
          </a:p>
        </p:txBody>
      </p:sp>
      <p:grpSp>
        <p:nvGrpSpPr>
          <p:cNvPr id="127" name="组合 33"/>
          <p:cNvGrpSpPr/>
          <p:nvPr/>
        </p:nvGrpSpPr>
        <p:grpSpPr>
          <a:xfrm>
            <a:off x="4374934" y="2647518"/>
            <a:ext cx="1278621" cy="1278621"/>
            <a:chOff x="4359833" y="2713220"/>
            <a:chExt cx="1278621" cy="1278621"/>
          </a:xfrm>
        </p:grpSpPr>
        <p:sp>
          <p:nvSpPr>
            <p:cNvPr id="1048675" name="椭圆 7"/>
            <p:cNvSpPr/>
            <p:nvPr/>
          </p:nvSpPr>
          <p:spPr>
            <a:xfrm>
              <a:off x="4359833" y="2713220"/>
              <a:ext cx="1278621" cy="1278621"/>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8676" name="矩形 8"/>
            <p:cNvSpPr/>
            <p:nvPr/>
          </p:nvSpPr>
          <p:spPr>
            <a:xfrm>
              <a:off x="4569664" y="2883379"/>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02</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128" name="组合 36"/>
          <p:cNvGrpSpPr/>
          <p:nvPr/>
        </p:nvGrpSpPr>
        <p:grpSpPr>
          <a:xfrm>
            <a:off x="3325871" y="3797406"/>
            <a:ext cx="1278621" cy="1278621"/>
            <a:chOff x="3310770" y="4083237"/>
            <a:chExt cx="1278621" cy="1278621"/>
          </a:xfrm>
        </p:grpSpPr>
        <p:sp>
          <p:nvSpPr>
            <p:cNvPr id="1048677" name="椭圆 10"/>
            <p:cNvSpPr/>
            <p:nvPr/>
          </p:nvSpPr>
          <p:spPr>
            <a:xfrm>
              <a:off x="3310770" y="4083237"/>
              <a:ext cx="1278621" cy="1278621"/>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8678" name="矩形 11"/>
            <p:cNvSpPr/>
            <p:nvPr/>
          </p:nvSpPr>
          <p:spPr>
            <a:xfrm>
              <a:off x="3490799" y="4281516"/>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04</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129" name="组合 66"/>
          <p:cNvGrpSpPr/>
          <p:nvPr/>
        </p:nvGrpSpPr>
        <p:grpSpPr>
          <a:xfrm>
            <a:off x="6557603" y="2647518"/>
            <a:ext cx="1278621" cy="1278621"/>
            <a:chOff x="6542502" y="2713220"/>
            <a:chExt cx="1278621" cy="1278621"/>
          </a:xfrm>
        </p:grpSpPr>
        <p:sp>
          <p:nvSpPr>
            <p:cNvPr id="1048679" name="椭圆 13"/>
            <p:cNvSpPr/>
            <p:nvPr/>
          </p:nvSpPr>
          <p:spPr>
            <a:xfrm>
              <a:off x="6542502" y="2713220"/>
              <a:ext cx="1278621" cy="1278621"/>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8680" name="矩形 14"/>
            <p:cNvSpPr/>
            <p:nvPr/>
          </p:nvSpPr>
          <p:spPr>
            <a:xfrm>
              <a:off x="6734069" y="2883379"/>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03</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130" name="组合 69"/>
          <p:cNvGrpSpPr/>
          <p:nvPr/>
        </p:nvGrpSpPr>
        <p:grpSpPr>
          <a:xfrm>
            <a:off x="7685992" y="3797406"/>
            <a:ext cx="1278621" cy="1278621"/>
            <a:chOff x="7670891" y="4083237"/>
            <a:chExt cx="1278621" cy="1278621"/>
          </a:xfrm>
        </p:grpSpPr>
        <p:sp>
          <p:nvSpPr>
            <p:cNvPr id="1048681" name="椭圆 16"/>
            <p:cNvSpPr/>
            <p:nvPr/>
          </p:nvSpPr>
          <p:spPr>
            <a:xfrm>
              <a:off x="7670891" y="4083237"/>
              <a:ext cx="1278621" cy="1278621"/>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8682" name="矩形 17"/>
            <p:cNvSpPr/>
            <p:nvPr/>
          </p:nvSpPr>
          <p:spPr>
            <a:xfrm>
              <a:off x="7880722" y="4281516"/>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05</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sp>
        <p:nvSpPr>
          <p:cNvPr id="1048683" name="矩形 47"/>
          <p:cNvSpPr>
            <a:spLocks noChangeArrowheads="1"/>
          </p:cNvSpPr>
          <p:nvPr/>
        </p:nvSpPr>
        <p:spPr bwMode="auto">
          <a:xfrm>
            <a:off x="641828" y="4015067"/>
            <a:ext cx="2684043" cy="830989"/>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altLang="en-US" b="1" dirty="0" sz="2400" lang="zh-CN">
                <a:solidFill>
                  <a:srgbClr val="0000FF"/>
                </a:solidFill>
              </a:rPr>
              <a:t>客户</a:t>
            </a:r>
            <a:endParaRPr altLang="zh-CN" b="1" dirty="0" sz="2400" lang="en-US">
              <a:solidFill>
                <a:srgbClr val="0000FF"/>
              </a:solidFill>
            </a:endParaRPr>
          </a:p>
          <a:p>
            <a:pPr>
              <a:buNone/>
            </a:pPr>
            <a:r>
              <a:rPr altLang="en-US" dirty="0" sz="2000" lang="zh-CN"/>
              <a:t>阐明软件需求的人员</a:t>
            </a:r>
            <a:endParaRPr altLang="zh-CN" dirty="0" sz="2000" lang="en-US"/>
          </a:p>
        </p:txBody>
      </p:sp>
      <p:sp>
        <p:nvSpPr>
          <p:cNvPr id="1048684" name="矩形 19"/>
          <p:cNvSpPr>
            <a:spLocks noChangeArrowheads="1"/>
          </p:cNvSpPr>
          <p:nvPr/>
        </p:nvSpPr>
        <p:spPr bwMode="auto">
          <a:xfrm>
            <a:off x="1745720" y="2497001"/>
            <a:ext cx="2684043" cy="1138765"/>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altLang="en-US" b="1" dirty="0" sz="2400" lang="zh-CN">
                <a:solidFill>
                  <a:srgbClr val="0000FF"/>
                </a:solidFill>
              </a:rPr>
              <a:t>项目管理者</a:t>
            </a:r>
            <a:endParaRPr altLang="zh-CN" b="1" dirty="0" sz="2400" lang="en-US">
              <a:solidFill>
                <a:srgbClr val="0000FF"/>
              </a:solidFill>
            </a:endParaRPr>
          </a:p>
          <a:p>
            <a:pPr>
              <a:buNone/>
            </a:pPr>
            <a:r>
              <a:rPr altLang="en-US" dirty="0" sz="2000" lang="zh-CN">
                <a:solidFill>
                  <a:srgbClr val="002060"/>
                </a:solidFill>
              </a:rPr>
              <a:t>计划、激励、组织和控制软件开发人员</a:t>
            </a:r>
            <a:endParaRPr altLang="zh-CN" dirty="0" sz="2000" lang="en-US">
              <a:solidFill>
                <a:srgbClr val="002060"/>
              </a:solidFill>
            </a:endParaRPr>
          </a:p>
        </p:txBody>
      </p:sp>
      <p:sp>
        <p:nvSpPr>
          <p:cNvPr id="1048685" name="矩形 47"/>
          <p:cNvSpPr>
            <a:spLocks noChangeArrowheads="1"/>
          </p:cNvSpPr>
          <p:nvPr/>
        </p:nvSpPr>
        <p:spPr bwMode="auto">
          <a:xfrm>
            <a:off x="8154397" y="2497001"/>
            <a:ext cx="2684043" cy="1138765"/>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altLang="en-US" b="1" dirty="0" sz="2400" lang="zh-CN">
                <a:solidFill>
                  <a:srgbClr val="0000FF"/>
                </a:solidFill>
              </a:rPr>
              <a:t>开发人员</a:t>
            </a:r>
            <a:endParaRPr altLang="zh-CN" b="1" dirty="0" sz="2400" lang="en-US">
              <a:solidFill>
                <a:srgbClr val="0000FF"/>
              </a:solidFill>
            </a:endParaRPr>
          </a:p>
          <a:p>
            <a:pPr>
              <a:buNone/>
            </a:pPr>
            <a:r>
              <a:rPr altLang="en-US" dirty="0" sz="2000" lang="zh-CN"/>
              <a:t>拥有开发产品或应用软件所需技能的人员</a:t>
            </a:r>
            <a:endParaRPr altLang="zh-CN" dirty="0" sz="2000" lang="en-US"/>
          </a:p>
        </p:txBody>
      </p:sp>
      <p:sp>
        <p:nvSpPr>
          <p:cNvPr id="1048686" name="矩形 47"/>
          <p:cNvSpPr>
            <a:spLocks noChangeArrowheads="1"/>
          </p:cNvSpPr>
          <p:nvPr/>
        </p:nvSpPr>
        <p:spPr bwMode="auto">
          <a:xfrm>
            <a:off x="9268608" y="4016332"/>
            <a:ext cx="2684043" cy="1138765"/>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altLang="en-US" b="1" dirty="0" sz="2400" lang="zh-CN">
                <a:solidFill>
                  <a:srgbClr val="0000FF"/>
                </a:solidFill>
              </a:rPr>
              <a:t>最终用户</a:t>
            </a:r>
            <a:endParaRPr altLang="zh-CN" b="1" dirty="0" sz="1067" lang="en-US">
              <a:solidFill>
                <a:srgbClr val="0000FF"/>
              </a:solidFill>
            </a:endParaRPr>
          </a:p>
          <a:p>
            <a:pPr>
              <a:buNone/>
            </a:pPr>
            <a:r>
              <a:rPr altLang="en-US" dirty="0" sz="2000" lang="zh-CN"/>
              <a:t>直接使用或者与软件产品交互的人</a:t>
            </a:r>
            <a:endParaRPr altLang="zh-CN" dirty="0" sz="2000" lang="en-US"/>
          </a:p>
        </p:txBody>
      </p:sp>
      <p:sp>
        <p:nvSpPr>
          <p:cNvPr id="1048687" name="椭圆 22"/>
          <p:cNvSpPr/>
          <p:nvPr/>
        </p:nvSpPr>
        <p:spPr>
          <a:xfrm>
            <a:off x="5406136" y="1343652"/>
            <a:ext cx="1278621" cy="1278621"/>
          </a:xfrm>
          <a:prstGeom prst="ellipse"/>
        </p:spPr>
        <p:style>
          <a:lnRef idx="3">
            <a:schemeClr val="lt1"/>
          </a:lnRef>
          <a:fillRef idx="1">
            <a:schemeClr val="accent6"/>
          </a:fillRef>
          <a:effectRef idx="1">
            <a:schemeClr val="accent6"/>
          </a:effectRef>
          <a:fontRef idx="minor">
            <a:schemeClr val="lt1"/>
          </a:fontRef>
        </p:style>
        <p:txBody>
          <a:bodyPr anchor="ctr" rtlCol="0"/>
          <a:p>
            <a:pPr algn="ctr"/>
            <a:endParaRPr altLang="en-US" sz="2400" lang="zh-CN">
              <a:solidFill>
                <a:schemeClr val="bg1"/>
              </a:solidFill>
            </a:endParaRPr>
          </a:p>
        </p:txBody>
      </p:sp>
      <p:sp>
        <p:nvSpPr>
          <p:cNvPr id="1048688" name="矩形 23"/>
          <p:cNvSpPr/>
          <p:nvPr/>
        </p:nvSpPr>
        <p:spPr>
          <a:xfrm>
            <a:off x="5597703" y="1513811"/>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01</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sp>
        <p:nvSpPr>
          <p:cNvPr id="1048689" name="矩形 47"/>
          <p:cNvSpPr>
            <a:spLocks noChangeArrowheads="1"/>
          </p:cNvSpPr>
          <p:nvPr/>
        </p:nvSpPr>
        <p:spPr bwMode="auto">
          <a:xfrm>
            <a:off x="4750802" y="566603"/>
            <a:ext cx="2684043" cy="830989"/>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altLang="en-US" b="1" dirty="0" sz="2400" lang="zh-CN">
                <a:solidFill>
                  <a:srgbClr val="0000FF"/>
                </a:solidFill>
              </a:rPr>
              <a:t>高级管理者</a:t>
            </a:r>
            <a:endParaRPr altLang="zh-CN" b="1" dirty="0" sz="2400" lang="en-US">
              <a:solidFill>
                <a:srgbClr val="0000FF"/>
              </a:solidFill>
            </a:endParaRPr>
          </a:p>
          <a:p>
            <a:pPr algn="ctr">
              <a:buNone/>
            </a:pPr>
            <a:r>
              <a:rPr altLang="en-US" dirty="0" sz="2000" lang="zh-CN">
                <a:solidFill>
                  <a:srgbClr val="002060"/>
                </a:solidFill>
              </a:rPr>
              <a:t>负责定义业务问题</a:t>
            </a:r>
            <a:endParaRPr altLang="zh-CN" dirty="0" sz="2000" lang="en-US">
              <a:solidFill>
                <a:srgbClr val="002060"/>
              </a:solidFill>
            </a:endParaRPr>
          </a:p>
        </p:txBody>
      </p:sp>
      <p:sp>
        <p:nvSpPr>
          <p:cNvPr id="1048690" name="TextBox 25"/>
          <p:cNvSpPr txBox="1"/>
          <p:nvPr/>
        </p:nvSpPr>
        <p:spPr>
          <a:xfrm>
            <a:off x="4792137" y="6045198"/>
            <a:ext cx="2710180" cy="510541"/>
          </a:xfrm>
          <a:prstGeom prst="rect"/>
          <a:solidFill>
            <a:schemeClr val="tx1"/>
          </a:solidFill>
        </p:spPr>
        <p:txBody>
          <a:bodyPr rtlCol="0" wrap="none">
            <a:spAutoFit/>
          </a:bodyPr>
          <a:p>
            <a:r>
              <a:rPr altLang="en-US" b="1" dirty="0" sz="2800" lang="zh-CN">
                <a:solidFill>
                  <a:schemeClr val="bg1"/>
                </a:solidFill>
              </a:rPr>
              <a:t>人员（</a:t>
            </a:r>
            <a:r>
              <a:rPr altLang="zh-CN" b="1" dirty="0" sz="2800" lang="en-US">
                <a:solidFill>
                  <a:schemeClr val="bg1"/>
                </a:solidFill>
              </a:rPr>
              <a:t>People</a:t>
            </a:r>
            <a:r>
              <a:rPr altLang="en-US" b="1" dirty="0" sz="2800" lang="zh-CN">
                <a:solidFill>
                  <a:schemeClr val="bg1"/>
                </a:solidFill>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9030" name="标题 1"/>
          <p:cNvSpPr>
            <a:spLocks noGrp="1"/>
          </p:cNvSpPr>
          <p:nvPr>
            <p:ph type="title"/>
          </p:nvPr>
        </p:nvSpPr>
        <p:spPr/>
        <p:txBody>
          <a:bodyPr/>
          <a:p>
            <a:r>
              <a:rPr altLang="zh-CN" dirty="0" lang="en-US"/>
              <a:t>8.6.4. </a:t>
            </a:r>
            <a:r>
              <a:rPr altLang="en-US" dirty="0" lang="zh-CN"/>
              <a:t>项目进度计划的可视化</a:t>
            </a:r>
            <a:r>
              <a:rPr altLang="zh-CN" dirty="0" lang="en-US"/>
              <a:t>-</a:t>
            </a:r>
            <a:r>
              <a:rPr altLang="en-US" dirty="0" lang="zh-CN"/>
              <a:t>微软的</a:t>
            </a:r>
            <a:r>
              <a:rPr altLang="zh-CN" dirty="0" lang="en-US"/>
              <a:t>Project</a:t>
            </a:r>
            <a:r>
              <a:rPr altLang="en-US" dirty="0" lang="zh-CN"/>
              <a:t>软件</a:t>
            </a:r>
          </a:p>
        </p:txBody>
      </p:sp>
      <p:pic>
        <p:nvPicPr>
          <p:cNvPr id="2097171" name="Picture 2"/>
          <p:cNvPicPr>
            <a:picLocks noChangeAspect="1" noChangeArrowheads="1"/>
          </p:cNvPicPr>
          <p:nvPr/>
        </p:nvPicPr>
        <p:blipFill>
          <a:blip xmlns:r="http://schemas.openxmlformats.org/officeDocument/2006/relationships" r:embed="rId1"/>
          <a:srcRect b="7849"/>
          <a:stretch>
            <a:fillRect/>
          </a:stretch>
        </p:blipFill>
        <p:spPr bwMode="auto">
          <a:xfrm>
            <a:off x="1574390" y="1372678"/>
            <a:ext cx="8218539" cy="4910137"/>
          </a:xfrm>
          <a:prstGeom prst="rect"/>
          <a:noFill/>
          <a:ln w="9525">
            <a:noFill/>
            <a:miter lim="800000"/>
            <a:headEnd/>
            <a:tailEnd/>
          </a:ln>
        </p:spPr>
      </p:pic>
      <p:sp>
        <p:nvSpPr>
          <p:cNvPr id="1049031" name="TextBox 4"/>
          <p:cNvSpPr txBox="1"/>
          <p:nvPr/>
        </p:nvSpPr>
        <p:spPr>
          <a:xfrm>
            <a:off x="2109019" y="958645"/>
            <a:ext cx="1210588" cy="400110"/>
          </a:xfrm>
          <a:prstGeom prst="rect"/>
          <a:noFill/>
        </p:spPr>
        <p:txBody>
          <a:bodyPr rtlCol="0" wrap="none">
            <a:spAutoFit/>
          </a:bodyPr>
          <a:p>
            <a:r>
              <a:rPr altLang="en-US" dirty="0" sz="2000" lang="zh-CN">
                <a:solidFill>
                  <a:srgbClr val="FF0000"/>
                </a:solidFill>
              </a:rPr>
              <a:t>任务名称</a:t>
            </a:r>
          </a:p>
        </p:txBody>
      </p:sp>
      <p:sp>
        <p:nvSpPr>
          <p:cNvPr id="1049032" name="TextBox 5"/>
          <p:cNvSpPr txBox="1"/>
          <p:nvPr/>
        </p:nvSpPr>
        <p:spPr>
          <a:xfrm>
            <a:off x="3982065" y="958645"/>
            <a:ext cx="697627" cy="400110"/>
          </a:xfrm>
          <a:prstGeom prst="rect"/>
          <a:noFill/>
        </p:spPr>
        <p:txBody>
          <a:bodyPr rtlCol="0" wrap="none">
            <a:spAutoFit/>
          </a:bodyPr>
          <a:p>
            <a:r>
              <a:rPr altLang="en-US" dirty="0" sz="2000" lang="zh-CN">
                <a:solidFill>
                  <a:srgbClr val="FF0000"/>
                </a:solidFill>
              </a:rPr>
              <a:t>工期</a:t>
            </a:r>
          </a:p>
        </p:txBody>
      </p:sp>
      <p:sp>
        <p:nvSpPr>
          <p:cNvPr id="1049033" name="TextBox 6"/>
          <p:cNvSpPr txBox="1"/>
          <p:nvPr/>
        </p:nvSpPr>
        <p:spPr>
          <a:xfrm>
            <a:off x="4925961" y="958645"/>
            <a:ext cx="1210588" cy="400110"/>
          </a:xfrm>
          <a:prstGeom prst="rect"/>
          <a:noFill/>
        </p:spPr>
        <p:txBody>
          <a:bodyPr rtlCol="0" wrap="none">
            <a:spAutoFit/>
          </a:bodyPr>
          <a:p>
            <a:r>
              <a:rPr altLang="en-US" dirty="0" sz="2000" lang="zh-CN">
                <a:solidFill>
                  <a:srgbClr val="FF0000"/>
                </a:solidFill>
              </a:rPr>
              <a:t>开始时间</a:t>
            </a:r>
          </a:p>
        </p:txBody>
      </p:sp>
      <p:sp>
        <p:nvSpPr>
          <p:cNvPr id="1049034" name="TextBox 7"/>
          <p:cNvSpPr txBox="1"/>
          <p:nvPr/>
        </p:nvSpPr>
        <p:spPr>
          <a:xfrm>
            <a:off x="6327058" y="958645"/>
            <a:ext cx="1210588" cy="400107"/>
          </a:xfrm>
          <a:prstGeom prst="rect"/>
          <a:noFill/>
        </p:spPr>
        <p:txBody>
          <a:bodyPr rtlCol="0" wrap="square">
            <a:spAutoFit/>
          </a:bodyPr>
          <a:p>
            <a:r>
              <a:rPr altLang="en-US" dirty="0" sz="2000" lang="zh-CN">
                <a:solidFill>
                  <a:srgbClr val="FF0000"/>
                </a:solidFill>
              </a:rPr>
              <a:t>结束时间</a:t>
            </a:r>
          </a:p>
        </p:txBody>
      </p:sp>
      <p:sp>
        <p:nvSpPr>
          <p:cNvPr id="1049035" name="TextBox 8"/>
          <p:cNvSpPr txBox="1"/>
          <p:nvPr/>
        </p:nvSpPr>
        <p:spPr>
          <a:xfrm>
            <a:off x="7536426" y="958645"/>
            <a:ext cx="1210588" cy="400110"/>
          </a:xfrm>
          <a:prstGeom prst="rect"/>
          <a:noFill/>
        </p:spPr>
        <p:txBody>
          <a:bodyPr rtlCol="0" wrap="none">
            <a:spAutoFit/>
          </a:bodyPr>
          <a:p>
            <a:r>
              <a:rPr altLang="en-US" dirty="0" sz="2000" lang="zh-CN">
                <a:solidFill>
                  <a:srgbClr val="FF0000"/>
                </a:solidFill>
              </a:rPr>
              <a:t>前置任务</a:t>
            </a:r>
          </a:p>
        </p:txBody>
      </p:sp>
      <p:sp>
        <p:nvSpPr>
          <p:cNvPr id="1049036" name="TextBox 9"/>
          <p:cNvSpPr txBox="1"/>
          <p:nvPr/>
        </p:nvSpPr>
        <p:spPr>
          <a:xfrm>
            <a:off x="8819536" y="958645"/>
            <a:ext cx="1210588" cy="400110"/>
          </a:xfrm>
          <a:prstGeom prst="rect"/>
          <a:noFill/>
        </p:spPr>
        <p:txBody>
          <a:bodyPr rtlCol="0" wrap="none">
            <a:spAutoFit/>
          </a:bodyPr>
          <a:p>
            <a:r>
              <a:rPr altLang="en-US" dirty="0" sz="2000" lang="zh-CN">
                <a:solidFill>
                  <a:srgbClr val="FF0000"/>
                </a:solidFill>
              </a:rPr>
              <a:t>资源名称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9037" name="标题 1"/>
          <p:cNvSpPr>
            <a:spLocks noGrp="1"/>
          </p:cNvSpPr>
          <p:nvPr>
            <p:ph type="title"/>
          </p:nvPr>
        </p:nvSpPr>
        <p:spPr/>
        <p:txBody>
          <a:bodyPr/>
          <a:p>
            <a:r>
              <a:rPr altLang="zh-CN" dirty="0" lang="en-US"/>
              <a:t>8.6.4. </a:t>
            </a:r>
            <a:r>
              <a:rPr altLang="en-US" dirty="0" lang="zh-CN"/>
              <a:t>项目进度计划的可视化</a:t>
            </a:r>
            <a:r>
              <a:rPr altLang="zh-CN" dirty="0" lang="en-US"/>
              <a:t>-</a:t>
            </a:r>
            <a:r>
              <a:rPr altLang="en-US" dirty="0" lang="zh-CN"/>
              <a:t>微软的</a:t>
            </a:r>
            <a:r>
              <a:rPr altLang="zh-CN" dirty="0" lang="en-US"/>
              <a:t>Project</a:t>
            </a:r>
            <a:r>
              <a:rPr altLang="en-US" dirty="0" lang="zh-CN"/>
              <a:t>软件</a:t>
            </a:r>
          </a:p>
        </p:txBody>
      </p:sp>
      <p:pic>
        <p:nvPicPr>
          <p:cNvPr id="2097172" name="Picture 2"/>
          <p:cNvPicPr>
            <a:picLocks noChangeAspect="1" noChangeArrowheads="1"/>
          </p:cNvPicPr>
          <p:nvPr/>
        </p:nvPicPr>
        <p:blipFill>
          <a:blip xmlns:r="http://schemas.openxmlformats.org/officeDocument/2006/relationships" r:embed="rId1"/>
          <a:srcRect b="7251"/>
          <a:stretch>
            <a:fillRect/>
          </a:stretch>
        </p:blipFill>
        <p:spPr bwMode="auto">
          <a:xfrm>
            <a:off x="1644292" y="954032"/>
            <a:ext cx="7529205" cy="5063305"/>
          </a:xfrm>
          <a:prstGeom prst="rect"/>
          <a:noFill/>
          <a:ln w="9525">
            <a:noFill/>
            <a:miter lim="800000"/>
            <a:headEnd/>
            <a:tailEnd/>
          </a:ln>
        </p:spPr>
      </p:pic>
      <p:cxnSp>
        <p:nvCxnSpPr>
          <p:cNvPr id="3145938" name="直接箭头连接符 4"/>
          <p:cNvCxnSpPr>
            <a:cxnSpLocks/>
          </p:cNvCxnSpPr>
          <p:nvPr/>
        </p:nvCxnSpPr>
        <p:spPr>
          <a:xfrm flipH="1">
            <a:off x="9173497" y="3318387"/>
            <a:ext cx="619432" cy="353961"/>
          </a:xfrm>
          <a:prstGeom prst="straightConnector1"/>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9038" name="TextBox 6"/>
          <p:cNvSpPr txBox="1"/>
          <p:nvPr/>
        </p:nvSpPr>
        <p:spPr>
          <a:xfrm>
            <a:off x="9394722" y="2861187"/>
            <a:ext cx="1723549" cy="461665"/>
          </a:xfrm>
          <a:prstGeom prst="rect"/>
          <a:noFill/>
        </p:spPr>
        <p:txBody>
          <a:bodyPr rtlCol="0" wrap="none">
            <a:spAutoFit/>
          </a:bodyPr>
          <a:p>
            <a:r>
              <a:rPr altLang="en-US" dirty="0" sz="2400" lang="zh-CN"/>
              <a:t>进度条模式</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9039" name="标题 1"/>
          <p:cNvSpPr>
            <a:spLocks noGrp="1"/>
          </p:cNvSpPr>
          <p:nvPr>
            <p:ph type="title"/>
          </p:nvPr>
        </p:nvSpPr>
        <p:spPr/>
        <p:txBody>
          <a:bodyPr/>
          <a:p>
            <a:r>
              <a:rPr altLang="zh-CN" dirty="0" lang="en-US"/>
              <a:t>8.6.5. </a:t>
            </a:r>
            <a:r>
              <a:rPr altLang="en-US" dirty="0" lang="zh-CN"/>
              <a:t>里程碑</a:t>
            </a:r>
          </a:p>
        </p:txBody>
      </p:sp>
      <p:sp>
        <p:nvSpPr>
          <p:cNvPr id="1049040" name="Rectangle 3"/>
          <p:cNvSpPr txBox="1">
            <a:spLocks noChangeArrowheads="1"/>
          </p:cNvSpPr>
          <p:nvPr/>
        </p:nvSpPr>
        <p:spPr>
          <a:xfrm>
            <a:off x="736010" y="1086619"/>
            <a:ext cx="8145463" cy="4271962"/>
          </a:xfrm>
          <a:prstGeom prst="rect"/>
        </p:spPr>
        <p:txBody>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accent1"/>
                </a:solidFill>
                <a:effectLst/>
                <a:uLnTx/>
                <a:uFillTx/>
                <a:latin typeface="微软雅黑" pitchFamily="34" charset="-122"/>
                <a:ea typeface="微软雅黑" pitchFamily="34" charset="-122"/>
              </a:rPr>
              <a:t>里程碑显示项目进展中的重大工作完成</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accent1"/>
                </a:solidFill>
                <a:effectLst/>
                <a:uLnTx/>
                <a:uFillTx/>
                <a:latin typeface="微软雅黑" pitchFamily="34" charset="-122"/>
                <a:ea typeface="微软雅黑" pitchFamily="34" charset="-122"/>
              </a:rPr>
              <a:t>里程碑不同于活动</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accent1"/>
                </a:solidFill>
                <a:effectLst/>
                <a:uLnTx/>
                <a:uFillTx/>
                <a:latin typeface="微软雅黑" pitchFamily="34" charset="-122"/>
                <a:ea typeface="微软雅黑" pitchFamily="34" charset="-122"/>
              </a:rPr>
              <a:t>活动是需要消耗资源的</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accent1"/>
                </a:solidFill>
                <a:effectLst/>
                <a:uLnTx/>
                <a:uFillTx/>
                <a:latin typeface="微软雅黑" pitchFamily="34" charset="-122"/>
                <a:ea typeface="微软雅黑" pitchFamily="34" charset="-122"/>
              </a:rPr>
              <a:t>里程碑仅仅表示事件的标记</a:t>
            </a:r>
          </a:p>
          <a:p>
            <a:pPr algn="l" defTabSz="914400" eaLnBrk="1" fontAlgn="auto" hangingPunct="1" indent="-228600" latinLnBrk="0" lvl="0" marL="228600" marR="0" rtl="0">
              <a:lnSpc>
                <a:spcPct val="90000"/>
              </a:lnSpc>
              <a:spcBef>
                <a:spcPts val="1800"/>
              </a:spcBef>
              <a:spcAft>
                <a:spcPts val="0"/>
              </a:spcAft>
              <a:buClr>
                <a:schemeClr val="accent1">
                  <a:lumMod val="75000"/>
                </a:schemeClr>
              </a:buClr>
              <a:buSzPct val="100000"/>
              <a:buFont typeface="Arial" pitchFamily="34" charset="0"/>
              <a:buChar char="▪"/>
            </a:pPr>
            <a:endParaRPr altLang="en-US" baseline="0" b="0" cap="none" dirty="0" sz="2800" i="0" kern="1200" kumimoji="0" lang="zh-CN" noProof="0" normalizeH="0" spc="0" strike="noStrike" u="none">
              <a:ln>
                <a:noFill/>
              </a:ln>
              <a:solidFill>
                <a:schemeClr val="tx1"/>
              </a:solidFill>
              <a:effectLst/>
              <a:uLnTx/>
              <a:uFillTx/>
              <a:latin typeface="微软雅黑" pitchFamily="34" charset="-122"/>
              <a:ea typeface="微软雅黑" pitchFamily="34" charset="-122"/>
            </a:endParaRPr>
          </a:p>
        </p:txBody>
      </p:sp>
      <p:grpSp>
        <p:nvGrpSpPr>
          <p:cNvPr id="267" name="Group 4"/>
          <p:cNvGrpSpPr/>
          <p:nvPr/>
        </p:nvGrpSpPr>
        <p:grpSpPr bwMode="auto">
          <a:xfrm>
            <a:off x="3584166" y="1408625"/>
            <a:ext cx="6624638" cy="4464050"/>
            <a:chOff x="0" y="973"/>
            <a:chExt cx="6130" cy="2961"/>
          </a:xfrm>
        </p:grpSpPr>
        <p:sp>
          <p:nvSpPr>
            <p:cNvPr id="1049041" name="Line 5"/>
            <p:cNvSpPr>
              <a:spLocks noChangeShapeType="1"/>
            </p:cNvSpPr>
            <p:nvPr/>
          </p:nvSpPr>
          <p:spPr bwMode="auto">
            <a:xfrm flipV="1">
              <a:off x="76" y="973"/>
              <a:ext cx="6054" cy="2961"/>
            </a:xfrm>
            <a:prstGeom prst="line"/>
            <a:noFill/>
            <a:ln w="76200">
              <a:solidFill>
                <a:srgbClr val="400097"/>
              </a:solidFill>
              <a:round/>
              <a:headEnd/>
              <a:tailEnd type="triangle" w="med" len="med"/>
            </a:ln>
            <a:effectLst/>
          </p:spPr>
          <p:txBody>
            <a:bodyPr wrap="none"/>
            <a:p>
              <a:endParaRPr altLang="en-US" lang="zh-CN"/>
            </a:p>
          </p:txBody>
        </p:sp>
        <p:sp>
          <p:nvSpPr>
            <p:cNvPr id="1049042" name="Rectangle 6"/>
            <p:cNvSpPr>
              <a:spLocks noChangeArrowheads="1"/>
            </p:cNvSpPr>
            <p:nvPr/>
          </p:nvSpPr>
          <p:spPr bwMode="auto">
            <a:xfrm>
              <a:off x="755" y="3522"/>
              <a:ext cx="136" cy="131"/>
            </a:xfrm>
            <a:prstGeom prst="rect"/>
            <a:solidFill>
              <a:srgbClr val="000000"/>
            </a:solidFill>
            <a:ln w="25400">
              <a:solidFill>
                <a:srgbClr val="000000"/>
              </a:solidFill>
              <a:miter lim="800000"/>
              <a:headEnd/>
              <a:tailEnd/>
            </a:ln>
            <a:effectLst/>
          </p:spPr>
          <p:txBody>
            <a:bodyPr wrap="none"/>
            <a:p>
              <a:endParaRPr altLang="en-US" lang="zh-CN"/>
            </a:p>
          </p:txBody>
        </p:sp>
        <p:sp>
          <p:nvSpPr>
            <p:cNvPr id="1049043" name="Rectangle 7"/>
            <p:cNvSpPr>
              <a:spLocks noChangeArrowheads="1"/>
            </p:cNvSpPr>
            <p:nvPr/>
          </p:nvSpPr>
          <p:spPr bwMode="auto">
            <a:xfrm>
              <a:off x="743" y="3620"/>
              <a:ext cx="135" cy="20"/>
            </a:xfrm>
            <a:prstGeom prst="rect"/>
            <a:gradFill rotWithShape="0">
              <a:gsLst>
                <a:gs pos="0">
                  <a:srgbClr val="0000FF"/>
                </a:gs>
                <a:gs pos="50000">
                  <a:srgbClr val="38B0FF"/>
                </a:gs>
                <a:gs pos="100000">
                  <a:srgbClr val="0000FF"/>
                </a:gs>
              </a:gsLst>
              <a:lin ang="0" scaled="1"/>
            </a:gradFill>
            <a:ln>
              <a:noFill/>
            </a:ln>
            <a:effectLst/>
          </p:spPr>
          <p:txBody>
            <a:bodyPr wrap="none"/>
            <a:p>
              <a:endParaRPr altLang="en-US" lang="zh-CN"/>
            </a:p>
          </p:txBody>
        </p:sp>
        <p:sp>
          <p:nvSpPr>
            <p:cNvPr id="1049044" name="Freeform 8"/>
            <p:cNvSpPr>
              <a:spLocks noChangeArrowheads="1"/>
            </p:cNvSpPr>
            <p:nvPr/>
          </p:nvSpPr>
          <p:spPr bwMode="auto">
            <a:xfrm>
              <a:off x="743" y="3507"/>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p:spPr>
          <p:txBody>
            <a:bodyPr wrap="none"/>
            <a:p>
              <a:endParaRPr altLang="en-US" lang="zh-CN"/>
            </a:p>
          </p:txBody>
        </p:sp>
        <p:sp>
          <p:nvSpPr>
            <p:cNvPr id="1049045" name="Rectangle 9"/>
            <p:cNvSpPr>
              <a:spLocks noChangeArrowheads="1"/>
            </p:cNvSpPr>
            <p:nvPr/>
          </p:nvSpPr>
          <p:spPr bwMode="auto">
            <a:xfrm>
              <a:off x="760" y="3524"/>
              <a:ext cx="101" cy="99"/>
            </a:xfrm>
            <a:prstGeom prst="rect"/>
            <a:solidFill>
              <a:srgbClr val="38B0FF"/>
            </a:solidFill>
            <a:ln>
              <a:noFill/>
            </a:ln>
            <a:effectLst/>
          </p:spPr>
          <p:txBody>
            <a:bodyPr wrap="none"/>
            <a:p>
              <a:endParaRPr altLang="en-US" lang="zh-CN"/>
            </a:p>
          </p:txBody>
        </p:sp>
        <p:sp>
          <p:nvSpPr>
            <p:cNvPr id="1049046" name="Freeform 10"/>
            <p:cNvSpPr>
              <a:spLocks noChangeArrowheads="1"/>
            </p:cNvSpPr>
            <p:nvPr/>
          </p:nvSpPr>
          <p:spPr bwMode="auto">
            <a:xfrm>
              <a:off x="744" y="3507"/>
              <a:ext cx="15" cy="131"/>
            </a:xfrm>
            <a:custGeom>
              <a:avLst/>
              <a:gdLst>
                <a:gd name="T0" fmla="*/ 15 w 15"/>
                <a:gd name="T1" fmla="*/ 115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p:spPr>
          <p:txBody>
            <a:bodyPr wrap="none"/>
            <a:p>
              <a:endParaRPr altLang="en-US" lang="zh-CN"/>
            </a:p>
          </p:txBody>
        </p:sp>
        <p:sp>
          <p:nvSpPr>
            <p:cNvPr id="1049047" name="Freeform 11"/>
            <p:cNvSpPr/>
            <p:nvPr/>
          </p:nvSpPr>
          <p:spPr bwMode="auto">
            <a:xfrm>
              <a:off x="760" y="3523"/>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p:spPr>
          <p:txBody>
            <a:bodyPr wrap="none"/>
            <a:p>
              <a:endParaRPr altLang="en-US" lang="zh-CN"/>
            </a:p>
          </p:txBody>
        </p:sp>
        <p:sp>
          <p:nvSpPr>
            <p:cNvPr id="1049048" name="Freeform 12"/>
            <p:cNvSpPr>
              <a:spLocks noChangeArrowheads="1"/>
            </p:cNvSpPr>
            <p:nvPr/>
          </p:nvSpPr>
          <p:spPr bwMode="auto">
            <a:xfrm>
              <a:off x="742" y="3636"/>
              <a:ext cx="136" cy="5"/>
            </a:xfrm>
            <a:custGeom>
              <a:avLst/>
              <a:gdLst>
                <a:gd name="T0" fmla="*/ 136 w 136"/>
                <a:gd name="T1" fmla="*/ 5 h 5"/>
                <a:gd name="T2" fmla="*/ 135 w 136"/>
                <a:gd name="T3" fmla="*/ 1 h 5"/>
                <a:gd name="T4" fmla="*/ 5 w 136"/>
                <a:gd name="T5" fmla="*/ 0 h 5"/>
                <a:gd name="T6" fmla="*/ 0 w 136"/>
                <a:gd name="T7" fmla="*/ 5 h 5"/>
              </a:gdLst>
              <a:ahLst/>
              <a:cxnLst>
                <a:cxn ang="0">
                  <a:pos x="T0" y="T1"/>
                </a:cxn>
                <a:cxn ang="0">
                  <a:pos x="T2" y="T3"/>
                </a:cxn>
                <a:cxn ang="0">
                  <a:pos x="T4" y="T5"/>
                </a:cxn>
                <a:cxn ang="0">
                  <a:pos x="T6" y="T7"/>
                </a:cxn>
              </a:cxnLst>
              <a:rect l="0" t="0" r="r" b="b"/>
              <a:pathLst>
                <a:path w="136" h="5">
                  <a:moveTo>
                    <a:pt x="136" y="5"/>
                  </a:moveTo>
                  <a:lnTo>
                    <a:pt x="135" y="1"/>
                  </a:lnTo>
                  <a:lnTo>
                    <a:pt x="5" y="0"/>
                  </a:lnTo>
                  <a:lnTo>
                    <a:pt x="0" y="5"/>
                  </a:lnTo>
                  <a:close/>
                </a:path>
              </a:pathLst>
            </a:custGeom>
            <a:solidFill>
              <a:srgbClr val="0000FF"/>
            </a:solidFill>
            <a:ln>
              <a:noFill/>
            </a:ln>
            <a:effectLst/>
          </p:spPr>
          <p:txBody>
            <a:bodyPr wrap="none"/>
            <a:p>
              <a:endParaRPr altLang="en-US" lang="zh-CN"/>
            </a:p>
          </p:txBody>
        </p:sp>
        <p:sp>
          <p:nvSpPr>
            <p:cNvPr id="1049049" name="Freeform 13"/>
            <p:cNvSpPr>
              <a:spLocks noChangeArrowheads="1"/>
            </p:cNvSpPr>
            <p:nvPr/>
          </p:nvSpPr>
          <p:spPr bwMode="auto">
            <a:xfrm>
              <a:off x="860" y="3506"/>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p:spPr>
          <p:txBody>
            <a:bodyPr wrap="none"/>
            <a:p>
              <a:endParaRPr altLang="en-US" lang="zh-CN"/>
            </a:p>
          </p:txBody>
        </p:sp>
        <p:sp>
          <p:nvSpPr>
            <p:cNvPr id="1049050" name="Line 14"/>
            <p:cNvSpPr>
              <a:spLocks noChangeShapeType="1"/>
            </p:cNvSpPr>
            <p:nvPr/>
          </p:nvSpPr>
          <p:spPr bwMode="auto">
            <a:xfrm>
              <a:off x="760" y="3622"/>
              <a:ext cx="100" cy="0"/>
            </a:xfrm>
            <a:prstGeom prst="line"/>
            <a:noFill/>
            <a:ln w="25400">
              <a:solidFill>
                <a:srgbClr val="00EFEF"/>
              </a:solidFill>
              <a:round/>
              <a:headEnd/>
              <a:tailEnd/>
            </a:ln>
            <a:effectLst/>
          </p:spPr>
          <p:txBody>
            <a:bodyPr wrap="none"/>
            <a:p>
              <a:endParaRPr altLang="en-US" lang="zh-CN"/>
            </a:p>
          </p:txBody>
        </p:sp>
        <p:sp>
          <p:nvSpPr>
            <p:cNvPr id="1049051" name="Freeform 15"/>
            <p:cNvSpPr>
              <a:spLocks noChangeArrowheads="1"/>
            </p:cNvSpPr>
            <p:nvPr/>
          </p:nvSpPr>
          <p:spPr bwMode="auto">
            <a:xfrm>
              <a:off x="859" y="3522"/>
              <a:ext cx="1" cy="101"/>
            </a:xfrm>
            <a:custGeom>
              <a:avLst/>
              <a:gdLst>
                <a:gd name="T0" fmla="*/ 0 w 1"/>
                <a:gd name="T1" fmla="*/ 0 h 101"/>
                <a:gd name="T2" fmla="*/ 0 w 1"/>
                <a:gd name="T3" fmla="*/ 0 h 101"/>
                <a:gd name="T4" fmla="*/ 1 w 1"/>
                <a:gd name="T5" fmla="*/ 1 h 101"/>
                <a:gd name="T6" fmla="*/ 1 w 1"/>
                <a:gd name="T7" fmla="*/ 101 h 101"/>
                <a:gd name="T8" fmla="*/ 0 w 1"/>
                <a:gd name="T9" fmla="*/ 98 h 101"/>
              </a:gdLst>
              <a:ahLst/>
              <a:cxnLst>
                <a:cxn ang="0">
                  <a:pos x="T0" y="T1"/>
                </a:cxn>
                <a:cxn ang="0">
                  <a:pos x="T2" y="T3"/>
                </a:cxn>
                <a:cxn ang="0">
                  <a:pos x="T4" y="T5"/>
                </a:cxn>
                <a:cxn ang="0">
                  <a:pos x="T6" y="T7"/>
                </a:cxn>
                <a:cxn ang="0">
                  <a:pos x="T8" y="T9"/>
                </a:cxn>
              </a:cxnLst>
              <a:rect l="0" t="0" r="r" b="b"/>
              <a:pathLst>
                <a:path w="1" h="101">
                  <a:moveTo>
                    <a:pt x="0" y="0"/>
                  </a:moveTo>
                  <a:cubicBezTo>
                    <a:pt x="0" y="0"/>
                    <a:pt x="0" y="0"/>
                    <a:pt x="0" y="0"/>
                  </a:cubicBezTo>
                  <a:cubicBezTo>
                    <a:pt x="1" y="1"/>
                    <a:pt x="1" y="1"/>
                    <a:pt x="1" y="1"/>
                  </a:cubicBezTo>
                  <a:cubicBezTo>
                    <a:pt x="1" y="101"/>
                    <a:pt x="1" y="101"/>
                    <a:pt x="1" y="101"/>
                  </a:cubicBezTo>
                  <a:cubicBezTo>
                    <a:pt x="0" y="98"/>
                    <a:pt x="0" y="98"/>
                    <a:pt x="0" y="98"/>
                  </a:cubicBezTo>
                  <a:close/>
                </a:path>
              </a:pathLst>
            </a:custGeom>
            <a:solidFill>
              <a:srgbClr val="00DCE4"/>
            </a:solidFill>
            <a:ln>
              <a:noFill/>
            </a:ln>
            <a:effectLst/>
          </p:spPr>
          <p:txBody>
            <a:bodyPr wrap="none"/>
            <a:p>
              <a:endParaRPr altLang="en-US" lang="zh-CN"/>
            </a:p>
          </p:txBody>
        </p:sp>
        <p:sp>
          <p:nvSpPr>
            <p:cNvPr id="1049052" name="Freeform 16"/>
            <p:cNvSpPr>
              <a:spLocks noChangeArrowheads="1"/>
            </p:cNvSpPr>
            <p:nvPr/>
          </p:nvSpPr>
          <p:spPr bwMode="auto">
            <a:xfrm>
              <a:off x="861" y="3508"/>
              <a:ext cx="16" cy="30"/>
            </a:xfrm>
            <a:custGeom>
              <a:avLst/>
              <a:gdLst>
                <a:gd name="T0" fmla="*/ 0 w 16"/>
                <a:gd name="T1" fmla="*/ 16 h 30"/>
                <a:gd name="T2" fmla="*/ 0 w 16"/>
                <a:gd name="T3" fmla="*/ 16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6"/>
                  </a:moveTo>
                  <a:cubicBezTo>
                    <a:pt x="0" y="16"/>
                    <a:pt x="0" y="16"/>
                    <a:pt x="0" y="16"/>
                  </a:cubicBezTo>
                  <a:cubicBezTo>
                    <a:pt x="0" y="16"/>
                    <a:pt x="0" y="28"/>
                    <a:pt x="0" y="27"/>
                  </a:cubicBezTo>
                  <a:cubicBezTo>
                    <a:pt x="5" y="14"/>
                    <a:pt x="11" y="11"/>
                    <a:pt x="12" y="12"/>
                  </a:cubicBezTo>
                  <a:cubicBezTo>
                    <a:pt x="13" y="13"/>
                    <a:pt x="16" y="30"/>
                    <a:pt x="16" y="30"/>
                  </a:cubicBezTo>
                  <a:cubicBezTo>
                    <a:pt x="16" y="0"/>
                    <a:pt x="16" y="0"/>
                    <a:pt x="16" y="0"/>
                  </a:cubicBezTo>
                  <a:close/>
                </a:path>
              </a:pathLst>
            </a:custGeom>
            <a:solidFill>
              <a:srgbClr val="280078"/>
            </a:solidFill>
            <a:ln>
              <a:noFill/>
            </a:ln>
            <a:effectLst/>
          </p:spPr>
          <p:txBody>
            <a:bodyPr wrap="none"/>
            <a:p>
              <a:endParaRPr altLang="en-US" lang="zh-CN"/>
            </a:p>
          </p:txBody>
        </p:sp>
        <p:sp>
          <p:nvSpPr>
            <p:cNvPr id="1049053" name="Freeform 17"/>
            <p:cNvSpPr>
              <a:spLocks noChangeArrowheads="1"/>
            </p:cNvSpPr>
            <p:nvPr/>
          </p:nvSpPr>
          <p:spPr bwMode="auto">
            <a:xfrm>
              <a:off x="861" y="3591"/>
              <a:ext cx="16" cy="45"/>
            </a:xfrm>
            <a:custGeom>
              <a:avLst/>
              <a:gdLst>
                <a:gd name="T0" fmla="*/ 16 w 16"/>
                <a:gd name="T1" fmla="*/ 45 h 45"/>
                <a:gd name="T2" fmla="*/ 16 w 16"/>
                <a:gd name="T3" fmla="*/ 45 h 45"/>
                <a:gd name="T4" fmla="*/ 16 w 16"/>
                <a:gd name="T5" fmla="*/ 0 h 45"/>
                <a:gd name="T6" fmla="*/ 11 w 16"/>
                <a:gd name="T7" fmla="*/ 33 h 45"/>
                <a:gd name="T8" fmla="*/ 5 w 16"/>
                <a:gd name="T9" fmla="*/ 29 h 45"/>
                <a:gd name="T10" fmla="*/ 1 w 16"/>
                <a:gd name="T11" fmla="*/ 21 h 45"/>
                <a:gd name="T12" fmla="*/ 0 w 16"/>
                <a:gd name="T13" fmla="*/ 31 h 45"/>
              </a:gdLst>
              <a:ahLst/>
              <a:cxnLst>
                <a:cxn ang="0">
                  <a:pos x="T0" y="T1"/>
                </a:cxn>
                <a:cxn ang="0">
                  <a:pos x="T2" y="T3"/>
                </a:cxn>
                <a:cxn ang="0">
                  <a:pos x="T4" y="T5"/>
                </a:cxn>
                <a:cxn ang="0">
                  <a:pos x="T6" y="T7"/>
                </a:cxn>
                <a:cxn ang="0">
                  <a:pos x="T8" y="T9"/>
                </a:cxn>
                <a:cxn ang="0">
                  <a:pos x="T10" y="T11"/>
                </a:cxn>
                <a:cxn ang="0">
                  <a:pos x="T12" y="T13"/>
                </a:cxn>
              </a:cxnLst>
              <a:rect l="0" t="0" r="r" b="b"/>
              <a:pathLst>
                <a:path w="16" h="45">
                  <a:moveTo>
                    <a:pt x="16" y="45"/>
                  </a:moveTo>
                  <a:cubicBezTo>
                    <a:pt x="16" y="45"/>
                    <a:pt x="16" y="45"/>
                    <a:pt x="16" y="45"/>
                  </a:cubicBezTo>
                  <a:cubicBezTo>
                    <a:pt x="16" y="0"/>
                    <a:pt x="16" y="0"/>
                    <a:pt x="16" y="0"/>
                  </a:cubicBezTo>
                  <a:cubicBezTo>
                    <a:pt x="16" y="0"/>
                    <a:pt x="15" y="25"/>
                    <a:pt x="11" y="33"/>
                  </a:cubicBezTo>
                  <a:cubicBezTo>
                    <a:pt x="10" y="36"/>
                    <a:pt x="5" y="33"/>
                    <a:pt x="5" y="29"/>
                  </a:cubicBezTo>
                  <a:cubicBezTo>
                    <a:pt x="1" y="21"/>
                    <a:pt x="1" y="21"/>
                    <a:pt x="1" y="21"/>
                  </a:cubicBezTo>
                  <a:cubicBezTo>
                    <a:pt x="0" y="31"/>
                    <a:pt x="0" y="31"/>
                    <a:pt x="0" y="31"/>
                  </a:cubicBezTo>
                  <a:close/>
                </a:path>
              </a:pathLst>
            </a:custGeom>
            <a:solidFill>
              <a:srgbClr val="280078"/>
            </a:solidFill>
            <a:ln>
              <a:noFill/>
            </a:ln>
            <a:effectLst/>
          </p:spPr>
          <p:txBody>
            <a:bodyPr wrap="none"/>
            <a:p>
              <a:endParaRPr altLang="en-US" lang="zh-CN"/>
            </a:p>
          </p:txBody>
        </p:sp>
        <p:sp>
          <p:nvSpPr>
            <p:cNvPr id="1049054" name="Text Box 18"/>
            <p:cNvSpPr txBox="1">
              <a:spLocks noChangeArrowheads="1"/>
            </p:cNvSpPr>
            <p:nvPr/>
          </p:nvSpPr>
          <p:spPr bwMode="auto">
            <a:xfrm>
              <a:off x="0" y="3319"/>
              <a:ext cx="854"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400097"/>
                  </a:solidFill>
                  <a:latin typeface="Arial" charset="0"/>
                </a:rPr>
                <a:t>需求分析</a:t>
              </a:r>
              <a:endParaRPr altLang="zh-CN" dirty="0" sz="1800" lang="en-US">
                <a:solidFill>
                  <a:srgbClr val="400097"/>
                </a:solidFill>
                <a:latin typeface="Arial" charset="0"/>
              </a:endParaRPr>
            </a:p>
          </p:txBody>
        </p:sp>
        <p:sp>
          <p:nvSpPr>
            <p:cNvPr id="1049055" name="Text Box 19"/>
            <p:cNvSpPr txBox="1">
              <a:spLocks noChangeArrowheads="1"/>
            </p:cNvSpPr>
            <p:nvPr/>
          </p:nvSpPr>
          <p:spPr bwMode="auto">
            <a:xfrm>
              <a:off x="912" y="2993"/>
              <a:ext cx="427"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400097"/>
                  </a:solidFill>
                  <a:latin typeface="Arial" charset="0"/>
                </a:rPr>
                <a:t>设计</a:t>
              </a:r>
              <a:endParaRPr altLang="zh-CN" dirty="0" sz="1800" lang="en-US">
                <a:solidFill>
                  <a:srgbClr val="400097"/>
                </a:solidFill>
                <a:latin typeface="Arial" charset="0"/>
              </a:endParaRPr>
            </a:p>
          </p:txBody>
        </p:sp>
        <p:sp>
          <p:nvSpPr>
            <p:cNvPr id="1049056" name="Text Box 20"/>
            <p:cNvSpPr txBox="1">
              <a:spLocks noChangeArrowheads="1"/>
            </p:cNvSpPr>
            <p:nvPr/>
          </p:nvSpPr>
          <p:spPr bwMode="auto">
            <a:xfrm>
              <a:off x="718" y="3683"/>
              <a:ext cx="534" cy="184"/>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400097"/>
                  </a:solidFill>
                  <a:latin typeface="Arial" charset="0"/>
                </a:rPr>
                <a:t>08/16</a:t>
              </a:r>
            </a:p>
          </p:txBody>
        </p:sp>
        <p:sp>
          <p:nvSpPr>
            <p:cNvPr id="1049057" name="Text Box 21"/>
            <p:cNvSpPr txBox="1">
              <a:spLocks noChangeArrowheads="1"/>
            </p:cNvSpPr>
            <p:nvPr/>
          </p:nvSpPr>
          <p:spPr bwMode="auto">
            <a:xfrm>
              <a:off x="1350" y="3340"/>
              <a:ext cx="553" cy="177"/>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400097"/>
                  </a:solidFill>
                  <a:latin typeface="Arial" charset="0"/>
                </a:rPr>
                <a:t>11/16</a:t>
              </a:r>
            </a:p>
          </p:txBody>
        </p:sp>
        <p:sp>
          <p:nvSpPr>
            <p:cNvPr id="1049058" name="Text Box 22"/>
            <p:cNvSpPr txBox="1">
              <a:spLocks noChangeArrowheads="1"/>
            </p:cNvSpPr>
            <p:nvPr/>
          </p:nvSpPr>
          <p:spPr bwMode="auto">
            <a:xfrm>
              <a:off x="2416" y="2265"/>
              <a:ext cx="427"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400097"/>
                  </a:solidFill>
                  <a:latin typeface="Arial" charset="0"/>
                </a:rPr>
                <a:t>测试</a:t>
              </a:r>
              <a:endParaRPr altLang="zh-CN" dirty="0" sz="1800" lang="en-US">
                <a:solidFill>
                  <a:srgbClr val="400097"/>
                </a:solidFill>
                <a:latin typeface="Arial" charset="0"/>
              </a:endParaRPr>
            </a:p>
          </p:txBody>
        </p:sp>
        <p:sp>
          <p:nvSpPr>
            <p:cNvPr id="1049059" name="Text Box 23"/>
            <p:cNvSpPr txBox="1">
              <a:spLocks noChangeArrowheads="1"/>
            </p:cNvSpPr>
            <p:nvPr/>
          </p:nvSpPr>
          <p:spPr bwMode="auto">
            <a:xfrm>
              <a:off x="2070" y="3009"/>
              <a:ext cx="534" cy="184"/>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400097"/>
                  </a:solidFill>
                  <a:latin typeface="Arial" charset="0"/>
                </a:rPr>
                <a:t>02/17</a:t>
              </a:r>
            </a:p>
          </p:txBody>
        </p:sp>
        <p:sp>
          <p:nvSpPr>
            <p:cNvPr id="1049060" name="Text Box 24"/>
            <p:cNvSpPr txBox="1">
              <a:spLocks noChangeArrowheads="1"/>
            </p:cNvSpPr>
            <p:nvPr/>
          </p:nvSpPr>
          <p:spPr bwMode="auto">
            <a:xfrm>
              <a:off x="2907" y="2684"/>
              <a:ext cx="415" cy="184"/>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400097"/>
                  </a:solidFill>
                  <a:latin typeface="Arial" charset="0"/>
                </a:rPr>
                <a:t>5/17</a:t>
              </a:r>
            </a:p>
          </p:txBody>
        </p:sp>
        <p:sp>
          <p:nvSpPr>
            <p:cNvPr id="1049061" name="Text Box 25"/>
            <p:cNvSpPr txBox="1">
              <a:spLocks noChangeArrowheads="1"/>
            </p:cNvSpPr>
            <p:nvPr/>
          </p:nvSpPr>
          <p:spPr bwMode="auto">
            <a:xfrm>
              <a:off x="3719" y="1471"/>
              <a:ext cx="854" cy="184"/>
            </a:xfrm>
            <a:prstGeom prst="rect"/>
            <a:noFill/>
            <a:ln>
              <a:noFill/>
            </a:ln>
            <a:effectLst/>
          </p:spPr>
          <p:txBody>
            <a:bodyPr anchor="ctr" bIns="0" lIns="0" rIns="0" tIns="0" wrap="none">
              <a:spAutoFit/>
            </a:bodyPr>
            <a:p>
              <a:pPr eaLnBrk="0" hangingPunct="0">
                <a:spcAft>
                  <a:spcPct val="15000"/>
                </a:spcAft>
              </a:pPr>
              <a:r>
                <a:rPr altLang="en-US" dirty="0" lang="zh-CN">
                  <a:solidFill>
                    <a:srgbClr val="A0004C"/>
                  </a:solidFill>
                  <a:latin typeface="Arial" charset="0"/>
                </a:rPr>
                <a:t>正式发布</a:t>
              </a:r>
              <a:endParaRPr altLang="zh-CN" dirty="0" sz="1800" lang="en-US">
                <a:solidFill>
                  <a:srgbClr val="A0004C"/>
                </a:solidFill>
                <a:latin typeface="Arial" charset="0"/>
              </a:endParaRPr>
            </a:p>
          </p:txBody>
        </p:sp>
        <p:sp>
          <p:nvSpPr>
            <p:cNvPr id="1049062" name="Text Box 26"/>
            <p:cNvSpPr txBox="1">
              <a:spLocks noChangeArrowheads="1"/>
            </p:cNvSpPr>
            <p:nvPr/>
          </p:nvSpPr>
          <p:spPr bwMode="auto">
            <a:xfrm>
              <a:off x="1498" y="2696"/>
              <a:ext cx="427"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400097"/>
                  </a:solidFill>
                  <a:latin typeface="Arial" charset="0"/>
                </a:rPr>
                <a:t>编码</a:t>
              </a:r>
              <a:endParaRPr altLang="zh-CN" dirty="0" sz="1800" lang="en-US">
                <a:solidFill>
                  <a:srgbClr val="400097"/>
                </a:solidFill>
                <a:latin typeface="Arial" charset="0"/>
              </a:endParaRPr>
            </a:p>
          </p:txBody>
        </p:sp>
        <p:sp>
          <p:nvSpPr>
            <p:cNvPr id="1049063" name="Text Box 27"/>
            <p:cNvSpPr txBox="1">
              <a:spLocks noChangeArrowheads="1"/>
            </p:cNvSpPr>
            <p:nvPr/>
          </p:nvSpPr>
          <p:spPr bwMode="auto">
            <a:xfrm>
              <a:off x="3677" y="2314"/>
              <a:ext cx="415" cy="184"/>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A0004C"/>
                  </a:solidFill>
                  <a:latin typeface="Arial" charset="0"/>
                </a:rPr>
                <a:t>9/17</a:t>
              </a:r>
            </a:p>
          </p:txBody>
        </p:sp>
        <p:sp>
          <p:nvSpPr>
            <p:cNvPr id="1049064" name="Text Box 28"/>
            <p:cNvSpPr txBox="1">
              <a:spLocks noChangeArrowheads="1"/>
            </p:cNvSpPr>
            <p:nvPr/>
          </p:nvSpPr>
          <p:spPr bwMode="auto">
            <a:xfrm>
              <a:off x="4458" y="1988"/>
              <a:ext cx="553" cy="177"/>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A0004C"/>
                  </a:solidFill>
                  <a:latin typeface="Arial" charset="0"/>
                </a:rPr>
                <a:t>11/17</a:t>
              </a:r>
            </a:p>
          </p:txBody>
        </p:sp>
        <p:sp>
          <p:nvSpPr>
            <p:cNvPr id="1049065" name="Rectangle 29"/>
            <p:cNvSpPr>
              <a:spLocks noChangeArrowheads="1"/>
            </p:cNvSpPr>
            <p:nvPr/>
          </p:nvSpPr>
          <p:spPr bwMode="auto">
            <a:xfrm>
              <a:off x="3475" y="2201"/>
              <a:ext cx="146" cy="139"/>
            </a:xfrm>
            <a:prstGeom prst="rect"/>
            <a:solidFill>
              <a:srgbClr val="740B00"/>
            </a:solidFill>
            <a:ln w="25400">
              <a:solidFill>
                <a:srgbClr val="740B00"/>
              </a:solidFill>
              <a:miter lim="800000"/>
              <a:headEnd/>
              <a:tailEnd/>
            </a:ln>
            <a:effectLst/>
          </p:spPr>
          <p:txBody>
            <a:bodyPr wrap="none"/>
            <a:p>
              <a:endParaRPr altLang="en-US" lang="zh-CN"/>
            </a:p>
          </p:txBody>
        </p:sp>
        <p:sp>
          <p:nvSpPr>
            <p:cNvPr id="1049066" name="Rectangle 30"/>
            <p:cNvSpPr>
              <a:spLocks noChangeArrowheads="1"/>
            </p:cNvSpPr>
            <p:nvPr/>
          </p:nvSpPr>
          <p:spPr bwMode="auto">
            <a:xfrm>
              <a:off x="3467" y="2307"/>
              <a:ext cx="145" cy="27"/>
            </a:xfrm>
            <a:prstGeom prst="rect"/>
            <a:solidFill>
              <a:srgbClr val="952500"/>
            </a:solidFill>
            <a:ln>
              <a:noFill/>
            </a:ln>
            <a:effectLst/>
          </p:spPr>
          <p:txBody>
            <a:bodyPr wrap="none"/>
            <a:p>
              <a:endParaRPr altLang="en-US" lang="zh-CN"/>
            </a:p>
          </p:txBody>
        </p:sp>
        <p:sp>
          <p:nvSpPr>
            <p:cNvPr id="1049067" name="Freeform 31"/>
            <p:cNvSpPr>
              <a:spLocks noChangeArrowheads="1"/>
            </p:cNvSpPr>
            <p:nvPr/>
          </p:nvSpPr>
          <p:spPr bwMode="auto">
            <a:xfrm>
              <a:off x="3467" y="2188"/>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p:spPr>
          <p:txBody>
            <a:bodyPr wrap="none"/>
            <a:p>
              <a:endParaRPr altLang="en-US" lang="zh-CN"/>
            </a:p>
          </p:txBody>
        </p:sp>
        <p:sp>
          <p:nvSpPr>
            <p:cNvPr id="1049068" name="Rectangle 32"/>
            <p:cNvSpPr>
              <a:spLocks noChangeArrowheads="1"/>
            </p:cNvSpPr>
            <p:nvPr/>
          </p:nvSpPr>
          <p:spPr bwMode="auto">
            <a:xfrm>
              <a:off x="3485" y="2207"/>
              <a:ext cx="106" cy="105"/>
            </a:xfrm>
            <a:prstGeom prst="rect"/>
            <a:solidFill>
              <a:srgbClr val="FF6379"/>
            </a:solidFill>
            <a:ln>
              <a:noFill/>
            </a:ln>
            <a:effectLst/>
          </p:spPr>
          <p:txBody>
            <a:bodyPr wrap="none"/>
            <a:p>
              <a:endParaRPr altLang="en-US" lang="zh-CN"/>
            </a:p>
          </p:txBody>
        </p:sp>
        <p:sp>
          <p:nvSpPr>
            <p:cNvPr id="1049069" name="Freeform 33"/>
            <p:cNvSpPr>
              <a:spLocks noChangeArrowheads="1"/>
            </p:cNvSpPr>
            <p:nvPr/>
          </p:nvSpPr>
          <p:spPr bwMode="auto">
            <a:xfrm>
              <a:off x="3467" y="2188"/>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p:spPr>
          <p:txBody>
            <a:bodyPr wrap="none"/>
            <a:p>
              <a:endParaRPr altLang="en-US" lang="zh-CN"/>
            </a:p>
          </p:txBody>
        </p:sp>
        <p:sp>
          <p:nvSpPr>
            <p:cNvPr id="1049070" name="Freeform 34"/>
            <p:cNvSpPr/>
            <p:nvPr/>
          </p:nvSpPr>
          <p:spPr bwMode="auto">
            <a:xfrm>
              <a:off x="3485" y="2207"/>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p:spPr>
          <p:txBody>
            <a:bodyPr wrap="none"/>
            <a:p>
              <a:endParaRPr altLang="en-US" lang="zh-CN"/>
            </a:p>
          </p:txBody>
        </p:sp>
        <p:sp>
          <p:nvSpPr>
            <p:cNvPr id="1049071" name="Freeform 35"/>
            <p:cNvSpPr>
              <a:spLocks noChangeArrowheads="1"/>
            </p:cNvSpPr>
            <p:nvPr/>
          </p:nvSpPr>
          <p:spPr bwMode="auto">
            <a:xfrm>
              <a:off x="3552" y="2160"/>
              <a:ext cx="58" cy="172"/>
            </a:xfrm>
            <a:custGeom>
              <a:avLst/>
              <a:gdLst>
                <a:gd name="T0" fmla="*/ 0 w 19"/>
                <a:gd name="T1" fmla="*/ 125 h 144"/>
                <a:gd name="T2" fmla="*/ 0 w 19"/>
                <a:gd name="T3" fmla="*/ 18 h 144"/>
                <a:gd name="T4" fmla="*/ 19 w 19"/>
                <a:gd name="T5" fmla="*/ 0 h 144"/>
                <a:gd name="T6" fmla="*/ 19 w 19"/>
                <a:gd name="T7" fmla="*/ 144 h 144"/>
              </a:gdLst>
              <a:ahLst/>
              <a:cxnLst>
                <a:cxn ang="0">
                  <a:pos x="T0" y="T1"/>
                </a:cxn>
                <a:cxn ang="0">
                  <a:pos x="T2" y="T3"/>
                </a:cxn>
                <a:cxn ang="0">
                  <a:pos x="T4" y="T5"/>
                </a:cxn>
                <a:cxn ang="0">
                  <a:pos x="T6" y="T7"/>
                </a:cxn>
              </a:cxnLst>
              <a:rect l="0" t="0" r="r" b="b"/>
              <a:pathLst>
                <a:path w="19" h="144">
                  <a:moveTo>
                    <a:pt x="0" y="125"/>
                  </a:moveTo>
                  <a:lnTo>
                    <a:pt x="0" y="18"/>
                  </a:lnTo>
                  <a:lnTo>
                    <a:pt x="19" y="0"/>
                  </a:lnTo>
                  <a:lnTo>
                    <a:pt x="19" y="144"/>
                  </a:lnTo>
                  <a:close/>
                </a:path>
              </a:pathLst>
            </a:custGeom>
            <a:solidFill>
              <a:srgbClr val="DA0030"/>
            </a:solidFill>
            <a:ln>
              <a:noFill/>
            </a:ln>
            <a:effectLst/>
          </p:spPr>
          <p:txBody>
            <a:bodyPr wrap="none"/>
            <a:p>
              <a:endParaRPr altLang="en-US" lang="zh-CN"/>
            </a:p>
          </p:txBody>
        </p:sp>
        <p:sp>
          <p:nvSpPr>
            <p:cNvPr id="1049072" name="Line 36"/>
            <p:cNvSpPr>
              <a:spLocks noChangeShapeType="1"/>
            </p:cNvSpPr>
            <p:nvPr/>
          </p:nvSpPr>
          <p:spPr bwMode="auto">
            <a:xfrm>
              <a:off x="3485" y="2312"/>
              <a:ext cx="106" cy="0"/>
            </a:xfrm>
            <a:prstGeom prst="line"/>
            <a:noFill/>
            <a:ln w="25400">
              <a:solidFill>
                <a:srgbClr val="BC0024"/>
              </a:solidFill>
              <a:round/>
              <a:headEnd/>
              <a:tailEnd/>
            </a:ln>
            <a:effectLst/>
          </p:spPr>
          <p:txBody>
            <a:bodyPr wrap="none"/>
            <a:p>
              <a:endParaRPr altLang="en-US" lang="zh-CN"/>
            </a:p>
          </p:txBody>
        </p:sp>
        <p:sp>
          <p:nvSpPr>
            <p:cNvPr id="1049073" name="Text Box 37"/>
            <p:cNvSpPr txBox="1">
              <a:spLocks noChangeArrowheads="1"/>
            </p:cNvSpPr>
            <p:nvPr/>
          </p:nvSpPr>
          <p:spPr bwMode="auto">
            <a:xfrm>
              <a:off x="3057" y="1894"/>
              <a:ext cx="641"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A0004C"/>
                  </a:solidFill>
                  <a:latin typeface="Arial" charset="0"/>
                </a:rPr>
                <a:t>试运行</a:t>
              </a:r>
              <a:endParaRPr altLang="zh-CN" dirty="0" sz="1800" lang="en-US">
                <a:solidFill>
                  <a:srgbClr val="A0004C"/>
                </a:solidFill>
                <a:latin typeface="Arial" charset="0"/>
              </a:endParaRPr>
            </a:p>
          </p:txBody>
        </p:sp>
        <p:sp>
          <p:nvSpPr>
            <p:cNvPr id="1049074" name="Rectangle 38"/>
            <p:cNvSpPr>
              <a:spLocks noChangeArrowheads="1"/>
            </p:cNvSpPr>
            <p:nvPr/>
          </p:nvSpPr>
          <p:spPr bwMode="auto">
            <a:xfrm>
              <a:off x="1415" y="3198"/>
              <a:ext cx="136" cy="130"/>
            </a:xfrm>
            <a:prstGeom prst="rect"/>
            <a:solidFill>
              <a:srgbClr val="000000"/>
            </a:solidFill>
            <a:ln w="25400">
              <a:solidFill>
                <a:srgbClr val="000000"/>
              </a:solidFill>
              <a:miter lim="800000"/>
              <a:headEnd/>
              <a:tailEnd/>
            </a:ln>
            <a:effectLst/>
          </p:spPr>
          <p:txBody>
            <a:bodyPr wrap="none"/>
            <a:p>
              <a:endParaRPr altLang="en-US" lang="zh-CN"/>
            </a:p>
          </p:txBody>
        </p:sp>
        <p:sp>
          <p:nvSpPr>
            <p:cNvPr id="1049075" name="Rectangle 39"/>
            <p:cNvSpPr>
              <a:spLocks noChangeArrowheads="1"/>
            </p:cNvSpPr>
            <p:nvPr/>
          </p:nvSpPr>
          <p:spPr bwMode="auto">
            <a:xfrm>
              <a:off x="1403" y="3296"/>
              <a:ext cx="135" cy="19"/>
            </a:xfrm>
            <a:prstGeom prst="rect"/>
            <a:gradFill rotWithShape="0">
              <a:gsLst>
                <a:gs pos="0">
                  <a:srgbClr val="0000FF"/>
                </a:gs>
                <a:gs pos="50000">
                  <a:srgbClr val="38B0FF"/>
                </a:gs>
                <a:gs pos="100000">
                  <a:srgbClr val="0000FF"/>
                </a:gs>
              </a:gsLst>
              <a:lin ang="0" scaled="1"/>
            </a:gradFill>
            <a:ln>
              <a:noFill/>
            </a:ln>
            <a:effectLst/>
          </p:spPr>
          <p:txBody>
            <a:bodyPr wrap="none"/>
            <a:p>
              <a:endParaRPr altLang="en-US" lang="zh-CN"/>
            </a:p>
          </p:txBody>
        </p:sp>
        <p:sp>
          <p:nvSpPr>
            <p:cNvPr id="1049076" name="Freeform 40"/>
            <p:cNvSpPr>
              <a:spLocks noChangeArrowheads="1"/>
            </p:cNvSpPr>
            <p:nvPr/>
          </p:nvSpPr>
          <p:spPr bwMode="auto">
            <a:xfrm>
              <a:off x="1403" y="3183"/>
              <a:ext cx="135" cy="132"/>
            </a:xfrm>
            <a:custGeom>
              <a:avLst/>
              <a:gdLst>
                <a:gd name="T0" fmla="*/ 135 w 135"/>
                <a:gd name="T1" fmla="*/ 0 h 132"/>
                <a:gd name="T2" fmla="*/ 0 w 135"/>
                <a:gd name="T3" fmla="*/ 0 h 132"/>
                <a:gd name="T4" fmla="*/ 0 w 135"/>
                <a:gd name="T5" fmla="*/ 132 h 132"/>
              </a:gdLst>
              <a:ahLst/>
              <a:cxnLst>
                <a:cxn ang="0">
                  <a:pos x="T0" y="T1"/>
                </a:cxn>
                <a:cxn ang="0">
                  <a:pos x="T2" y="T3"/>
                </a:cxn>
                <a:cxn ang="0">
                  <a:pos x="T4" y="T5"/>
                </a:cxn>
              </a:cxnLst>
              <a:rect l="0" t="0" r="r" b="b"/>
              <a:pathLst>
                <a:path w="135" h="132">
                  <a:moveTo>
                    <a:pt x="135" y="0"/>
                  </a:moveTo>
                  <a:lnTo>
                    <a:pt x="0" y="0"/>
                  </a:lnTo>
                  <a:lnTo>
                    <a:pt x="0" y="132"/>
                  </a:lnTo>
                  <a:close/>
                </a:path>
              </a:pathLst>
            </a:custGeom>
            <a:solidFill>
              <a:srgbClr val="00EFEF"/>
            </a:solidFill>
            <a:ln w="25400">
              <a:solidFill>
                <a:srgbClr val="400097"/>
              </a:solidFill>
              <a:round/>
              <a:headEnd/>
              <a:tailEnd/>
            </a:ln>
            <a:effectLst/>
          </p:spPr>
          <p:txBody>
            <a:bodyPr wrap="none"/>
            <a:p>
              <a:endParaRPr altLang="en-US" lang="zh-CN"/>
            </a:p>
          </p:txBody>
        </p:sp>
        <p:sp>
          <p:nvSpPr>
            <p:cNvPr id="1049077" name="Rectangle 41"/>
            <p:cNvSpPr>
              <a:spLocks noChangeArrowheads="1"/>
            </p:cNvSpPr>
            <p:nvPr/>
          </p:nvSpPr>
          <p:spPr bwMode="auto">
            <a:xfrm>
              <a:off x="1420" y="3199"/>
              <a:ext cx="102" cy="99"/>
            </a:xfrm>
            <a:prstGeom prst="rect"/>
            <a:solidFill>
              <a:srgbClr val="38B0FF"/>
            </a:solidFill>
            <a:ln>
              <a:noFill/>
            </a:ln>
            <a:effectLst/>
          </p:spPr>
          <p:txBody>
            <a:bodyPr wrap="none"/>
            <a:p>
              <a:endParaRPr altLang="en-US" lang="zh-CN"/>
            </a:p>
          </p:txBody>
        </p:sp>
        <p:sp>
          <p:nvSpPr>
            <p:cNvPr id="1049078" name="Freeform 42"/>
            <p:cNvSpPr>
              <a:spLocks noChangeArrowheads="1"/>
            </p:cNvSpPr>
            <p:nvPr/>
          </p:nvSpPr>
          <p:spPr bwMode="auto">
            <a:xfrm>
              <a:off x="1405" y="3183"/>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p:spPr>
          <p:txBody>
            <a:bodyPr wrap="none"/>
            <a:p>
              <a:endParaRPr altLang="en-US" lang="zh-CN"/>
            </a:p>
          </p:txBody>
        </p:sp>
        <p:sp>
          <p:nvSpPr>
            <p:cNvPr id="1049079" name="Freeform 43"/>
            <p:cNvSpPr/>
            <p:nvPr/>
          </p:nvSpPr>
          <p:spPr bwMode="auto">
            <a:xfrm>
              <a:off x="1420" y="319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p:spPr>
          <p:txBody>
            <a:bodyPr wrap="none"/>
            <a:p>
              <a:endParaRPr altLang="en-US" lang="zh-CN"/>
            </a:p>
          </p:txBody>
        </p:sp>
        <p:sp>
          <p:nvSpPr>
            <p:cNvPr id="1049080" name="Freeform 44"/>
            <p:cNvSpPr>
              <a:spLocks noChangeArrowheads="1"/>
            </p:cNvSpPr>
            <p:nvPr/>
          </p:nvSpPr>
          <p:spPr bwMode="auto">
            <a:xfrm>
              <a:off x="1403" y="3312"/>
              <a:ext cx="135" cy="4"/>
            </a:xfrm>
            <a:custGeom>
              <a:avLst/>
              <a:gdLst>
                <a:gd name="T0" fmla="*/ 135 w 135"/>
                <a:gd name="T1" fmla="*/ 4 h 4"/>
                <a:gd name="T2" fmla="*/ 134 w 135"/>
                <a:gd name="T3" fmla="*/ 0 h 4"/>
                <a:gd name="T4" fmla="*/ 5 w 135"/>
                <a:gd name="T5" fmla="*/ 0 h 4"/>
                <a:gd name="T6" fmla="*/ 0 w 135"/>
                <a:gd name="T7" fmla="*/ 4 h 4"/>
              </a:gdLst>
              <a:ahLst/>
              <a:cxnLst>
                <a:cxn ang="0">
                  <a:pos x="T0" y="T1"/>
                </a:cxn>
                <a:cxn ang="0">
                  <a:pos x="T2" y="T3"/>
                </a:cxn>
                <a:cxn ang="0">
                  <a:pos x="T4" y="T5"/>
                </a:cxn>
                <a:cxn ang="0">
                  <a:pos x="T6" y="T7"/>
                </a:cxn>
              </a:cxnLst>
              <a:rect l="0" t="0" r="r" b="b"/>
              <a:pathLst>
                <a:path w="135" h="4">
                  <a:moveTo>
                    <a:pt x="135" y="4"/>
                  </a:moveTo>
                  <a:lnTo>
                    <a:pt x="134" y="0"/>
                  </a:lnTo>
                  <a:lnTo>
                    <a:pt x="5" y="0"/>
                  </a:lnTo>
                  <a:lnTo>
                    <a:pt x="0" y="4"/>
                  </a:lnTo>
                  <a:close/>
                </a:path>
              </a:pathLst>
            </a:custGeom>
            <a:solidFill>
              <a:srgbClr val="0000FF"/>
            </a:solidFill>
            <a:ln>
              <a:noFill/>
            </a:ln>
            <a:effectLst/>
          </p:spPr>
          <p:txBody>
            <a:bodyPr wrap="none"/>
            <a:p>
              <a:endParaRPr altLang="en-US" lang="zh-CN"/>
            </a:p>
          </p:txBody>
        </p:sp>
        <p:sp>
          <p:nvSpPr>
            <p:cNvPr id="1049081" name="Freeform 45"/>
            <p:cNvSpPr>
              <a:spLocks noChangeArrowheads="1"/>
            </p:cNvSpPr>
            <p:nvPr/>
          </p:nvSpPr>
          <p:spPr bwMode="auto">
            <a:xfrm>
              <a:off x="1520" y="318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p:spPr>
          <p:txBody>
            <a:bodyPr wrap="none"/>
            <a:p>
              <a:endParaRPr altLang="en-US" lang="zh-CN"/>
            </a:p>
          </p:txBody>
        </p:sp>
        <p:sp>
          <p:nvSpPr>
            <p:cNvPr id="1049082" name="Line 46"/>
            <p:cNvSpPr>
              <a:spLocks noChangeShapeType="1"/>
            </p:cNvSpPr>
            <p:nvPr/>
          </p:nvSpPr>
          <p:spPr bwMode="auto">
            <a:xfrm>
              <a:off x="1420" y="3298"/>
              <a:ext cx="101" cy="0"/>
            </a:xfrm>
            <a:prstGeom prst="line"/>
            <a:noFill/>
            <a:ln w="25400">
              <a:solidFill>
                <a:srgbClr val="00EFEF"/>
              </a:solidFill>
              <a:round/>
              <a:headEnd/>
              <a:tailEnd/>
            </a:ln>
            <a:effectLst/>
          </p:spPr>
          <p:txBody>
            <a:bodyPr wrap="none"/>
            <a:p>
              <a:endParaRPr altLang="en-US" lang="zh-CN"/>
            </a:p>
          </p:txBody>
        </p:sp>
        <p:sp>
          <p:nvSpPr>
            <p:cNvPr id="1049083" name="Freeform 47"/>
            <p:cNvSpPr>
              <a:spLocks noChangeArrowheads="1"/>
            </p:cNvSpPr>
            <p:nvPr/>
          </p:nvSpPr>
          <p:spPr bwMode="auto">
            <a:xfrm>
              <a:off x="1520" y="3198"/>
              <a:ext cx="0" cy="100"/>
            </a:xfrm>
            <a:custGeom>
              <a:avLst/>
              <a:gdLst>
                <a:gd name="T0" fmla="*/ 0 h 100"/>
                <a:gd name="T1" fmla="*/ 0 h 100"/>
                <a:gd name="T2" fmla="*/ 0 h 100"/>
                <a:gd name="T3" fmla="*/ 100 h 100"/>
                <a:gd name="T4" fmla="*/ 98 h 100"/>
              </a:gdLst>
              <a:ahLst/>
              <a:cxnLst>
                <a:cxn ang="0">
                  <a:pos x="0" y="T0"/>
                </a:cxn>
                <a:cxn ang="0">
                  <a:pos x="0" y="T1"/>
                </a:cxn>
                <a:cxn ang="0">
                  <a:pos x="0" y="T2"/>
                </a:cxn>
                <a:cxn ang="0">
                  <a:pos x="0" y="T3"/>
                </a:cxn>
                <a:cxn ang="0">
                  <a:pos x="0" y="T4"/>
                </a:cxn>
              </a:cxnLst>
              <a:rect l="0" t="0" r="r" b="b"/>
              <a:pathLst>
                <a:path h="100">
                  <a:moveTo>
                    <a:pt x="0" y="0"/>
                  </a:moveTo>
                  <a:cubicBezTo>
                    <a:pt x="0" y="0"/>
                    <a:pt x="0" y="0"/>
                    <a:pt x="0" y="0"/>
                  </a:cubicBezTo>
                  <a:cubicBezTo>
                    <a:pt x="0" y="0"/>
                    <a:pt x="0" y="0"/>
                    <a:pt x="0" y="0"/>
                  </a:cubicBezTo>
                  <a:cubicBezTo>
                    <a:pt x="0" y="100"/>
                    <a:pt x="0" y="100"/>
                    <a:pt x="0" y="100"/>
                  </a:cubicBezTo>
                  <a:cubicBezTo>
                    <a:pt x="0" y="98"/>
                    <a:pt x="0" y="98"/>
                    <a:pt x="0" y="98"/>
                  </a:cubicBezTo>
                  <a:close/>
                </a:path>
              </a:pathLst>
            </a:custGeom>
            <a:solidFill>
              <a:srgbClr val="00DCE4"/>
            </a:solidFill>
            <a:ln>
              <a:noFill/>
            </a:ln>
            <a:effectLst/>
          </p:spPr>
          <p:txBody>
            <a:bodyPr wrap="none"/>
            <a:p>
              <a:endParaRPr altLang="en-US" lang="zh-CN"/>
            </a:p>
          </p:txBody>
        </p:sp>
        <p:sp>
          <p:nvSpPr>
            <p:cNvPr id="1049084" name="Freeform 48"/>
            <p:cNvSpPr>
              <a:spLocks noChangeArrowheads="1"/>
            </p:cNvSpPr>
            <p:nvPr/>
          </p:nvSpPr>
          <p:spPr bwMode="auto">
            <a:xfrm>
              <a:off x="1522" y="3183"/>
              <a:ext cx="15" cy="30"/>
            </a:xfrm>
            <a:custGeom>
              <a:avLst/>
              <a:gdLst>
                <a:gd name="T0" fmla="*/ 0 w 15"/>
                <a:gd name="T1" fmla="*/ 17 h 30"/>
                <a:gd name="T2" fmla="*/ 0 w 15"/>
                <a:gd name="T3" fmla="*/ 17 h 30"/>
                <a:gd name="T4" fmla="*/ 0 w 15"/>
                <a:gd name="T5" fmla="*/ 27 h 30"/>
                <a:gd name="T6" fmla="*/ 12 w 15"/>
                <a:gd name="T7" fmla="*/ 12 h 30"/>
                <a:gd name="T8" fmla="*/ 15 w 15"/>
                <a:gd name="T9" fmla="*/ 30 h 30"/>
                <a:gd name="T10" fmla="*/ 15 w 15"/>
                <a:gd name="T11" fmla="*/ 0 h 30"/>
              </a:gdLst>
              <a:ahLst/>
              <a:cxnLst>
                <a:cxn ang="0">
                  <a:pos x="T0" y="T1"/>
                </a:cxn>
                <a:cxn ang="0">
                  <a:pos x="T2" y="T3"/>
                </a:cxn>
                <a:cxn ang="0">
                  <a:pos x="T4" y="T5"/>
                </a:cxn>
                <a:cxn ang="0">
                  <a:pos x="T6" y="T7"/>
                </a:cxn>
                <a:cxn ang="0">
                  <a:pos x="T8" y="T9"/>
                </a:cxn>
                <a:cxn ang="0">
                  <a:pos x="T10" y="T11"/>
                </a:cxn>
              </a:cxnLst>
              <a:rect l="0" t="0" r="r" b="b"/>
              <a:pathLst>
                <a:path w="15" h="30">
                  <a:moveTo>
                    <a:pt x="0" y="17"/>
                  </a:moveTo>
                  <a:cubicBezTo>
                    <a:pt x="0" y="17"/>
                    <a:pt x="0" y="17"/>
                    <a:pt x="0" y="17"/>
                  </a:cubicBezTo>
                  <a:cubicBezTo>
                    <a:pt x="0" y="17"/>
                    <a:pt x="0" y="28"/>
                    <a:pt x="0" y="27"/>
                  </a:cubicBezTo>
                  <a:cubicBezTo>
                    <a:pt x="4" y="14"/>
                    <a:pt x="11" y="12"/>
                    <a:pt x="12" y="12"/>
                  </a:cubicBezTo>
                  <a:cubicBezTo>
                    <a:pt x="13" y="14"/>
                    <a:pt x="15" y="30"/>
                    <a:pt x="15" y="30"/>
                  </a:cubicBezTo>
                  <a:cubicBezTo>
                    <a:pt x="15" y="0"/>
                    <a:pt x="15" y="0"/>
                    <a:pt x="15" y="0"/>
                  </a:cubicBezTo>
                  <a:close/>
                </a:path>
              </a:pathLst>
            </a:custGeom>
            <a:solidFill>
              <a:srgbClr val="280078"/>
            </a:solidFill>
            <a:ln>
              <a:noFill/>
            </a:ln>
            <a:effectLst/>
          </p:spPr>
          <p:txBody>
            <a:bodyPr wrap="none"/>
            <a:p>
              <a:endParaRPr altLang="en-US" lang="zh-CN"/>
            </a:p>
          </p:txBody>
        </p:sp>
        <p:sp>
          <p:nvSpPr>
            <p:cNvPr id="1049085" name="Freeform 49"/>
            <p:cNvSpPr>
              <a:spLocks noChangeArrowheads="1"/>
            </p:cNvSpPr>
            <p:nvPr/>
          </p:nvSpPr>
          <p:spPr bwMode="auto">
            <a:xfrm>
              <a:off x="1522" y="3266"/>
              <a:ext cx="15" cy="46"/>
            </a:xfrm>
            <a:custGeom>
              <a:avLst/>
              <a:gdLst>
                <a:gd name="T0" fmla="*/ 15 w 15"/>
                <a:gd name="T1" fmla="*/ 46 h 46"/>
                <a:gd name="T2" fmla="*/ 15 w 15"/>
                <a:gd name="T3" fmla="*/ 46 h 46"/>
                <a:gd name="T4" fmla="*/ 15 w 15"/>
                <a:gd name="T5" fmla="*/ 0 h 46"/>
                <a:gd name="T6" fmla="*/ 11 w 15"/>
                <a:gd name="T7" fmla="*/ 34 h 46"/>
                <a:gd name="T8" fmla="*/ 4 w 15"/>
                <a:gd name="T9" fmla="*/ 30 h 46"/>
                <a:gd name="T10" fmla="*/ 1 w 15"/>
                <a:gd name="T11" fmla="*/ 22 h 46"/>
                <a:gd name="T12" fmla="*/ 0 w 15"/>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5" h="46">
                  <a:moveTo>
                    <a:pt x="15" y="46"/>
                  </a:moveTo>
                  <a:cubicBezTo>
                    <a:pt x="15" y="46"/>
                    <a:pt x="15" y="46"/>
                    <a:pt x="15" y="46"/>
                  </a:cubicBezTo>
                  <a:cubicBezTo>
                    <a:pt x="15" y="0"/>
                    <a:pt x="15" y="0"/>
                    <a:pt x="15" y="0"/>
                  </a:cubicBezTo>
                  <a:cubicBezTo>
                    <a:pt x="15" y="0"/>
                    <a:pt x="14" y="25"/>
                    <a:pt x="11" y="34"/>
                  </a:cubicBezTo>
                  <a:cubicBezTo>
                    <a:pt x="10" y="36"/>
                    <a:pt x="5" y="34"/>
                    <a:pt x="4" y="30"/>
                  </a:cubicBezTo>
                  <a:cubicBezTo>
                    <a:pt x="1" y="22"/>
                    <a:pt x="1" y="22"/>
                    <a:pt x="1" y="22"/>
                  </a:cubicBezTo>
                  <a:cubicBezTo>
                    <a:pt x="0" y="31"/>
                    <a:pt x="0" y="31"/>
                    <a:pt x="0" y="31"/>
                  </a:cubicBezTo>
                  <a:close/>
                </a:path>
              </a:pathLst>
            </a:custGeom>
            <a:solidFill>
              <a:srgbClr val="280078"/>
            </a:solidFill>
            <a:ln>
              <a:noFill/>
            </a:ln>
            <a:effectLst/>
          </p:spPr>
          <p:txBody>
            <a:bodyPr wrap="none"/>
            <a:p>
              <a:endParaRPr altLang="en-US" lang="zh-CN"/>
            </a:p>
          </p:txBody>
        </p:sp>
        <p:sp>
          <p:nvSpPr>
            <p:cNvPr id="1049086" name="Rectangle 50"/>
            <p:cNvSpPr>
              <a:spLocks noChangeArrowheads="1"/>
            </p:cNvSpPr>
            <p:nvPr/>
          </p:nvSpPr>
          <p:spPr bwMode="auto">
            <a:xfrm>
              <a:off x="2098" y="2878"/>
              <a:ext cx="136" cy="130"/>
            </a:xfrm>
            <a:prstGeom prst="rect"/>
            <a:solidFill>
              <a:srgbClr val="000000"/>
            </a:solidFill>
            <a:ln w="25400">
              <a:solidFill>
                <a:srgbClr val="000000"/>
              </a:solidFill>
              <a:miter lim="800000"/>
              <a:headEnd/>
              <a:tailEnd/>
            </a:ln>
            <a:effectLst/>
          </p:spPr>
          <p:txBody>
            <a:bodyPr wrap="none"/>
            <a:p>
              <a:endParaRPr altLang="en-US" lang="zh-CN"/>
            </a:p>
          </p:txBody>
        </p:sp>
        <p:sp>
          <p:nvSpPr>
            <p:cNvPr id="1049087" name="Rectangle 51"/>
            <p:cNvSpPr>
              <a:spLocks noChangeArrowheads="1"/>
            </p:cNvSpPr>
            <p:nvPr/>
          </p:nvSpPr>
          <p:spPr bwMode="auto">
            <a:xfrm>
              <a:off x="2086" y="2976"/>
              <a:ext cx="135" cy="19"/>
            </a:xfrm>
            <a:prstGeom prst="rect"/>
            <a:gradFill rotWithShape="0">
              <a:gsLst>
                <a:gs pos="0">
                  <a:srgbClr val="0000FF"/>
                </a:gs>
                <a:gs pos="50000">
                  <a:srgbClr val="38B0FF"/>
                </a:gs>
                <a:gs pos="100000">
                  <a:srgbClr val="0000FF"/>
                </a:gs>
              </a:gsLst>
              <a:lin ang="0" scaled="1"/>
            </a:gradFill>
            <a:ln>
              <a:noFill/>
            </a:ln>
            <a:effectLst/>
          </p:spPr>
          <p:txBody>
            <a:bodyPr wrap="none"/>
            <a:p>
              <a:endParaRPr altLang="en-US" lang="zh-CN"/>
            </a:p>
          </p:txBody>
        </p:sp>
        <p:sp>
          <p:nvSpPr>
            <p:cNvPr id="1049088" name="Freeform 52"/>
            <p:cNvSpPr>
              <a:spLocks noChangeArrowheads="1"/>
            </p:cNvSpPr>
            <p:nvPr/>
          </p:nvSpPr>
          <p:spPr bwMode="auto">
            <a:xfrm>
              <a:off x="2086" y="2862"/>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p:spPr>
          <p:txBody>
            <a:bodyPr wrap="none"/>
            <a:p>
              <a:endParaRPr altLang="en-US" lang="zh-CN"/>
            </a:p>
          </p:txBody>
        </p:sp>
        <p:sp>
          <p:nvSpPr>
            <p:cNvPr id="1049089" name="Rectangle 53"/>
            <p:cNvSpPr>
              <a:spLocks noChangeArrowheads="1"/>
            </p:cNvSpPr>
            <p:nvPr/>
          </p:nvSpPr>
          <p:spPr bwMode="auto">
            <a:xfrm>
              <a:off x="2103" y="2879"/>
              <a:ext cx="101" cy="99"/>
            </a:xfrm>
            <a:prstGeom prst="rect"/>
            <a:solidFill>
              <a:srgbClr val="38B0FF"/>
            </a:solidFill>
            <a:ln>
              <a:noFill/>
            </a:ln>
            <a:effectLst/>
          </p:spPr>
          <p:txBody>
            <a:bodyPr wrap="none"/>
            <a:p>
              <a:endParaRPr altLang="en-US" lang="zh-CN"/>
            </a:p>
          </p:txBody>
        </p:sp>
        <p:sp>
          <p:nvSpPr>
            <p:cNvPr id="1049090" name="Freeform 54"/>
            <p:cNvSpPr>
              <a:spLocks noChangeArrowheads="1"/>
            </p:cNvSpPr>
            <p:nvPr/>
          </p:nvSpPr>
          <p:spPr bwMode="auto">
            <a:xfrm>
              <a:off x="2087" y="2862"/>
              <a:ext cx="15" cy="131"/>
            </a:xfrm>
            <a:custGeom>
              <a:avLst/>
              <a:gdLst>
                <a:gd name="T0" fmla="*/ 15 w 15"/>
                <a:gd name="T1" fmla="*/ 116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6"/>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p:spPr>
          <p:txBody>
            <a:bodyPr wrap="none"/>
            <a:p>
              <a:endParaRPr altLang="en-US" lang="zh-CN"/>
            </a:p>
          </p:txBody>
        </p:sp>
        <p:sp>
          <p:nvSpPr>
            <p:cNvPr id="1049091" name="Freeform 55"/>
            <p:cNvSpPr/>
            <p:nvPr/>
          </p:nvSpPr>
          <p:spPr bwMode="auto">
            <a:xfrm>
              <a:off x="2103" y="287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p:spPr>
          <p:txBody>
            <a:bodyPr wrap="none"/>
            <a:p>
              <a:endParaRPr altLang="en-US" lang="zh-CN"/>
            </a:p>
          </p:txBody>
        </p:sp>
        <p:sp>
          <p:nvSpPr>
            <p:cNvPr id="1049092" name="Freeform 56"/>
            <p:cNvSpPr>
              <a:spLocks noChangeArrowheads="1"/>
            </p:cNvSpPr>
            <p:nvPr/>
          </p:nvSpPr>
          <p:spPr bwMode="auto">
            <a:xfrm>
              <a:off x="2085" y="2992"/>
              <a:ext cx="136" cy="4"/>
            </a:xfrm>
            <a:custGeom>
              <a:avLst/>
              <a:gdLst>
                <a:gd name="T0" fmla="*/ 136 w 136"/>
                <a:gd name="T1" fmla="*/ 4 h 4"/>
                <a:gd name="T2" fmla="*/ 135 w 136"/>
                <a:gd name="T3" fmla="*/ 0 h 4"/>
                <a:gd name="T4" fmla="*/ 5 w 136"/>
                <a:gd name="T5" fmla="*/ 0 h 4"/>
                <a:gd name="T6" fmla="*/ 0 w 136"/>
                <a:gd name="T7" fmla="*/ 4 h 4"/>
              </a:gdLst>
              <a:ahLst/>
              <a:cxnLst>
                <a:cxn ang="0">
                  <a:pos x="T0" y="T1"/>
                </a:cxn>
                <a:cxn ang="0">
                  <a:pos x="T2" y="T3"/>
                </a:cxn>
                <a:cxn ang="0">
                  <a:pos x="T4" y="T5"/>
                </a:cxn>
                <a:cxn ang="0">
                  <a:pos x="T6" y="T7"/>
                </a:cxn>
              </a:cxnLst>
              <a:rect l="0" t="0" r="r" b="b"/>
              <a:pathLst>
                <a:path w="136" h="4">
                  <a:moveTo>
                    <a:pt x="136" y="4"/>
                  </a:moveTo>
                  <a:lnTo>
                    <a:pt x="135" y="0"/>
                  </a:lnTo>
                  <a:lnTo>
                    <a:pt x="5" y="0"/>
                  </a:lnTo>
                  <a:lnTo>
                    <a:pt x="0" y="4"/>
                  </a:lnTo>
                  <a:close/>
                </a:path>
              </a:pathLst>
            </a:custGeom>
            <a:solidFill>
              <a:srgbClr val="0000FF"/>
            </a:solidFill>
            <a:ln>
              <a:noFill/>
            </a:ln>
            <a:effectLst/>
          </p:spPr>
          <p:txBody>
            <a:bodyPr wrap="none"/>
            <a:p>
              <a:endParaRPr altLang="en-US" lang="zh-CN"/>
            </a:p>
          </p:txBody>
        </p:sp>
        <p:sp>
          <p:nvSpPr>
            <p:cNvPr id="1049093" name="Freeform 57"/>
            <p:cNvSpPr>
              <a:spLocks noChangeArrowheads="1"/>
            </p:cNvSpPr>
            <p:nvPr/>
          </p:nvSpPr>
          <p:spPr bwMode="auto">
            <a:xfrm>
              <a:off x="2203" y="286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p:spPr>
          <p:txBody>
            <a:bodyPr wrap="none"/>
            <a:p>
              <a:endParaRPr altLang="en-US" lang="zh-CN"/>
            </a:p>
          </p:txBody>
        </p:sp>
        <p:sp>
          <p:nvSpPr>
            <p:cNvPr id="1049094" name="Line 58"/>
            <p:cNvSpPr>
              <a:spLocks noChangeShapeType="1"/>
            </p:cNvSpPr>
            <p:nvPr/>
          </p:nvSpPr>
          <p:spPr bwMode="auto">
            <a:xfrm>
              <a:off x="2103" y="2978"/>
              <a:ext cx="101" cy="0"/>
            </a:xfrm>
            <a:prstGeom prst="line"/>
            <a:noFill/>
            <a:ln w="25400">
              <a:solidFill>
                <a:srgbClr val="00EFEF"/>
              </a:solidFill>
              <a:round/>
              <a:headEnd/>
              <a:tailEnd/>
            </a:ln>
            <a:effectLst/>
          </p:spPr>
          <p:txBody>
            <a:bodyPr wrap="none"/>
            <a:p>
              <a:endParaRPr altLang="en-US" lang="zh-CN"/>
            </a:p>
          </p:txBody>
        </p:sp>
        <p:sp>
          <p:nvSpPr>
            <p:cNvPr id="1049095" name="Freeform 59"/>
            <p:cNvSpPr>
              <a:spLocks noChangeArrowheads="1"/>
            </p:cNvSpPr>
            <p:nvPr/>
          </p:nvSpPr>
          <p:spPr bwMode="auto">
            <a:xfrm>
              <a:off x="2202" y="2878"/>
              <a:ext cx="1" cy="100"/>
            </a:xfrm>
            <a:custGeom>
              <a:avLst/>
              <a:gdLst>
                <a:gd name="T0" fmla="*/ 0 w 1"/>
                <a:gd name="T1" fmla="*/ 0 h 100"/>
                <a:gd name="T2" fmla="*/ 0 w 1"/>
                <a:gd name="T3" fmla="*/ 0 h 100"/>
                <a:gd name="T4" fmla="*/ 1 w 1"/>
                <a:gd name="T5" fmla="*/ 0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0"/>
                    <a:pt x="1" y="0"/>
                    <a:pt x="1" y="0"/>
                  </a:cubicBezTo>
                  <a:cubicBezTo>
                    <a:pt x="1" y="100"/>
                    <a:pt x="1" y="100"/>
                    <a:pt x="1" y="100"/>
                  </a:cubicBezTo>
                  <a:cubicBezTo>
                    <a:pt x="0" y="98"/>
                    <a:pt x="0" y="98"/>
                    <a:pt x="0" y="98"/>
                  </a:cubicBezTo>
                  <a:close/>
                </a:path>
              </a:pathLst>
            </a:custGeom>
            <a:solidFill>
              <a:srgbClr val="00DCE4"/>
            </a:solidFill>
            <a:ln>
              <a:noFill/>
            </a:ln>
            <a:effectLst/>
          </p:spPr>
          <p:txBody>
            <a:bodyPr wrap="none"/>
            <a:p>
              <a:endParaRPr altLang="en-US" lang="zh-CN"/>
            </a:p>
          </p:txBody>
        </p:sp>
        <p:sp>
          <p:nvSpPr>
            <p:cNvPr id="1049096" name="Freeform 60"/>
            <p:cNvSpPr>
              <a:spLocks noChangeArrowheads="1"/>
            </p:cNvSpPr>
            <p:nvPr/>
          </p:nvSpPr>
          <p:spPr bwMode="auto">
            <a:xfrm>
              <a:off x="2204" y="2863"/>
              <a:ext cx="16" cy="30"/>
            </a:xfrm>
            <a:custGeom>
              <a:avLst/>
              <a:gdLst>
                <a:gd name="T0" fmla="*/ 0 w 16"/>
                <a:gd name="T1" fmla="*/ 17 h 30"/>
                <a:gd name="T2" fmla="*/ 0 w 16"/>
                <a:gd name="T3" fmla="*/ 17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7"/>
                  </a:cubicBezTo>
                  <a:cubicBezTo>
                    <a:pt x="5" y="14"/>
                    <a:pt x="12" y="12"/>
                    <a:pt x="12" y="12"/>
                  </a:cubicBezTo>
                  <a:cubicBezTo>
                    <a:pt x="13" y="13"/>
                    <a:pt x="16" y="30"/>
                    <a:pt x="16" y="30"/>
                  </a:cubicBezTo>
                  <a:cubicBezTo>
                    <a:pt x="16" y="0"/>
                    <a:pt x="16" y="0"/>
                    <a:pt x="16" y="0"/>
                  </a:cubicBezTo>
                  <a:close/>
                </a:path>
              </a:pathLst>
            </a:custGeom>
            <a:solidFill>
              <a:srgbClr val="280078"/>
            </a:solidFill>
            <a:ln>
              <a:noFill/>
            </a:ln>
            <a:effectLst/>
          </p:spPr>
          <p:txBody>
            <a:bodyPr wrap="none"/>
            <a:p>
              <a:endParaRPr altLang="en-US" lang="zh-CN"/>
            </a:p>
          </p:txBody>
        </p:sp>
        <p:sp>
          <p:nvSpPr>
            <p:cNvPr id="1049097" name="Freeform 61"/>
            <p:cNvSpPr>
              <a:spLocks noChangeArrowheads="1"/>
            </p:cNvSpPr>
            <p:nvPr/>
          </p:nvSpPr>
          <p:spPr bwMode="auto">
            <a:xfrm>
              <a:off x="2204" y="2946"/>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5"/>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p:spPr>
          <p:txBody>
            <a:bodyPr wrap="none"/>
            <a:p>
              <a:endParaRPr altLang="en-US" lang="zh-CN"/>
            </a:p>
          </p:txBody>
        </p:sp>
        <p:sp>
          <p:nvSpPr>
            <p:cNvPr id="1049098" name="Rectangle 62"/>
            <p:cNvSpPr>
              <a:spLocks noChangeArrowheads="1"/>
            </p:cNvSpPr>
            <p:nvPr/>
          </p:nvSpPr>
          <p:spPr bwMode="auto">
            <a:xfrm>
              <a:off x="2754" y="2521"/>
              <a:ext cx="136" cy="130"/>
            </a:xfrm>
            <a:prstGeom prst="rect"/>
            <a:solidFill>
              <a:srgbClr val="000000"/>
            </a:solidFill>
            <a:ln w="25400">
              <a:solidFill>
                <a:srgbClr val="000000"/>
              </a:solidFill>
              <a:miter lim="800000"/>
              <a:headEnd/>
              <a:tailEnd/>
            </a:ln>
            <a:effectLst/>
          </p:spPr>
          <p:txBody>
            <a:bodyPr wrap="none"/>
            <a:p>
              <a:endParaRPr altLang="en-US" lang="zh-CN"/>
            </a:p>
          </p:txBody>
        </p:sp>
        <p:sp>
          <p:nvSpPr>
            <p:cNvPr id="1049099" name="Rectangle 63"/>
            <p:cNvSpPr>
              <a:spLocks noChangeArrowheads="1"/>
            </p:cNvSpPr>
            <p:nvPr/>
          </p:nvSpPr>
          <p:spPr bwMode="auto">
            <a:xfrm>
              <a:off x="2742" y="2619"/>
              <a:ext cx="135" cy="20"/>
            </a:xfrm>
            <a:prstGeom prst="rect"/>
            <a:gradFill rotWithShape="0">
              <a:gsLst>
                <a:gs pos="0">
                  <a:srgbClr val="0000FF"/>
                </a:gs>
                <a:gs pos="50000">
                  <a:srgbClr val="38B0FF"/>
                </a:gs>
                <a:gs pos="100000">
                  <a:srgbClr val="0000FF"/>
                </a:gs>
              </a:gsLst>
              <a:lin ang="0" scaled="1"/>
            </a:gradFill>
            <a:ln>
              <a:noFill/>
            </a:ln>
            <a:effectLst/>
          </p:spPr>
          <p:txBody>
            <a:bodyPr wrap="none"/>
            <a:p>
              <a:endParaRPr altLang="en-US" lang="zh-CN"/>
            </a:p>
          </p:txBody>
        </p:sp>
        <p:sp>
          <p:nvSpPr>
            <p:cNvPr id="1049100" name="Freeform 64"/>
            <p:cNvSpPr>
              <a:spLocks noChangeArrowheads="1"/>
            </p:cNvSpPr>
            <p:nvPr/>
          </p:nvSpPr>
          <p:spPr bwMode="auto">
            <a:xfrm>
              <a:off x="2742" y="2506"/>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p:spPr>
          <p:txBody>
            <a:bodyPr wrap="none"/>
            <a:p>
              <a:endParaRPr altLang="en-US" lang="zh-CN"/>
            </a:p>
          </p:txBody>
        </p:sp>
        <p:sp>
          <p:nvSpPr>
            <p:cNvPr id="1049101" name="Rectangle 65"/>
            <p:cNvSpPr>
              <a:spLocks noChangeArrowheads="1"/>
            </p:cNvSpPr>
            <p:nvPr/>
          </p:nvSpPr>
          <p:spPr bwMode="auto">
            <a:xfrm>
              <a:off x="2759" y="2522"/>
              <a:ext cx="101" cy="99"/>
            </a:xfrm>
            <a:prstGeom prst="rect"/>
            <a:solidFill>
              <a:srgbClr val="38B0FF"/>
            </a:solidFill>
            <a:ln>
              <a:noFill/>
            </a:ln>
            <a:effectLst/>
          </p:spPr>
          <p:txBody>
            <a:bodyPr wrap="none"/>
            <a:p>
              <a:endParaRPr altLang="en-US" lang="zh-CN"/>
            </a:p>
          </p:txBody>
        </p:sp>
        <p:sp>
          <p:nvSpPr>
            <p:cNvPr id="1049102" name="Freeform 66"/>
            <p:cNvSpPr>
              <a:spLocks noChangeArrowheads="1"/>
            </p:cNvSpPr>
            <p:nvPr/>
          </p:nvSpPr>
          <p:spPr bwMode="auto">
            <a:xfrm>
              <a:off x="2743" y="2506"/>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p:spPr>
          <p:txBody>
            <a:bodyPr wrap="none"/>
            <a:p>
              <a:endParaRPr altLang="en-US" lang="zh-CN"/>
            </a:p>
          </p:txBody>
        </p:sp>
        <p:sp>
          <p:nvSpPr>
            <p:cNvPr id="1049103" name="Freeform 67"/>
            <p:cNvSpPr/>
            <p:nvPr/>
          </p:nvSpPr>
          <p:spPr bwMode="auto">
            <a:xfrm>
              <a:off x="2759" y="2522"/>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p:spPr>
          <p:txBody>
            <a:bodyPr wrap="none"/>
            <a:p>
              <a:endParaRPr altLang="en-US" lang="zh-CN"/>
            </a:p>
          </p:txBody>
        </p:sp>
        <p:sp>
          <p:nvSpPr>
            <p:cNvPr id="1049104" name="Freeform 68"/>
            <p:cNvSpPr>
              <a:spLocks noChangeArrowheads="1"/>
            </p:cNvSpPr>
            <p:nvPr/>
          </p:nvSpPr>
          <p:spPr bwMode="auto">
            <a:xfrm>
              <a:off x="2859" y="2504"/>
              <a:ext cx="18" cy="135"/>
            </a:xfrm>
            <a:custGeom>
              <a:avLst/>
              <a:gdLst>
                <a:gd name="T0" fmla="*/ 0 w 18"/>
                <a:gd name="T1" fmla="*/ 117 h 135"/>
                <a:gd name="T2" fmla="*/ 0 w 18"/>
                <a:gd name="T3" fmla="*/ 18 h 135"/>
                <a:gd name="T4" fmla="*/ 18 w 18"/>
                <a:gd name="T5" fmla="*/ 0 h 135"/>
                <a:gd name="T6" fmla="*/ 18 w 18"/>
                <a:gd name="T7" fmla="*/ 135 h 135"/>
              </a:gdLst>
              <a:ahLst/>
              <a:cxnLst>
                <a:cxn ang="0">
                  <a:pos x="T0" y="T1"/>
                </a:cxn>
                <a:cxn ang="0">
                  <a:pos x="T2" y="T3"/>
                </a:cxn>
                <a:cxn ang="0">
                  <a:pos x="T4" y="T5"/>
                </a:cxn>
                <a:cxn ang="0">
                  <a:pos x="T6" y="T7"/>
                </a:cxn>
              </a:cxnLst>
              <a:rect l="0" t="0" r="r" b="b"/>
              <a:pathLst>
                <a:path w="18" h="135">
                  <a:moveTo>
                    <a:pt x="0" y="117"/>
                  </a:moveTo>
                  <a:lnTo>
                    <a:pt x="0" y="18"/>
                  </a:lnTo>
                  <a:lnTo>
                    <a:pt x="18" y="0"/>
                  </a:lnTo>
                  <a:lnTo>
                    <a:pt x="18" y="135"/>
                  </a:lnTo>
                  <a:close/>
                </a:path>
              </a:pathLst>
            </a:custGeom>
            <a:solidFill>
              <a:srgbClr val="0000FF"/>
            </a:solidFill>
            <a:ln>
              <a:noFill/>
            </a:ln>
            <a:effectLst/>
          </p:spPr>
          <p:txBody>
            <a:bodyPr wrap="none"/>
            <a:p>
              <a:endParaRPr altLang="en-US" lang="zh-CN"/>
            </a:p>
          </p:txBody>
        </p:sp>
        <p:sp>
          <p:nvSpPr>
            <p:cNvPr id="1049105" name="Line 69"/>
            <p:cNvSpPr>
              <a:spLocks noChangeShapeType="1"/>
            </p:cNvSpPr>
            <p:nvPr/>
          </p:nvSpPr>
          <p:spPr bwMode="auto">
            <a:xfrm>
              <a:off x="2759" y="2621"/>
              <a:ext cx="101" cy="0"/>
            </a:xfrm>
            <a:prstGeom prst="line"/>
            <a:noFill/>
            <a:ln w="25400">
              <a:solidFill>
                <a:srgbClr val="00EFEF"/>
              </a:solidFill>
              <a:round/>
              <a:headEnd/>
              <a:tailEnd/>
            </a:ln>
            <a:effectLst/>
          </p:spPr>
          <p:txBody>
            <a:bodyPr wrap="none"/>
            <a:p>
              <a:endParaRPr altLang="en-US" lang="zh-CN"/>
            </a:p>
          </p:txBody>
        </p:sp>
        <p:sp>
          <p:nvSpPr>
            <p:cNvPr id="1049106" name="Freeform 70"/>
            <p:cNvSpPr>
              <a:spLocks noChangeArrowheads="1"/>
            </p:cNvSpPr>
            <p:nvPr/>
          </p:nvSpPr>
          <p:spPr bwMode="auto">
            <a:xfrm>
              <a:off x="2858" y="2521"/>
              <a:ext cx="1" cy="100"/>
            </a:xfrm>
            <a:custGeom>
              <a:avLst/>
              <a:gdLst>
                <a:gd name="T0" fmla="*/ 0 w 1"/>
                <a:gd name="T1" fmla="*/ 0 h 100"/>
                <a:gd name="T2" fmla="*/ 0 w 1"/>
                <a:gd name="T3" fmla="*/ 0 h 100"/>
                <a:gd name="T4" fmla="*/ 1 w 1"/>
                <a:gd name="T5" fmla="*/ 1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1"/>
                    <a:pt x="1" y="1"/>
                    <a:pt x="1" y="1"/>
                  </a:cubicBezTo>
                  <a:cubicBezTo>
                    <a:pt x="1" y="100"/>
                    <a:pt x="1" y="100"/>
                    <a:pt x="1" y="100"/>
                  </a:cubicBezTo>
                  <a:cubicBezTo>
                    <a:pt x="0" y="98"/>
                    <a:pt x="0" y="98"/>
                    <a:pt x="0" y="98"/>
                  </a:cubicBezTo>
                  <a:close/>
                </a:path>
              </a:pathLst>
            </a:custGeom>
            <a:solidFill>
              <a:srgbClr val="00DCE4"/>
            </a:solidFill>
            <a:ln>
              <a:noFill/>
            </a:ln>
            <a:effectLst/>
          </p:spPr>
          <p:txBody>
            <a:bodyPr wrap="none"/>
            <a:p>
              <a:endParaRPr altLang="en-US" lang="zh-CN"/>
            </a:p>
          </p:txBody>
        </p:sp>
        <p:sp>
          <p:nvSpPr>
            <p:cNvPr id="1049107" name="Freeform 71"/>
            <p:cNvSpPr>
              <a:spLocks noChangeArrowheads="1"/>
            </p:cNvSpPr>
            <p:nvPr/>
          </p:nvSpPr>
          <p:spPr bwMode="auto">
            <a:xfrm>
              <a:off x="2860" y="2506"/>
              <a:ext cx="16" cy="30"/>
            </a:xfrm>
            <a:custGeom>
              <a:avLst/>
              <a:gdLst>
                <a:gd name="T0" fmla="*/ 0 w 16"/>
                <a:gd name="T1" fmla="*/ 17 h 30"/>
                <a:gd name="T2" fmla="*/ 0 w 16"/>
                <a:gd name="T3" fmla="*/ 17 h 30"/>
                <a:gd name="T4" fmla="*/ 0 w 16"/>
                <a:gd name="T5" fmla="*/ 28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8"/>
                  </a:cubicBezTo>
                  <a:cubicBezTo>
                    <a:pt x="5" y="14"/>
                    <a:pt x="12" y="12"/>
                    <a:pt x="12" y="12"/>
                  </a:cubicBezTo>
                  <a:cubicBezTo>
                    <a:pt x="14" y="14"/>
                    <a:pt x="16" y="30"/>
                    <a:pt x="16" y="30"/>
                  </a:cubicBezTo>
                  <a:cubicBezTo>
                    <a:pt x="16" y="0"/>
                    <a:pt x="16" y="0"/>
                    <a:pt x="16" y="0"/>
                  </a:cubicBezTo>
                  <a:close/>
                </a:path>
              </a:pathLst>
            </a:custGeom>
            <a:solidFill>
              <a:srgbClr val="280078"/>
            </a:solidFill>
            <a:ln>
              <a:noFill/>
            </a:ln>
            <a:effectLst/>
          </p:spPr>
          <p:txBody>
            <a:bodyPr wrap="none"/>
            <a:p>
              <a:endParaRPr altLang="en-US" lang="zh-CN"/>
            </a:p>
          </p:txBody>
        </p:sp>
        <p:sp>
          <p:nvSpPr>
            <p:cNvPr id="1049108" name="Freeform 72"/>
            <p:cNvSpPr>
              <a:spLocks noChangeArrowheads="1"/>
            </p:cNvSpPr>
            <p:nvPr/>
          </p:nvSpPr>
          <p:spPr bwMode="auto">
            <a:xfrm>
              <a:off x="2860" y="2589"/>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6"/>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p:spPr>
          <p:txBody>
            <a:bodyPr wrap="none"/>
            <a:p>
              <a:endParaRPr altLang="en-US" lang="zh-CN"/>
            </a:p>
          </p:txBody>
        </p:sp>
        <p:sp>
          <p:nvSpPr>
            <p:cNvPr id="1049109" name="Rectangle 73"/>
            <p:cNvSpPr>
              <a:spLocks noChangeArrowheads="1"/>
            </p:cNvSpPr>
            <p:nvPr/>
          </p:nvSpPr>
          <p:spPr bwMode="auto">
            <a:xfrm>
              <a:off x="4306" y="1817"/>
              <a:ext cx="146" cy="138"/>
            </a:xfrm>
            <a:prstGeom prst="rect"/>
            <a:solidFill>
              <a:srgbClr val="740B00"/>
            </a:solidFill>
            <a:ln w="25400">
              <a:solidFill>
                <a:srgbClr val="740B00"/>
              </a:solidFill>
              <a:miter lim="800000"/>
              <a:headEnd/>
              <a:tailEnd/>
            </a:ln>
            <a:effectLst/>
          </p:spPr>
          <p:txBody>
            <a:bodyPr wrap="none"/>
            <a:p>
              <a:endParaRPr altLang="en-US" lang="zh-CN"/>
            </a:p>
          </p:txBody>
        </p:sp>
        <p:sp>
          <p:nvSpPr>
            <p:cNvPr id="1049110" name="Rectangle 74"/>
            <p:cNvSpPr>
              <a:spLocks noChangeArrowheads="1"/>
            </p:cNvSpPr>
            <p:nvPr/>
          </p:nvSpPr>
          <p:spPr bwMode="auto">
            <a:xfrm>
              <a:off x="4298" y="1922"/>
              <a:ext cx="145" cy="27"/>
            </a:xfrm>
            <a:prstGeom prst="rect"/>
            <a:solidFill>
              <a:srgbClr val="952500"/>
            </a:solidFill>
            <a:ln>
              <a:noFill/>
            </a:ln>
            <a:effectLst/>
          </p:spPr>
          <p:txBody>
            <a:bodyPr wrap="none"/>
            <a:p>
              <a:endParaRPr altLang="en-US" lang="zh-CN"/>
            </a:p>
          </p:txBody>
        </p:sp>
        <p:sp>
          <p:nvSpPr>
            <p:cNvPr id="1049111" name="Freeform 75"/>
            <p:cNvSpPr>
              <a:spLocks noChangeArrowheads="1"/>
            </p:cNvSpPr>
            <p:nvPr/>
          </p:nvSpPr>
          <p:spPr bwMode="auto">
            <a:xfrm>
              <a:off x="4298" y="1803"/>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p:spPr>
          <p:txBody>
            <a:bodyPr wrap="none"/>
            <a:p>
              <a:endParaRPr altLang="en-US" lang="zh-CN"/>
            </a:p>
          </p:txBody>
        </p:sp>
        <p:sp>
          <p:nvSpPr>
            <p:cNvPr id="1049112" name="Rectangle 76"/>
            <p:cNvSpPr>
              <a:spLocks noChangeArrowheads="1"/>
            </p:cNvSpPr>
            <p:nvPr/>
          </p:nvSpPr>
          <p:spPr bwMode="auto">
            <a:xfrm>
              <a:off x="4316" y="1822"/>
              <a:ext cx="107" cy="105"/>
            </a:xfrm>
            <a:prstGeom prst="rect"/>
            <a:solidFill>
              <a:srgbClr val="FF6379"/>
            </a:solidFill>
            <a:ln>
              <a:noFill/>
            </a:ln>
            <a:effectLst/>
          </p:spPr>
          <p:txBody>
            <a:bodyPr wrap="none"/>
            <a:p>
              <a:endParaRPr altLang="en-US" lang="zh-CN"/>
            </a:p>
          </p:txBody>
        </p:sp>
        <p:sp>
          <p:nvSpPr>
            <p:cNvPr id="1049113" name="Freeform 77"/>
            <p:cNvSpPr>
              <a:spLocks noChangeArrowheads="1"/>
            </p:cNvSpPr>
            <p:nvPr/>
          </p:nvSpPr>
          <p:spPr bwMode="auto">
            <a:xfrm>
              <a:off x="4298" y="1803"/>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p:spPr>
          <p:txBody>
            <a:bodyPr wrap="none"/>
            <a:p>
              <a:endParaRPr altLang="en-US" lang="zh-CN"/>
            </a:p>
          </p:txBody>
        </p:sp>
        <p:sp>
          <p:nvSpPr>
            <p:cNvPr id="1049114" name="Freeform 78"/>
            <p:cNvSpPr/>
            <p:nvPr/>
          </p:nvSpPr>
          <p:spPr bwMode="auto">
            <a:xfrm>
              <a:off x="4316" y="1822"/>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p:spPr>
          <p:txBody>
            <a:bodyPr wrap="none"/>
            <a:p>
              <a:endParaRPr altLang="en-US" lang="zh-CN"/>
            </a:p>
          </p:txBody>
        </p:sp>
        <p:sp>
          <p:nvSpPr>
            <p:cNvPr id="1049115" name="Freeform 79"/>
            <p:cNvSpPr>
              <a:spLocks noChangeArrowheads="1"/>
            </p:cNvSpPr>
            <p:nvPr/>
          </p:nvSpPr>
          <p:spPr bwMode="auto">
            <a:xfrm>
              <a:off x="4422" y="1803"/>
              <a:ext cx="20" cy="145"/>
            </a:xfrm>
            <a:custGeom>
              <a:avLst/>
              <a:gdLst>
                <a:gd name="T0" fmla="*/ 0 w 20"/>
                <a:gd name="T1" fmla="*/ 125 h 145"/>
                <a:gd name="T2" fmla="*/ 0 w 20"/>
                <a:gd name="T3" fmla="*/ 19 h 145"/>
                <a:gd name="T4" fmla="*/ 20 w 20"/>
                <a:gd name="T5" fmla="*/ 0 h 145"/>
                <a:gd name="T6" fmla="*/ 20 w 20"/>
                <a:gd name="T7" fmla="*/ 145 h 145"/>
              </a:gdLst>
              <a:ahLst/>
              <a:cxnLst>
                <a:cxn ang="0">
                  <a:pos x="T0" y="T1"/>
                </a:cxn>
                <a:cxn ang="0">
                  <a:pos x="T2" y="T3"/>
                </a:cxn>
                <a:cxn ang="0">
                  <a:pos x="T4" y="T5"/>
                </a:cxn>
                <a:cxn ang="0">
                  <a:pos x="T6" y="T7"/>
                </a:cxn>
              </a:cxnLst>
              <a:rect l="0" t="0" r="r" b="b"/>
              <a:pathLst>
                <a:path w="20" h="145">
                  <a:moveTo>
                    <a:pt x="0" y="125"/>
                  </a:moveTo>
                  <a:lnTo>
                    <a:pt x="0" y="19"/>
                  </a:lnTo>
                  <a:lnTo>
                    <a:pt x="20" y="0"/>
                  </a:lnTo>
                  <a:lnTo>
                    <a:pt x="20" y="145"/>
                  </a:lnTo>
                  <a:close/>
                </a:path>
              </a:pathLst>
            </a:custGeom>
            <a:solidFill>
              <a:srgbClr val="DA0030"/>
            </a:solidFill>
            <a:ln>
              <a:noFill/>
            </a:ln>
            <a:effectLst/>
          </p:spPr>
          <p:txBody>
            <a:bodyPr wrap="none"/>
            <a:p>
              <a:endParaRPr altLang="en-US" lang="zh-CN"/>
            </a:p>
          </p:txBody>
        </p:sp>
        <p:sp>
          <p:nvSpPr>
            <p:cNvPr id="1049116" name="Line 80"/>
            <p:cNvSpPr>
              <a:spLocks noChangeShapeType="1"/>
            </p:cNvSpPr>
            <p:nvPr/>
          </p:nvSpPr>
          <p:spPr bwMode="auto">
            <a:xfrm>
              <a:off x="4316" y="1927"/>
              <a:ext cx="106" cy="0"/>
            </a:xfrm>
            <a:prstGeom prst="line"/>
            <a:noFill/>
            <a:ln w="25400">
              <a:solidFill>
                <a:srgbClr val="BC0024"/>
              </a:solidFill>
              <a:round/>
              <a:headEnd/>
              <a:tailEnd/>
            </a:ln>
            <a:effectLst/>
          </p:spPr>
          <p:txBody>
            <a:bodyPr wrap="none"/>
            <a:p>
              <a:endParaRPr altLang="en-US" lang="zh-CN"/>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117" name="标题 3"/>
          <p:cNvSpPr>
            <a:spLocks noGrp="1"/>
          </p:cNvSpPr>
          <p:nvPr>
            <p:ph type="title"/>
          </p:nvPr>
        </p:nvSpPr>
        <p:spPr>
          <a:xfrm>
            <a:off x="7343192" y="571500"/>
            <a:ext cx="4758612" cy="2197100"/>
          </a:xfrm>
        </p:spPr>
        <p:txBody>
          <a:bodyPr>
            <a:normAutofit/>
          </a:bodyPr>
          <a:p>
            <a:r>
              <a:rPr altLang="zh-CN" dirty="0" sz="2800" lang="en-US">
                <a:latin typeface="+mn-lt"/>
                <a:ea typeface="+mn-ea"/>
                <a:cs typeface="+mn-ea"/>
                <a:sym typeface="+mn-lt"/>
              </a:rPr>
              <a:t>8.7. WBS</a:t>
            </a:r>
            <a:r>
              <a:rPr altLang="en-US" dirty="0" sz="2800" lang="zh-CN">
                <a:latin typeface="+mn-lt"/>
                <a:ea typeface="+mn-ea"/>
                <a:cs typeface="+mn-ea"/>
                <a:sym typeface="+mn-lt"/>
              </a:rPr>
              <a:t>分解与任务网络图</a:t>
            </a:r>
          </a:p>
        </p:txBody>
      </p:sp>
      <p:sp>
        <p:nvSpPr>
          <p:cNvPr id="1049118" name="文本占位符 5"/>
          <p:cNvSpPr>
            <a:spLocks noGrp="1"/>
          </p:cNvSpPr>
          <p:nvPr>
            <p:ph type="body" sz="half" idx="2"/>
          </p:nvPr>
        </p:nvSpPr>
        <p:spPr>
          <a:xfrm>
            <a:off x="7913152" y="2995011"/>
            <a:ext cx="3657600" cy="3214059"/>
          </a:xfrm>
        </p:spPr>
        <p:txBody>
          <a:bodyPr>
            <a:normAutofit/>
          </a:bodyPr>
          <a:p>
            <a:pPr indent="-342900" marL="342900">
              <a:lnSpc>
                <a:spcPct val="150000"/>
              </a:lnSpc>
              <a:buClrTx/>
              <a:buFont typeface="Wingdings" panose="05000000000000000000" pitchFamily="2" charset="2"/>
              <a:buChar char="l"/>
            </a:pPr>
            <a:r>
              <a:rPr altLang="en-US" dirty="0" sz="2400" lang="zh-CN">
                <a:cs typeface="+mn-ea"/>
                <a:sym typeface="+mn-lt"/>
              </a:rPr>
              <a:t>项目进度计划编制过程</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zh-CN" dirty="0" sz="2400" lang="en-US">
                <a:cs typeface="+mn-ea"/>
                <a:sym typeface="+mn-lt"/>
              </a:rPr>
              <a:t>WBS</a:t>
            </a:r>
            <a:r>
              <a:rPr altLang="en-US" dirty="0" sz="2400" lang="zh-CN">
                <a:cs typeface="+mn-ea"/>
                <a:sym typeface="+mn-lt"/>
              </a:rPr>
              <a:t>分解</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任务网络图</a:t>
            </a:r>
            <a:endParaRPr altLang="zh-CN" dirty="0" sz="2400" lang="en-US">
              <a:cs typeface="+mn-ea"/>
              <a:sym typeface="+mn-lt"/>
            </a:endParaRPr>
          </a:p>
        </p:txBody>
      </p:sp>
      <p:pic>
        <p:nvPicPr>
          <p:cNvPr id="2097173"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74"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75"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17"/>
                                        </p:tgtEl>
                                        <p:attrNameLst>
                                          <p:attrName>style.visibility</p:attrName>
                                        </p:attrNameLst>
                                      </p:cBhvr>
                                      <p:to>
                                        <p:strVal val="visible"/>
                                      </p:to>
                                    </p:set>
                                    <p:animEffect transition="in" filter="wipe(down)">
                                      <p:cBhvr>
                                        <p:cTn dur="500" id="7"/>
                                        <p:tgtEl>
                                          <p:spTgt spid="104911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118">
                                            <p:txEl>
                                              <p:pRg st="0" end="0"/>
                                            </p:txEl>
                                          </p:spTgt>
                                        </p:tgtEl>
                                        <p:attrNameLst>
                                          <p:attrName>style.visibility</p:attrName>
                                        </p:attrNameLst>
                                      </p:cBhvr>
                                      <p:to>
                                        <p:strVal val="visible"/>
                                      </p:to>
                                    </p:set>
                                    <p:animEffect transition="in" filter="fade">
                                      <p:cBhvr>
                                        <p:cTn dur="1000" id="12"/>
                                        <p:tgtEl>
                                          <p:spTgt spid="1049118">
                                            <p:txEl>
                                              <p:pRg st="0" end="0"/>
                                            </p:txEl>
                                          </p:spTgt>
                                        </p:tgtEl>
                                      </p:cBhvr>
                                    </p:animEffect>
                                    <p:anim calcmode="lin" valueType="num">
                                      <p:cBhvr>
                                        <p:cTn dur="1000" fill="hold" id="13"/>
                                        <p:tgtEl>
                                          <p:spTgt spid="1049118">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1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9118">
                                            <p:txEl>
                                              <p:pRg st="1" end="1"/>
                                            </p:txEl>
                                          </p:spTgt>
                                        </p:tgtEl>
                                        <p:attrNameLst>
                                          <p:attrName>style.visibility</p:attrName>
                                        </p:attrNameLst>
                                      </p:cBhvr>
                                      <p:to>
                                        <p:strVal val="visible"/>
                                      </p:to>
                                    </p:set>
                                    <p:animEffect transition="in" filter="fade">
                                      <p:cBhvr>
                                        <p:cTn dur="1000" id="19"/>
                                        <p:tgtEl>
                                          <p:spTgt spid="1049118">
                                            <p:txEl>
                                              <p:pRg st="1" end="1"/>
                                            </p:txEl>
                                          </p:spTgt>
                                        </p:tgtEl>
                                      </p:cBhvr>
                                    </p:animEffect>
                                    <p:anim calcmode="lin" valueType="num">
                                      <p:cBhvr>
                                        <p:cTn dur="1000" fill="hold" id="20"/>
                                        <p:tgtEl>
                                          <p:spTgt spid="1049118">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91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9118">
                                            <p:txEl>
                                              <p:pRg st="2" end="2"/>
                                            </p:txEl>
                                          </p:spTgt>
                                        </p:tgtEl>
                                        <p:attrNameLst>
                                          <p:attrName>style.visibility</p:attrName>
                                        </p:attrNameLst>
                                      </p:cBhvr>
                                      <p:to>
                                        <p:strVal val="visible"/>
                                      </p:to>
                                    </p:set>
                                    <p:animEffect transition="in" filter="fade">
                                      <p:cBhvr>
                                        <p:cTn dur="1000" id="26"/>
                                        <p:tgtEl>
                                          <p:spTgt spid="1049118">
                                            <p:txEl>
                                              <p:pRg st="2" end="2"/>
                                            </p:txEl>
                                          </p:spTgt>
                                        </p:tgtEl>
                                      </p:cBhvr>
                                    </p:animEffect>
                                    <p:anim calcmode="lin" valueType="num">
                                      <p:cBhvr>
                                        <p:cTn dur="1000" fill="hold" id="27"/>
                                        <p:tgtEl>
                                          <p:spTgt spid="1049118">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911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17" grpId="0"/>
      <p:bldP spid="1049118"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9122" name="标题 10"/>
          <p:cNvSpPr>
            <a:spLocks noGrp="1"/>
          </p:cNvSpPr>
          <p:nvPr>
            <p:ph type="title"/>
          </p:nvPr>
        </p:nvSpPr>
        <p:spPr/>
        <p:txBody>
          <a:bodyPr/>
          <a:p>
            <a:r>
              <a:rPr altLang="zh-CN" dirty="0" lang="en-US">
                <a:sym typeface="+mn-lt"/>
              </a:rPr>
              <a:t>8.7.1. </a:t>
            </a:r>
            <a:r>
              <a:rPr altLang="en-US" dirty="0" lang="zh-CN">
                <a:sym typeface="+mn-lt"/>
              </a:rPr>
              <a:t>项目进度计划编制过程</a:t>
            </a:r>
          </a:p>
        </p:txBody>
      </p:sp>
      <p:sp>
        <p:nvSpPr>
          <p:cNvPr id="1049123" name="圆角矩形 35"/>
          <p:cNvSpPr/>
          <p:nvPr/>
        </p:nvSpPr>
        <p:spPr>
          <a:xfrm>
            <a:off x="833281"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定义项目任务</a:t>
            </a:r>
          </a:p>
        </p:txBody>
      </p:sp>
      <p:sp>
        <p:nvSpPr>
          <p:cNvPr id="1049124" name="圆角矩形 38"/>
          <p:cNvSpPr/>
          <p:nvPr/>
        </p:nvSpPr>
        <p:spPr>
          <a:xfrm>
            <a:off x="2957056"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估算任务所需要的时间与成本</a:t>
            </a:r>
          </a:p>
        </p:txBody>
      </p:sp>
      <p:sp>
        <p:nvSpPr>
          <p:cNvPr id="1049125" name="圆角矩形 39"/>
          <p:cNvSpPr/>
          <p:nvPr/>
        </p:nvSpPr>
        <p:spPr>
          <a:xfrm>
            <a:off x="5080801"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定义任务间时序关系，形成任务网络</a:t>
            </a:r>
          </a:p>
        </p:txBody>
      </p:sp>
      <p:sp>
        <p:nvSpPr>
          <p:cNvPr id="1049126" name="圆角矩形 40"/>
          <p:cNvSpPr/>
          <p:nvPr/>
        </p:nvSpPr>
        <p:spPr>
          <a:xfrm>
            <a:off x="7219340"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为项目任务分配资源（人员、设备等）</a:t>
            </a:r>
          </a:p>
        </p:txBody>
      </p:sp>
      <p:sp>
        <p:nvSpPr>
          <p:cNvPr id="1049127" name="圆角矩形 41"/>
          <p:cNvSpPr/>
          <p:nvPr/>
        </p:nvSpPr>
        <p:spPr>
          <a:xfrm>
            <a:off x="9350481"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关键路径评估与监控</a:t>
            </a:r>
          </a:p>
        </p:txBody>
      </p:sp>
      <p:cxnSp>
        <p:nvCxnSpPr>
          <p:cNvPr id="3145939" name="直接箭头连接符 43"/>
          <p:cNvCxnSpPr>
            <a:cxnSpLocks/>
            <a:stCxn id="1049123" idx="3"/>
            <a:endCxn id="1049124" idx="1"/>
          </p:cNvCxnSpPr>
          <p:nvPr/>
        </p:nvCxnSpPr>
        <p:spPr>
          <a:xfrm>
            <a:off x="2750572" y="2986553"/>
            <a:ext cx="206484"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40" name="直接箭头连接符 45"/>
          <p:cNvCxnSpPr>
            <a:cxnSpLocks/>
            <a:stCxn id="1049124" idx="3"/>
            <a:endCxn id="1049125" idx="1"/>
          </p:cNvCxnSpPr>
          <p:nvPr/>
        </p:nvCxnSpPr>
        <p:spPr>
          <a:xfrm>
            <a:off x="4874347" y="2986553"/>
            <a:ext cx="206454"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41" name="直接箭头连接符 47"/>
          <p:cNvCxnSpPr>
            <a:cxnSpLocks/>
            <a:stCxn id="1049125" idx="3"/>
            <a:endCxn id="1049126" idx="1"/>
          </p:cNvCxnSpPr>
          <p:nvPr/>
        </p:nvCxnSpPr>
        <p:spPr>
          <a:xfrm>
            <a:off x="6998092" y="2986553"/>
            <a:ext cx="221248"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42" name="直接箭头连接符 49"/>
          <p:cNvCxnSpPr>
            <a:cxnSpLocks/>
            <a:stCxn id="1049126" idx="3"/>
            <a:endCxn id="1049127" idx="1"/>
          </p:cNvCxnSpPr>
          <p:nvPr/>
        </p:nvCxnSpPr>
        <p:spPr>
          <a:xfrm>
            <a:off x="9136631" y="2986553"/>
            <a:ext cx="213850"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128" name="矩形 50"/>
          <p:cNvSpPr/>
          <p:nvPr/>
        </p:nvSpPr>
        <p:spPr>
          <a:xfrm>
            <a:off x="1493231" y="1961227"/>
            <a:ext cx="595035" cy="584775"/>
          </a:xfrm>
          <a:prstGeom prst="rect"/>
        </p:spPr>
        <p:txBody>
          <a:bodyPr wrap="none">
            <a:spAutoFit/>
          </a:bodyPr>
          <a:p>
            <a:r>
              <a:rPr altLang="en-US" dirty="0" sz="3200" lang="zh-CN"/>
              <a:t>①</a:t>
            </a:r>
          </a:p>
        </p:txBody>
      </p:sp>
      <p:sp>
        <p:nvSpPr>
          <p:cNvPr id="1049129" name="矩形 51"/>
          <p:cNvSpPr/>
          <p:nvPr/>
        </p:nvSpPr>
        <p:spPr>
          <a:xfrm>
            <a:off x="3613312" y="1961227"/>
            <a:ext cx="595035" cy="584775"/>
          </a:xfrm>
          <a:prstGeom prst="rect"/>
        </p:spPr>
        <p:txBody>
          <a:bodyPr wrap="none">
            <a:spAutoFit/>
          </a:bodyPr>
          <a:p>
            <a:r>
              <a:rPr altLang="en-US" dirty="0" sz="3200" lang="zh-CN"/>
              <a:t>②</a:t>
            </a:r>
          </a:p>
        </p:txBody>
      </p:sp>
      <p:sp>
        <p:nvSpPr>
          <p:cNvPr id="1049130" name="矩形 52"/>
          <p:cNvSpPr/>
          <p:nvPr/>
        </p:nvSpPr>
        <p:spPr>
          <a:xfrm>
            <a:off x="5733393" y="1961227"/>
            <a:ext cx="595035" cy="584775"/>
          </a:xfrm>
          <a:prstGeom prst="rect"/>
        </p:spPr>
        <p:txBody>
          <a:bodyPr wrap="none">
            <a:spAutoFit/>
          </a:bodyPr>
          <a:p>
            <a:r>
              <a:rPr altLang="en-US" dirty="0" sz="3200" lang="zh-CN"/>
              <a:t>③</a:t>
            </a:r>
          </a:p>
        </p:txBody>
      </p:sp>
      <p:sp>
        <p:nvSpPr>
          <p:cNvPr id="1049131" name="矩形 53"/>
          <p:cNvSpPr/>
          <p:nvPr/>
        </p:nvSpPr>
        <p:spPr>
          <a:xfrm>
            <a:off x="7853473" y="1961227"/>
            <a:ext cx="595035" cy="584775"/>
          </a:xfrm>
          <a:prstGeom prst="rect"/>
        </p:spPr>
        <p:txBody>
          <a:bodyPr wrap="none">
            <a:spAutoFit/>
          </a:bodyPr>
          <a:p>
            <a:r>
              <a:rPr altLang="en-US" dirty="0" sz="3200" lang="zh-CN"/>
              <a:t>④</a:t>
            </a:r>
          </a:p>
        </p:txBody>
      </p:sp>
      <p:sp>
        <p:nvSpPr>
          <p:cNvPr id="1049132" name="矩形 54"/>
          <p:cNvSpPr/>
          <p:nvPr/>
        </p:nvSpPr>
        <p:spPr>
          <a:xfrm>
            <a:off x="9973553" y="1961227"/>
            <a:ext cx="595035" cy="584775"/>
          </a:xfrm>
          <a:prstGeom prst="rect"/>
        </p:spPr>
        <p:txBody>
          <a:bodyPr wrap="none">
            <a:spAutoFit/>
          </a:bodyPr>
          <a:p>
            <a:r>
              <a:rPr altLang="en-US" dirty="0" sz="3200" lang="zh-CN"/>
              <a:t>⑤</a:t>
            </a:r>
          </a:p>
        </p:txBody>
      </p:sp>
      <p:sp>
        <p:nvSpPr>
          <p:cNvPr id="1049133" name="TextBox 55"/>
          <p:cNvSpPr txBox="1"/>
          <p:nvPr/>
        </p:nvSpPr>
        <p:spPr>
          <a:xfrm>
            <a:off x="811159" y="4365527"/>
            <a:ext cx="1961535" cy="1158240"/>
          </a:xfrm>
          <a:prstGeom prst="rect"/>
          <a:noFill/>
        </p:spPr>
        <p:txBody>
          <a:bodyPr rtlCol="0" wrap="square">
            <a:spAutoFit/>
          </a:bodyPr>
          <a:p>
            <a:pPr algn="ctr"/>
            <a:r>
              <a:rPr altLang="en-US" dirty="0" sz="2400" lang="zh-CN"/>
              <a:t>将项目进行分解，可形成</a:t>
            </a:r>
            <a:r>
              <a:rPr altLang="zh-CN" dirty="0" sz="2400" lang="en-US"/>
              <a:t>WBS</a:t>
            </a:r>
            <a:r>
              <a:rPr altLang="en-US" dirty="0" sz="2400" lang="zh-CN"/>
              <a:t>结构</a:t>
            </a:r>
          </a:p>
        </p:txBody>
      </p:sp>
      <p:cxnSp>
        <p:nvCxnSpPr>
          <p:cNvPr id="3145943" name="直接连接符 57"/>
          <p:cNvCxnSpPr>
            <a:cxnSpLocks/>
            <a:stCxn id="1049123" idx="2"/>
            <a:endCxn id="1049133" idx="0"/>
          </p:cNvCxnSpPr>
          <p:nvPr/>
        </p:nvCxnSpPr>
        <p:spPr>
          <a:xfrm>
            <a:off x="1791927" y="3495372"/>
            <a:ext cx="0" cy="870155"/>
          </a:xfrm>
          <a:prstGeom prst="line"/>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9134" name="TextBox 58"/>
          <p:cNvSpPr txBox="1"/>
          <p:nvPr/>
        </p:nvSpPr>
        <p:spPr>
          <a:xfrm>
            <a:off x="4984925" y="4380276"/>
            <a:ext cx="2109036" cy="1513840"/>
          </a:xfrm>
          <a:prstGeom prst="rect"/>
          <a:noFill/>
        </p:spPr>
        <p:txBody>
          <a:bodyPr rtlCol="0" wrap="square">
            <a:spAutoFit/>
          </a:bodyPr>
          <a:p>
            <a:pPr algn="ctr"/>
            <a:r>
              <a:rPr altLang="en-US" dirty="0" sz="2400" lang="zh-CN"/>
              <a:t>以任务网络形式化与直观化表示任务及相互时序关系</a:t>
            </a:r>
          </a:p>
        </p:txBody>
      </p:sp>
      <p:cxnSp>
        <p:nvCxnSpPr>
          <p:cNvPr id="3145944" name="直接连接符 59"/>
          <p:cNvCxnSpPr>
            <a:cxnSpLocks/>
            <a:stCxn id="1049125" idx="2"/>
            <a:endCxn id="1049134" idx="0"/>
          </p:cNvCxnSpPr>
          <p:nvPr/>
        </p:nvCxnSpPr>
        <p:spPr>
          <a:xfrm flipH="1">
            <a:off x="6039443" y="3495372"/>
            <a:ext cx="4" cy="884904"/>
          </a:xfrm>
          <a:prstGeom prst="line"/>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9135" name="TextBox 62"/>
          <p:cNvSpPr txBox="1"/>
          <p:nvPr/>
        </p:nvSpPr>
        <p:spPr>
          <a:xfrm>
            <a:off x="3952568" y="1238868"/>
            <a:ext cx="4094481" cy="510540"/>
          </a:xfrm>
          <a:prstGeom prst="rect"/>
          <a:noFill/>
        </p:spPr>
        <p:txBody>
          <a:bodyPr rtlCol="0" wrap="none">
            <a:spAutoFit/>
          </a:bodyPr>
          <a:p>
            <a:r>
              <a:rPr altLang="en-US" dirty="0" sz="2800" lang="zh-CN"/>
              <a:t>编制项目进度计划的步骤</a:t>
            </a:r>
          </a:p>
        </p:txBody>
      </p:sp>
      <p:sp>
        <p:nvSpPr>
          <p:cNvPr id="1049136" name="TextBox 63"/>
          <p:cNvSpPr txBox="1"/>
          <p:nvPr/>
        </p:nvSpPr>
        <p:spPr>
          <a:xfrm>
            <a:off x="7197209" y="4409772"/>
            <a:ext cx="1961535" cy="1513840"/>
          </a:xfrm>
          <a:prstGeom prst="rect"/>
          <a:noFill/>
        </p:spPr>
        <p:txBody>
          <a:bodyPr rtlCol="0" wrap="square">
            <a:spAutoFit/>
          </a:bodyPr>
          <a:p>
            <a:pPr algn="ctr"/>
            <a:r>
              <a:rPr altLang="en-US" dirty="0" sz="2400" lang="zh-CN"/>
              <a:t>用甘特图等可视化表示项目进度计划</a:t>
            </a:r>
          </a:p>
        </p:txBody>
      </p:sp>
      <p:cxnSp>
        <p:nvCxnSpPr>
          <p:cNvPr id="3145945" name="直接连接符 64"/>
          <p:cNvCxnSpPr>
            <a:cxnSpLocks/>
            <a:stCxn id="1049126" idx="2"/>
            <a:endCxn id="1049136" idx="0"/>
          </p:cNvCxnSpPr>
          <p:nvPr/>
        </p:nvCxnSpPr>
        <p:spPr>
          <a:xfrm flipH="1">
            <a:off x="8177977" y="3495372"/>
            <a:ext cx="9" cy="914400"/>
          </a:xfrm>
          <a:prstGeom prst="line"/>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9140" name="标题 10"/>
          <p:cNvSpPr>
            <a:spLocks noGrp="1"/>
          </p:cNvSpPr>
          <p:nvPr>
            <p:ph type="title"/>
          </p:nvPr>
        </p:nvSpPr>
        <p:spPr/>
        <p:txBody>
          <a:bodyPr/>
          <a:p>
            <a:r>
              <a:rPr altLang="zh-CN" dirty="0" lang="en-US">
                <a:sym typeface="+mn-lt"/>
              </a:rPr>
              <a:t>8.7.2. </a:t>
            </a:r>
            <a:r>
              <a:rPr altLang="en-US" dirty="0" lang="zh-CN">
                <a:sym typeface="+mn-lt"/>
              </a:rPr>
              <a:t>工作分解结构</a:t>
            </a:r>
            <a:r>
              <a:rPr altLang="zh-CN" dirty="0" lang="en-US">
                <a:sym typeface="+mn-lt"/>
              </a:rPr>
              <a:t>WBS——</a:t>
            </a:r>
            <a:r>
              <a:rPr altLang="en-US" dirty="0" lang="zh-CN">
                <a:sym typeface="+mn-lt"/>
              </a:rPr>
              <a:t>定义与作用</a:t>
            </a:r>
          </a:p>
        </p:txBody>
      </p:sp>
      <p:sp>
        <p:nvSpPr>
          <p:cNvPr id="1049141" name="矩形 26"/>
          <p:cNvSpPr/>
          <p:nvPr/>
        </p:nvSpPr>
        <p:spPr>
          <a:xfrm>
            <a:off x="1252011" y="981775"/>
            <a:ext cx="9533466" cy="4511040"/>
          </a:xfrm>
          <a:prstGeom prst="rect"/>
        </p:spPr>
        <p:txBody>
          <a:bodyPr wrap="square">
            <a:spAutoFit/>
          </a:bodyPr>
          <a:p>
            <a:pPr>
              <a:lnSpc>
                <a:spcPct val="150000"/>
              </a:lnSpc>
            </a:pPr>
            <a:r>
              <a:rPr altLang="en-US" dirty="0" sz="2400" lang="zh-CN">
                <a:solidFill>
                  <a:srgbClr val="0070C0"/>
                </a:solidFill>
                <a:latin typeface="微软雅黑" panose="020B0503020204020204" pitchFamily="34" charset="-122"/>
                <a:ea typeface="微软雅黑" panose="020B0503020204020204" pitchFamily="34" charset="-122"/>
              </a:rPr>
              <a:t>定义：</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工作分解结构（</a:t>
            </a:r>
            <a:r>
              <a:rPr altLang="zh-CN" dirty="0" sz="2400" lang="en-US">
                <a:solidFill>
                  <a:srgbClr val="2D2E2D"/>
                </a:solidFill>
                <a:latin typeface="微软雅黑" panose="020B0503020204020204" pitchFamily="34" charset="-122"/>
                <a:ea typeface="微软雅黑" panose="020B0503020204020204" pitchFamily="34" charset="-122"/>
              </a:rPr>
              <a:t>Work Breakdown Structure, WBS</a:t>
            </a:r>
            <a:r>
              <a:rPr altLang="en-US" dirty="0" sz="2400" lang="zh-CN">
                <a:solidFill>
                  <a:srgbClr val="2D2E2D"/>
                </a:solidFill>
                <a:latin typeface="微软雅黑" panose="020B0503020204020204" pitchFamily="34" charset="-122"/>
                <a:ea typeface="微软雅黑" panose="020B0503020204020204" pitchFamily="34" charset="-122"/>
              </a:rPr>
              <a:t>）是将项目按照功能或过程进行</a:t>
            </a:r>
            <a:r>
              <a:rPr altLang="en-US" dirty="0" sz="2400" lang="zh-CN">
                <a:solidFill>
                  <a:srgbClr val="FF0000"/>
                </a:solidFill>
                <a:latin typeface="微软雅黑" panose="020B0503020204020204" pitchFamily="34" charset="-122"/>
                <a:ea typeface="微软雅黑" panose="020B0503020204020204" pitchFamily="34" charset="-122"/>
              </a:rPr>
              <a:t>逐层分解</a:t>
            </a:r>
            <a:r>
              <a:rPr altLang="en-US" dirty="0" sz="2400" lang="zh-CN">
                <a:solidFill>
                  <a:srgbClr val="2D2E2D"/>
                </a:solidFill>
                <a:latin typeface="微软雅黑" panose="020B0503020204020204" pitchFamily="34" charset="-122"/>
                <a:ea typeface="微软雅黑" panose="020B0503020204020204" pitchFamily="34" charset="-122"/>
              </a:rPr>
              <a:t>，</a:t>
            </a:r>
            <a:r>
              <a:rPr altLang="en-US" dirty="0" sz="2400" lang="zh-CN"/>
              <a:t>直到划分为若干内容单一、便于组织管理的单项工作，最终</a:t>
            </a:r>
            <a:r>
              <a:rPr altLang="en-US" dirty="0" sz="2400" lang="zh-CN">
                <a:solidFill>
                  <a:srgbClr val="2D2E2D"/>
                </a:solidFill>
                <a:latin typeface="微软雅黑" panose="020B0503020204020204" pitchFamily="34" charset="-122"/>
                <a:ea typeface="微软雅黑" panose="020B0503020204020204" pitchFamily="34" charset="-122"/>
              </a:rPr>
              <a:t>形成的</a:t>
            </a:r>
            <a:r>
              <a:rPr altLang="en-US" dirty="0" sz="2400" lang="zh-CN">
                <a:solidFill>
                  <a:srgbClr val="FF0000"/>
                </a:solidFill>
                <a:latin typeface="微软雅黑" panose="020B0503020204020204" pitchFamily="34" charset="-122"/>
                <a:ea typeface="微软雅黑" panose="020B0503020204020204" pitchFamily="34" charset="-122"/>
              </a:rPr>
              <a:t>树形结构</a:t>
            </a:r>
            <a:r>
              <a:rPr altLang="en-US" dirty="0" sz="2400" lang="zh-CN">
                <a:solidFill>
                  <a:srgbClr val="2D2E2D"/>
                </a:solidFill>
                <a:latin typeface="微软雅黑" panose="020B0503020204020204" pitchFamily="34" charset="-122"/>
                <a:ea typeface="微软雅黑" panose="020B0503020204020204" pitchFamily="34" charset="-122"/>
              </a:rPr>
              <a:t>示意图。</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altLang="en-US" dirty="0" sz="2400" lang="zh-CN">
                <a:solidFill>
                  <a:srgbClr val="0070C0"/>
                </a:solidFill>
                <a:latin typeface="微软雅黑" panose="020B0503020204020204" pitchFamily="34" charset="-122"/>
                <a:ea typeface="微软雅黑" panose="020B0503020204020204" pitchFamily="34" charset="-122"/>
              </a:rPr>
              <a:t>作用：</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altLang="en-US" dirty="0" sz="2400" lang="zh-CN">
                <a:solidFill>
                  <a:srgbClr val="2D2E2D"/>
                </a:solidFill>
                <a:latin typeface="微软雅黑" panose="020B0503020204020204" pitchFamily="34" charset="-122"/>
                <a:ea typeface="微软雅黑" panose="020B0503020204020204" pitchFamily="34" charset="-122"/>
              </a:rPr>
              <a:t>相关成员可直观了解软件项目中的各项任务（活动）</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altLang="en-US" dirty="0" sz="2400" lang="zh-CN">
                <a:solidFill>
                  <a:srgbClr val="2D2E2D"/>
                </a:solidFill>
                <a:latin typeface="微软雅黑" panose="020B0503020204020204" pitchFamily="34" charset="-122"/>
                <a:ea typeface="微软雅黑" panose="020B0503020204020204" pitchFamily="34" charset="-122"/>
              </a:rPr>
              <a:t>将项目分解为可管理的任务（活动）</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altLang="en-US" dirty="0" sz="2400" lang="zh-CN">
                <a:solidFill>
                  <a:srgbClr val="2D2E2D"/>
                </a:solidFill>
                <a:latin typeface="微软雅黑" panose="020B0503020204020204" pitchFamily="34" charset="-122"/>
                <a:ea typeface="微软雅黑" panose="020B0503020204020204" pitchFamily="34" charset="-122"/>
              </a:rPr>
              <a:t>作为项目计划与跟踪的基础</a:t>
            </a:r>
            <a:endParaRPr altLang="zh-CN" dirty="0" sz="2400" lang="en-US">
              <a:solidFill>
                <a:srgbClr val="2D2E2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9141">
                                            <p:txEl>
                                              <p:pRg st="2" end="2"/>
                                            </p:txEl>
                                          </p:spTgt>
                                        </p:tgtEl>
                                        <p:attrNameLst>
                                          <p:attrName>style.visibility</p:attrName>
                                        </p:attrNameLst>
                                      </p:cBhvr>
                                      <p:to>
                                        <p:strVal val="visible"/>
                                      </p:to>
                                    </p:set>
                                    <p:anim calcmode="lin" valueType="num">
                                      <p:cBhvr additive="base">
                                        <p:cTn dur="500" fill="hold" id="7"/>
                                        <p:tgtEl>
                                          <p:spTgt spid="1049141">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9141">
                                            <p:txEl>
                                              <p:pRg st="2" end="2"/>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9141">
                                            <p:txEl>
                                              <p:pRg st="3" end="3"/>
                                            </p:txEl>
                                          </p:spTgt>
                                        </p:tgtEl>
                                        <p:attrNameLst>
                                          <p:attrName>style.visibility</p:attrName>
                                        </p:attrNameLst>
                                      </p:cBhvr>
                                      <p:to>
                                        <p:strVal val="visible"/>
                                      </p:to>
                                    </p:set>
                                    <p:anim calcmode="lin" valueType="num">
                                      <p:cBhvr additive="base">
                                        <p:cTn dur="500" fill="hold" id="11"/>
                                        <p:tgtEl>
                                          <p:spTgt spid="1049141">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91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 presetSubtype="4">
                                  <p:stCondLst>
                                    <p:cond delay="0"/>
                                  </p:stCondLst>
                                  <p:childTnLst>
                                    <p:set>
                                      <p:cBhvr>
                                        <p:cTn dur="1" fill="hold" id="16">
                                          <p:stCondLst>
                                            <p:cond delay="0"/>
                                          </p:stCondLst>
                                        </p:cTn>
                                        <p:tgtEl>
                                          <p:spTgt spid="1049141">
                                            <p:txEl>
                                              <p:pRg st="4" end="4"/>
                                            </p:txEl>
                                          </p:spTgt>
                                        </p:tgtEl>
                                        <p:attrNameLst>
                                          <p:attrName>style.visibility</p:attrName>
                                        </p:attrNameLst>
                                      </p:cBhvr>
                                      <p:to>
                                        <p:strVal val="visible"/>
                                      </p:to>
                                    </p:set>
                                    <p:anim calcmode="lin" valueType="num">
                                      <p:cBhvr additive="base">
                                        <p:cTn dur="500" fill="hold" id="17"/>
                                        <p:tgtEl>
                                          <p:spTgt spid="1049141">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91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4" presetSubtype="16">
                                  <p:stCondLst>
                                    <p:cond delay="0"/>
                                  </p:stCondLst>
                                  <p:childTnLst>
                                    <p:set>
                                      <p:cBhvr>
                                        <p:cTn dur="1" fill="hold" id="22">
                                          <p:stCondLst>
                                            <p:cond delay="0"/>
                                          </p:stCondLst>
                                        </p:cTn>
                                        <p:tgtEl>
                                          <p:spTgt spid="1049141">
                                            <p:txEl>
                                              <p:pRg st="5" end="5"/>
                                            </p:txEl>
                                          </p:spTgt>
                                        </p:tgtEl>
                                        <p:attrNameLst>
                                          <p:attrName>style.visibility</p:attrName>
                                        </p:attrNameLst>
                                      </p:cBhvr>
                                      <p:to>
                                        <p:strVal val="visible"/>
                                      </p:to>
                                    </p:set>
                                    <p:animEffect transition="in" filter="box(in)">
                                      <p:cBhvr>
                                        <p:cTn dur="500" id="23"/>
                                        <p:tgtEl>
                                          <p:spTgt spid="1049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9145" name="标题 10"/>
          <p:cNvSpPr>
            <a:spLocks noGrp="1"/>
          </p:cNvSpPr>
          <p:nvPr>
            <p:ph type="title"/>
          </p:nvPr>
        </p:nvSpPr>
        <p:spPr/>
        <p:txBody>
          <a:bodyPr/>
          <a:p>
            <a:r>
              <a:rPr altLang="zh-CN" dirty="0" lang="en-US">
                <a:sym typeface="+mn-lt"/>
              </a:rPr>
              <a:t>8.7.2. </a:t>
            </a:r>
            <a:r>
              <a:rPr altLang="en-US" dirty="0" lang="zh-CN">
                <a:sym typeface="+mn-lt"/>
              </a:rPr>
              <a:t>工作分解结构</a:t>
            </a:r>
            <a:r>
              <a:rPr altLang="zh-CN" dirty="0" lang="en-US">
                <a:sym typeface="+mn-lt"/>
              </a:rPr>
              <a:t>WBS——</a:t>
            </a:r>
            <a:r>
              <a:rPr altLang="en-US" dirty="0" lang="zh-CN">
                <a:sym typeface="+mn-lt"/>
              </a:rPr>
              <a:t>分解模式</a:t>
            </a:r>
          </a:p>
        </p:txBody>
      </p:sp>
      <p:sp>
        <p:nvSpPr>
          <p:cNvPr id="1049146" name="矩形 3"/>
          <p:cNvSpPr/>
          <p:nvPr/>
        </p:nvSpPr>
        <p:spPr>
          <a:xfrm>
            <a:off x="2470355" y="1401092"/>
            <a:ext cx="1445343" cy="560439"/>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软件产品</a:t>
            </a:r>
          </a:p>
        </p:txBody>
      </p:sp>
      <p:sp>
        <p:nvSpPr>
          <p:cNvPr id="1049147" name="矩形 4"/>
          <p:cNvSpPr/>
          <p:nvPr/>
        </p:nvSpPr>
        <p:spPr>
          <a:xfrm>
            <a:off x="457200" y="2654705"/>
            <a:ext cx="1445343" cy="560439"/>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子系统</a:t>
            </a:r>
            <a:r>
              <a:rPr altLang="zh-CN" dirty="0" lang="en-US"/>
              <a:t>1</a:t>
            </a:r>
            <a:endParaRPr altLang="en-US" dirty="0" lang="zh-CN"/>
          </a:p>
        </p:txBody>
      </p:sp>
      <p:sp>
        <p:nvSpPr>
          <p:cNvPr id="1049148" name="矩形 5"/>
          <p:cNvSpPr/>
          <p:nvPr/>
        </p:nvSpPr>
        <p:spPr>
          <a:xfrm>
            <a:off x="2470355" y="2654705"/>
            <a:ext cx="1445343" cy="560439"/>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子系统</a:t>
            </a:r>
            <a:r>
              <a:rPr altLang="zh-CN" dirty="0" lang="en-US"/>
              <a:t>2</a:t>
            </a:r>
            <a:endParaRPr altLang="en-US" dirty="0" lang="zh-CN"/>
          </a:p>
        </p:txBody>
      </p:sp>
      <p:sp>
        <p:nvSpPr>
          <p:cNvPr id="1049149" name="矩形 6"/>
          <p:cNvSpPr/>
          <p:nvPr/>
        </p:nvSpPr>
        <p:spPr>
          <a:xfrm>
            <a:off x="4483510" y="2654705"/>
            <a:ext cx="1445343" cy="560439"/>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子系统</a:t>
            </a:r>
            <a:r>
              <a:rPr altLang="zh-CN" dirty="0" lang="en-US"/>
              <a:t>3</a:t>
            </a:r>
            <a:endParaRPr altLang="en-US" dirty="0" lang="zh-CN"/>
          </a:p>
        </p:txBody>
      </p:sp>
      <p:sp>
        <p:nvSpPr>
          <p:cNvPr id="1049150" name="矩形 7"/>
          <p:cNvSpPr/>
          <p:nvPr/>
        </p:nvSpPr>
        <p:spPr>
          <a:xfrm>
            <a:off x="309715"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1</a:t>
            </a:r>
            <a:endParaRPr altLang="en-US" dirty="0" lang="zh-CN"/>
          </a:p>
        </p:txBody>
      </p:sp>
      <p:sp>
        <p:nvSpPr>
          <p:cNvPr id="1049151" name="矩形 8"/>
          <p:cNvSpPr/>
          <p:nvPr/>
        </p:nvSpPr>
        <p:spPr>
          <a:xfrm>
            <a:off x="929150"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2</a:t>
            </a:r>
            <a:endParaRPr altLang="en-US" dirty="0" lang="zh-CN"/>
          </a:p>
        </p:txBody>
      </p:sp>
      <p:sp>
        <p:nvSpPr>
          <p:cNvPr id="1049152" name="矩形 9"/>
          <p:cNvSpPr/>
          <p:nvPr/>
        </p:nvSpPr>
        <p:spPr>
          <a:xfrm>
            <a:off x="2300742"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4</a:t>
            </a:r>
            <a:endParaRPr altLang="en-US" dirty="0" lang="zh-CN"/>
          </a:p>
        </p:txBody>
      </p:sp>
      <p:sp>
        <p:nvSpPr>
          <p:cNvPr id="1049153" name="矩形 11"/>
          <p:cNvSpPr/>
          <p:nvPr/>
        </p:nvSpPr>
        <p:spPr>
          <a:xfrm>
            <a:off x="2949672"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5</a:t>
            </a:r>
            <a:endParaRPr altLang="en-US" dirty="0" lang="zh-CN"/>
          </a:p>
        </p:txBody>
      </p:sp>
      <p:sp>
        <p:nvSpPr>
          <p:cNvPr id="1049154" name="矩形 12"/>
          <p:cNvSpPr/>
          <p:nvPr/>
        </p:nvSpPr>
        <p:spPr>
          <a:xfrm>
            <a:off x="3583853"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6</a:t>
            </a:r>
            <a:endParaRPr altLang="en-US" dirty="0" lang="zh-CN"/>
          </a:p>
        </p:txBody>
      </p:sp>
      <p:sp>
        <p:nvSpPr>
          <p:cNvPr id="1049155" name="矩形 13"/>
          <p:cNvSpPr/>
          <p:nvPr/>
        </p:nvSpPr>
        <p:spPr>
          <a:xfrm>
            <a:off x="4660489"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7</a:t>
            </a:r>
            <a:endParaRPr altLang="en-US" dirty="0" lang="zh-CN"/>
          </a:p>
        </p:txBody>
      </p:sp>
      <p:sp>
        <p:nvSpPr>
          <p:cNvPr id="1049156" name="矩形 14"/>
          <p:cNvSpPr/>
          <p:nvPr/>
        </p:nvSpPr>
        <p:spPr>
          <a:xfrm>
            <a:off x="5279926" y="4055803"/>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8</a:t>
            </a:r>
            <a:endParaRPr altLang="en-US" dirty="0" lang="zh-CN"/>
          </a:p>
        </p:txBody>
      </p:sp>
      <p:sp>
        <p:nvSpPr>
          <p:cNvPr id="1049157" name="矩形 15"/>
          <p:cNvSpPr/>
          <p:nvPr/>
        </p:nvSpPr>
        <p:spPr>
          <a:xfrm>
            <a:off x="1533834"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3</a:t>
            </a:r>
            <a:endParaRPr altLang="en-US" dirty="0" lang="zh-CN"/>
          </a:p>
        </p:txBody>
      </p:sp>
      <p:cxnSp>
        <p:nvCxnSpPr>
          <p:cNvPr id="3145946" name="肘形连接符 17"/>
          <p:cNvCxnSpPr>
            <a:cxnSpLocks/>
            <a:stCxn id="1049146" idx="2"/>
            <a:endCxn id="1049147" idx="0"/>
          </p:cNvCxnSpPr>
          <p:nvPr/>
        </p:nvCxnSpPr>
        <p:spPr>
          <a:xfrm rot="5400000">
            <a:off x="1839863" y="1301541"/>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47" name="肘形连接符 19"/>
          <p:cNvCxnSpPr>
            <a:cxnSpLocks/>
            <a:stCxn id="1049146" idx="2"/>
            <a:endCxn id="1049149" idx="0"/>
          </p:cNvCxnSpPr>
          <p:nvPr/>
        </p:nvCxnSpPr>
        <p:spPr>
          <a:xfrm rot="16200000" flipH="1">
            <a:off x="3853017" y="1301540"/>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48" name="直接连接符 21"/>
          <p:cNvCxnSpPr>
            <a:cxnSpLocks/>
            <a:stCxn id="1049146" idx="2"/>
            <a:endCxn id="1049148" idx="0"/>
          </p:cNvCxnSpPr>
          <p:nvPr/>
        </p:nvCxnSpPr>
        <p:spPr>
          <a:xfrm>
            <a:off x="3193027" y="1961531"/>
            <a:ext cx="0" cy="693174"/>
          </a:xfrm>
          <a:prstGeom prst="line"/>
        </p:spPr>
        <p:style>
          <a:lnRef idx="1">
            <a:schemeClr val="accent1"/>
          </a:lnRef>
          <a:fillRef idx="0">
            <a:schemeClr val="accent1"/>
          </a:fillRef>
          <a:effectRef idx="0">
            <a:schemeClr val="accent1"/>
          </a:effectRef>
          <a:fontRef idx="minor">
            <a:schemeClr val="tx1"/>
          </a:fontRef>
        </p:style>
      </p:cxnSp>
      <p:cxnSp>
        <p:nvCxnSpPr>
          <p:cNvPr id="3145949" name="肘形连接符 23"/>
          <p:cNvCxnSpPr>
            <a:cxnSpLocks/>
            <a:stCxn id="1049147" idx="2"/>
            <a:endCxn id="1049150" idx="0"/>
          </p:cNvCxnSpPr>
          <p:nvPr/>
        </p:nvCxnSpPr>
        <p:spPr>
          <a:xfrm rot="5400000">
            <a:off x="442452" y="3333130"/>
            <a:ext cx="855407" cy="61943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0" name="肘形连接符 25"/>
          <p:cNvCxnSpPr>
            <a:cxnSpLocks/>
            <a:stCxn id="1049147" idx="2"/>
            <a:endCxn id="1049151" idx="0"/>
          </p:cNvCxnSpPr>
          <p:nvPr/>
        </p:nvCxnSpPr>
        <p:spPr>
          <a:xfrm rot="16200000" flipH="1">
            <a:off x="752169" y="3642846"/>
            <a:ext cx="855407"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1" name="肘形连接符 28"/>
          <p:cNvCxnSpPr>
            <a:cxnSpLocks/>
            <a:stCxn id="1049147" idx="2"/>
            <a:endCxn id="1049157" idx="0"/>
          </p:cNvCxnSpPr>
          <p:nvPr/>
        </p:nvCxnSpPr>
        <p:spPr>
          <a:xfrm rot="16200000" flipH="1">
            <a:off x="1054511" y="3340504"/>
            <a:ext cx="855407" cy="6046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2" name="肘形连接符 30"/>
          <p:cNvCxnSpPr>
            <a:cxnSpLocks/>
            <a:stCxn id="1049148" idx="2"/>
            <a:endCxn id="1049152" idx="0"/>
          </p:cNvCxnSpPr>
          <p:nvPr/>
        </p:nvCxnSpPr>
        <p:spPr>
          <a:xfrm rot="5400000">
            <a:off x="2444543" y="3322066"/>
            <a:ext cx="855407" cy="64156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3" name="肘形连接符 32"/>
          <p:cNvCxnSpPr>
            <a:cxnSpLocks/>
            <a:stCxn id="1049148" idx="2"/>
            <a:endCxn id="1049153" idx="0"/>
          </p:cNvCxnSpPr>
          <p:nvPr/>
        </p:nvCxnSpPr>
        <p:spPr>
          <a:xfrm rot="16200000" flipH="1">
            <a:off x="2769008" y="3639163"/>
            <a:ext cx="855407" cy="73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4" name="肘形连接符 34"/>
          <p:cNvCxnSpPr>
            <a:cxnSpLocks/>
            <a:stCxn id="1049148" idx="2"/>
            <a:endCxn id="1049154" idx="0"/>
          </p:cNvCxnSpPr>
          <p:nvPr/>
        </p:nvCxnSpPr>
        <p:spPr>
          <a:xfrm rot="16200000" flipH="1">
            <a:off x="3086098" y="3322072"/>
            <a:ext cx="855407" cy="64154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5" name="肘形连接符 36"/>
          <p:cNvCxnSpPr>
            <a:cxnSpLocks/>
            <a:stCxn id="1049149" idx="2"/>
            <a:endCxn id="1049155" idx="0"/>
          </p:cNvCxnSpPr>
          <p:nvPr/>
        </p:nvCxnSpPr>
        <p:spPr>
          <a:xfrm rot="5400000">
            <a:off x="4630994" y="3495362"/>
            <a:ext cx="855407" cy="2949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6" name="肘形连接符 38"/>
          <p:cNvCxnSpPr>
            <a:cxnSpLocks/>
            <a:stCxn id="1049149" idx="2"/>
            <a:endCxn id="1049156" idx="0"/>
          </p:cNvCxnSpPr>
          <p:nvPr/>
        </p:nvCxnSpPr>
        <p:spPr>
          <a:xfrm rot="16200000" flipH="1">
            <a:off x="4948086" y="3473239"/>
            <a:ext cx="840659" cy="32446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49158" name="矩形 39"/>
          <p:cNvSpPr/>
          <p:nvPr/>
        </p:nvSpPr>
        <p:spPr>
          <a:xfrm>
            <a:off x="8281224" y="1401092"/>
            <a:ext cx="1445343"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软件产品</a:t>
            </a:r>
          </a:p>
        </p:txBody>
      </p:sp>
      <p:sp>
        <p:nvSpPr>
          <p:cNvPr id="1049159" name="矩形 40"/>
          <p:cNvSpPr/>
          <p:nvPr/>
        </p:nvSpPr>
        <p:spPr>
          <a:xfrm>
            <a:off x="6459794" y="2654705"/>
            <a:ext cx="1165122"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项目规划</a:t>
            </a:r>
          </a:p>
        </p:txBody>
      </p:sp>
      <p:sp>
        <p:nvSpPr>
          <p:cNvPr id="1049160" name="矩形 41"/>
          <p:cNvSpPr/>
          <p:nvPr/>
        </p:nvSpPr>
        <p:spPr>
          <a:xfrm>
            <a:off x="7777317" y="2654705"/>
            <a:ext cx="1165122"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需求分析</a:t>
            </a:r>
          </a:p>
        </p:txBody>
      </p:sp>
      <p:sp>
        <p:nvSpPr>
          <p:cNvPr id="1049161" name="矩形 42"/>
          <p:cNvSpPr/>
          <p:nvPr/>
        </p:nvSpPr>
        <p:spPr>
          <a:xfrm>
            <a:off x="10412364" y="2654705"/>
            <a:ext cx="1165122"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实现</a:t>
            </a:r>
          </a:p>
        </p:txBody>
      </p:sp>
      <p:sp>
        <p:nvSpPr>
          <p:cNvPr id="1049162" name="矩形 43"/>
          <p:cNvSpPr/>
          <p:nvPr/>
        </p:nvSpPr>
        <p:spPr>
          <a:xfrm>
            <a:off x="6459788"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合同签订</a:t>
            </a:r>
          </a:p>
        </p:txBody>
      </p:sp>
      <p:sp>
        <p:nvSpPr>
          <p:cNvPr id="1049163" name="矩形 44"/>
          <p:cNvSpPr/>
          <p:nvPr/>
        </p:nvSpPr>
        <p:spPr>
          <a:xfrm>
            <a:off x="7079223"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计划编制</a:t>
            </a:r>
          </a:p>
        </p:txBody>
      </p:sp>
      <p:sp>
        <p:nvSpPr>
          <p:cNvPr id="1049164" name="矩形 45"/>
          <p:cNvSpPr/>
          <p:nvPr/>
        </p:nvSpPr>
        <p:spPr>
          <a:xfrm>
            <a:off x="7831399"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需求采集</a:t>
            </a:r>
          </a:p>
        </p:txBody>
      </p:sp>
      <p:sp>
        <p:nvSpPr>
          <p:cNvPr id="1049165" name="矩形 46"/>
          <p:cNvSpPr/>
          <p:nvPr/>
        </p:nvSpPr>
        <p:spPr>
          <a:xfrm>
            <a:off x="8480329"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需求分析</a:t>
            </a:r>
          </a:p>
        </p:txBody>
      </p:sp>
      <p:sp>
        <p:nvSpPr>
          <p:cNvPr id="1049166" name="矩形 48"/>
          <p:cNvSpPr/>
          <p:nvPr/>
        </p:nvSpPr>
        <p:spPr>
          <a:xfrm>
            <a:off x="10500854"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编码</a:t>
            </a:r>
          </a:p>
        </p:txBody>
      </p:sp>
      <p:sp>
        <p:nvSpPr>
          <p:cNvPr id="1049167" name="矩形 49"/>
          <p:cNvSpPr/>
          <p:nvPr/>
        </p:nvSpPr>
        <p:spPr>
          <a:xfrm>
            <a:off x="11120291" y="4055803"/>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测试</a:t>
            </a:r>
          </a:p>
        </p:txBody>
      </p:sp>
      <p:cxnSp>
        <p:nvCxnSpPr>
          <p:cNvPr id="3145957" name="肘形连接符 51"/>
          <p:cNvCxnSpPr>
            <a:cxnSpLocks/>
            <a:stCxn id="1049158" idx="2"/>
            <a:endCxn id="1049159" idx="0"/>
          </p:cNvCxnSpPr>
          <p:nvPr/>
        </p:nvCxnSpPr>
        <p:spPr>
          <a:xfrm rot="5400000">
            <a:off x="7676539" y="1327348"/>
            <a:ext cx="693174" cy="196154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8" name="肘形连接符 52"/>
          <p:cNvCxnSpPr>
            <a:cxnSpLocks/>
            <a:stCxn id="1049158" idx="2"/>
            <a:endCxn id="1049161" idx="0"/>
          </p:cNvCxnSpPr>
          <p:nvPr/>
        </p:nvCxnSpPr>
        <p:spPr>
          <a:xfrm rot="16200000" flipH="1">
            <a:off x="9652823" y="1312603"/>
            <a:ext cx="693174" cy="199102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9" name="肘形连接符 54"/>
          <p:cNvCxnSpPr>
            <a:cxnSpLocks/>
            <a:stCxn id="1049159" idx="2"/>
            <a:endCxn id="1049162" idx="0"/>
          </p:cNvCxnSpPr>
          <p:nvPr/>
        </p:nvCxnSpPr>
        <p:spPr>
          <a:xfrm rot="5400000">
            <a:off x="6448730" y="3476925"/>
            <a:ext cx="855407" cy="33184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0" name="肘形连接符 55"/>
          <p:cNvCxnSpPr>
            <a:cxnSpLocks/>
            <a:stCxn id="1049159" idx="2"/>
            <a:endCxn id="1049163" idx="0"/>
          </p:cNvCxnSpPr>
          <p:nvPr/>
        </p:nvCxnSpPr>
        <p:spPr>
          <a:xfrm rot="16200000" flipH="1">
            <a:off x="6758447" y="3499051"/>
            <a:ext cx="855407" cy="28759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1" name="肘形连接符 57"/>
          <p:cNvCxnSpPr>
            <a:cxnSpLocks/>
            <a:stCxn id="1049160" idx="2"/>
            <a:endCxn id="1049164" idx="0"/>
          </p:cNvCxnSpPr>
          <p:nvPr/>
        </p:nvCxnSpPr>
        <p:spPr>
          <a:xfrm rot="5400000">
            <a:off x="7793297" y="3503969"/>
            <a:ext cx="855407" cy="27775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2" name="肘形连接符 58"/>
          <p:cNvCxnSpPr>
            <a:cxnSpLocks/>
            <a:stCxn id="1049160" idx="2"/>
            <a:endCxn id="1049165" idx="0"/>
          </p:cNvCxnSpPr>
          <p:nvPr/>
        </p:nvCxnSpPr>
        <p:spPr>
          <a:xfrm rot="16200000" flipH="1">
            <a:off x="8117762" y="3457260"/>
            <a:ext cx="855407" cy="37117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3" name="肘形连接符 60"/>
          <p:cNvCxnSpPr>
            <a:cxnSpLocks/>
            <a:stCxn id="1049161" idx="2"/>
            <a:endCxn id="1049166" idx="0"/>
          </p:cNvCxnSpPr>
          <p:nvPr/>
        </p:nvCxnSpPr>
        <p:spPr>
          <a:xfrm rot="5400000">
            <a:off x="10445548" y="3521173"/>
            <a:ext cx="855407" cy="24334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4" name="肘形连接符 61"/>
          <p:cNvCxnSpPr>
            <a:cxnSpLocks/>
            <a:stCxn id="1049161" idx="2"/>
            <a:endCxn id="1049167" idx="0"/>
          </p:cNvCxnSpPr>
          <p:nvPr/>
        </p:nvCxnSpPr>
        <p:spPr>
          <a:xfrm rot="16200000" flipH="1">
            <a:off x="10762640" y="3447428"/>
            <a:ext cx="840659" cy="37608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9168" name="矩形 81"/>
          <p:cNvSpPr/>
          <p:nvPr/>
        </p:nvSpPr>
        <p:spPr>
          <a:xfrm>
            <a:off x="9094840" y="2669453"/>
            <a:ext cx="1165122"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系统设计</a:t>
            </a:r>
          </a:p>
        </p:txBody>
      </p:sp>
      <p:sp>
        <p:nvSpPr>
          <p:cNvPr id="1049169" name="矩形 82"/>
          <p:cNvSpPr/>
          <p:nvPr/>
        </p:nvSpPr>
        <p:spPr>
          <a:xfrm>
            <a:off x="9144005" y="4085299"/>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概要设计</a:t>
            </a:r>
          </a:p>
        </p:txBody>
      </p:sp>
      <p:sp>
        <p:nvSpPr>
          <p:cNvPr id="1049170" name="矩形 83"/>
          <p:cNvSpPr/>
          <p:nvPr/>
        </p:nvSpPr>
        <p:spPr>
          <a:xfrm>
            <a:off x="9792935" y="4085299"/>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详细设计</a:t>
            </a:r>
          </a:p>
        </p:txBody>
      </p:sp>
      <p:cxnSp>
        <p:nvCxnSpPr>
          <p:cNvPr id="3145965" name="肘形连接符 84"/>
          <p:cNvCxnSpPr>
            <a:cxnSpLocks/>
            <a:stCxn id="1049168" idx="2"/>
            <a:endCxn id="1049169" idx="0"/>
          </p:cNvCxnSpPr>
          <p:nvPr/>
        </p:nvCxnSpPr>
        <p:spPr>
          <a:xfrm rot="5400000">
            <a:off x="9108362" y="3516259"/>
            <a:ext cx="855407" cy="28267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6" name="肘形连接符 85"/>
          <p:cNvCxnSpPr>
            <a:cxnSpLocks/>
            <a:stCxn id="1049168" idx="2"/>
            <a:endCxn id="1049170" idx="0"/>
          </p:cNvCxnSpPr>
          <p:nvPr/>
        </p:nvCxnSpPr>
        <p:spPr>
          <a:xfrm rot="16200000" flipH="1">
            <a:off x="9432826" y="3474466"/>
            <a:ext cx="855407" cy="36625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7" name="肘形连接符 87"/>
          <p:cNvCxnSpPr>
            <a:cxnSpLocks/>
            <a:stCxn id="1049158" idx="2"/>
            <a:endCxn id="1049160" idx="0"/>
          </p:cNvCxnSpPr>
          <p:nvPr/>
        </p:nvCxnSpPr>
        <p:spPr>
          <a:xfrm rot="5400000">
            <a:off x="8335300" y="1986109"/>
            <a:ext cx="693174" cy="6440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8" name="肘形连接符 89"/>
          <p:cNvCxnSpPr>
            <a:cxnSpLocks/>
            <a:stCxn id="1049158" idx="2"/>
            <a:endCxn id="1049168" idx="0"/>
          </p:cNvCxnSpPr>
          <p:nvPr/>
        </p:nvCxnSpPr>
        <p:spPr>
          <a:xfrm rot="16200000" flipH="1">
            <a:off x="8986687" y="1978739"/>
            <a:ext cx="707922" cy="67350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9171" name="TextBox 90"/>
          <p:cNvSpPr txBox="1"/>
          <p:nvPr/>
        </p:nvSpPr>
        <p:spPr>
          <a:xfrm>
            <a:off x="5058697" y="884903"/>
            <a:ext cx="2031325" cy="461665"/>
          </a:xfrm>
          <a:prstGeom prst="rect"/>
          <a:noFill/>
        </p:spPr>
        <p:txBody>
          <a:bodyPr rtlCol="0" wrap="none">
            <a:spAutoFit/>
          </a:bodyPr>
          <a:p>
            <a:r>
              <a:rPr altLang="en-US" b="1" dirty="0" sz="2400" lang="zh-CN">
                <a:solidFill>
                  <a:srgbClr val="0070C0"/>
                </a:solidFill>
              </a:rPr>
              <a:t>两种分解模式</a:t>
            </a:r>
          </a:p>
        </p:txBody>
      </p:sp>
      <p:sp>
        <p:nvSpPr>
          <p:cNvPr id="1049172" name="TextBox 91"/>
          <p:cNvSpPr txBox="1"/>
          <p:nvPr/>
        </p:nvSpPr>
        <p:spPr>
          <a:xfrm>
            <a:off x="1563330" y="5707626"/>
            <a:ext cx="2339102" cy="461665"/>
          </a:xfrm>
          <a:prstGeom prst="rect"/>
          <a:noFill/>
        </p:spPr>
        <p:txBody>
          <a:bodyPr rtlCol="0" wrap="none">
            <a:spAutoFit/>
          </a:bodyPr>
          <a:p>
            <a:r>
              <a:rPr altLang="en-US" dirty="0" sz="2400" lang="zh-CN">
                <a:solidFill>
                  <a:srgbClr val="0070C0"/>
                </a:solidFill>
              </a:rPr>
              <a:t>基于功能的分解</a:t>
            </a:r>
          </a:p>
        </p:txBody>
      </p:sp>
      <p:sp>
        <p:nvSpPr>
          <p:cNvPr id="1049173" name="TextBox 92"/>
          <p:cNvSpPr txBox="1"/>
          <p:nvPr/>
        </p:nvSpPr>
        <p:spPr>
          <a:xfrm>
            <a:off x="7831395" y="5648632"/>
            <a:ext cx="2339102" cy="461665"/>
          </a:xfrm>
          <a:prstGeom prst="rect"/>
          <a:noFill/>
        </p:spPr>
        <p:txBody>
          <a:bodyPr rtlCol="0" wrap="none">
            <a:spAutoFit/>
          </a:bodyPr>
          <a:p>
            <a:r>
              <a:rPr altLang="en-US" dirty="0" sz="2400" lang="zh-CN">
                <a:solidFill>
                  <a:srgbClr val="0070C0"/>
                </a:solidFill>
              </a:rPr>
              <a:t>基于过程的分解</a:t>
            </a:r>
          </a:p>
        </p:txBody>
      </p:sp>
      <p:cxnSp>
        <p:nvCxnSpPr>
          <p:cNvPr id="3145969" name="直接连接符 94"/>
          <p:cNvCxnSpPr>
            <a:cxnSpLocks/>
          </p:cNvCxnSpPr>
          <p:nvPr/>
        </p:nvCxnSpPr>
        <p:spPr>
          <a:xfrm>
            <a:off x="6164826" y="1828800"/>
            <a:ext cx="0" cy="4011561"/>
          </a:xfrm>
          <a:prstGeom prst="line"/>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9177" name="标题 1"/>
          <p:cNvSpPr>
            <a:spLocks noGrp="1"/>
          </p:cNvSpPr>
          <p:nvPr>
            <p:ph type="title"/>
          </p:nvPr>
        </p:nvSpPr>
        <p:spPr/>
        <p:txBody>
          <a:bodyPr/>
          <a:p>
            <a:r>
              <a:rPr altLang="zh-CN" dirty="0" lang="en-US">
                <a:sym typeface="+mn-lt"/>
              </a:rPr>
              <a:t>8.7.2. </a:t>
            </a:r>
            <a:r>
              <a:rPr altLang="en-US" dirty="0" lang="zh-CN">
                <a:sym typeface="+mn-lt"/>
              </a:rPr>
              <a:t>工作分解结构</a:t>
            </a:r>
            <a:r>
              <a:rPr altLang="zh-CN" dirty="0" lang="en-US">
                <a:sym typeface="+mn-lt"/>
              </a:rPr>
              <a:t>WBS——</a:t>
            </a:r>
            <a:r>
              <a:rPr altLang="en-US" dirty="0" lang="zh-CN">
                <a:sym typeface="+mn-lt"/>
              </a:rPr>
              <a:t>构建原则</a:t>
            </a:r>
            <a:endParaRPr altLang="en-US" dirty="0" lang="zh-CN"/>
          </a:p>
        </p:txBody>
      </p:sp>
      <p:sp>
        <p:nvSpPr>
          <p:cNvPr id="1049178" name="Rectangle 3"/>
          <p:cNvSpPr txBox="1">
            <a:spLocks noChangeArrowheads="1"/>
          </p:cNvSpPr>
          <p:nvPr/>
        </p:nvSpPr>
        <p:spPr>
          <a:xfrm>
            <a:off x="1015181" y="1637073"/>
            <a:ext cx="10223090" cy="4454012"/>
          </a:xfrm>
          <a:prstGeom prst="rect"/>
        </p:spPr>
        <p:txBody>
          <a:bodyPr>
            <a:noAutofit/>
          </a:bodyPr>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一个任务只应该在</a:t>
            </a:r>
            <a:r>
              <a:rPr altLang="zh-CN" dirty="0" sz="2400" lang="en-US"/>
              <a:t>WBS</a:t>
            </a:r>
            <a:r>
              <a:rPr altLang="en-US" dirty="0" sz="2400" lang="zh-CN"/>
              <a:t>中的一个地方出现</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zh-CN" dirty="0" sz="2400" lang="en-US"/>
              <a:t>WBS</a:t>
            </a:r>
            <a:r>
              <a:rPr altLang="en-US" dirty="0" sz="2400" lang="zh-CN"/>
              <a:t>中某项任务的内容是其下所有</a:t>
            </a:r>
            <a:r>
              <a:rPr altLang="zh-CN" dirty="0" sz="2400" lang="en-US"/>
              <a:t>WBS</a:t>
            </a:r>
            <a:r>
              <a:rPr altLang="en-US" dirty="0" sz="2400" lang="zh-CN"/>
              <a:t>项的总和</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一个</a:t>
            </a:r>
            <a:r>
              <a:rPr altLang="zh-CN" dirty="0" sz="2400" lang="en-US"/>
              <a:t>WBS</a:t>
            </a:r>
            <a:r>
              <a:rPr altLang="en-US" dirty="0" sz="2400" lang="zh-CN"/>
              <a:t>项只能由一个人责任，其他人只能是参与者</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zh-CN" dirty="0" sz="2400" lang="en-US"/>
              <a:t>WBS</a:t>
            </a:r>
            <a:r>
              <a:rPr altLang="en-US" dirty="0" sz="2400" lang="zh-CN"/>
              <a:t>必须与实际工作中的执行方式一致</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应让项目团队成员积极参与创建</a:t>
            </a:r>
            <a:r>
              <a:rPr altLang="zh-CN" dirty="0" sz="2400" lang="en-US"/>
              <a:t>WBS</a:t>
            </a:r>
            <a:r>
              <a:rPr altLang="en-US" dirty="0" sz="2400" lang="zh-CN"/>
              <a:t>，以确保</a:t>
            </a:r>
            <a:r>
              <a:rPr altLang="zh-CN" dirty="0" sz="2400" lang="en-US"/>
              <a:t>WBS</a:t>
            </a:r>
            <a:r>
              <a:rPr altLang="en-US" dirty="0" sz="2400" lang="zh-CN"/>
              <a:t>的一致性</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每个</a:t>
            </a:r>
            <a:r>
              <a:rPr altLang="zh-CN" dirty="0" sz="2400" lang="en-US"/>
              <a:t>WBS</a:t>
            </a:r>
            <a:r>
              <a:rPr altLang="en-US" dirty="0" sz="2400" lang="zh-CN"/>
              <a:t>项都必须文档化，以确保准确理解已包括和未包括的工作范围</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zh-CN" dirty="0" sz="2400" lang="en-US"/>
              <a:t>WBS</a:t>
            </a:r>
            <a:r>
              <a:rPr altLang="en-US" dirty="0" sz="2400" lang="zh-CN"/>
              <a:t>可以根据需求进行必要变更维护</a:t>
            </a: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Char char="▪"/>
            </a:pP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9179" name="TextBox 3"/>
          <p:cNvSpPr txBox="1"/>
          <p:nvPr/>
        </p:nvSpPr>
        <p:spPr>
          <a:xfrm>
            <a:off x="1002890" y="1135625"/>
            <a:ext cx="3865881" cy="447040"/>
          </a:xfrm>
          <a:prstGeom prst="rect"/>
          <a:noFill/>
        </p:spPr>
        <p:txBody>
          <a:bodyPr rtlCol="0" wrap="none">
            <a:spAutoFit/>
          </a:bodyPr>
          <a:p>
            <a:r>
              <a:rPr altLang="zh-CN" b="1" dirty="0" sz="2400" lang="en-US">
                <a:solidFill>
                  <a:srgbClr val="0070C0"/>
                </a:solidFill>
              </a:rPr>
              <a:t>WBS</a:t>
            </a:r>
            <a:r>
              <a:rPr altLang="en-US" b="1" dirty="0" sz="2400" lang="zh-CN">
                <a:solidFill>
                  <a:srgbClr val="0070C0"/>
                </a:solidFill>
              </a:rPr>
              <a:t>构建应该注意的原则：</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9178">
                                            <p:txEl>
                                              <p:pRg st="1" end="1"/>
                                            </p:txEl>
                                          </p:spTgt>
                                        </p:tgtEl>
                                        <p:attrNameLst>
                                          <p:attrName>style.visibility</p:attrName>
                                        </p:attrNameLst>
                                      </p:cBhvr>
                                      <p:to>
                                        <p:strVal val="visible"/>
                                      </p:to>
                                    </p:set>
                                    <p:animEffect transition="in" filter="blinds(horizontal)">
                                      <p:cBhvr>
                                        <p:cTn dur="500" id="7"/>
                                        <p:tgtEl>
                                          <p:spTgt spid="1049178">
                                            <p:txEl>
                                              <p:pRg st="1" end="1"/>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 presetSubtype="4">
                                  <p:stCondLst>
                                    <p:cond delay="0"/>
                                  </p:stCondLst>
                                  <p:childTnLst>
                                    <p:set>
                                      <p:cBhvr>
                                        <p:cTn dur="1" fill="hold" id="11">
                                          <p:stCondLst>
                                            <p:cond delay="0"/>
                                          </p:stCondLst>
                                        </p:cTn>
                                        <p:tgtEl>
                                          <p:spTgt spid="1049178">
                                            <p:txEl>
                                              <p:pRg st="2" end="2"/>
                                            </p:txEl>
                                          </p:spTgt>
                                        </p:tgtEl>
                                        <p:attrNameLst>
                                          <p:attrName>style.visibility</p:attrName>
                                        </p:attrNameLst>
                                      </p:cBhvr>
                                      <p:to>
                                        <p:strVal val="visible"/>
                                      </p:to>
                                    </p:set>
                                    <p:anim calcmode="lin" valueType="num">
                                      <p:cBhvr additive="base">
                                        <p:cTn dur="500" fill="hold" id="12"/>
                                        <p:tgtEl>
                                          <p:spTgt spid="104917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3"/>
                                        <p:tgtEl>
                                          <p:spTgt spid="10491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3" presetSubtype="10">
                                  <p:stCondLst>
                                    <p:cond delay="0"/>
                                  </p:stCondLst>
                                  <p:childTnLst>
                                    <p:set>
                                      <p:cBhvr>
                                        <p:cTn dur="1" fill="hold" id="17">
                                          <p:stCondLst>
                                            <p:cond delay="0"/>
                                          </p:stCondLst>
                                        </p:cTn>
                                        <p:tgtEl>
                                          <p:spTgt spid="1049178">
                                            <p:txEl>
                                              <p:pRg st="3" end="3"/>
                                            </p:txEl>
                                          </p:spTgt>
                                        </p:tgtEl>
                                        <p:attrNameLst>
                                          <p:attrName>style.visibility</p:attrName>
                                        </p:attrNameLst>
                                      </p:cBhvr>
                                      <p:to>
                                        <p:strVal val="visible"/>
                                      </p:to>
                                    </p:set>
                                    <p:animEffect transition="in" filter="blinds(horizontal)">
                                      <p:cBhvr>
                                        <p:cTn dur="500" id="18"/>
                                        <p:tgtEl>
                                          <p:spTgt spid="1049178">
                                            <p:txEl>
                                              <p:pRg st="3" end="3"/>
                                            </p:txEl>
                                          </p:spTgt>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8" presetSubtype="16">
                                  <p:stCondLst>
                                    <p:cond delay="0"/>
                                  </p:stCondLst>
                                  <p:childTnLst>
                                    <p:set>
                                      <p:cBhvr>
                                        <p:cTn dur="1" fill="hold" id="22">
                                          <p:stCondLst>
                                            <p:cond delay="0"/>
                                          </p:stCondLst>
                                        </p:cTn>
                                        <p:tgtEl>
                                          <p:spTgt spid="1049178">
                                            <p:txEl>
                                              <p:pRg st="4" end="4"/>
                                            </p:txEl>
                                          </p:spTgt>
                                        </p:tgtEl>
                                        <p:attrNameLst>
                                          <p:attrName>style.visibility</p:attrName>
                                        </p:attrNameLst>
                                      </p:cBhvr>
                                      <p:to>
                                        <p:strVal val="visible"/>
                                      </p:to>
                                    </p:set>
                                    <p:animEffect transition="in" filter="diamond(in)">
                                      <p:cBhvr>
                                        <p:cTn dur="2000" id="23"/>
                                        <p:tgtEl>
                                          <p:spTgt spid="1049178">
                                            <p:txEl>
                                              <p:pRg st="4" end="4"/>
                                            </p:txEl>
                                          </p:spTgt>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8" presetSubtype="16">
                                  <p:stCondLst>
                                    <p:cond delay="0"/>
                                  </p:stCondLst>
                                  <p:childTnLst>
                                    <p:set>
                                      <p:cBhvr>
                                        <p:cTn dur="1" fill="hold" id="27">
                                          <p:stCondLst>
                                            <p:cond delay="0"/>
                                          </p:stCondLst>
                                        </p:cTn>
                                        <p:tgtEl>
                                          <p:spTgt spid="1049178">
                                            <p:txEl>
                                              <p:pRg st="5" end="5"/>
                                            </p:txEl>
                                          </p:spTgt>
                                        </p:tgtEl>
                                        <p:attrNameLst>
                                          <p:attrName>style.visibility</p:attrName>
                                        </p:attrNameLst>
                                      </p:cBhvr>
                                      <p:to>
                                        <p:strVal val="visible"/>
                                      </p:to>
                                    </p:set>
                                    <p:animEffect transition="in" filter="diamond(in)">
                                      <p:cBhvr>
                                        <p:cTn dur="2000" id="28"/>
                                        <p:tgtEl>
                                          <p:spTgt spid="1049178">
                                            <p:txEl>
                                              <p:pRg st="5" end="5"/>
                                            </p:txEl>
                                          </p:spTgt>
                                        </p:tgtEl>
                                      </p:cBhvr>
                                    </p:animEffec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5" presetSubtype="10">
                                  <p:stCondLst>
                                    <p:cond delay="0"/>
                                  </p:stCondLst>
                                  <p:childTnLst>
                                    <p:set>
                                      <p:cBhvr>
                                        <p:cTn dur="1" fill="hold" id="32">
                                          <p:stCondLst>
                                            <p:cond delay="0"/>
                                          </p:stCondLst>
                                        </p:cTn>
                                        <p:tgtEl>
                                          <p:spTgt spid="1049178">
                                            <p:txEl>
                                              <p:pRg st="6" end="6"/>
                                            </p:txEl>
                                          </p:spTgt>
                                        </p:tgtEl>
                                        <p:attrNameLst>
                                          <p:attrName>style.visibility</p:attrName>
                                        </p:attrNameLst>
                                      </p:cBhvr>
                                      <p:to>
                                        <p:strVal val="visible"/>
                                      </p:to>
                                    </p:set>
                                    <p:animEffect transition="in" filter="checkerboard(across)">
                                      <p:cBhvr>
                                        <p:cTn dur="500" id="33"/>
                                        <p:tgtEl>
                                          <p:spTgt spid="10491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9180" name="标题 1"/>
          <p:cNvSpPr>
            <a:spLocks noGrp="1"/>
          </p:cNvSpPr>
          <p:nvPr>
            <p:ph type="title"/>
          </p:nvPr>
        </p:nvSpPr>
        <p:spPr/>
        <p:txBody>
          <a:bodyPr/>
          <a:p>
            <a:r>
              <a:rPr altLang="zh-CN" dirty="0" lang="en-US"/>
              <a:t>8.7.3. </a:t>
            </a:r>
            <a:r>
              <a:rPr altLang="en-US" dirty="0" lang="zh-CN"/>
              <a:t>任务网络图</a:t>
            </a:r>
          </a:p>
        </p:txBody>
      </p:sp>
      <p:sp>
        <p:nvSpPr>
          <p:cNvPr id="1049181" name="矩形 5"/>
          <p:cNvSpPr/>
          <p:nvPr/>
        </p:nvSpPr>
        <p:spPr>
          <a:xfrm>
            <a:off x="1252011" y="1306231"/>
            <a:ext cx="9533466" cy="3596641"/>
          </a:xfrm>
          <a:prstGeom prst="rect"/>
        </p:spPr>
        <p:txBody>
          <a:bodyPr wrap="square">
            <a:spAutoFit/>
          </a:bodyPr>
          <a:p>
            <a:pPr>
              <a:lnSpc>
                <a:spcPct val="150000"/>
              </a:lnSpc>
              <a:spcBef>
                <a:spcPts val="600"/>
              </a:spcBef>
            </a:pPr>
            <a:r>
              <a:rPr altLang="en-US" dirty="0" sz="2400" lang="zh-CN">
                <a:solidFill>
                  <a:srgbClr val="0070C0"/>
                </a:solidFill>
                <a:latin typeface="微软雅黑" panose="020B0503020204020204" pitchFamily="34" charset="-122"/>
                <a:ea typeface="微软雅黑" panose="020B0503020204020204" pitchFamily="34" charset="-122"/>
              </a:rPr>
              <a:t>定义：</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pPr>
            <a:r>
              <a:rPr altLang="en-US" dirty="0" sz="2400" lang="zh-CN"/>
              <a:t>任务网络图是项目所有任务（活动）及其之间</a:t>
            </a:r>
            <a:r>
              <a:rPr altLang="en-US" dirty="0" sz="2400" lang="zh-CN">
                <a:solidFill>
                  <a:srgbClr val="FF0000"/>
                </a:solidFill>
              </a:rPr>
              <a:t>逻辑关系（依赖关系）</a:t>
            </a:r>
            <a:r>
              <a:rPr altLang="en-US" dirty="0" sz="2400" lang="zh-CN"/>
              <a:t>的一个图解表示，并从左到右来表示项目的</a:t>
            </a:r>
            <a:r>
              <a:rPr altLang="en-US" dirty="0" sz="2400" lang="zh-CN">
                <a:solidFill>
                  <a:srgbClr val="FF0000"/>
                </a:solidFill>
              </a:rPr>
              <a:t>时间顺序</a:t>
            </a:r>
            <a:r>
              <a:rPr altLang="en-US" dirty="0" sz="2400" lang="zh-CN"/>
              <a:t>。</a:t>
            </a:r>
            <a:endParaRPr altLang="zh-CN" dirty="0" sz="2400" lang="en-US"/>
          </a:p>
          <a:p>
            <a:pPr>
              <a:lnSpc>
                <a:spcPct val="150000"/>
              </a:lnSpc>
              <a:spcBef>
                <a:spcPts val="600"/>
              </a:spcBef>
            </a:pPr>
            <a:r>
              <a:rPr altLang="en-US" dirty="0" sz="2400" lang="zh-CN">
                <a:solidFill>
                  <a:srgbClr val="0070C0"/>
                </a:solidFill>
                <a:latin typeface="微软雅黑" panose="020B0503020204020204" pitchFamily="34" charset="-122"/>
                <a:ea typeface="微软雅黑" panose="020B0503020204020204" pitchFamily="34" charset="-122"/>
              </a:rPr>
              <a:t>作用：</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buFont typeface="Arial" pitchFamily="34" charset="0"/>
              <a:buChar char="•"/>
            </a:pPr>
            <a:r>
              <a:rPr altLang="en-US" dirty="0" sz="2400" lang="zh-CN"/>
              <a:t>可以分解任务以及各项任务所需要耗费的时间及成本</a:t>
            </a:r>
            <a:endParaRPr altLang="zh-CN" dirty="0" sz="2400" lang="en-US"/>
          </a:p>
          <a:p>
            <a:pPr>
              <a:lnSpc>
                <a:spcPct val="150000"/>
              </a:lnSpc>
              <a:spcBef>
                <a:spcPts val="600"/>
              </a:spcBef>
              <a:buFont typeface="Arial" pitchFamily="34" charset="0"/>
              <a:buChar char="•"/>
            </a:pPr>
            <a:r>
              <a:rPr altLang="en-US" dirty="0" sz="2400" lang="zh-CN"/>
              <a:t>可以显式的描绘各个任务间的时序依赖关系</a:t>
            </a:r>
            <a:endParaRPr altLang="zh-CN" dirty="0" sz="2400" lang="en-US">
              <a:solidFill>
                <a:srgbClr val="2D2E2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9181">
                                            <p:txEl>
                                              <p:pRg st="2" end="2"/>
                                            </p:txEl>
                                          </p:spTgt>
                                        </p:tgtEl>
                                        <p:attrNameLst>
                                          <p:attrName>style.visibility</p:attrName>
                                        </p:attrNameLst>
                                      </p:cBhvr>
                                      <p:to>
                                        <p:strVal val="visible"/>
                                      </p:to>
                                    </p:set>
                                    <p:animEffect transition="in" filter="blinds(horizontal)">
                                      <p:cBhvr>
                                        <p:cTn dur="500" id="7"/>
                                        <p:tgtEl>
                                          <p:spTgt spid="1049181">
                                            <p:txEl>
                                              <p:pRg st="2" end="2"/>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181">
                                            <p:txEl>
                                              <p:pRg st="3" end="3"/>
                                            </p:txEl>
                                          </p:spTgt>
                                        </p:tgtEl>
                                        <p:attrNameLst>
                                          <p:attrName>style.visibility</p:attrName>
                                        </p:attrNameLst>
                                      </p:cBhvr>
                                      <p:to>
                                        <p:strVal val="visible"/>
                                      </p:to>
                                    </p:set>
                                    <p:animEffect transition="in" filter="blinds(horizontal)">
                                      <p:cBhvr>
                                        <p:cTn dur="500" id="10"/>
                                        <p:tgtEl>
                                          <p:spTgt spid="1049181">
                                            <p:txEl>
                                              <p:pRg st="3" end="3"/>
                                            </p:txEl>
                                          </p:spTgt>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5" presetSubtype="10">
                                  <p:stCondLst>
                                    <p:cond delay="0"/>
                                  </p:stCondLst>
                                  <p:childTnLst>
                                    <p:set>
                                      <p:cBhvr>
                                        <p:cTn dur="1" fill="hold" id="14">
                                          <p:stCondLst>
                                            <p:cond delay="0"/>
                                          </p:stCondLst>
                                        </p:cTn>
                                        <p:tgtEl>
                                          <p:spTgt spid="1049181">
                                            <p:txEl>
                                              <p:pRg st="4" end="4"/>
                                            </p:txEl>
                                          </p:spTgt>
                                        </p:tgtEl>
                                        <p:attrNameLst>
                                          <p:attrName>style.visibility</p:attrName>
                                        </p:attrNameLst>
                                      </p:cBhvr>
                                      <p:to>
                                        <p:strVal val="visible"/>
                                      </p:to>
                                    </p:set>
                                    <p:animEffect transition="in" filter="checkerboard(across)">
                                      <p:cBhvr>
                                        <p:cTn dur="500" id="15"/>
                                        <p:tgtEl>
                                          <p:spTgt spid="10491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182" name="标题 1"/>
          <p:cNvSpPr>
            <a:spLocks noGrp="1"/>
          </p:cNvSpPr>
          <p:nvPr>
            <p:ph type="title"/>
          </p:nvPr>
        </p:nvSpPr>
        <p:spPr/>
        <p:txBody>
          <a:bodyPr/>
          <a:p>
            <a:r>
              <a:rPr altLang="zh-CN" dirty="0" lang="en-US"/>
              <a:t>8.7.3. </a:t>
            </a:r>
            <a:r>
              <a:rPr altLang="en-US" dirty="0" lang="zh-CN"/>
              <a:t>任务网络图</a:t>
            </a:r>
          </a:p>
        </p:txBody>
      </p:sp>
      <p:sp>
        <p:nvSpPr>
          <p:cNvPr id="1049183" name="矩形 5"/>
          <p:cNvSpPr/>
          <p:nvPr/>
        </p:nvSpPr>
        <p:spPr>
          <a:xfrm>
            <a:off x="1252011" y="981775"/>
            <a:ext cx="9533466" cy="1691640"/>
          </a:xfrm>
          <a:prstGeom prst="rect"/>
        </p:spPr>
        <p:txBody>
          <a:bodyPr wrap="square">
            <a:spAutoFit/>
          </a:bodyPr>
          <a:p>
            <a:pPr>
              <a:lnSpc>
                <a:spcPct val="150000"/>
              </a:lnSpc>
            </a:pPr>
            <a:r>
              <a:rPr altLang="en-US" dirty="0" sz="2400" lang="zh-CN">
                <a:solidFill>
                  <a:srgbClr val="0070C0"/>
                </a:solidFill>
                <a:latin typeface="微软雅黑" panose="020B0503020204020204" pitchFamily="34" charset="-122"/>
                <a:ea typeface="微软雅黑" panose="020B0503020204020204" pitchFamily="34" charset="-122"/>
              </a:rPr>
              <a:t>构成：</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pPr>
            <a:r>
              <a:rPr altLang="en-US" dirty="0" sz="2400" lang="zh-CN"/>
              <a:t>任务网络图是一个有向权重网络图，一般用节点表示事件，弧表示任务（活动） ，弧上的权值表示任务（活动）耗费的时间</a:t>
            </a:r>
          </a:p>
        </p:txBody>
      </p:sp>
      <p:sp>
        <p:nvSpPr>
          <p:cNvPr id="1049184" name="圆角矩形 3"/>
          <p:cNvSpPr/>
          <p:nvPr/>
        </p:nvSpPr>
        <p:spPr>
          <a:xfrm>
            <a:off x="1828792" y="383461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a:t>
            </a:r>
            <a:endParaRPr altLang="zh-CN" dirty="0" lang="en-US"/>
          </a:p>
          <a:p>
            <a:pPr algn="ctr"/>
            <a:r>
              <a:rPr altLang="en-US" dirty="0" lang="zh-CN"/>
              <a:t>分析</a:t>
            </a:r>
          </a:p>
        </p:txBody>
      </p:sp>
      <p:sp>
        <p:nvSpPr>
          <p:cNvPr id="1049185" name="圆角矩形 4"/>
          <p:cNvSpPr/>
          <p:nvPr/>
        </p:nvSpPr>
        <p:spPr>
          <a:xfrm>
            <a:off x="3436366" y="383461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设计</a:t>
            </a:r>
          </a:p>
        </p:txBody>
      </p:sp>
      <p:sp>
        <p:nvSpPr>
          <p:cNvPr id="1049186" name="圆角矩形 6"/>
          <p:cNvSpPr/>
          <p:nvPr/>
        </p:nvSpPr>
        <p:spPr>
          <a:xfrm>
            <a:off x="5324163" y="3023457"/>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登录注册开发</a:t>
            </a:r>
          </a:p>
        </p:txBody>
      </p:sp>
      <p:sp>
        <p:nvSpPr>
          <p:cNvPr id="1049187" name="圆角矩形 7"/>
          <p:cNvSpPr/>
          <p:nvPr/>
        </p:nvSpPr>
        <p:spPr>
          <a:xfrm>
            <a:off x="5324163" y="4675262"/>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个人维护开发</a:t>
            </a:r>
          </a:p>
        </p:txBody>
      </p:sp>
      <p:sp>
        <p:nvSpPr>
          <p:cNvPr id="1049188" name="圆角矩形 8"/>
          <p:cNvSpPr/>
          <p:nvPr/>
        </p:nvSpPr>
        <p:spPr>
          <a:xfrm>
            <a:off x="7270950" y="3023457"/>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登录注册测试</a:t>
            </a:r>
          </a:p>
        </p:txBody>
      </p:sp>
      <p:sp>
        <p:nvSpPr>
          <p:cNvPr id="1049189" name="椭圆 9"/>
          <p:cNvSpPr/>
          <p:nvPr/>
        </p:nvSpPr>
        <p:spPr>
          <a:xfrm>
            <a:off x="486689" y="3871484"/>
            <a:ext cx="943897" cy="471949"/>
          </a:xfrm>
          <a:prstGeom prst="ellipse"/>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开始</a:t>
            </a:r>
          </a:p>
        </p:txBody>
      </p:sp>
      <p:sp>
        <p:nvSpPr>
          <p:cNvPr id="1049190" name="圆角矩形 11"/>
          <p:cNvSpPr/>
          <p:nvPr/>
        </p:nvSpPr>
        <p:spPr>
          <a:xfrm>
            <a:off x="7270950" y="4675262"/>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个人维护测试</a:t>
            </a:r>
          </a:p>
        </p:txBody>
      </p:sp>
      <p:sp>
        <p:nvSpPr>
          <p:cNvPr id="1049191" name="圆角矩形 12"/>
          <p:cNvSpPr/>
          <p:nvPr/>
        </p:nvSpPr>
        <p:spPr>
          <a:xfrm>
            <a:off x="9040761" y="383461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集成</a:t>
            </a:r>
            <a:endParaRPr altLang="zh-CN" dirty="0" lang="en-US"/>
          </a:p>
          <a:p>
            <a:pPr algn="ctr"/>
            <a:r>
              <a:rPr altLang="en-US" dirty="0" lang="zh-CN"/>
              <a:t>测试</a:t>
            </a:r>
          </a:p>
        </p:txBody>
      </p:sp>
      <p:sp>
        <p:nvSpPr>
          <p:cNvPr id="1049192" name="椭圆 13"/>
          <p:cNvSpPr/>
          <p:nvPr/>
        </p:nvSpPr>
        <p:spPr>
          <a:xfrm>
            <a:off x="10604099" y="3871484"/>
            <a:ext cx="1076632" cy="471949"/>
          </a:xfrm>
          <a:prstGeom prst="ellipse"/>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结束</a:t>
            </a:r>
          </a:p>
        </p:txBody>
      </p:sp>
      <p:cxnSp>
        <p:nvCxnSpPr>
          <p:cNvPr id="3145970" name="直接箭头连接符 15"/>
          <p:cNvCxnSpPr>
            <a:cxnSpLocks/>
            <a:stCxn id="1049189" idx="6"/>
            <a:endCxn id="1049184" idx="1"/>
          </p:cNvCxnSpPr>
          <p:nvPr/>
        </p:nvCxnSpPr>
        <p:spPr>
          <a:xfrm>
            <a:off x="1430586" y="4107459"/>
            <a:ext cx="39820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1" name="直接箭头连接符 18"/>
          <p:cNvCxnSpPr>
            <a:cxnSpLocks/>
            <a:stCxn id="1049184" idx="3"/>
            <a:endCxn id="1049185" idx="1"/>
          </p:cNvCxnSpPr>
          <p:nvPr/>
        </p:nvCxnSpPr>
        <p:spPr>
          <a:xfrm>
            <a:off x="2934921" y="4107459"/>
            <a:ext cx="501445"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2" name="直接箭头连接符 20"/>
          <p:cNvCxnSpPr>
            <a:cxnSpLocks/>
            <a:stCxn id="1049185" idx="3"/>
            <a:endCxn id="1049186" idx="1"/>
          </p:cNvCxnSpPr>
          <p:nvPr/>
        </p:nvCxnSpPr>
        <p:spPr>
          <a:xfrm flipV="1">
            <a:off x="4542495" y="3296303"/>
            <a:ext cx="781668" cy="811156"/>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3" name="直接箭头连接符 22"/>
          <p:cNvCxnSpPr>
            <a:cxnSpLocks/>
            <a:stCxn id="1049185" idx="3"/>
            <a:endCxn id="1049187" idx="1"/>
          </p:cNvCxnSpPr>
          <p:nvPr/>
        </p:nvCxnSpPr>
        <p:spPr>
          <a:xfrm>
            <a:off x="4542495" y="4107459"/>
            <a:ext cx="781668" cy="840649"/>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4" name="直接箭头连接符 24"/>
          <p:cNvCxnSpPr>
            <a:cxnSpLocks/>
            <a:stCxn id="1049186" idx="3"/>
            <a:endCxn id="1049188" idx="1"/>
          </p:cNvCxnSpPr>
          <p:nvPr/>
        </p:nvCxnSpPr>
        <p:spPr>
          <a:xfrm>
            <a:off x="6430292" y="3296303"/>
            <a:ext cx="840658"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5" name="直接箭头连接符 26"/>
          <p:cNvCxnSpPr>
            <a:cxnSpLocks/>
            <a:stCxn id="1049187" idx="3"/>
            <a:endCxn id="1049190" idx="1"/>
          </p:cNvCxnSpPr>
          <p:nvPr/>
        </p:nvCxnSpPr>
        <p:spPr>
          <a:xfrm>
            <a:off x="6430292" y="4948108"/>
            <a:ext cx="840658"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6" name="直接箭头连接符 28"/>
          <p:cNvCxnSpPr>
            <a:cxnSpLocks/>
            <a:stCxn id="1049188" idx="3"/>
            <a:endCxn id="1049191" idx="1"/>
          </p:cNvCxnSpPr>
          <p:nvPr/>
        </p:nvCxnSpPr>
        <p:spPr>
          <a:xfrm>
            <a:off x="8377079" y="3296303"/>
            <a:ext cx="663682" cy="811156"/>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7" name="直接箭头连接符 30"/>
          <p:cNvCxnSpPr>
            <a:cxnSpLocks/>
            <a:stCxn id="1049190" idx="3"/>
            <a:endCxn id="1049191" idx="1"/>
          </p:cNvCxnSpPr>
          <p:nvPr/>
        </p:nvCxnSpPr>
        <p:spPr>
          <a:xfrm flipV="1">
            <a:off x="8377079" y="4107459"/>
            <a:ext cx="663682" cy="840649"/>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8" name="直接箭头连接符 32"/>
          <p:cNvCxnSpPr>
            <a:cxnSpLocks/>
            <a:stCxn id="1049191" idx="3"/>
            <a:endCxn id="1049192" idx="2"/>
          </p:cNvCxnSpPr>
          <p:nvPr/>
        </p:nvCxnSpPr>
        <p:spPr>
          <a:xfrm>
            <a:off x="10146890" y="4107459"/>
            <a:ext cx="457209"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193" name="TextBox 37"/>
          <p:cNvSpPr txBox="1"/>
          <p:nvPr/>
        </p:nvSpPr>
        <p:spPr>
          <a:xfrm>
            <a:off x="1769807" y="5574909"/>
            <a:ext cx="8818880" cy="396240"/>
          </a:xfrm>
          <a:prstGeom prst="rect"/>
          <a:noFill/>
        </p:spPr>
        <p:txBody>
          <a:bodyPr rtlCol="0" wrap="none">
            <a:spAutoFit/>
          </a:bodyPr>
          <a:p>
            <a:r>
              <a:rPr altLang="en-US" b="1" dirty="0" sz="2000" lang="zh-CN">
                <a:solidFill>
                  <a:srgbClr val="0070C0"/>
                </a:solidFill>
              </a:rPr>
              <a:t>举例：个人中心模块开发任务网络图，节点表示任务的开始，弧权重表示时间</a:t>
            </a:r>
          </a:p>
        </p:txBody>
      </p:sp>
      <p:sp>
        <p:nvSpPr>
          <p:cNvPr id="1049194" name="TextBox 38"/>
          <p:cNvSpPr txBox="1"/>
          <p:nvPr/>
        </p:nvSpPr>
        <p:spPr>
          <a:xfrm>
            <a:off x="1474839" y="3672381"/>
            <a:ext cx="312906" cy="369332"/>
          </a:xfrm>
          <a:prstGeom prst="rect"/>
          <a:noFill/>
        </p:spPr>
        <p:txBody>
          <a:bodyPr rtlCol="0" wrap="none">
            <a:spAutoFit/>
          </a:bodyPr>
          <a:p>
            <a:r>
              <a:rPr altLang="zh-CN" dirty="0" lang="en-US"/>
              <a:t>2</a:t>
            </a:r>
            <a:endParaRPr altLang="en-US" dirty="0" lang="zh-CN"/>
          </a:p>
        </p:txBody>
      </p:sp>
      <p:sp>
        <p:nvSpPr>
          <p:cNvPr id="1049195" name="TextBox 39"/>
          <p:cNvSpPr txBox="1"/>
          <p:nvPr/>
        </p:nvSpPr>
        <p:spPr>
          <a:xfrm>
            <a:off x="3023420" y="3687130"/>
            <a:ext cx="312906" cy="369332"/>
          </a:xfrm>
          <a:prstGeom prst="rect"/>
          <a:noFill/>
        </p:spPr>
        <p:txBody>
          <a:bodyPr rtlCol="0" wrap="none">
            <a:spAutoFit/>
          </a:bodyPr>
          <a:p>
            <a:r>
              <a:rPr altLang="zh-CN" dirty="0" lang="en-US"/>
              <a:t>5</a:t>
            </a:r>
            <a:endParaRPr altLang="en-US" dirty="0" lang="zh-CN"/>
          </a:p>
        </p:txBody>
      </p:sp>
      <p:sp>
        <p:nvSpPr>
          <p:cNvPr id="1049196" name="TextBox 40"/>
          <p:cNvSpPr txBox="1"/>
          <p:nvPr/>
        </p:nvSpPr>
        <p:spPr>
          <a:xfrm>
            <a:off x="4586749" y="3259429"/>
            <a:ext cx="312906" cy="369332"/>
          </a:xfrm>
          <a:prstGeom prst="rect"/>
          <a:noFill/>
        </p:spPr>
        <p:txBody>
          <a:bodyPr rtlCol="0" wrap="none">
            <a:spAutoFit/>
          </a:bodyPr>
          <a:p>
            <a:r>
              <a:rPr altLang="zh-CN" dirty="0" lang="en-US"/>
              <a:t>3</a:t>
            </a:r>
            <a:endParaRPr altLang="en-US" dirty="0" lang="zh-CN"/>
          </a:p>
        </p:txBody>
      </p:sp>
      <p:sp>
        <p:nvSpPr>
          <p:cNvPr id="1049197" name="TextBox 41"/>
          <p:cNvSpPr txBox="1"/>
          <p:nvPr/>
        </p:nvSpPr>
        <p:spPr>
          <a:xfrm>
            <a:off x="4586749" y="4734256"/>
            <a:ext cx="312906" cy="369332"/>
          </a:xfrm>
          <a:prstGeom prst="rect"/>
          <a:noFill/>
        </p:spPr>
        <p:txBody>
          <a:bodyPr rtlCol="0" wrap="none">
            <a:spAutoFit/>
          </a:bodyPr>
          <a:p>
            <a:r>
              <a:rPr altLang="zh-CN" dirty="0" lang="en-US"/>
              <a:t>5</a:t>
            </a:r>
            <a:endParaRPr altLang="en-US" dirty="0" lang="zh-CN"/>
          </a:p>
        </p:txBody>
      </p:sp>
      <p:sp>
        <p:nvSpPr>
          <p:cNvPr id="1049198" name="TextBox 42"/>
          <p:cNvSpPr txBox="1"/>
          <p:nvPr/>
        </p:nvSpPr>
        <p:spPr>
          <a:xfrm>
            <a:off x="6725265" y="2920216"/>
            <a:ext cx="312906" cy="369332"/>
          </a:xfrm>
          <a:prstGeom prst="rect"/>
          <a:noFill/>
        </p:spPr>
        <p:txBody>
          <a:bodyPr rtlCol="0" wrap="none">
            <a:spAutoFit/>
          </a:bodyPr>
          <a:p>
            <a:r>
              <a:rPr altLang="zh-CN" dirty="0" lang="en-US"/>
              <a:t>2</a:t>
            </a:r>
            <a:endParaRPr altLang="en-US" dirty="0" lang="zh-CN"/>
          </a:p>
        </p:txBody>
      </p:sp>
      <p:sp>
        <p:nvSpPr>
          <p:cNvPr id="1049199" name="TextBox 43"/>
          <p:cNvSpPr txBox="1"/>
          <p:nvPr/>
        </p:nvSpPr>
        <p:spPr>
          <a:xfrm>
            <a:off x="6681020" y="4586770"/>
            <a:ext cx="312906" cy="369332"/>
          </a:xfrm>
          <a:prstGeom prst="rect"/>
          <a:noFill/>
        </p:spPr>
        <p:txBody>
          <a:bodyPr rtlCol="0" wrap="none">
            <a:spAutoFit/>
          </a:bodyPr>
          <a:p>
            <a:r>
              <a:rPr altLang="zh-CN" dirty="0" lang="en-US"/>
              <a:t>2</a:t>
            </a:r>
            <a:endParaRPr altLang="en-US" dirty="0" lang="zh-CN"/>
          </a:p>
        </p:txBody>
      </p:sp>
      <p:sp>
        <p:nvSpPr>
          <p:cNvPr id="1049200" name="TextBox 44"/>
          <p:cNvSpPr txBox="1"/>
          <p:nvPr/>
        </p:nvSpPr>
        <p:spPr>
          <a:xfrm>
            <a:off x="8716297" y="3259429"/>
            <a:ext cx="312906" cy="369332"/>
          </a:xfrm>
          <a:prstGeom prst="rect"/>
          <a:noFill/>
        </p:spPr>
        <p:txBody>
          <a:bodyPr rtlCol="0" wrap="none">
            <a:spAutoFit/>
          </a:bodyPr>
          <a:p>
            <a:r>
              <a:rPr altLang="zh-CN" dirty="0" lang="en-US"/>
              <a:t>4</a:t>
            </a:r>
            <a:endParaRPr altLang="en-US" dirty="0" lang="zh-CN"/>
          </a:p>
        </p:txBody>
      </p:sp>
      <p:sp>
        <p:nvSpPr>
          <p:cNvPr id="1049201" name="TextBox 45"/>
          <p:cNvSpPr txBox="1"/>
          <p:nvPr/>
        </p:nvSpPr>
        <p:spPr>
          <a:xfrm>
            <a:off x="8716297" y="4734256"/>
            <a:ext cx="312906" cy="369332"/>
          </a:xfrm>
          <a:prstGeom prst="rect"/>
          <a:noFill/>
        </p:spPr>
        <p:txBody>
          <a:bodyPr rtlCol="0" wrap="none">
            <a:spAutoFit/>
          </a:bodyPr>
          <a:p>
            <a:r>
              <a:rPr altLang="zh-CN" dirty="0" lang="en-US"/>
              <a:t>3</a:t>
            </a:r>
            <a:endParaRPr altLang="en-US" dirty="0" lang="zh-CN"/>
          </a:p>
        </p:txBody>
      </p:sp>
      <p:sp>
        <p:nvSpPr>
          <p:cNvPr id="1049202" name="TextBox 46"/>
          <p:cNvSpPr txBox="1"/>
          <p:nvPr/>
        </p:nvSpPr>
        <p:spPr>
          <a:xfrm>
            <a:off x="10205884" y="3716625"/>
            <a:ext cx="312906" cy="369332"/>
          </a:xfrm>
          <a:prstGeom prst="rect"/>
          <a:noFill/>
        </p:spPr>
        <p:txBody>
          <a:bodyPr rtlCol="0" wrap="none">
            <a:spAutoFit/>
          </a:bodyPr>
          <a:p>
            <a:r>
              <a:rPr altLang="zh-CN" dirty="0" lang="en-US"/>
              <a:t>3</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94" name="标题 1"/>
          <p:cNvSpPr>
            <a:spLocks noGrp="1"/>
          </p:cNvSpPr>
          <p:nvPr>
            <p:ph type="title"/>
          </p:nvPr>
        </p:nvSpPr>
        <p:spPr>
          <a:xfrm>
            <a:off x="559434" y="67507"/>
            <a:ext cx="11243790" cy="668780"/>
          </a:xfrm>
        </p:spPr>
        <p:txBody>
          <a:bodyPr/>
          <a:p>
            <a:r>
              <a:rPr altLang="zh-CN" dirty="0" lang="en-US"/>
              <a:t>8.1.2.</a:t>
            </a:r>
            <a:r>
              <a:rPr altLang="en-US" dirty="0" lang="zh-CN"/>
              <a:t>软件项目管理的</a:t>
            </a:r>
            <a:r>
              <a:rPr altLang="zh-CN" dirty="0" lang="en-US"/>
              <a:t>4P</a:t>
            </a:r>
            <a:r>
              <a:rPr altLang="en-US" dirty="0" lang="zh-CN"/>
              <a:t>要素：团队</a:t>
            </a:r>
            <a:r>
              <a:rPr altLang="zh-CN" dirty="0" lang="en-US"/>
              <a:t>/</a:t>
            </a:r>
            <a:r>
              <a:rPr altLang="en-US" dirty="0" lang="zh-CN"/>
              <a:t>人员</a:t>
            </a:r>
          </a:p>
        </p:txBody>
      </p:sp>
      <p:sp>
        <p:nvSpPr>
          <p:cNvPr id="1048695" name="Freeform 53"/>
          <p:cNvSpPr>
            <a:spLocks noEditPoints="1"/>
          </p:cNvSpPr>
          <p:nvPr/>
        </p:nvSpPr>
        <p:spPr bwMode="black">
          <a:xfrm>
            <a:off x="5449221" y="3940762"/>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anchor="t" anchorCtr="0" bIns="35823" compatLnSpc="1" lIns="71639" numCol="1" rIns="71639" tIns="35823" vert="horz" wrap="square">
            <a:prstTxWarp prst="textNoShape"/>
          </a:bodyPr>
          <a:p>
            <a:endParaRPr dirty="0" sz="2267" lang="en-US"/>
          </a:p>
        </p:txBody>
      </p:sp>
      <p:grpSp>
        <p:nvGrpSpPr>
          <p:cNvPr id="134" name="组合 9"/>
          <p:cNvGrpSpPr/>
          <p:nvPr/>
        </p:nvGrpSpPr>
        <p:grpSpPr>
          <a:xfrm>
            <a:off x="3445399" y="1393691"/>
            <a:ext cx="2499327" cy="1393387"/>
            <a:chOff x="3445399" y="2111430"/>
            <a:chExt cx="2499326" cy="1393386"/>
          </a:xfrm>
        </p:grpSpPr>
        <p:sp>
          <p:nvSpPr>
            <p:cNvPr id="1048696"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square">
              <a:prstTxWarp prst="textNoShape"/>
              <a:noAutofit/>
            </a:bodyPr>
            <a:p>
              <a:endParaRPr altLang="zh-CN" dirty="0" sz="2133" lang="en-US">
                <a:gradFill>
                  <a:gsLst>
                    <a:gs pos="0">
                      <a:srgbClr val="FFFFFF"/>
                    </a:gs>
                    <a:gs pos="100000">
                      <a:srgbClr val="FFFFFF"/>
                    </a:gs>
                  </a:gsLst>
                  <a:lin ang="5400000" scaled="0"/>
                </a:gradFill>
                <a:latin typeface="微软雅黑" pitchFamily="34" charset="-122"/>
                <a:ea typeface="微软雅黑" pitchFamily="34" charset="-122"/>
              </a:endParaRPr>
            </a:p>
          </p:txBody>
        </p:sp>
        <p:sp>
          <p:nvSpPr>
            <p:cNvPr id="1048697" name="文本框 11"/>
            <p:cNvSpPr txBox="1"/>
            <p:nvPr/>
          </p:nvSpPr>
          <p:spPr>
            <a:xfrm>
              <a:off x="3781991" y="2515735"/>
              <a:ext cx="1415771" cy="584775"/>
            </a:xfrm>
            <a:prstGeom prst="rect"/>
            <a:noFill/>
            <a:effectLst/>
          </p:spPr>
          <p:txBody>
            <a:bodyPr rtlCol="0" wrap="none">
              <a:spAutoFit/>
            </a:bodyPr>
            <a:p>
              <a:r>
                <a:rPr altLang="en-US" dirty="0" sz="3200" lang="zh-CN">
                  <a:solidFill>
                    <a:srgbClr val="FFFFFF"/>
                  </a:solidFill>
                  <a:latin typeface="微软雅黑" pitchFamily="34" charset="-122"/>
                  <a:ea typeface="微软雅黑" pitchFamily="34" charset="-122"/>
                </a:rPr>
                <a:t>封闭式</a:t>
              </a:r>
              <a:endParaRPr altLang="zh-CN" dirty="0" sz="3200" lang="en-US">
                <a:solidFill>
                  <a:srgbClr val="FFFFFF"/>
                </a:solidFill>
                <a:latin typeface="微软雅黑" pitchFamily="34" charset="-122"/>
                <a:ea typeface="微软雅黑" pitchFamily="34" charset="-122"/>
              </a:endParaRPr>
            </a:p>
          </p:txBody>
        </p:sp>
      </p:grpSp>
      <p:grpSp>
        <p:nvGrpSpPr>
          <p:cNvPr id="135" name="组合 12"/>
          <p:cNvGrpSpPr/>
          <p:nvPr/>
        </p:nvGrpSpPr>
        <p:grpSpPr>
          <a:xfrm>
            <a:off x="2430050" y="3037220"/>
            <a:ext cx="2566235" cy="1394517"/>
            <a:chOff x="2430049" y="3754957"/>
            <a:chExt cx="2566235" cy="1394517"/>
          </a:xfrm>
        </p:grpSpPr>
        <p:sp>
          <p:nvSpPr>
            <p:cNvPr id="1048698"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prstTxWarp prst="textNoShape"/>
              <a:noAutofit/>
            </a:bodyPr>
            <a:p>
              <a:endParaRPr dirty="0" sz="2133" lang="en-US">
                <a:gradFill>
                  <a:gsLst>
                    <a:gs pos="0">
                      <a:srgbClr val="FFFFFF"/>
                    </a:gs>
                    <a:gs pos="100000">
                      <a:srgbClr val="FFFFFF"/>
                    </a:gs>
                  </a:gsLst>
                  <a:lin ang="5400000" scaled="0"/>
                </a:gradFill>
                <a:latin typeface="微软雅黑" pitchFamily="34" charset="-122"/>
                <a:ea typeface="微软雅黑" pitchFamily="34" charset="-122"/>
              </a:endParaRPr>
            </a:p>
          </p:txBody>
        </p:sp>
        <p:sp>
          <p:nvSpPr>
            <p:cNvPr id="1048699" name="文本框 14"/>
            <p:cNvSpPr txBox="1"/>
            <p:nvPr/>
          </p:nvSpPr>
          <p:spPr>
            <a:xfrm>
              <a:off x="2800094" y="4159828"/>
              <a:ext cx="1415772" cy="584775"/>
            </a:xfrm>
            <a:prstGeom prst="rect"/>
            <a:noFill/>
            <a:effectLst/>
          </p:spPr>
          <p:txBody>
            <a:bodyPr rtlCol="0" wrap="none">
              <a:spAutoFit/>
            </a:bodyPr>
            <a:p>
              <a:r>
                <a:rPr altLang="en-US" dirty="0" sz="3200" lang="zh-CN">
                  <a:solidFill>
                    <a:srgbClr val="FFFFFF"/>
                  </a:solidFill>
                  <a:latin typeface="微软雅黑" pitchFamily="34" charset="-122"/>
                  <a:ea typeface="微软雅黑" pitchFamily="34" charset="-122"/>
                </a:rPr>
                <a:t>开放式</a:t>
              </a:r>
              <a:endParaRPr altLang="zh-CN" dirty="0" sz="3200" lang="en-US">
                <a:solidFill>
                  <a:srgbClr val="FFFFFF"/>
                </a:solidFill>
                <a:latin typeface="微软雅黑" pitchFamily="34" charset="-122"/>
                <a:ea typeface="微软雅黑" pitchFamily="34" charset="-122"/>
              </a:endParaRPr>
            </a:p>
          </p:txBody>
        </p:sp>
      </p:grpSp>
      <p:grpSp>
        <p:nvGrpSpPr>
          <p:cNvPr id="136" name="组合 15"/>
          <p:cNvGrpSpPr/>
          <p:nvPr/>
        </p:nvGrpSpPr>
        <p:grpSpPr>
          <a:xfrm>
            <a:off x="6335243" y="1341448"/>
            <a:ext cx="2254621" cy="1383356"/>
            <a:chOff x="6335243" y="2059185"/>
            <a:chExt cx="2254621" cy="1383356"/>
          </a:xfrm>
        </p:grpSpPr>
        <p:sp>
          <p:nvSpPr>
            <p:cNvPr id="1048700"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prstTxWarp prst="textNoShape"/>
              <a:noAutofit/>
            </a:bodyPr>
            <a:p>
              <a:endParaRPr altLang="zh-CN" dirty="0" sz="2133" lang="en-US">
                <a:gradFill>
                  <a:gsLst>
                    <a:gs pos="0">
                      <a:srgbClr val="FFFFFF"/>
                    </a:gs>
                    <a:gs pos="100000">
                      <a:srgbClr val="FFFFFF"/>
                    </a:gs>
                  </a:gsLst>
                  <a:lin ang="5400000" scaled="0"/>
                </a:gradFill>
                <a:latin typeface="微软雅黑" pitchFamily="34" charset="-122"/>
                <a:ea typeface="微软雅黑" pitchFamily="34" charset="-122"/>
              </a:endParaRPr>
            </a:p>
          </p:txBody>
        </p:sp>
        <p:sp>
          <p:nvSpPr>
            <p:cNvPr id="1048701" name="文本框 17"/>
            <p:cNvSpPr txBox="1"/>
            <p:nvPr/>
          </p:nvSpPr>
          <p:spPr>
            <a:xfrm>
              <a:off x="6754667" y="2432612"/>
              <a:ext cx="1415772" cy="584775"/>
            </a:xfrm>
            <a:prstGeom prst="rect"/>
            <a:noFill/>
            <a:effectLst/>
          </p:spPr>
          <p:txBody>
            <a:bodyPr rtlCol="0" wrap="none">
              <a:spAutoFit/>
            </a:bodyPr>
            <a:p>
              <a:r>
                <a:rPr altLang="en-US" dirty="0" sz="3200" lang="zh-CN">
                  <a:solidFill>
                    <a:srgbClr val="FFFFFF"/>
                  </a:solidFill>
                  <a:latin typeface="微软雅黑" pitchFamily="34" charset="-122"/>
                  <a:ea typeface="微软雅黑" pitchFamily="34" charset="-122"/>
                </a:rPr>
                <a:t>随机式</a:t>
              </a:r>
              <a:endParaRPr altLang="zh-CN" dirty="0" sz="3200" lang="en-US">
                <a:solidFill>
                  <a:srgbClr val="FFFFFF"/>
                </a:solidFill>
                <a:latin typeface="微软雅黑" pitchFamily="34" charset="-122"/>
                <a:ea typeface="微软雅黑" pitchFamily="34" charset="-122"/>
              </a:endParaRPr>
            </a:p>
          </p:txBody>
        </p:sp>
      </p:grpSp>
      <p:grpSp>
        <p:nvGrpSpPr>
          <p:cNvPr id="137" name="组合 18"/>
          <p:cNvGrpSpPr/>
          <p:nvPr/>
        </p:nvGrpSpPr>
        <p:grpSpPr>
          <a:xfrm>
            <a:off x="7305917" y="2751249"/>
            <a:ext cx="2387795" cy="1550719"/>
            <a:chOff x="7305917" y="3618283"/>
            <a:chExt cx="2387794" cy="1550718"/>
          </a:xfrm>
        </p:grpSpPr>
        <p:sp>
          <p:nvSpPr>
            <p:cNvPr id="1048702"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prstTxWarp prst="textNoShape"/>
              <a:noAutofit/>
            </a:bodyPr>
            <a:p>
              <a:endParaRPr altLang="zh-CN" dirty="0" sz="2133" lang="en-US">
                <a:gradFill>
                  <a:gsLst>
                    <a:gs pos="0">
                      <a:srgbClr val="FFFFFF"/>
                    </a:gs>
                    <a:gs pos="100000">
                      <a:srgbClr val="FFFFFF"/>
                    </a:gs>
                  </a:gsLst>
                  <a:lin ang="5400000" scaled="0"/>
                </a:gradFill>
                <a:latin typeface="微软雅黑" pitchFamily="34" charset="-122"/>
                <a:ea typeface="微软雅黑" pitchFamily="34" charset="-122"/>
              </a:endParaRPr>
            </a:p>
          </p:txBody>
        </p:sp>
        <p:sp>
          <p:nvSpPr>
            <p:cNvPr id="1048703" name="文本框 20"/>
            <p:cNvSpPr txBox="1"/>
            <p:nvPr/>
          </p:nvSpPr>
          <p:spPr>
            <a:xfrm>
              <a:off x="7791928" y="4159825"/>
              <a:ext cx="1415771" cy="584775"/>
            </a:xfrm>
            <a:prstGeom prst="rect"/>
            <a:noFill/>
            <a:effectLst/>
          </p:spPr>
          <p:txBody>
            <a:bodyPr rtlCol="0" wrap="none">
              <a:spAutoFit/>
            </a:bodyPr>
            <a:p>
              <a:r>
                <a:rPr altLang="en-US" dirty="0" sz="3200" lang="zh-CN">
                  <a:solidFill>
                    <a:srgbClr val="FFFFFF"/>
                  </a:solidFill>
                  <a:latin typeface="微软雅黑" pitchFamily="34" charset="-122"/>
                  <a:ea typeface="微软雅黑" pitchFamily="34" charset="-122"/>
                </a:rPr>
                <a:t>同步式</a:t>
              </a:r>
              <a:endParaRPr altLang="zh-CN" dirty="0" sz="3200" lang="en-US">
                <a:solidFill>
                  <a:srgbClr val="FFFFFF"/>
                </a:solidFill>
                <a:latin typeface="微软雅黑" pitchFamily="34" charset="-122"/>
                <a:ea typeface="微软雅黑" pitchFamily="34" charset="-122"/>
              </a:endParaRPr>
            </a:p>
          </p:txBody>
        </p:sp>
      </p:grpSp>
      <p:sp>
        <p:nvSpPr>
          <p:cNvPr id="1048704" name="TextBox 12"/>
          <p:cNvSpPr txBox="1"/>
          <p:nvPr/>
        </p:nvSpPr>
        <p:spPr>
          <a:xfrm>
            <a:off x="270933" y="901384"/>
            <a:ext cx="3674533" cy="1539240"/>
          </a:xfrm>
          <a:prstGeom prst="rect"/>
          <a:noFill/>
        </p:spPr>
        <p:txBody>
          <a:bodyPr bIns="45720" lIns="91440" rIns="91440" rtlCol="0" tIns="45720" wrap="square">
            <a:spAutoFit/>
          </a:bodyPr>
          <a:p>
            <a:pPr>
              <a:lnSpc>
                <a:spcPct val="150000"/>
              </a:lnSpc>
            </a:pPr>
            <a:r>
              <a:rPr altLang="en-US" b="1" dirty="0" sz="2400" lang="zh-CN">
                <a:solidFill>
                  <a:srgbClr val="0000FF"/>
                </a:solidFill>
                <a:latin typeface="微软雅黑" panose="020B0503020204020204" pitchFamily="34" charset="-122"/>
                <a:ea typeface="微软雅黑" panose="020B0503020204020204" pitchFamily="34" charset="-122"/>
              </a:rPr>
              <a:t>按照权利层次来组织团队</a:t>
            </a:r>
            <a:endParaRPr altLang="zh-CN" b="1"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做过去类似项目有优势</a:t>
            </a:r>
            <a:endParaRPr altLang="zh-CN" dirty="0" sz="2000" lang="en-US">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难以承担创新型项目</a:t>
            </a:r>
            <a:endParaRPr altLang="zh-CN" dirty="0" sz="2000" lang="en-US">
              <a:latin typeface="微软雅黑" panose="020B0503020204020204" pitchFamily="34" charset="-122"/>
              <a:ea typeface="微软雅黑" panose="020B0503020204020204" pitchFamily="34" charset="-122"/>
            </a:endParaRPr>
          </a:p>
        </p:txBody>
      </p:sp>
      <p:sp>
        <p:nvSpPr>
          <p:cNvPr id="1048705" name="TextBox 12"/>
          <p:cNvSpPr txBox="1"/>
          <p:nvPr/>
        </p:nvSpPr>
        <p:spPr>
          <a:xfrm>
            <a:off x="8517467" y="901384"/>
            <a:ext cx="3674533" cy="1539240"/>
          </a:xfrm>
          <a:prstGeom prst="rect"/>
          <a:noFill/>
        </p:spPr>
        <p:txBody>
          <a:bodyPr bIns="45720" lIns="91440" rIns="91440" rtlCol="0" tIns="45720" wrap="square">
            <a:spAutoFit/>
          </a:bodyPr>
          <a:p>
            <a:pPr>
              <a:lnSpc>
                <a:spcPct val="150000"/>
              </a:lnSpc>
            </a:pPr>
            <a:r>
              <a:rPr altLang="en-US" b="1" dirty="0" sz="2400" lang="zh-CN">
                <a:solidFill>
                  <a:srgbClr val="0000FF"/>
                </a:solidFill>
                <a:latin typeface="微软雅黑" panose="020B0503020204020204" pitchFamily="34" charset="-122"/>
                <a:ea typeface="微软雅黑" panose="020B0503020204020204" pitchFamily="34" charset="-122"/>
              </a:rPr>
              <a:t>松散、专家组合型团队</a:t>
            </a:r>
            <a:endParaRPr altLang="zh-CN" b="1"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有创新优势</a:t>
            </a:r>
            <a:endParaRPr altLang="zh-CN" dirty="0" sz="2000" lang="en-US">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难以承担有次序执行的项目</a:t>
            </a:r>
            <a:endParaRPr altLang="zh-CN" dirty="0" sz="2000" lang="en-US">
              <a:latin typeface="微软雅黑" panose="020B0503020204020204" pitchFamily="34" charset="-122"/>
              <a:ea typeface="微软雅黑" panose="020B0503020204020204" pitchFamily="34" charset="-122"/>
            </a:endParaRPr>
          </a:p>
        </p:txBody>
      </p:sp>
      <p:sp>
        <p:nvSpPr>
          <p:cNvPr id="1048706" name="TextBox 12"/>
          <p:cNvSpPr txBox="1"/>
          <p:nvPr/>
        </p:nvSpPr>
        <p:spPr>
          <a:xfrm>
            <a:off x="338660" y="4067917"/>
            <a:ext cx="4588933" cy="1539240"/>
          </a:xfrm>
          <a:prstGeom prst="rect"/>
          <a:noFill/>
        </p:spPr>
        <p:txBody>
          <a:bodyPr bIns="45720" lIns="91440" rIns="91440" rtlCol="0" tIns="45720" wrap="square">
            <a:spAutoFit/>
          </a:bodyPr>
          <a:p>
            <a:pPr>
              <a:lnSpc>
                <a:spcPct val="150000"/>
              </a:lnSpc>
            </a:pPr>
            <a:r>
              <a:rPr altLang="en-US" b="1" dirty="0" sz="2400" lang="zh-CN">
                <a:solidFill>
                  <a:srgbClr val="0000FF"/>
                </a:solidFill>
                <a:latin typeface="微软雅黑" panose="020B0503020204020204" pitchFamily="34" charset="-122"/>
                <a:ea typeface="微软雅黑" panose="020B0503020204020204" pitchFamily="34" charset="-122"/>
              </a:rPr>
              <a:t>封闭式</a:t>
            </a:r>
            <a:r>
              <a:rPr altLang="zh-CN" b="1" dirty="0" sz="2400" lang="en-US">
                <a:solidFill>
                  <a:srgbClr val="0000FF"/>
                </a:solidFill>
                <a:latin typeface="微软雅黑" panose="020B0503020204020204" pitchFamily="34" charset="-122"/>
                <a:ea typeface="微软雅黑" panose="020B0503020204020204" pitchFamily="34" charset="-122"/>
              </a:rPr>
              <a:t>+</a:t>
            </a:r>
            <a:r>
              <a:rPr altLang="en-US" b="1" dirty="0" sz="2400" lang="zh-CN">
                <a:solidFill>
                  <a:srgbClr val="0000FF"/>
                </a:solidFill>
                <a:latin typeface="微软雅黑" panose="020B0503020204020204" pitchFamily="34" charset="-122"/>
                <a:ea typeface="微软雅黑" panose="020B0503020204020204" pitchFamily="34" charset="-122"/>
              </a:rPr>
              <a:t>随机式</a:t>
            </a:r>
            <a:endParaRPr altLang="zh-CN" b="1"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适合解决有次序又有创新的复杂项目</a:t>
            </a:r>
            <a:endParaRPr altLang="zh-CN" dirty="0" sz="2000" lang="en-US">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效率可能不是太高</a:t>
            </a:r>
            <a:endParaRPr altLang="zh-CN" dirty="0" sz="2000" lang="en-US">
              <a:latin typeface="微软雅黑" panose="020B0503020204020204" pitchFamily="34" charset="-122"/>
              <a:ea typeface="微软雅黑" panose="020B0503020204020204" pitchFamily="34" charset="-122"/>
            </a:endParaRPr>
          </a:p>
        </p:txBody>
      </p:sp>
      <p:sp>
        <p:nvSpPr>
          <p:cNvPr id="1048707" name="TextBox 12"/>
          <p:cNvSpPr txBox="1"/>
          <p:nvPr/>
        </p:nvSpPr>
        <p:spPr>
          <a:xfrm>
            <a:off x="8517467" y="4067917"/>
            <a:ext cx="3674533" cy="1539240"/>
          </a:xfrm>
          <a:prstGeom prst="rect"/>
          <a:noFill/>
        </p:spPr>
        <p:txBody>
          <a:bodyPr bIns="45720" lIns="91440" rIns="91440" rtlCol="0" tIns="45720" wrap="square">
            <a:spAutoFit/>
          </a:bodyPr>
          <a:p>
            <a:pPr>
              <a:lnSpc>
                <a:spcPct val="150000"/>
              </a:lnSpc>
            </a:pPr>
            <a:r>
              <a:rPr altLang="en-US" b="1" dirty="0" sz="2400" lang="zh-CN">
                <a:solidFill>
                  <a:srgbClr val="0000FF"/>
                </a:solidFill>
                <a:latin typeface="微软雅黑" panose="020B0503020204020204" pitchFamily="34" charset="-122"/>
                <a:ea typeface="微软雅黑" panose="020B0503020204020204" pitchFamily="34" charset="-122"/>
              </a:rPr>
              <a:t>根据项目分解进行分工</a:t>
            </a:r>
            <a:endParaRPr altLang="zh-CN" b="1"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适合松散耦合子系统项目</a:t>
            </a:r>
            <a:endParaRPr altLang="zh-CN" dirty="0" sz="2000" lang="en-US">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项目集成可能会遇到问题</a:t>
            </a:r>
            <a:endParaRPr altLang="zh-CN" dirty="0" sz="2000" lang="en-US">
              <a:latin typeface="微软雅黑" panose="020B0503020204020204" pitchFamily="34" charset="-122"/>
              <a:ea typeface="微软雅黑" panose="020B0503020204020204" pitchFamily="34" charset="-122"/>
            </a:endParaRPr>
          </a:p>
        </p:txBody>
      </p:sp>
      <p:sp>
        <p:nvSpPr>
          <p:cNvPr id="1048708" name="TextBox 85"/>
          <p:cNvSpPr txBox="1"/>
          <p:nvPr/>
        </p:nvSpPr>
        <p:spPr>
          <a:xfrm>
            <a:off x="3539095" y="5632254"/>
            <a:ext cx="5186681" cy="510540"/>
          </a:xfrm>
          <a:prstGeom prst="rect"/>
          <a:solidFill>
            <a:schemeClr val="tx1"/>
          </a:solidFill>
        </p:spPr>
        <p:txBody>
          <a:bodyPr rtlCol="0" wrap="none">
            <a:spAutoFit/>
          </a:bodyPr>
          <a:p>
            <a:r>
              <a:rPr altLang="en-US" b="1" dirty="0" sz="2800" lang="zh-CN">
                <a:solidFill>
                  <a:schemeClr val="bg1"/>
                </a:solidFill>
              </a:rPr>
              <a:t>团队（</a:t>
            </a:r>
            <a:r>
              <a:rPr altLang="zh-CN" b="1" dirty="0" sz="2800" lang="en-US">
                <a:solidFill>
                  <a:schemeClr val="bg1"/>
                </a:solidFill>
              </a:rPr>
              <a:t>Team</a:t>
            </a:r>
            <a:r>
              <a:rPr altLang="en-US" b="1" dirty="0" sz="2800" lang="zh-CN">
                <a:solidFill>
                  <a:schemeClr val="bg1"/>
                </a:solidFill>
              </a:rPr>
              <a:t>）</a:t>
            </a:r>
            <a:r>
              <a:rPr altLang="zh-CN" b="1" dirty="0" sz="2800" lang="en-US">
                <a:solidFill>
                  <a:schemeClr val="bg1"/>
                </a:solidFill>
              </a:rPr>
              <a:t>/</a:t>
            </a:r>
            <a:r>
              <a:rPr altLang="en-US" b="1" dirty="0" sz="2800" lang="zh-CN">
                <a:solidFill>
                  <a:schemeClr val="bg1"/>
                </a:solidFill>
              </a:rPr>
              <a:t>人员（</a:t>
            </a:r>
            <a:r>
              <a:rPr altLang="zh-CN" b="1" dirty="0" sz="2800" lang="en-US">
                <a:solidFill>
                  <a:schemeClr val="bg1"/>
                </a:solidFill>
              </a:rPr>
              <a:t>People</a:t>
            </a:r>
            <a:r>
              <a:rPr altLang="en-US" b="1" dirty="0" sz="2800" lang="zh-CN">
                <a:solidFill>
                  <a:schemeClr val="bg1"/>
                </a:solidFill>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203" name="标题 3"/>
          <p:cNvSpPr>
            <a:spLocks noGrp="1"/>
          </p:cNvSpPr>
          <p:nvPr>
            <p:ph type="title"/>
          </p:nvPr>
        </p:nvSpPr>
        <p:spPr>
          <a:xfrm>
            <a:off x="7343192" y="571500"/>
            <a:ext cx="4758612" cy="2197100"/>
          </a:xfrm>
        </p:spPr>
        <p:txBody>
          <a:bodyPr>
            <a:normAutofit/>
          </a:bodyPr>
          <a:p>
            <a:r>
              <a:rPr altLang="zh-CN" dirty="0" sz="2800" lang="en-US">
                <a:latin typeface="+mn-lt"/>
                <a:ea typeface="+mn-ea"/>
                <a:cs typeface="+mn-ea"/>
                <a:sym typeface="+mn-lt"/>
              </a:rPr>
              <a:t>8.8. </a:t>
            </a:r>
            <a:r>
              <a:rPr altLang="en-US" dirty="0" sz="2800" lang="zh-CN">
                <a:latin typeface="+mn-lt"/>
                <a:ea typeface="+mn-ea"/>
                <a:cs typeface="+mn-ea"/>
                <a:sym typeface="+mn-lt"/>
              </a:rPr>
              <a:t>关键路径</a:t>
            </a:r>
          </a:p>
        </p:txBody>
      </p:sp>
      <p:sp>
        <p:nvSpPr>
          <p:cNvPr id="1049204" name="文本占位符 5"/>
          <p:cNvSpPr>
            <a:spLocks noGrp="1"/>
          </p:cNvSpPr>
          <p:nvPr>
            <p:ph type="body" sz="half" idx="2"/>
          </p:nvPr>
        </p:nvSpPr>
        <p:spPr>
          <a:xfrm>
            <a:off x="7575221" y="3034067"/>
            <a:ext cx="4252343" cy="3214059"/>
          </a:xfrm>
        </p:spPr>
        <p:txBody>
          <a:bodyPr>
            <a:normAutofit/>
          </a:bodyPr>
          <a:p>
            <a:pPr indent="-342900" marL="342900">
              <a:lnSpc>
                <a:spcPct val="150000"/>
              </a:lnSpc>
              <a:buClrTx/>
              <a:buFont typeface="Wingdings" panose="05000000000000000000" pitchFamily="2" charset="2"/>
              <a:buChar char="l"/>
            </a:pPr>
            <a:r>
              <a:rPr altLang="en-US" dirty="0" sz="2400" lang="zh-CN">
                <a:cs typeface="+mn-ea"/>
                <a:sym typeface="+mn-lt"/>
              </a:rPr>
              <a:t>概念</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意义</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可用资源对关键路径的影响</a:t>
            </a:r>
            <a:endParaRPr altLang="zh-CN" dirty="0" sz="2400" lang="en-US">
              <a:cs typeface="+mn-ea"/>
              <a:sym typeface="+mn-lt"/>
            </a:endParaRPr>
          </a:p>
        </p:txBody>
      </p:sp>
      <p:pic>
        <p:nvPicPr>
          <p:cNvPr id="2097176"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77"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78"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03"/>
                                        </p:tgtEl>
                                        <p:attrNameLst>
                                          <p:attrName>style.visibility</p:attrName>
                                        </p:attrNameLst>
                                      </p:cBhvr>
                                      <p:to>
                                        <p:strVal val="visible"/>
                                      </p:to>
                                    </p:set>
                                    <p:animEffect transition="in" filter="wipe(down)">
                                      <p:cBhvr>
                                        <p:cTn dur="500" id="7"/>
                                        <p:tgtEl>
                                          <p:spTgt spid="104920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204">
                                            <p:txEl>
                                              <p:pRg st="0" end="0"/>
                                            </p:txEl>
                                          </p:spTgt>
                                        </p:tgtEl>
                                        <p:attrNameLst>
                                          <p:attrName>style.visibility</p:attrName>
                                        </p:attrNameLst>
                                      </p:cBhvr>
                                      <p:to>
                                        <p:strVal val="visible"/>
                                      </p:to>
                                    </p:set>
                                    <p:animEffect transition="in" filter="fade">
                                      <p:cBhvr>
                                        <p:cTn dur="1000" id="12"/>
                                        <p:tgtEl>
                                          <p:spTgt spid="1049204">
                                            <p:txEl>
                                              <p:pRg st="0" end="0"/>
                                            </p:txEl>
                                          </p:spTgt>
                                        </p:tgtEl>
                                      </p:cBhvr>
                                    </p:animEffect>
                                    <p:anim calcmode="lin" valueType="num">
                                      <p:cBhvr>
                                        <p:cTn dur="1000" fill="hold" id="13"/>
                                        <p:tgtEl>
                                          <p:spTgt spid="1049204">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2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9204">
                                            <p:txEl>
                                              <p:pRg st="1" end="1"/>
                                            </p:txEl>
                                          </p:spTgt>
                                        </p:tgtEl>
                                        <p:attrNameLst>
                                          <p:attrName>style.visibility</p:attrName>
                                        </p:attrNameLst>
                                      </p:cBhvr>
                                      <p:to>
                                        <p:strVal val="visible"/>
                                      </p:to>
                                    </p:set>
                                    <p:animEffect transition="in" filter="fade">
                                      <p:cBhvr>
                                        <p:cTn dur="1000" id="19"/>
                                        <p:tgtEl>
                                          <p:spTgt spid="1049204">
                                            <p:txEl>
                                              <p:pRg st="1" end="1"/>
                                            </p:txEl>
                                          </p:spTgt>
                                        </p:tgtEl>
                                      </p:cBhvr>
                                    </p:animEffect>
                                    <p:anim calcmode="lin" valueType="num">
                                      <p:cBhvr>
                                        <p:cTn dur="1000" fill="hold" id="20"/>
                                        <p:tgtEl>
                                          <p:spTgt spid="1049204">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92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9204">
                                            <p:txEl>
                                              <p:pRg st="2" end="2"/>
                                            </p:txEl>
                                          </p:spTgt>
                                        </p:tgtEl>
                                        <p:attrNameLst>
                                          <p:attrName>style.visibility</p:attrName>
                                        </p:attrNameLst>
                                      </p:cBhvr>
                                      <p:to>
                                        <p:strVal val="visible"/>
                                      </p:to>
                                    </p:set>
                                    <p:animEffect transition="in" filter="fade">
                                      <p:cBhvr>
                                        <p:cTn dur="1000" id="26"/>
                                        <p:tgtEl>
                                          <p:spTgt spid="1049204">
                                            <p:txEl>
                                              <p:pRg st="2" end="2"/>
                                            </p:txEl>
                                          </p:spTgt>
                                        </p:tgtEl>
                                      </p:cBhvr>
                                    </p:animEffect>
                                    <p:anim calcmode="lin" valueType="num">
                                      <p:cBhvr>
                                        <p:cTn dur="1000" fill="hold" id="27"/>
                                        <p:tgtEl>
                                          <p:spTgt spid="1049204">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920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3" grpId="0"/>
      <p:bldP spid="1049204"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208" name="标题 10"/>
          <p:cNvSpPr>
            <a:spLocks noGrp="1"/>
          </p:cNvSpPr>
          <p:nvPr>
            <p:ph type="title"/>
          </p:nvPr>
        </p:nvSpPr>
        <p:spPr/>
        <p:txBody>
          <a:bodyPr/>
          <a:p>
            <a:r>
              <a:rPr altLang="zh-CN" dirty="0" lang="en-US">
                <a:sym typeface="+mn-lt"/>
              </a:rPr>
              <a:t>8.8.1 </a:t>
            </a:r>
            <a:r>
              <a:rPr altLang="en-US" dirty="0" lang="zh-CN">
                <a:sym typeface="+mn-lt"/>
              </a:rPr>
              <a:t>关键路径</a:t>
            </a:r>
            <a:r>
              <a:rPr altLang="zh-CN" dirty="0" lang="en-US">
                <a:sym typeface="+mn-lt"/>
              </a:rPr>
              <a:t>——</a:t>
            </a:r>
            <a:r>
              <a:rPr altLang="en-US" dirty="0" lang="zh-CN">
                <a:sym typeface="+mn-lt"/>
              </a:rPr>
              <a:t>概念</a:t>
            </a:r>
          </a:p>
        </p:txBody>
      </p:sp>
      <p:sp>
        <p:nvSpPr>
          <p:cNvPr id="1049209" name="矩形 26"/>
          <p:cNvSpPr/>
          <p:nvPr/>
        </p:nvSpPr>
        <p:spPr>
          <a:xfrm>
            <a:off x="1266760" y="1158755"/>
            <a:ext cx="9533466" cy="4282440"/>
          </a:xfrm>
          <a:prstGeom prst="rect"/>
        </p:spPr>
        <p:txBody>
          <a:bodyPr wrap="square">
            <a:spAutoFit/>
          </a:bodyPr>
          <a:p>
            <a:pPr>
              <a:lnSpc>
                <a:spcPct val="150000"/>
              </a:lnSpc>
            </a:pPr>
            <a:r>
              <a:rPr altLang="en-US" dirty="0" sz="2400" lang="zh-CN">
                <a:solidFill>
                  <a:srgbClr val="0033CC"/>
                </a:solidFill>
                <a:latin typeface="微软雅黑" panose="020B0503020204020204" pitchFamily="34" charset="-122"/>
                <a:ea typeface="微软雅黑" panose="020B0503020204020204" pitchFamily="34" charset="-122"/>
              </a:rPr>
              <a:t>关键路径（</a:t>
            </a:r>
            <a:r>
              <a:rPr altLang="zh-CN" dirty="0" sz="2400" lang="en-US">
                <a:solidFill>
                  <a:srgbClr val="0033CC"/>
                </a:solidFill>
                <a:latin typeface="微软雅黑" panose="020B0503020204020204" pitchFamily="34" charset="-122"/>
                <a:ea typeface="微软雅黑" panose="020B0503020204020204" pitchFamily="34" charset="-122"/>
              </a:rPr>
              <a:t>critical path</a:t>
            </a:r>
            <a:r>
              <a:rPr altLang="en-US" dirty="0" sz="2400" lang="zh-CN">
                <a:solidFill>
                  <a:srgbClr val="0033CC"/>
                </a:solidFill>
                <a:latin typeface="微软雅黑" panose="020B0503020204020204" pitchFamily="34" charset="-122"/>
                <a:ea typeface="微软雅黑" panose="020B0503020204020204" pitchFamily="34" charset="-122"/>
              </a:rPr>
              <a:t>） ：</a:t>
            </a:r>
            <a:endParaRPr altLang="zh-CN" dirty="0" sz="2400" lang="en-US">
              <a:solidFill>
                <a:srgbClr val="0033CC"/>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在</a:t>
            </a:r>
            <a:r>
              <a:rPr altLang="en-US" dirty="0" sz="2400" lang="zh-CN">
                <a:solidFill>
                  <a:srgbClr val="FF0000"/>
                </a:solidFill>
                <a:latin typeface="微软雅黑" panose="020B0503020204020204" pitchFamily="34" charset="-122"/>
                <a:ea typeface="微软雅黑" panose="020B0503020204020204" pitchFamily="34" charset="-122"/>
              </a:rPr>
              <a:t>任务网络图</a:t>
            </a:r>
            <a:r>
              <a:rPr altLang="en-US" dirty="0" sz="2400" lang="zh-CN">
                <a:solidFill>
                  <a:srgbClr val="2D2E2D"/>
                </a:solidFill>
                <a:latin typeface="微软雅黑" panose="020B0503020204020204" pitchFamily="34" charset="-122"/>
                <a:ea typeface="微软雅黑" panose="020B0503020204020204" pitchFamily="34" charset="-122"/>
              </a:rPr>
              <a:t>中，从项目开始到项目完成有许多条路径，路径上所有</a:t>
            </a:r>
            <a:r>
              <a:rPr altLang="en-US" dirty="0" sz="2400" lang="zh-CN">
                <a:solidFill>
                  <a:srgbClr val="FF0000"/>
                </a:solidFill>
                <a:latin typeface="微软雅黑" panose="020B0503020204020204" pitchFamily="34" charset="-122"/>
                <a:ea typeface="微软雅黑" panose="020B0503020204020204" pitchFamily="34" charset="-122"/>
              </a:rPr>
              <a:t>弧权重之和最大的路径</a:t>
            </a:r>
            <a:r>
              <a:rPr altLang="en-US" dirty="0" sz="2400" lang="zh-CN">
                <a:solidFill>
                  <a:srgbClr val="2D2E2D"/>
                </a:solidFill>
                <a:latin typeface="微软雅黑" panose="020B0503020204020204" pitchFamily="34" charset="-122"/>
                <a:ea typeface="微软雅黑" panose="020B0503020204020204" pitchFamily="34" charset="-122"/>
              </a:rPr>
              <a:t>（路径最长）叫关键路径。</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endParaRPr altLang="en-US" dirty="0" sz="2400" lang="zh-CN">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altLang="en-US" dirty="0" sz="2400" lang="zh-CN">
                <a:solidFill>
                  <a:srgbClr val="0033CC"/>
                </a:solidFill>
                <a:latin typeface="微软雅黑" panose="020B0503020204020204" pitchFamily="34" charset="-122"/>
                <a:ea typeface="微软雅黑" panose="020B0503020204020204" pitchFamily="34" charset="-122"/>
              </a:rPr>
              <a:t>非关键路径（</a:t>
            </a:r>
            <a:r>
              <a:rPr altLang="zh-CN" dirty="0" sz="2400" lang="en-US">
                <a:solidFill>
                  <a:srgbClr val="0033CC"/>
                </a:solidFill>
                <a:latin typeface="微软雅黑" panose="020B0503020204020204" pitchFamily="34" charset="-122"/>
                <a:ea typeface="微软雅黑" panose="020B0503020204020204" pitchFamily="34" charset="-122"/>
              </a:rPr>
              <a:t>noncritical path</a:t>
            </a:r>
            <a:r>
              <a:rPr altLang="en-US" dirty="0" sz="2400" lang="zh-CN">
                <a:solidFill>
                  <a:srgbClr val="0033CC"/>
                </a:solidFill>
                <a:latin typeface="微软雅黑" panose="020B0503020204020204" pitchFamily="34" charset="-122"/>
                <a:ea typeface="微软雅黑" panose="020B0503020204020204" pitchFamily="34" charset="-122"/>
              </a:rPr>
              <a:t>）</a:t>
            </a:r>
            <a:r>
              <a:rPr altLang="zh-CN" dirty="0" sz="2400" lang="en-US">
                <a:solidFill>
                  <a:srgbClr val="0033CC"/>
                </a:solidFill>
                <a:latin typeface="微软雅黑" panose="020B0503020204020204" pitchFamily="34" charset="-122"/>
                <a:ea typeface="微软雅黑" panose="020B0503020204020204" pitchFamily="34" charset="-122"/>
              </a:rPr>
              <a:t>:</a:t>
            </a:r>
          </a:p>
          <a:p>
            <a:pPr>
              <a:lnSpc>
                <a:spcPct val="150000"/>
              </a:lnSpc>
              <a:spcBef>
                <a:spcPts val="1200"/>
              </a:spcBef>
            </a:pPr>
            <a:r>
              <a:rPr altLang="en-US" dirty="0" sz="2400" lang="zh-CN">
                <a:solidFill>
                  <a:srgbClr val="2D2E2D"/>
                </a:solidFill>
                <a:latin typeface="微软雅黑" panose="020B0503020204020204" pitchFamily="34" charset="-122"/>
                <a:ea typeface="微软雅黑" panose="020B0503020204020204" pitchFamily="34" charset="-122"/>
              </a:rPr>
              <a:t>在整个任务网络图中非最长的路径都叫非关键路径。</a:t>
            </a:r>
          </a:p>
          <a:p>
            <a:pPr>
              <a:lnSpc>
                <a:spcPct val="150000"/>
              </a:lnSpc>
              <a:spcBef>
                <a:spcPts val="1200"/>
              </a:spcBef>
            </a:pPr>
            <a:endParaRPr altLang="zh-CN" dirty="0" sz="2400" lang="en-US">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16">
                                  <p:stCondLst>
                                    <p:cond delay="0"/>
                                  </p:stCondLst>
                                  <p:childTnLst>
                                    <p:set>
                                      <p:cBhvr>
                                        <p:cTn dur="1" fill="hold" id="6">
                                          <p:stCondLst>
                                            <p:cond delay="0"/>
                                          </p:stCondLst>
                                        </p:cTn>
                                        <p:tgtEl>
                                          <p:spTgt spid="1049209">
                                            <p:txEl>
                                              <p:pRg st="3" end="3"/>
                                            </p:txEl>
                                          </p:spTgt>
                                        </p:tgtEl>
                                        <p:attrNameLst>
                                          <p:attrName>style.visibility</p:attrName>
                                        </p:attrNameLst>
                                      </p:cBhvr>
                                      <p:to>
                                        <p:strVal val="visible"/>
                                      </p:to>
                                    </p:set>
                                    <p:animEffect transition="in" filter="box(in)">
                                      <p:cBhvr>
                                        <p:cTn dur="500" id="7"/>
                                        <p:tgtEl>
                                          <p:spTgt spid="1049209">
                                            <p:txEl>
                                              <p:pRg st="3" end="3"/>
                                            </p:txEl>
                                          </p:spTgt>
                                        </p:tgtEl>
                                      </p:cBhvr>
                                    </p:animEffect>
                                  </p:childTnLst>
                                </p:cTn>
                              </p:par>
                              <p:par>
                                <p:cTn fill="hold" id="8" nodeType="withEffect" presetClass="entr" presetID="4" presetSubtype="16">
                                  <p:stCondLst>
                                    <p:cond delay="0"/>
                                  </p:stCondLst>
                                  <p:childTnLst>
                                    <p:set>
                                      <p:cBhvr>
                                        <p:cTn dur="1" fill="hold" id="9">
                                          <p:stCondLst>
                                            <p:cond delay="0"/>
                                          </p:stCondLst>
                                        </p:cTn>
                                        <p:tgtEl>
                                          <p:spTgt spid="1049209">
                                            <p:txEl>
                                              <p:pRg st="4" end="4"/>
                                            </p:txEl>
                                          </p:spTgt>
                                        </p:tgtEl>
                                        <p:attrNameLst>
                                          <p:attrName>style.visibility</p:attrName>
                                        </p:attrNameLst>
                                      </p:cBhvr>
                                      <p:to>
                                        <p:strVal val="visible"/>
                                      </p:to>
                                    </p:set>
                                    <p:animEffect transition="in" filter="box(in)">
                                      <p:cBhvr>
                                        <p:cTn dur="500" id="10"/>
                                        <p:tgtEl>
                                          <p:spTgt spid="10492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9213" name="标题 10"/>
          <p:cNvSpPr>
            <a:spLocks noGrp="1"/>
          </p:cNvSpPr>
          <p:nvPr>
            <p:ph type="title"/>
          </p:nvPr>
        </p:nvSpPr>
        <p:spPr/>
        <p:txBody>
          <a:bodyPr/>
          <a:p>
            <a:r>
              <a:rPr altLang="zh-CN" dirty="0" lang="en-US">
                <a:sym typeface="+mn-lt"/>
              </a:rPr>
              <a:t>8.8.1. </a:t>
            </a:r>
            <a:r>
              <a:rPr altLang="en-US" dirty="0" lang="zh-CN">
                <a:sym typeface="+mn-lt"/>
              </a:rPr>
              <a:t>关键路径</a:t>
            </a:r>
            <a:r>
              <a:rPr altLang="zh-CN" dirty="0" lang="en-US">
                <a:sym typeface="+mn-lt"/>
              </a:rPr>
              <a:t>——</a:t>
            </a:r>
            <a:r>
              <a:rPr altLang="en-US" dirty="0" lang="zh-CN">
                <a:sym typeface="+mn-lt"/>
              </a:rPr>
              <a:t>概念</a:t>
            </a:r>
          </a:p>
        </p:txBody>
      </p:sp>
      <p:sp>
        <p:nvSpPr>
          <p:cNvPr id="1049214" name="圆角矩形 62"/>
          <p:cNvSpPr/>
          <p:nvPr/>
        </p:nvSpPr>
        <p:spPr>
          <a:xfrm>
            <a:off x="1961530" y="210906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a:t>
            </a:r>
            <a:endParaRPr altLang="zh-CN" dirty="0" lang="en-US"/>
          </a:p>
          <a:p>
            <a:pPr algn="ctr"/>
            <a:r>
              <a:rPr altLang="en-US" dirty="0" lang="zh-CN"/>
              <a:t>分析</a:t>
            </a:r>
          </a:p>
        </p:txBody>
      </p:sp>
      <p:sp>
        <p:nvSpPr>
          <p:cNvPr id="1049215" name="圆角矩形 63"/>
          <p:cNvSpPr/>
          <p:nvPr/>
        </p:nvSpPr>
        <p:spPr>
          <a:xfrm>
            <a:off x="3569104" y="210906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设计</a:t>
            </a:r>
          </a:p>
        </p:txBody>
      </p:sp>
      <p:sp>
        <p:nvSpPr>
          <p:cNvPr id="1049216" name="圆角矩形 64"/>
          <p:cNvSpPr/>
          <p:nvPr/>
        </p:nvSpPr>
        <p:spPr>
          <a:xfrm>
            <a:off x="5456901" y="1643136"/>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登录注册开发</a:t>
            </a:r>
          </a:p>
        </p:txBody>
      </p:sp>
      <p:sp>
        <p:nvSpPr>
          <p:cNvPr id="1049217" name="圆角矩形 65"/>
          <p:cNvSpPr/>
          <p:nvPr/>
        </p:nvSpPr>
        <p:spPr>
          <a:xfrm>
            <a:off x="5456901" y="274443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个人维护开发</a:t>
            </a:r>
          </a:p>
        </p:txBody>
      </p:sp>
      <p:sp>
        <p:nvSpPr>
          <p:cNvPr id="1049218" name="圆角矩形 66"/>
          <p:cNvSpPr/>
          <p:nvPr/>
        </p:nvSpPr>
        <p:spPr>
          <a:xfrm>
            <a:off x="7403688" y="1643136"/>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登录注册测试</a:t>
            </a:r>
          </a:p>
        </p:txBody>
      </p:sp>
      <p:sp>
        <p:nvSpPr>
          <p:cNvPr id="1049219" name="椭圆 67"/>
          <p:cNvSpPr/>
          <p:nvPr/>
        </p:nvSpPr>
        <p:spPr>
          <a:xfrm>
            <a:off x="619427" y="2145934"/>
            <a:ext cx="943897" cy="471949"/>
          </a:xfrm>
          <a:prstGeom prst="ellipse"/>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开始</a:t>
            </a:r>
          </a:p>
        </p:txBody>
      </p:sp>
      <p:sp>
        <p:nvSpPr>
          <p:cNvPr id="1049220" name="圆角矩形 68"/>
          <p:cNvSpPr/>
          <p:nvPr/>
        </p:nvSpPr>
        <p:spPr>
          <a:xfrm>
            <a:off x="7403688" y="2735102"/>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个人维护测试</a:t>
            </a:r>
          </a:p>
        </p:txBody>
      </p:sp>
      <p:sp>
        <p:nvSpPr>
          <p:cNvPr id="1049221" name="圆角矩形 69"/>
          <p:cNvSpPr/>
          <p:nvPr/>
        </p:nvSpPr>
        <p:spPr>
          <a:xfrm>
            <a:off x="9173499" y="210906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集成</a:t>
            </a:r>
            <a:endParaRPr altLang="zh-CN" dirty="0" lang="en-US"/>
          </a:p>
          <a:p>
            <a:pPr algn="ctr"/>
            <a:r>
              <a:rPr altLang="en-US" dirty="0" lang="zh-CN"/>
              <a:t>测试</a:t>
            </a:r>
          </a:p>
        </p:txBody>
      </p:sp>
      <p:sp>
        <p:nvSpPr>
          <p:cNvPr id="1049222" name="椭圆 70"/>
          <p:cNvSpPr/>
          <p:nvPr/>
        </p:nvSpPr>
        <p:spPr>
          <a:xfrm>
            <a:off x="10736837" y="2145934"/>
            <a:ext cx="1076632" cy="471949"/>
          </a:xfrm>
          <a:prstGeom prst="ellipse"/>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结束</a:t>
            </a:r>
          </a:p>
        </p:txBody>
      </p:sp>
      <p:cxnSp>
        <p:nvCxnSpPr>
          <p:cNvPr id="3145979" name="直接箭头连接符 71"/>
          <p:cNvCxnSpPr>
            <a:cxnSpLocks/>
            <a:stCxn id="1049219" idx="6"/>
            <a:endCxn id="1049214" idx="1"/>
          </p:cNvCxnSpPr>
          <p:nvPr/>
        </p:nvCxnSpPr>
        <p:spPr>
          <a:xfrm>
            <a:off x="1563324" y="2381909"/>
            <a:ext cx="39820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0" name="直接箭头连接符 72"/>
          <p:cNvCxnSpPr>
            <a:cxnSpLocks/>
            <a:stCxn id="1049214" idx="3"/>
            <a:endCxn id="1049215" idx="1"/>
          </p:cNvCxnSpPr>
          <p:nvPr/>
        </p:nvCxnSpPr>
        <p:spPr>
          <a:xfrm>
            <a:off x="3067659" y="2381909"/>
            <a:ext cx="501445"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1" name="直接箭头连接符 73"/>
          <p:cNvCxnSpPr>
            <a:cxnSpLocks/>
            <a:stCxn id="1049215" idx="3"/>
            <a:endCxn id="1049216" idx="1"/>
          </p:cNvCxnSpPr>
          <p:nvPr/>
        </p:nvCxnSpPr>
        <p:spPr>
          <a:xfrm flipV="1">
            <a:off x="4675233" y="1915982"/>
            <a:ext cx="781668" cy="46592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2" name="直接箭头连接符 74"/>
          <p:cNvCxnSpPr>
            <a:cxnSpLocks/>
            <a:stCxn id="1049215" idx="3"/>
            <a:endCxn id="1049217" idx="1"/>
          </p:cNvCxnSpPr>
          <p:nvPr/>
        </p:nvCxnSpPr>
        <p:spPr>
          <a:xfrm>
            <a:off x="4675233" y="2381909"/>
            <a:ext cx="781668" cy="63537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3" name="直接箭头连接符 75"/>
          <p:cNvCxnSpPr>
            <a:cxnSpLocks/>
            <a:stCxn id="1049216" idx="3"/>
            <a:endCxn id="1049218" idx="1"/>
          </p:cNvCxnSpPr>
          <p:nvPr/>
        </p:nvCxnSpPr>
        <p:spPr>
          <a:xfrm>
            <a:off x="6563030" y="1915982"/>
            <a:ext cx="840658"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4" name="直接箭头连接符 76"/>
          <p:cNvCxnSpPr>
            <a:cxnSpLocks/>
            <a:stCxn id="1049217" idx="3"/>
            <a:endCxn id="1049220" idx="1"/>
          </p:cNvCxnSpPr>
          <p:nvPr/>
        </p:nvCxnSpPr>
        <p:spPr>
          <a:xfrm flipV="1">
            <a:off x="6563030" y="3007948"/>
            <a:ext cx="840658" cy="9331"/>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5" name="直接箭头连接符 77"/>
          <p:cNvCxnSpPr>
            <a:cxnSpLocks/>
            <a:stCxn id="1049218" idx="3"/>
            <a:endCxn id="1049221" idx="1"/>
          </p:cNvCxnSpPr>
          <p:nvPr/>
        </p:nvCxnSpPr>
        <p:spPr>
          <a:xfrm>
            <a:off x="8509817" y="1915982"/>
            <a:ext cx="663682" cy="46592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6" name="直接箭头连接符 78"/>
          <p:cNvCxnSpPr>
            <a:cxnSpLocks/>
            <a:stCxn id="1049220" idx="3"/>
            <a:endCxn id="1049221" idx="1"/>
          </p:cNvCxnSpPr>
          <p:nvPr/>
        </p:nvCxnSpPr>
        <p:spPr>
          <a:xfrm flipV="1">
            <a:off x="8509817" y="2381909"/>
            <a:ext cx="663682" cy="626039"/>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7" name="直接箭头连接符 79"/>
          <p:cNvCxnSpPr>
            <a:cxnSpLocks/>
            <a:stCxn id="1049221" idx="3"/>
            <a:endCxn id="1049222" idx="2"/>
          </p:cNvCxnSpPr>
          <p:nvPr/>
        </p:nvCxnSpPr>
        <p:spPr>
          <a:xfrm>
            <a:off x="10279628" y="2381909"/>
            <a:ext cx="457209"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23" name="TextBox 80"/>
          <p:cNvSpPr txBox="1"/>
          <p:nvPr/>
        </p:nvSpPr>
        <p:spPr>
          <a:xfrm>
            <a:off x="1607577" y="1946831"/>
            <a:ext cx="312906" cy="369332"/>
          </a:xfrm>
          <a:prstGeom prst="rect"/>
          <a:noFill/>
        </p:spPr>
        <p:txBody>
          <a:bodyPr rtlCol="0" wrap="none">
            <a:spAutoFit/>
          </a:bodyPr>
          <a:p>
            <a:r>
              <a:rPr altLang="zh-CN" dirty="0" lang="en-US"/>
              <a:t>2</a:t>
            </a:r>
            <a:endParaRPr altLang="en-US" dirty="0" lang="zh-CN"/>
          </a:p>
        </p:txBody>
      </p:sp>
      <p:sp>
        <p:nvSpPr>
          <p:cNvPr id="1049224" name="TextBox 86"/>
          <p:cNvSpPr txBox="1"/>
          <p:nvPr/>
        </p:nvSpPr>
        <p:spPr>
          <a:xfrm>
            <a:off x="3156158" y="1961580"/>
            <a:ext cx="312906" cy="369332"/>
          </a:xfrm>
          <a:prstGeom prst="rect"/>
          <a:noFill/>
        </p:spPr>
        <p:txBody>
          <a:bodyPr rtlCol="0" wrap="none">
            <a:spAutoFit/>
          </a:bodyPr>
          <a:p>
            <a:r>
              <a:rPr altLang="zh-CN" dirty="0" lang="en-US"/>
              <a:t>5</a:t>
            </a:r>
            <a:endParaRPr altLang="en-US" dirty="0" lang="zh-CN"/>
          </a:p>
        </p:txBody>
      </p:sp>
      <p:sp>
        <p:nvSpPr>
          <p:cNvPr id="1049225" name="TextBox 88"/>
          <p:cNvSpPr txBox="1"/>
          <p:nvPr/>
        </p:nvSpPr>
        <p:spPr>
          <a:xfrm>
            <a:off x="4719487" y="1533879"/>
            <a:ext cx="312906" cy="369332"/>
          </a:xfrm>
          <a:prstGeom prst="rect"/>
          <a:noFill/>
        </p:spPr>
        <p:txBody>
          <a:bodyPr rtlCol="0" wrap="none">
            <a:spAutoFit/>
          </a:bodyPr>
          <a:p>
            <a:r>
              <a:rPr altLang="zh-CN" dirty="0" lang="en-US"/>
              <a:t>3</a:t>
            </a:r>
            <a:endParaRPr altLang="en-US" dirty="0" lang="zh-CN"/>
          </a:p>
        </p:txBody>
      </p:sp>
      <p:sp>
        <p:nvSpPr>
          <p:cNvPr id="1049226" name="TextBox 93"/>
          <p:cNvSpPr txBox="1"/>
          <p:nvPr/>
        </p:nvSpPr>
        <p:spPr>
          <a:xfrm>
            <a:off x="4719487" y="3008706"/>
            <a:ext cx="312906" cy="369332"/>
          </a:xfrm>
          <a:prstGeom prst="rect"/>
          <a:noFill/>
        </p:spPr>
        <p:txBody>
          <a:bodyPr rtlCol="0" wrap="none">
            <a:spAutoFit/>
          </a:bodyPr>
          <a:p>
            <a:r>
              <a:rPr altLang="zh-CN" dirty="0" lang="en-US"/>
              <a:t>5</a:t>
            </a:r>
            <a:endParaRPr altLang="en-US" dirty="0" lang="zh-CN"/>
          </a:p>
        </p:txBody>
      </p:sp>
      <p:sp>
        <p:nvSpPr>
          <p:cNvPr id="1049227" name="TextBox 95"/>
          <p:cNvSpPr txBox="1"/>
          <p:nvPr/>
        </p:nvSpPr>
        <p:spPr>
          <a:xfrm>
            <a:off x="6858003" y="1539895"/>
            <a:ext cx="312906" cy="369332"/>
          </a:xfrm>
          <a:prstGeom prst="rect"/>
          <a:noFill/>
        </p:spPr>
        <p:txBody>
          <a:bodyPr rtlCol="0" wrap="none">
            <a:spAutoFit/>
          </a:bodyPr>
          <a:p>
            <a:r>
              <a:rPr altLang="zh-CN" dirty="0" lang="en-US"/>
              <a:t>2</a:t>
            </a:r>
            <a:endParaRPr altLang="en-US" dirty="0" lang="zh-CN"/>
          </a:p>
        </p:txBody>
      </p:sp>
      <p:sp>
        <p:nvSpPr>
          <p:cNvPr id="1049228" name="TextBox 96"/>
          <p:cNvSpPr txBox="1"/>
          <p:nvPr/>
        </p:nvSpPr>
        <p:spPr>
          <a:xfrm>
            <a:off x="6813758" y="2861220"/>
            <a:ext cx="312906" cy="369332"/>
          </a:xfrm>
          <a:prstGeom prst="rect"/>
          <a:noFill/>
        </p:spPr>
        <p:txBody>
          <a:bodyPr rtlCol="0" wrap="none">
            <a:spAutoFit/>
          </a:bodyPr>
          <a:p>
            <a:r>
              <a:rPr altLang="zh-CN" dirty="0" lang="en-US"/>
              <a:t>2</a:t>
            </a:r>
            <a:endParaRPr altLang="en-US" dirty="0" lang="zh-CN"/>
          </a:p>
        </p:txBody>
      </p:sp>
      <p:sp>
        <p:nvSpPr>
          <p:cNvPr id="1049229" name="TextBox 97"/>
          <p:cNvSpPr txBox="1"/>
          <p:nvPr/>
        </p:nvSpPr>
        <p:spPr>
          <a:xfrm>
            <a:off x="8849035" y="1533879"/>
            <a:ext cx="312906" cy="369332"/>
          </a:xfrm>
          <a:prstGeom prst="rect"/>
          <a:noFill/>
        </p:spPr>
        <p:txBody>
          <a:bodyPr rtlCol="0" wrap="none">
            <a:spAutoFit/>
          </a:bodyPr>
          <a:p>
            <a:r>
              <a:rPr altLang="zh-CN" dirty="0" lang="en-US"/>
              <a:t>4</a:t>
            </a:r>
            <a:endParaRPr altLang="en-US" dirty="0" lang="zh-CN"/>
          </a:p>
        </p:txBody>
      </p:sp>
      <p:sp>
        <p:nvSpPr>
          <p:cNvPr id="1049230" name="TextBox 98"/>
          <p:cNvSpPr txBox="1"/>
          <p:nvPr/>
        </p:nvSpPr>
        <p:spPr>
          <a:xfrm>
            <a:off x="8849035" y="3008706"/>
            <a:ext cx="312906" cy="369332"/>
          </a:xfrm>
          <a:prstGeom prst="rect"/>
          <a:noFill/>
        </p:spPr>
        <p:txBody>
          <a:bodyPr rtlCol="0" wrap="none">
            <a:spAutoFit/>
          </a:bodyPr>
          <a:p>
            <a:r>
              <a:rPr altLang="zh-CN" dirty="0" lang="en-US"/>
              <a:t>3</a:t>
            </a:r>
            <a:endParaRPr altLang="en-US" dirty="0" lang="zh-CN"/>
          </a:p>
        </p:txBody>
      </p:sp>
      <p:sp>
        <p:nvSpPr>
          <p:cNvPr id="1049231" name="TextBox 99"/>
          <p:cNvSpPr txBox="1"/>
          <p:nvPr/>
        </p:nvSpPr>
        <p:spPr>
          <a:xfrm>
            <a:off x="10338622" y="1991075"/>
            <a:ext cx="312906" cy="369332"/>
          </a:xfrm>
          <a:prstGeom prst="rect"/>
          <a:noFill/>
        </p:spPr>
        <p:txBody>
          <a:bodyPr rtlCol="0" wrap="none">
            <a:spAutoFit/>
          </a:bodyPr>
          <a:p>
            <a:r>
              <a:rPr altLang="zh-CN" dirty="0" lang="en-US"/>
              <a:t>3</a:t>
            </a:r>
            <a:endParaRPr altLang="en-US" dirty="0" lang="zh-CN"/>
          </a:p>
        </p:txBody>
      </p:sp>
      <p:sp>
        <p:nvSpPr>
          <p:cNvPr id="1049232" name="矩形 101"/>
          <p:cNvSpPr/>
          <p:nvPr/>
        </p:nvSpPr>
        <p:spPr>
          <a:xfrm>
            <a:off x="3386366" y="970560"/>
            <a:ext cx="6278881" cy="447041"/>
          </a:xfrm>
          <a:prstGeom prst="rect"/>
        </p:spPr>
        <p:txBody>
          <a:bodyPr wrap="none">
            <a:spAutoFit/>
          </a:bodyPr>
          <a:p>
            <a:r>
              <a:rPr altLang="en-US" dirty="0" sz="2400" lang="zh-CN">
                <a:solidFill>
                  <a:srgbClr val="2D2E2D"/>
                </a:solidFill>
                <a:latin typeface="+mn-ea"/>
              </a:rPr>
              <a:t>任务网络图的关键路径例子（假定时间为天）</a:t>
            </a:r>
            <a:endParaRPr altLang="en-US" dirty="0" sz="2400" lang="zh-CN">
              <a:latin typeface="+mn-ea"/>
            </a:endParaRPr>
          </a:p>
        </p:txBody>
      </p:sp>
      <p:sp>
        <p:nvSpPr>
          <p:cNvPr id="1049233" name="矩形 102"/>
          <p:cNvSpPr/>
          <p:nvPr/>
        </p:nvSpPr>
        <p:spPr>
          <a:xfrm>
            <a:off x="688258" y="3804296"/>
            <a:ext cx="6096000" cy="2334768"/>
          </a:xfrm>
          <a:prstGeom prst="rect"/>
        </p:spPr>
        <p:txBody>
          <a:bodyPr>
            <a:spAutoFit/>
          </a:bodyPr>
          <a:p>
            <a:pPr>
              <a:lnSpc>
                <a:spcPct val="150000"/>
              </a:lnSpc>
              <a:spcBef>
                <a:spcPct val="10000"/>
              </a:spcBef>
              <a:buFont typeface="Wingdings" pitchFamily="2" charset="2"/>
              <a:buNone/>
            </a:pPr>
            <a:r>
              <a:rPr altLang="en-US" dirty="0" sz="2400" lang="zh-CN">
                <a:latin typeface="+mn-ea"/>
                <a:cs typeface="Times New Roman" pitchFamily="18" charset="0"/>
              </a:rPr>
              <a:t>（</a:t>
            </a:r>
            <a:r>
              <a:rPr altLang="zh-CN" dirty="0" sz="2400" lang="en-US">
                <a:latin typeface="+mn-ea"/>
                <a:cs typeface="Times New Roman" pitchFamily="18" charset="0"/>
              </a:rPr>
              <a:t>a</a:t>
            </a:r>
            <a:r>
              <a:rPr altLang="en-US" dirty="0" sz="2400" lang="zh-CN">
                <a:latin typeface="+mn-ea"/>
                <a:cs typeface="Times New Roman" pitchFamily="18" charset="0"/>
              </a:rPr>
              <a:t>）此网络中有多少路径</a:t>
            </a:r>
            <a:r>
              <a:rPr altLang="zh-CN" dirty="0" sz="2400" lang="en-US">
                <a:latin typeface="+mn-ea"/>
                <a:cs typeface="Times New Roman" pitchFamily="18" charset="0"/>
              </a:rPr>
              <a:t>?</a:t>
            </a:r>
          </a:p>
          <a:p>
            <a:pPr>
              <a:lnSpc>
                <a:spcPct val="150000"/>
              </a:lnSpc>
              <a:spcBef>
                <a:spcPct val="10000"/>
              </a:spcBef>
              <a:buFont typeface="Wingdings" pitchFamily="2" charset="2"/>
              <a:buNone/>
            </a:pPr>
            <a:r>
              <a:rPr altLang="en-US" dirty="0" sz="2400" lang="zh-CN">
                <a:latin typeface="+mn-ea"/>
                <a:cs typeface="Times New Roman" pitchFamily="18" charset="0"/>
              </a:rPr>
              <a:t>（</a:t>
            </a:r>
            <a:r>
              <a:rPr altLang="zh-CN" dirty="0" sz="2400" lang="en-US">
                <a:latin typeface="+mn-ea"/>
                <a:cs typeface="Times New Roman" pitchFamily="18" charset="0"/>
              </a:rPr>
              <a:t>b</a:t>
            </a:r>
            <a:r>
              <a:rPr altLang="en-US" dirty="0" sz="2400" lang="zh-CN">
                <a:latin typeface="+mn-ea"/>
                <a:cs typeface="Times New Roman" pitchFamily="18" charset="0"/>
              </a:rPr>
              <a:t>）每条路径的长度是多少</a:t>
            </a:r>
            <a:r>
              <a:rPr altLang="zh-CN" dirty="0" sz="2400" lang="en-US">
                <a:latin typeface="+mn-ea"/>
                <a:cs typeface="Times New Roman" pitchFamily="18" charset="0"/>
              </a:rPr>
              <a:t>?</a:t>
            </a:r>
          </a:p>
          <a:p>
            <a:pPr>
              <a:lnSpc>
                <a:spcPct val="150000"/>
              </a:lnSpc>
              <a:spcBef>
                <a:spcPct val="10000"/>
              </a:spcBef>
              <a:buFont typeface="Wingdings" pitchFamily="2" charset="2"/>
              <a:buNone/>
            </a:pPr>
            <a:r>
              <a:rPr altLang="en-US" dirty="0" sz="2400" lang="zh-CN">
                <a:latin typeface="+mn-ea"/>
                <a:cs typeface="Times New Roman" pitchFamily="18" charset="0"/>
              </a:rPr>
              <a:t>（</a:t>
            </a:r>
            <a:r>
              <a:rPr altLang="zh-CN" dirty="0" sz="2400" lang="en-US">
                <a:latin typeface="+mn-ea"/>
                <a:cs typeface="Times New Roman" pitchFamily="18" charset="0"/>
              </a:rPr>
              <a:t>c</a:t>
            </a:r>
            <a:r>
              <a:rPr altLang="en-US" dirty="0" sz="2400" lang="zh-CN">
                <a:latin typeface="+mn-ea"/>
                <a:cs typeface="Times New Roman" pitchFamily="18" charset="0"/>
              </a:rPr>
              <a:t>）</a:t>
            </a:r>
            <a:r>
              <a:rPr altLang="zh-CN" dirty="0" sz="2400" lang="en-US">
                <a:latin typeface="+mn-ea"/>
                <a:cs typeface="Times New Roman" pitchFamily="18" charset="0"/>
              </a:rPr>
              <a:t> </a:t>
            </a:r>
            <a:r>
              <a:rPr altLang="en-US" dirty="0" sz="2400" lang="zh-CN">
                <a:latin typeface="+mn-ea"/>
                <a:cs typeface="Times New Roman" pitchFamily="18" charset="0"/>
              </a:rPr>
              <a:t>哪一条是关键路径</a:t>
            </a:r>
            <a:r>
              <a:rPr altLang="zh-CN" dirty="0" sz="2400" lang="en-US">
                <a:latin typeface="+mn-ea"/>
                <a:cs typeface="Times New Roman" pitchFamily="18" charset="0"/>
              </a:rPr>
              <a:t>?</a:t>
            </a:r>
          </a:p>
          <a:p>
            <a:pPr>
              <a:lnSpc>
                <a:spcPct val="150000"/>
              </a:lnSpc>
              <a:spcBef>
                <a:spcPct val="10000"/>
              </a:spcBef>
              <a:buFont typeface="Wingdings" pitchFamily="2" charset="2"/>
              <a:buNone/>
            </a:pPr>
            <a:r>
              <a:rPr altLang="en-US" dirty="0" sz="2400" lang="zh-CN">
                <a:latin typeface="+mn-ea"/>
                <a:cs typeface="Times New Roman" pitchFamily="18" charset="0"/>
              </a:rPr>
              <a:t>（</a:t>
            </a:r>
            <a:r>
              <a:rPr altLang="zh-CN" dirty="0" sz="2400" lang="en-US">
                <a:latin typeface="+mn-ea"/>
                <a:cs typeface="Times New Roman" pitchFamily="18" charset="0"/>
              </a:rPr>
              <a:t>d</a:t>
            </a:r>
            <a:r>
              <a:rPr altLang="en-US" dirty="0" sz="2400" lang="zh-CN">
                <a:latin typeface="+mn-ea"/>
                <a:cs typeface="Times New Roman" pitchFamily="18" charset="0"/>
              </a:rPr>
              <a:t>）完成项目的最短时间是多少</a:t>
            </a:r>
            <a:r>
              <a:rPr altLang="zh-CN" dirty="0" sz="2400" lang="en-US">
                <a:latin typeface="+mn-ea"/>
                <a:cs typeface="Times New Roman" pitchFamily="18" charset="0"/>
              </a:rPr>
              <a:t>?</a:t>
            </a:r>
            <a:endParaRPr altLang="en-US" dirty="0" sz="2400" lang="zh-CN">
              <a:latin typeface="+mn-ea"/>
            </a:endParaRPr>
          </a:p>
        </p:txBody>
      </p:sp>
      <p:sp>
        <p:nvSpPr>
          <p:cNvPr id="1049234" name="TextBox 103"/>
          <p:cNvSpPr txBox="1"/>
          <p:nvPr/>
        </p:nvSpPr>
        <p:spPr>
          <a:xfrm>
            <a:off x="5781357" y="3937831"/>
            <a:ext cx="3789681" cy="447040"/>
          </a:xfrm>
          <a:prstGeom prst="rect"/>
          <a:noFill/>
        </p:spPr>
        <p:txBody>
          <a:bodyPr rtlCol="0" wrap="none">
            <a:spAutoFit/>
          </a:bodyPr>
          <a:p>
            <a:r>
              <a:rPr altLang="en-US" dirty="0" sz="2400" lang="zh-CN">
                <a:solidFill>
                  <a:srgbClr val="0033CC"/>
                </a:solidFill>
                <a:latin typeface="Times New Roman" pitchFamily="18" charset="0"/>
                <a:cs typeface="Times New Roman" pitchFamily="18" charset="0"/>
              </a:rPr>
              <a:t>两条：</a:t>
            </a:r>
            <a:r>
              <a:rPr altLang="zh-CN" dirty="0" sz="2400" lang="en-US">
                <a:solidFill>
                  <a:srgbClr val="0033CC"/>
                </a:solidFill>
                <a:latin typeface="Times New Roman" pitchFamily="18" charset="0"/>
                <a:cs typeface="Times New Roman" pitchFamily="18" charset="0"/>
              </a:rPr>
              <a:t>ABCDFHI, ABCEGHI</a:t>
            </a:r>
            <a:endParaRPr altLang="en-US" dirty="0" sz="2400" lang="zh-CN">
              <a:solidFill>
                <a:srgbClr val="0033CC"/>
              </a:solidFill>
              <a:latin typeface="Times New Roman" pitchFamily="18" charset="0"/>
              <a:cs typeface="Times New Roman" pitchFamily="18" charset="0"/>
            </a:endParaRPr>
          </a:p>
        </p:txBody>
      </p:sp>
      <p:sp>
        <p:nvSpPr>
          <p:cNvPr id="1049235" name="TextBox 104"/>
          <p:cNvSpPr txBox="1"/>
          <p:nvPr/>
        </p:nvSpPr>
        <p:spPr>
          <a:xfrm>
            <a:off x="840658" y="2669471"/>
            <a:ext cx="338554" cy="369332"/>
          </a:xfrm>
          <a:prstGeom prst="rect"/>
          <a:noFill/>
        </p:spPr>
        <p:txBody>
          <a:bodyPr rtlCol="0" wrap="none">
            <a:spAutoFit/>
          </a:bodyPr>
          <a:p>
            <a:r>
              <a:rPr altLang="zh-CN" dirty="0" lang="en-US"/>
              <a:t>A</a:t>
            </a:r>
            <a:endParaRPr altLang="en-US" dirty="0" lang="zh-CN"/>
          </a:p>
        </p:txBody>
      </p:sp>
      <p:sp>
        <p:nvSpPr>
          <p:cNvPr id="1049236" name="TextBox 105"/>
          <p:cNvSpPr txBox="1"/>
          <p:nvPr/>
        </p:nvSpPr>
        <p:spPr>
          <a:xfrm>
            <a:off x="2330245" y="2669471"/>
            <a:ext cx="338554" cy="369332"/>
          </a:xfrm>
          <a:prstGeom prst="rect"/>
          <a:noFill/>
        </p:spPr>
        <p:txBody>
          <a:bodyPr rtlCol="0" wrap="none">
            <a:spAutoFit/>
          </a:bodyPr>
          <a:p>
            <a:r>
              <a:rPr altLang="zh-CN" dirty="0" lang="en-US"/>
              <a:t>B</a:t>
            </a:r>
            <a:endParaRPr altLang="en-US" dirty="0" lang="zh-CN"/>
          </a:p>
        </p:txBody>
      </p:sp>
      <p:sp>
        <p:nvSpPr>
          <p:cNvPr id="1049237" name="TextBox 106"/>
          <p:cNvSpPr txBox="1"/>
          <p:nvPr/>
        </p:nvSpPr>
        <p:spPr>
          <a:xfrm>
            <a:off x="3967316" y="2669471"/>
            <a:ext cx="351378" cy="369332"/>
          </a:xfrm>
          <a:prstGeom prst="rect"/>
          <a:noFill/>
        </p:spPr>
        <p:txBody>
          <a:bodyPr rtlCol="0" wrap="none">
            <a:spAutoFit/>
          </a:bodyPr>
          <a:p>
            <a:r>
              <a:rPr altLang="zh-CN" dirty="0" lang="en-US"/>
              <a:t>C</a:t>
            </a:r>
            <a:endParaRPr altLang="en-US" dirty="0" lang="zh-CN"/>
          </a:p>
        </p:txBody>
      </p:sp>
      <p:sp>
        <p:nvSpPr>
          <p:cNvPr id="1049238" name="TextBox 107"/>
          <p:cNvSpPr txBox="1"/>
          <p:nvPr/>
        </p:nvSpPr>
        <p:spPr>
          <a:xfrm>
            <a:off x="5825612" y="2203539"/>
            <a:ext cx="351378" cy="369332"/>
          </a:xfrm>
          <a:prstGeom prst="rect"/>
          <a:noFill/>
        </p:spPr>
        <p:txBody>
          <a:bodyPr rtlCol="0" wrap="none">
            <a:spAutoFit/>
          </a:bodyPr>
          <a:p>
            <a:r>
              <a:rPr altLang="zh-CN" dirty="0" lang="en-US"/>
              <a:t>D</a:t>
            </a:r>
            <a:endParaRPr altLang="en-US" dirty="0" lang="zh-CN"/>
          </a:p>
        </p:txBody>
      </p:sp>
      <p:sp>
        <p:nvSpPr>
          <p:cNvPr id="1049239" name="TextBox 108"/>
          <p:cNvSpPr txBox="1"/>
          <p:nvPr/>
        </p:nvSpPr>
        <p:spPr>
          <a:xfrm>
            <a:off x="7787148" y="2203539"/>
            <a:ext cx="309881" cy="358140"/>
          </a:xfrm>
          <a:prstGeom prst="rect"/>
          <a:noFill/>
        </p:spPr>
        <p:txBody>
          <a:bodyPr rtlCol="0" wrap="none">
            <a:spAutoFit/>
          </a:bodyPr>
          <a:p>
            <a:r>
              <a:rPr altLang="zh-CN" dirty="0" lang="en-US"/>
              <a:t>F</a:t>
            </a:r>
            <a:endParaRPr altLang="en-US" dirty="0" lang="zh-CN"/>
          </a:p>
        </p:txBody>
      </p:sp>
      <p:sp>
        <p:nvSpPr>
          <p:cNvPr id="1049240" name="TextBox 109"/>
          <p:cNvSpPr txBox="1"/>
          <p:nvPr/>
        </p:nvSpPr>
        <p:spPr>
          <a:xfrm>
            <a:off x="5884606" y="3248878"/>
            <a:ext cx="309880" cy="358140"/>
          </a:xfrm>
          <a:prstGeom prst="rect"/>
          <a:noFill/>
        </p:spPr>
        <p:txBody>
          <a:bodyPr rtlCol="0" wrap="none">
            <a:spAutoFit/>
          </a:bodyPr>
          <a:p>
            <a:r>
              <a:rPr altLang="zh-CN" dirty="0" lang="en-US"/>
              <a:t>E</a:t>
            </a:r>
            <a:endParaRPr altLang="en-US" dirty="0" lang="zh-CN"/>
          </a:p>
        </p:txBody>
      </p:sp>
      <p:sp>
        <p:nvSpPr>
          <p:cNvPr id="1049241" name="TextBox 110"/>
          <p:cNvSpPr txBox="1"/>
          <p:nvPr/>
        </p:nvSpPr>
        <p:spPr>
          <a:xfrm>
            <a:off x="7757651" y="3239537"/>
            <a:ext cx="335281" cy="358141"/>
          </a:xfrm>
          <a:prstGeom prst="rect"/>
          <a:noFill/>
        </p:spPr>
        <p:txBody>
          <a:bodyPr rtlCol="0" wrap="none">
            <a:spAutoFit/>
          </a:bodyPr>
          <a:p>
            <a:r>
              <a:rPr altLang="zh-CN" dirty="0" lang="en-US"/>
              <a:t>G</a:t>
            </a:r>
            <a:endParaRPr altLang="en-US" dirty="0" lang="zh-CN"/>
          </a:p>
        </p:txBody>
      </p:sp>
      <p:sp>
        <p:nvSpPr>
          <p:cNvPr id="1049242" name="TextBox 111"/>
          <p:cNvSpPr txBox="1"/>
          <p:nvPr/>
        </p:nvSpPr>
        <p:spPr>
          <a:xfrm>
            <a:off x="9512709" y="2654723"/>
            <a:ext cx="351378" cy="369332"/>
          </a:xfrm>
          <a:prstGeom prst="rect"/>
          <a:noFill/>
        </p:spPr>
        <p:txBody>
          <a:bodyPr rtlCol="0" wrap="none">
            <a:spAutoFit/>
          </a:bodyPr>
          <a:p>
            <a:r>
              <a:rPr altLang="zh-CN" dirty="0" lang="en-US"/>
              <a:t>H</a:t>
            </a:r>
            <a:endParaRPr altLang="en-US" dirty="0" lang="zh-CN"/>
          </a:p>
        </p:txBody>
      </p:sp>
      <p:sp>
        <p:nvSpPr>
          <p:cNvPr id="1049243" name="TextBox 112"/>
          <p:cNvSpPr txBox="1"/>
          <p:nvPr/>
        </p:nvSpPr>
        <p:spPr>
          <a:xfrm>
            <a:off x="11090787" y="2625226"/>
            <a:ext cx="248786" cy="369332"/>
          </a:xfrm>
          <a:prstGeom prst="rect"/>
          <a:noFill/>
        </p:spPr>
        <p:txBody>
          <a:bodyPr rtlCol="0" wrap="none">
            <a:spAutoFit/>
          </a:bodyPr>
          <a:p>
            <a:r>
              <a:rPr altLang="zh-CN" dirty="0" lang="en-US"/>
              <a:t>I</a:t>
            </a:r>
            <a:endParaRPr altLang="en-US" dirty="0" lang="zh-CN"/>
          </a:p>
        </p:txBody>
      </p:sp>
      <p:sp>
        <p:nvSpPr>
          <p:cNvPr id="1049244" name="TextBox 113"/>
          <p:cNvSpPr txBox="1"/>
          <p:nvPr/>
        </p:nvSpPr>
        <p:spPr>
          <a:xfrm>
            <a:off x="5781357" y="4498264"/>
            <a:ext cx="4551681" cy="447041"/>
          </a:xfrm>
          <a:prstGeom prst="rect"/>
          <a:noFill/>
        </p:spPr>
        <p:txBody>
          <a:bodyPr rtlCol="0" wrap="none">
            <a:spAutoFit/>
          </a:bodyPr>
          <a:p>
            <a:r>
              <a:rPr altLang="zh-CN" dirty="0" sz="2400" lang="en-US">
                <a:solidFill>
                  <a:srgbClr val="0033CC"/>
                </a:solidFill>
                <a:latin typeface="Times New Roman" pitchFamily="18" charset="0"/>
                <a:cs typeface="Times New Roman" pitchFamily="18" charset="0"/>
              </a:rPr>
              <a:t>ABCDFHI=19</a:t>
            </a:r>
            <a:r>
              <a:rPr altLang="en-US" dirty="0" sz="2400" lang="zh-CN">
                <a:solidFill>
                  <a:srgbClr val="0033CC"/>
                </a:solidFill>
                <a:latin typeface="Times New Roman" pitchFamily="18" charset="0"/>
                <a:cs typeface="Times New Roman" pitchFamily="18" charset="0"/>
              </a:rPr>
              <a:t>天</a:t>
            </a:r>
            <a:r>
              <a:rPr altLang="zh-CN" dirty="0" sz="2400" lang="en-US">
                <a:solidFill>
                  <a:srgbClr val="0033CC"/>
                </a:solidFill>
                <a:latin typeface="Times New Roman" pitchFamily="18" charset="0"/>
                <a:cs typeface="Times New Roman" pitchFamily="18" charset="0"/>
              </a:rPr>
              <a:t>,  ABCEGHI=20</a:t>
            </a:r>
            <a:r>
              <a:rPr altLang="en-US" dirty="0" sz="2400" lang="zh-CN">
                <a:solidFill>
                  <a:srgbClr val="0033CC"/>
                </a:solidFill>
                <a:latin typeface="Times New Roman" pitchFamily="18" charset="0"/>
                <a:cs typeface="Times New Roman" pitchFamily="18" charset="0"/>
              </a:rPr>
              <a:t>天</a:t>
            </a:r>
          </a:p>
        </p:txBody>
      </p:sp>
      <p:sp>
        <p:nvSpPr>
          <p:cNvPr id="1049245" name="TextBox 114"/>
          <p:cNvSpPr txBox="1"/>
          <p:nvPr/>
        </p:nvSpPr>
        <p:spPr>
          <a:xfrm>
            <a:off x="5737112" y="5058702"/>
            <a:ext cx="1465580" cy="447041"/>
          </a:xfrm>
          <a:prstGeom prst="rect"/>
          <a:noFill/>
        </p:spPr>
        <p:txBody>
          <a:bodyPr rtlCol="0" wrap="none">
            <a:spAutoFit/>
          </a:bodyPr>
          <a:p>
            <a:r>
              <a:rPr altLang="zh-CN" dirty="0" sz="2400" lang="en-US">
                <a:solidFill>
                  <a:srgbClr val="0033CC"/>
                </a:solidFill>
                <a:latin typeface="Times New Roman" pitchFamily="18" charset="0"/>
                <a:cs typeface="Times New Roman" pitchFamily="18" charset="0"/>
              </a:rPr>
              <a:t>ABCEGHI</a:t>
            </a:r>
            <a:endParaRPr altLang="en-US" dirty="0" sz="2400" lang="zh-CN">
              <a:solidFill>
                <a:srgbClr val="0033CC"/>
              </a:solidFill>
              <a:latin typeface="Times New Roman" pitchFamily="18" charset="0"/>
              <a:cs typeface="Times New Roman" pitchFamily="18" charset="0"/>
            </a:endParaRPr>
          </a:p>
        </p:txBody>
      </p:sp>
      <p:sp>
        <p:nvSpPr>
          <p:cNvPr id="1049246" name="TextBox 115"/>
          <p:cNvSpPr txBox="1"/>
          <p:nvPr/>
        </p:nvSpPr>
        <p:spPr>
          <a:xfrm>
            <a:off x="5737130" y="5678134"/>
            <a:ext cx="800219" cy="461665"/>
          </a:xfrm>
          <a:prstGeom prst="rect"/>
          <a:noFill/>
        </p:spPr>
        <p:txBody>
          <a:bodyPr rtlCol="0" wrap="none">
            <a:spAutoFit/>
          </a:bodyPr>
          <a:p>
            <a:r>
              <a:rPr altLang="zh-CN" dirty="0" sz="2400" lang="en-US">
                <a:solidFill>
                  <a:srgbClr val="0033CC"/>
                </a:solidFill>
                <a:latin typeface="Times New Roman" pitchFamily="18" charset="0"/>
                <a:cs typeface="Times New Roman" pitchFamily="18" charset="0"/>
              </a:rPr>
              <a:t>20</a:t>
            </a:r>
            <a:r>
              <a:rPr altLang="en-US" dirty="0" sz="2400" lang="zh-CN">
                <a:solidFill>
                  <a:srgbClr val="0033CC"/>
                </a:solidFill>
                <a:latin typeface="Times New Roman" pitchFamily="18" charset="0"/>
                <a:cs typeface="Times New Roman" pitchFamily="18" charset="0"/>
              </a:rPr>
              <a:t>天</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234"/>
                                        </p:tgtEl>
                                        <p:attrNameLst>
                                          <p:attrName>style.visibility</p:attrName>
                                        </p:attrNameLst>
                                      </p:cBhvr>
                                      <p:to>
                                        <p:strVal val="visible"/>
                                      </p:to>
                                    </p:set>
                                    <p:animEffect transition="in" filter="blinds(horizontal)">
                                      <p:cBhvr>
                                        <p:cTn dur="500" id="7"/>
                                        <p:tgtEl>
                                          <p:spTgt spid="104923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9244"/>
                                        </p:tgtEl>
                                        <p:attrNameLst>
                                          <p:attrName>style.visibility</p:attrName>
                                        </p:attrNameLst>
                                      </p:cBhvr>
                                      <p:to>
                                        <p:strVal val="visible"/>
                                      </p:to>
                                    </p:set>
                                    <p:animEffect transition="in" filter="blinds(horizontal)">
                                      <p:cBhvr>
                                        <p:cTn dur="500" id="12"/>
                                        <p:tgtEl>
                                          <p:spTgt spid="104924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9245"/>
                                        </p:tgtEl>
                                        <p:attrNameLst>
                                          <p:attrName>style.visibility</p:attrName>
                                        </p:attrNameLst>
                                      </p:cBhvr>
                                      <p:to>
                                        <p:strVal val="visible"/>
                                      </p:to>
                                    </p:set>
                                    <p:animEffect transition="in" filter="blinds(horizontal)">
                                      <p:cBhvr>
                                        <p:cTn dur="500" id="17"/>
                                        <p:tgtEl>
                                          <p:spTgt spid="104924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9246"/>
                                        </p:tgtEl>
                                        <p:attrNameLst>
                                          <p:attrName>style.visibility</p:attrName>
                                        </p:attrNameLst>
                                      </p:cBhvr>
                                      <p:to>
                                        <p:strVal val="visible"/>
                                      </p:to>
                                    </p:set>
                                    <p:animEffect transition="in" filter="blinds(horizontal)">
                                      <p:cBhvr>
                                        <p:cTn dur="500" id="22"/>
                                        <p:tgtEl>
                                          <p:spTgt spid="1049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4" grpId="0"/>
      <p:bldP spid="1049244" grpId="0"/>
      <p:bldP spid="1049245" grpId="0"/>
      <p:bldP spid="104924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9250" name="标题 1"/>
          <p:cNvSpPr>
            <a:spLocks noGrp="1"/>
          </p:cNvSpPr>
          <p:nvPr>
            <p:ph type="title"/>
          </p:nvPr>
        </p:nvSpPr>
        <p:spPr/>
        <p:txBody>
          <a:bodyPr/>
          <a:p>
            <a:r>
              <a:rPr altLang="zh-CN" dirty="0" lang="en-US"/>
              <a:t>8.8.2. </a:t>
            </a:r>
            <a:r>
              <a:rPr altLang="en-US" dirty="0" lang="zh-CN"/>
              <a:t>关键路径的意义</a:t>
            </a:r>
          </a:p>
        </p:txBody>
      </p:sp>
      <p:sp>
        <p:nvSpPr>
          <p:cNvPr id="1049251" name="Rectangle 3"/>
          <p:cNvSpPr txBox="1">
            <a:spLocks noChangeArrowheads="1"/>
          </p:cNvSpPr>
          <p:nvPr/>
        </p:nvSpPr>
        <p:spPr>
          <a:xfrm>
            <a:off x="1015181" y="1175657"/>
            <a:ext cx="10223090" cy="4915428"/>
          </a:xfrm>
          <a:prstGeom prst="rect"/>
        </p:spPr>
        <p:txBody>
          <a:bodyPr>
            <a:noAutofit/>
          </a:bodyPr>
          <a:p>
            <a:pPr indent="-228600" lvl="0" marL="228600">
              <a:lnSpc>
                <a:spcPct val="170000"/>
              </a:lnSpc>
              <a:buClr>
                <a:schemeClr val="accent1">
                  <a:lumMod val="75000"/>
                </a:schemeClr>
              </a:buClr>
              <a:buSzPct val="100000"/>
              <a:buFont typeface="Arial" pitchFamily="34" charset="0"/>
              <a:buChar char="▪"/>
            </a:pPr>
            <a:r>
              <a:rPr altLang="en-US" dirty="0" sz="2400" lang="zh-CN"/>
              <a:t>关键路径上任何任务（活动）的延长都会导致整个项目周期的延长</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如果想缩短项目周期，就必须缩短关键路径的长度</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项目经理应该随时关注关键路径上任务（活动）的完成情况以及关键路径是否发生了变化</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对</a:t>
            </a:r>
            <a:r>
              <a:rPr altLang="zh-CN" dirty="0" sz="2400" lang="en-US"/>
              <a:t>WBS</a:t>
            </a:r>
            <a:r>
              <a:rPr altLang="en-US" dirty="0" sz="2400" lang="zh-CN"/>
              <a:t>中任务的串行与并行安排方式有指导意义</a:t>
            </a: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Char char="▪"/>
            </a:pP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16">
                                  <p:stCondLst>
                                    <p:cond delay="0"/>
                                  </p:stCondLst>
                                  <p:childTnLst>
                                    <p:set>
                                      <p:cBhvr>
                                        <p:cTn dur="1" fill="hold" id="6">
                                          <p:stCondLst>
                                            <p:cond delay="0"/>
                                          </p:stCondLst>
                                        </p:cTn>
                                        <p:tgtEl>
                                          <p:spTgt spid="1049251">
                                            <p:txEl>
                                              <p:pRg st="1" end="1"/>
                                            </p:txEl>
                                          </p:spTgt>
                                        </p:tgtEl>
                                        <p:attrNameLst>
                                          <p:attrName>style.visibility</p:attrName>
                                        </p:attrNameLst>
                                      </p:cBhvr>
                                      <p:to>
                                        <p:strVal val="visible"/>
                                      </p:to>
                                    </p:set>
                                    <p:animEffect transition="in" filter="box(in)">
                                      <p:cBhvr>
                                        <p:cTn dur="500" id="7"/>
                                        <p:tgtEl>
                                          <p:spTgt spid="1049251">
                                            <p:txEl>
                                              <p:pRg st="1" end="1"/>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9251">
                                            <p:txEl>
                                              <p:pRg st="2" end="2"/>
                                            </p:txEl>
                                          </p:spTgt>
                                        </p:tgtEl>
                                        <p:attrNameLst>
                                          <p:attrName>style.visibility</p:attrName>
                                        </p:attrNameLst>
                                      </p:cBhvr>
                                      <p:to>
                                        <p:strVal val="visible"/>
                                      </p:to>
                                    </p:set>
                                    <p:animEffect transition="in" filter="blinds(horizontal)">
                                      <p:cBhvr>
                                        <p:cTn dur="500" id="12"/>
                                        <p:tgtEl>
                                          <p:spTgt spid="1049251">
                                            <p:txEl>
                                              <p:pRg st="2" end="2"/>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1049251">
                                            <p:txEl>
                                              <p:pRg st="3" end="3"/>
                                            </p:txEl>
                                          </p:spTgt>
                                        </p:tgtEl>
                                        <p:attrNameLst>
                                          <p:attrName>style.visibility</p:attrName>
                                        </p:attrNameLst>
                                      </p:cBhvr>
                                      <p:to>
                                        <p:strVal val="visible"/>
                                      </p:to>
                                    </p:set>
                                    <p:animEffect transition="in" filter="checkerboard(across)">
                                      <p:cBhvr>
                                        <p:cTn dur="500" id="17"/>
                                        <p:tgtEl>
                                          <p:spTgt spid="1049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9252" name="标题 1"/>
          <p:cNvSpPr>
            <a:spLocks noGrp="1"/>
          </p:cNvSpPr>
          <p:nvPr>
            <p:ph type="title"/>
          </p:nvPr>
        </p:nvSpPr>
        <p:spPr/>
        <p:txBody>
          <a:bodyPr/>
          <a:p>
            <a:r>
              <a:rPr altLang="zh-CN" dirty="0" lang="en-US"/>
              <a:t>8.8.3 </a:t>
            </a:r>
            <a:r>
              <a:rPr altLang="en-US" dirty="0" lang="zh-CN"/>
              <a:t>可用资源对项目计划与关键路径的影响</a:t>
            </a:r>
          </a:p>
        </p:txBody>
      </p:sp>
      <p:sp>
        <p:nvSpPr>
          <p:cNvPr id="1049253" name="矩形 5"/>
          <p:cNvSpPr/>
          <p:nvPr/>
        </p:nvSpPr>
        <p:spPr>
          <a:xfrm>
            <a:off x="1114460" y="1166842"/>
            <a:ext cx="9533466" cy="4358640"/>
          </a:xfrm>
          <a:prstGeom prst="rect"/>
        </p:spPr>
        <p:txBody>
          <a:bodyPr wrap="square">
            <a:spAutoFit/>
          </a:bodyPr>
          <a:p>
            <a:pPr>
              <a:lnSpc>
                <a:spcPct val="150000"/>
              </a:lnSpc>
            </a:pPr>
            <a:r>
              <a:rPr altLang="en-US" dirty="0" sz="2400" lang="zh-CN"/>
              <a:t>例子：</a:t>
            </a:r>
            <a:endParaRPr altLang="zh-CN" dirty="0" sz="2400" lang="en-US"/>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有一个停车管理软件需要开发，包含三个功能：停车位管理、停车收费管理、人员管理。</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每个功能都需要经过三个活动：需求分析、系统设计、系统开发，假定这三个功能在这三个活动上花费的时间分别为（</a:t>
            </a:r>
            <a:r>
              <a:rPr altLang="zh-CN" dirty="0" sz="2400" lang="en-US">
                <a:solidFill>
                  <a:srgbClr val="2D2E2D"/>
                </a:solidFill>
                <a:latin typeface="微软雅黑" panose="020B0503020204020204" pitchFamily="34" charset="-122"/>
                <a:ea typeface="微软雅黑" panose="020B0503020204020204" pitchFamily="34" charset="-122"/>
              </a:rPr>
              <a:t>5</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4</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3</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5</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4</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4</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4</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5</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5</a:t>
            </a:r>
            <a:r>
              <a:rPr altLang="en-US" dirty="0" sz="2400" lang="zh-CN">
                <a:solidFill>
                  <a:srgbClr val="2D2E2D"/>
                </a:solidFill>
                <a:latin typeface="微软雅黑" panose="020B0503020204020204" pitchFamily="34" charset="-122"/>
                <a:ea typeface="微软雅黑" panose="020B0503020204020204" pitchFamily="34" charset="-122"/>
              </a:rPr>
              <a:t>天）</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有三个工程师：一个需求分析员、一个软件设计师、一个程序员</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b="1" dirty="0" sz="2400" lang="zh-CN">
                <a:solidFill>
                  <a:srgbClr val="FF0000"/>
                </a:solidFill>
                <a:latin typeface="微软雅黑" panose="020B0503020204020204" pitchFamily="34" charset="-122"/>
                <a:ea typeface="微软雅黑" panose="020B0503020204020204" pitchFamily="34" charset="-122"/>
              </a:rPr>
              <a:t>如何安排此项目活动比较好？</a:t>
            </a:r>
            <a:endParaRPr altLang="zh-CN" b="1" dirty="0" sz="2400" 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254" name="标题 1"/>
          <p:cNvSpPr>
            <a:spLocks noGrp="1"/>
          </p:cNvSpPr>
          <p:nvPr>
            <p:ph type="title"/>
          </p:nvPr>
        </p:nvSpPr>
        <p:spPr/>
        <p:txBody>
          <a:bodyPr/>
          <a:p>
            <a:r>
              <a:rPr altLang="zh-CN" dirty="0" lang="en-US"/>
              <a:t>8.8.3 </a:t>
            </a:r>
            <a:r>
              <a:rPr altLang="en-US" dirty="0" lang="zh-CN"/>
              <a:t>可用资源对项目计划与关键路径的影响</a:t>
            </a:r>
          </a:p>
        </p:txBody>
      </p:sp>
      <p:sp>
        <p:nvSpPr>
          <p:cNvPr id="1049255" name="圆角矩形 31"/>
          <p:cNvSpPr/>
          <p:nvPr/>
        </p:nvSpPr>
        <p:spPr>
          <a:xfrm>
            <a:off x="2993918"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停车位管理需求分析</a:t>
            </a:r>
          </a:p>
        </p:txBody>
      </p:sp>
      <p:sp>
        <p:nvSpPr>
          <p:cNvPr id="1049256" name="椭圆 33"/>
          <p:cNvSpPr/>
          <p:nvPr/>
        </p:nvSpPr>
        <p:spPr>
          <a:xfrm>
            <a:off x="1106117" y="2538240"/>
            <a:ext cx="943897" cy="471949"/>
          </a:xfrm>
          <a:prstGeom prst="ellipse"/>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开始</a:t>
            </a:r>
          </a:p>
        </p:txBody>
      </p:sp>
      <p:cxnSp>
        <p:nvCxnSpPr>
          <p:cNvPr id="3145988" name="直接箭头连接符 34"/>
          <p:cNvCxnSpPr>
            <a:cxnSpLocks/>
            <a:stCxn id="1049256" idx="7"/>
            <a:endCxn id="1049255" idx="1"/>
          </p:cNvCxnSpPr>
          <p:nvPr/>
        </p:nvCxnSpPr>
        <p:spPr>
          <a:xfrm flipV="1">
            <a:off x="1911783" y="1505836"/>
            <a:ext cx="1082135" cy="1101519"/>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57" name="圆角矩形 48"/>
          <p:cNvSpPr/>
          <p:nvPr/>
        </p:nvSpPr>
        <p:spPr>
          <a:xfrm>
            <a:off x="5095563"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停车位管理系统设计</a:t>
            </a:r>
          </a:p>
        </p:txBody>
      </p:sp>
      <p:sp>
        <p:nvSpPr>
          <p:cNvPr id="1049258" name="圆角矩形 49"/>
          <p:cNvSpPr/>
          <p:nvPr/>
        </p:nvSpPr>
        <p:spPr>
          <a:xfrm>
            <a:off x="7197208"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停车位管理系统开发</a:t>
            </a:r>
          </a:p>
        </p:txBody>
      </p:sp>
      <p:sp>
        <p:nvSpPr>
          <p:cNvPr id="1049259" name="圆角矩形 52"/>
          <p:cNvSpPr/>
          <p:nvPr/>
        </p:nvSpPr>
        <p:spPr>
          <a:xfrm>
            <a:off x="2993918"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停车收费管理需求分析</a:t>
            </a:r>
          </a:p>
        </p:txBody>
      </p:sp>
      <p:sp>
        <p:nvSpPr>
          <p:cNvPr id="1049260" name="圆角矩形 53"/>
          <p:cNvSpPr/>
          <p:nvPr/>
        </p:nvSpPr>
        <p:spPr>
          <a:xfrm>
            <a:off x="5095563"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停车收费管理系统设计</a:t>
            </a:r>
          </a:p>
        </p:txBody>
      </p:sp>
      <p:sp>
        <p:nvSpPr>
          <p:cNvPr id="1049261" name="圆角矩形 54"/>
          <p:cNvSpPr/>
          <p:nvPr/>
        </p:nvSpPr>
        <p:spPr>
          <a:xfrm>
            <a:off x="7197208"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停车收费管理系统开发</a:t>
            </a:r>
          </a:p>
        </p:txBody>
      </p:sp>
      <p:sp>
        <p:nvSpPr>
          <p:cNvPr id="1049262" name="圆角矩形 55"/>
          <p:cNvSpPr/>
          <p:nvPr/>
        </p:nvSpPr>
        <p:spPr>
          <a:xfrm>
            <a:off x="2993918"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人员管理需求分析</a:t>
            </a:r>
          </a:p>
        </p:txBody>
      </p:sp>
      <p:sp>
        <p:nvSpPr>
          <p:cNvPr id="1049263" name="圆角矩形 56"/>
          <p:cNvSpPr/>
          <p:nvPr/>
        </p:nvSpPr>
        <p:spPr>
          <a:xfrm>
            <a:off x="5095563"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人员收费管理系统设计</a:t>
            </a:r>
          </a:p>
        </p:txBody>
      </p:sp>
      <p:sp>
        <p:nvSpPr>
          <p:cNvPr id="1049264" name="圆角矩形 57"/>
          <p:cNvSpPr/>
          <p:nvPr/>
        </p:nvSpPr>
        <p:spPr>
          <a:xfrm>
            <a:off x="7197208"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人员管理系统开发</a:t>
            </a:r>
          </a:p>
        </p:txBody>
      </p:sp>
      <p:cxnSp>
        <p:nvCxnSpPr>
          <p:cNvPr id="3145989" name="直接箭头连接符 59"/>
          <p:cNvCxnSpPr>
            <a:cxnSpLocks/>
            <a:stCxn id="1049255" idx="3"/>
            <a:endCxn id="1049257" idx="1"/>
          </p:cNvCxnSpPr>
          <p:nvPr/>
        </p:nvCxnSpPr>
        <p:spPr>
          <a:xfrm>
            <a:off x="4483511" y="1505836"/>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0" name="直接箭头连接符 61"/>
          <p:cNvCxnSpPr>
            <a:cxnSpLocks/>
            <a:stCxn id="1049257" idx="3"/>
            <a:endCxn id="1049258" idx="1"/>
          </p:cNvCxnSpPr>
          <p:nvPr/>
        </p:nvCxnSpPr>
        <p:spPr>
          <a:xfrm>
            <a:off x="6585156" y="1505836"/>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1" name="直接箭头连接符 63"/>
          <p:cNvCxnSpPr>
            <a:cxnSpLocks/>
            <a:stCxn id="1049259" idx="3"/>
            <a:endCxn id="1049260" idx="1"/>
          </p:cNvCxnSpPr>
          <p:nvPr/>
        </p:nvCxnSpPr>
        <p:spPr>
          <a:xfrm>
            <a:off x="4483511" y="2759445"/>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2" name="直接箭头连接符 65"/>
          <p:cNvCxnSpPr>
            <a:cxnSpLocks/>
            <a:stCxn id="1049260" idx="3"/>
            <a:endCxn id="1049261" idx="1"/>
          </p:cNvCxnSpPr>
          <p:nvPr/>
        </p:nvCxnSpPr>
        <p:spPr>
          <a:xfrm>
            <a:off x="6585156" y="2759445"/>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3" name="直接箭头连接符 67"/>
          <p:cNvCxnSpPr>
            <a:cxnSpLocks/>
            <a:stCxn id="1049262" idx="3"/>
            <a:endCxn id="1049263" idx="1"/>
          </p:cNvCxnSpPr>
          <p:nvPr/>
        </p:nvCxnSpPr>
        <p:spPr>
          <a:xfrm>
            <a:off x="4483511" y="4042549"/>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4" name="直接箭头连接符 69"/>
          <p:cNvCxnSpPr>
            <a:cxnSpLocks/>
            <a:stCxn id="1049263" idx="3"/>
            <a:endCxn id="1049264" idx="1"/>
          </p:cNvCxnSpPr>
          <p:nvPr/>
        </p:nvCxnSpPr>
        <p:spPr>
          <a:xfrm>
            <a:off x="6585156" y="4042549"/>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65" name="椭圆 71"/>
          <p:cNvSpPr/>
          <p:nvPr/>
        </p:nvSpPr>
        <p:spPr>
          <a:xfrm>
            <a:off x="9571716" y="2523493"/>
            <a:ext cx="1076632" cy="471949"/>
          </a:xfrm>
          <a:prstGeom prst="ellipse"/>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结束</a:t>
            </a:r>
          </a:p>
        </p:txBody>
      </p:sp>
      <p:cxnSp>
        <p:nvCxnSpPr>
          <p:cNvPr id="3145995" name="直接箭头连接符 73"/>
          <p:cNvCxnSpPr>
            <a:cxnSpLocks/>
            <a:stCxn id="1049256" idx="6"/>
            <a:endCxn id="1049259" idx="1"/>
          </p:cNvCxnSpPr>
          <p:nvPr/>
        </p:nvCxnSpPr>
        <p:spPr>
          <a:xfrm flipV="1">
            <a:off x="2050014" y="2759445"/>
            <a:ext cx="943904" cy="1477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6" name="直接箭头连接符 75"/>
          <p:cNvCxnSpPr>
            <a:cxnSpLocks/>
            <a:stCxn id="1049256" idx="5"/>
            <a:endCxn id="1049262" idx="1"/>
          </p:cNvCxnSpPr>
          <p:nvPr/>
        </p:nvCxnSpPr>
        <p:spPr>
          <a:xfrm>
            <a:off x="1911783" y="2941074"/>
            <a:ext cx="1082135" cy="1101475"/>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7" name="直接箭头连接符 78"/>
          <p:cNvCxnSpPr>
            <a:cxnSpLocks/>
            <a:stCxn id="1049258" idx="3"/>
            <a:endCxn id="1049265" idx="1"/>
          </p:cNvCxnSpPr>
          <p:nvPr/>
        </p:nvCxnSpPr>
        <p:spPr>
          <a:xfrm>
            <a:off x="8686801" y="1505836"/>
            <a:ext cx="1042584" cy="1086772"/>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8" name="直接箭头连接符 80"/>
          <p:cNvCxnSpPr>
            <a:cxnSpLocks/>
            <a:stCxn id="1049261" idx="3"/>
            <a:endCxn id="1049265" idx="2"/>
          </p:cNvCxnSpPr>
          <p:nvPr/>
        </p:nvCxnSpPr>
        <p:spPr>
          <a:xfrm>
            <a:off x="8686801" y="2759445"/>
            <a:ext cx="884915" cy="23"/>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9" name="直接箭头连接符 82"/>
          <p:cNvCxnSpPr>
            <a:cxnSpLocks/>
            <a:stCxn id="1049264" idx="3"/>
            <a:endCxn id="1049265" idx="3"/>
          </p:cNvCxnSpPr>
          <p:nvPr/>
        </p:nvCxnSpPr>
        <p:spPr>
          <a:xfrm flipV="1">
            <a:off x="8686801" y="2926327"/>
            <a:ext cx="1042584" cy="1116222"/>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66" name="TextBox 93"/>
          <p:cNvSpPr txBox="1"/>
          <p:nvPr/>
        </p:nvSpPr>
        <p:spPr>
          <a:xfrm>
            <a:off x="4660494" y="1100273"/>
            <a:ext cx="312906" cy="369332"/>
          </a:xfrm>
          <a:prstGeom prst="rect"/>
          <a:noFill/>
        </p:spPr>
        <p:txBody>
          <a:bodyPr rtlCol="0" wrap="none">
            <a:spAutoFit/>
          </a:bodyPr>
          <a:p>
            <a:r>
              <a:rPr altLang="zh-CN" dirty="0" lang="en-US"/>
              <a:t>5</a:t>
            </a:r>
            <a:endParaRPr altLang="en-US" dirty="0" lang="zh-CN"/>
          </a:p>
        </p:txBody>
      </p:sp>
      <p:sp>
        <p:nvSpPr>
          <p:cNvPr id="1049267" name="TextBox 94"/>
          <p:cNvSpPr txBox="1"/>
          <p:nvPr/>
        </p:nvSpPr>
        <p:spPr>
          <a:xfrm>
            <a:off x="6710520" y="1100273"/>
            <a:ext cx="312906" cy="369332"/>
          </a:xfrm>
          <a:prstGeom prst="rect"/>
          <a:noFill/>
        </p:spPr>
        <p:txBody>
          <a:bodyPr rtlCol="0" wrap="none">
            <a:spAutoFit/>
          </a:bodyPr>
          <a:p>
            <a:r>
              <a:rPr altLang="zh-CN" dirty="0" lang="en-US"/>
              <a:t>4</a:t>
            </a:r>
            <a:endParaRPr altLang="en-US" dirty="0" lang="zh-CN"/>
          </a:p>
        </p:txBody>
      </p:sp>
      <p:sp>
        <p:nvSpPr>
          <p:cNvPr id="1049268" name="TextBox 95"/>
          <p:cNvSpPr txBox="1"/>
          <p:nvPr/>
        </p:nvSpPr>
        <p:spPr>
          <a:xfrm>
            <a:off x="9158753" y="1660712"/>
            <a:ext cx="312906" cy="369332"/>
          </a:xfrm>
          <a:prstGeom prst="rect"/>
          <a:noFill/>
        </p:spPr>
        <p:txBody>
          <a:bodyPr rtlCol="0" wrap="none">
            <a:spAutoFit/>
          </a:bodyPr>
          <a:p>
            <a:r>
              <a:rPr altLang="zh-CN" dirty="0" lang="en-US"/>
              <a:t>3</a:t>
            </a:r>
            <a:endParaRPr altLang="en-US" dirty="0" lang="zh-CN"/>
          </a:p>
        </p:txBody>
      </p:sp>
      <p:sp>
        <p:nvSpPr>
          <p:cNvPr id="1049269" name="TextBox 96"/>
          <p:cNvSpPr txBox="1"/>
          <p:nvPr/>
        </p:nvSpPr>
        <p:spPr>
          <a:xfrm>
            <a:off x="4645746" y="2339138"/>
            <a:ext cx="312906" cy="369332"/>
          </a:xfrm>
          <a:prstGeom prst="rect"/>
          <a:noFill/>
        </p:spPr>
        <p:txBody>
          <a:bodyPr rtlCol="0" wrap="none">
            <a:spAutoFit/>
          </a:bodyPr>
          <a:p>
            <a:r>
              <a:rPr altLang="zh-CN" dirty="0" lang="en-US"/>
              <a:t>5</a:t>
            </a:r>
            <a:endParaRPr altLang="en-US" dirty="0" lang="zh-CN"/>
          </a:p>
        </p:txBody>
      </p:sp>
      <p:sp>
        <p:nvSpPr>
          <p:cNvPr id="1049270" name="TextBox 97"/>
          <p:cNvSpPr txBox="1"/>
          <p:nvPr/>
        </p:nvSpPr>
        <p:spPr>
          <a:xfrm>
            <a:off x="6695772" y="2339138"/>
            <a:ext cx="312906" cy="369332"/>
          </a:xfrm>
          <a:prstGeom prst="rect"/>
          <a:noFill/>
        </p:spPr>
        <p:txBody>
          <a:bodyPr rtlCol="0" wrap="none">
            <a:spAutoFit/>
          </a:bodyPr>
          <a:p>
            <a:r>
              <a:rPr altLang="zh-CN" dirty="0" lang="en-US"/>
              <a:t>4</a:t>
            </a:r>
            <a:endParaRPr altLang="en-US" dirty="0" lang="zh-CN"/>
          </a:p>
        </p:txBody>
      </p:sp>
      <p:sp>
        <p:nvSpPr>
          <p:cNvPr id="1049271" name="TextBox 98"/>
          <p:cNvSpPr txBox="1"/>
          <p:nvPr/>
        </p:nvSpPr>
        <p:spPr>
          <a:xfrm>
            <a:off x="4601500" y="3622246"/>
            <a:ext cx="312906" cy="369332"/>
          </a:xfrm>
          <a:prstGeom prst="rect"/>
          <a:noFill/>
        </p:spPr>
        <p:txBody>
          <a:bodyPr rtlCol="0" wrap="none">
            <a:spAutoFit/>
          </a:bodyPr>
          <a:p>
            <a:r>
              <a:rPr altLang="zh-CN" dirty="0" lang="en-US"/>
              <a:t>4</a:t>
            </a:r>
            <a:endParaRPr altLang="en-US" dirty="0" lang="zh-CN"/>
          </a:p>
        </p:txBody>
      </p:sp>
      <p:sp>
        <p:nvSpPr>
          <p:cNvPr id="1049272" name="TextBox 99"/>
          <p:cNvSpPr txBox="1"/>
          <p:nvPr/>
        </p:nvSpPr>
        <p:spPr>
          <a:xfrm>
            <a:off x="6651526" y="3622246"/>
            <a:ext cx="312906" cy="369332"/>
          </a:xfrm>
          <a:prstGeom prst="rect"/>
          <a:noFill/>
        </p:spPr>
        <p:txBody>
          <a:bodyPr rtlCol="0" wrap="none">
            <a:spAutoFit/>
          </a:bodyPr>
          <a:p>
            <a:r>
              <a:rPr altLang="zh-CN" dirty="0" lang="en-US"/>
              <a:t>5</a:t>
            </a:r>
            <a:endParaRPr altLang="en-US" dirty="0" lang="zh-CN"/>
          </a:p>
        </p:txBody>
      </p:sp>
      <p:sp>
        <p:nvSpPr>
          <p:cNvPr id="1049273" name="TextBox 100"/>
          <p:cNvSpPr txBox="1"/>
          <p:nvPr/>
        </p:nvSpPr>
        <p:spPr>
          <a:xfrm>
            <a:off x="8834288" y="2383383"/>
            <a:ext cx="312906" cy="369332"/>
          </a:xfrm>
          <a:prstGeom prst="rect"/>
          <a:noFill/>
        </p:spPr>
        <p:txBody>
          <a:bodyPr rtlCol="0" wrap="none">
            <a:spAutoFit/>
          </a:bodyPr>
          <a:p>
            <a:r>
              <a:rPr altLang="zh-CN" dirty="0" lang="en-US"/>
              <a:t>4</a:t>
            </a:r>
            <a:endParaRPr altLang="en-US" dirty="0" lang="zh-CN"/>
          </a:p>
        </p:txBody>
      </p:sp>
      <p:sp>
        <p:nvSpPr>
          <p:cNvPr id="1049274" name="TextBox 101"/>
          <p:cNvSpPr txBox="1"/>
          <p:nvPr/>
        </p:nvSpPr>
        <p:spPr>
          <a:xfrm>
            <a:off x="9158753" y="3504259"/>
            <a:ext cx="312906" cy="369332"/>
          </a:xfrm>
          <a:prstGeom prst="rect"/>
          <a:noFill/>
        </p:spPr>
        <p:txBody>
          <a:bodyPr rtlCol="0" wrap="none">
            <a:spAutoFit/>
          </a:bodyPr>
          <a:p>
            <a:r>
              <a:rPr altLang="zh-CN" dirty="0" lang="en-US"/>
              <a:t>5</a:t>
            </a:r>
            <a:endParaRPr altLang="en-US" dirty="0" lang="zh-CN"/>
          </a:p>
        </p:txBody>
      </p:sp>
      <p:sp>
        <p:nvSpPr>
          <p:cNvPr id="1049275" name="TextBox 102"/>
          <p:cNvSpPr txBox="1"/>
          <p:nvPr/>
        </p:nvSpPr>
        <p:spPr>
          <a:xfrm>
            <a:off x="1415839" y="2988036"/>
            <a:ext cx="338554" cy="369332"/>
          </a:xfrm>
          <a:prstGeom prst="rect"/>
          <a:noFill/>
        </p:spPr>
        <p:txBody>
          <a:bodyPr rtlCol="0" wrap="none">
            <a:spAutoFit/>
          </a:bodyPr>
          <a:p>
            <a:r>
              <a:rPr altLang="zh-CN" dirty="0" lang="en-US"/>
              <a:t>A</a:t>
            </a:r>
            <a:endParaRPr altLang="en-US" dirty="0" lang="zh-CN"/>
          </a:p>
        </p:txBody>
      </p:sp>
      <p:sp>
        <p:nvSpPr>
          <p:cNvPr id="1049276" name="TextBox 103"/>
          <p:cNvSpPr txBox="1"/>
          <p:nvPr/>
        </p:nvSpPr>
        <p:spPr>
          <a:xfrm>
            <a:off x="3539614" y="1881907"/>
            <a:ext cx="338554" cy="369332"/>
          </a:xfrm>
          <a:prstGeom prst="rect"/>
          <a:noFill/>
        </p:spPr>
        <p:txBody>
          <a:bodyPr rtlCol="0" wrap="none">
            <a:spAutoFit/>
          </a:bodyPr>
          <a:p>
            <a:r>
              <a:rPr altLang="zh-CN" dirty="0" lang="en-US"/>
              <a:t>B</a:t>
            </a:r>
            <a:endParaRPr altLang="en-US" dirty="0" lang="zh-CN"/>
          </a:p>
        </p:txBody>
      </p:sp>
      <p:sp>
        <p:nvSpPr>
          <p:cNvPr id="1049277" name="TextBox 104"/>
          <p:cNvSpPr txBox="1"/>
          <p:nvPr/>
        </p:nvSpPr>
        <p:spPr>
          <a:xfrm>
            <a:off x="5604377" y="1881907"/>
            <a:ext cx="309880" cy="358141"/>
          </a:xfrm>
          <a:prstGeom prst="rect"/>
          <a:noFill/>
        </p:spPr>
        <p:txBody>
          <a:bodyPr rtlCol="0" wrap="none">
            <a:spAutoFit/>
          </a:bodyPr>
          <a:p>
            <a:r>
              <a:rPr altLang="zh-CN" dirty="0" lang="en-US"/>
              <a:t>E</a:t>
            </a:r>
            <a:endParaRPr altLang="en-US" dirty="0" lang="zh-CN"/>
          </a:p>
        </p:txBody>
      </p:sp>
      <p:sp>
        <p:nvSpPr>
          <p:cNvPr id="1049278" name="TextBox 105"/>
          <p:cNvSpPr txBox="1"/>
          <p:nvPr/>
        </p:nvSpPr>
        <p:spPr>
          <a:xfrm>
            <a:off x="7698648" y="1867158"/>
            <a:ext cx="351378" cy="369332"/>
          </a:xfrm>
          <a:prstGeom prst="rect"/>
          <a:noFill/>
        </p:spPr>
        <p:txBody>
          <a:bodyPr rtlCol="0" wrap="none">
            <a:spAutoFit/>
          </a:bodyPr>
          <a:p>
            <a:r>
              <a:rPr altLang="zh-CN" dirty="0" lang="en-US"/>
              <a:t>H</a:t>
            </a:r>
            <a:endParaRPr altLang="en-US" dirty="0" lang="zh-CN"/>
          </a:p>
        </p:txBody>
      </p:sp>
      <p:sp>
        <p:nvSpPr>
          <p:cNvPr id="1049279" name="TextBox 106"/>
          <p:cNvSpPr txBox="1"/>
          <p:nvPr/>
        </p:nvSpPr>
        <p:spPr>
          <a:xfrm>
            <a:off x="3539614" y="3076526"/>
            <a:ext cx="351378" cy="369332"/>
          </a:xfrm>
          <a:prstGeom prst="rect"/>
          <a:noFill/>
        </p:spPr>
        <p:txBody>
          <a:bodyPr rtlCol="0" wrap="none">
            <a:spAutoFit/>
          </a:bodyPr>
          <a:p>
            <a:r>
              <a:rPr altLang="zh-CN" dirty="0" lang="en-US"/>
              <a:t>C</a:t>
            </a:r>
            <a:endParaRPr altLang="en-US" dirty="0" lang="zh-CN"/>
          </a:p>
        </p:txBody>
      </p:sp>
      <p:sp>
        <p:nvSpPr>
          <p:cNvPr id="1049280" name="TextBox 107"/>
          <p:cNvSpPr txBox="1"/>
          <p:nvPr/>
        </p:nvSpPr>
        <p:spPr>
          <a:xfrm>
            <a:off x="5604377" y="3076526"/>
            <a:ext cx="325730" cy="369332"/>
          </a:xfrm>
          <a:prstGeom prst="rect"/>
          <a:noFill/>
        </p:spPr>
        <p:txBody>
          <a:bodyPr rtlCol="0" wrap="none">
            <a:spAutoFit/>
          </a:bodyPr>
          <a:p>
            <a:r>
              <a:rPr altLang="zh-CN" dirty="0" lang="en-US"/>
              <a:t>F</a:t>
            </a:r>
            <a:endParaRPr altLang="en-US" dirty="0" lang="zh-CN"/>
          </a:p>
        </p:txBody>
      </p:sp>
      <p:sp>
        <p:nvSpPr>
          <p:cNvPr id="1049281" name="TextBox 108"/>
          <p:cNvSpPr txBox="1"/>
          <p:nvPr/>
        </p:nvSpPr>
        <p:spPr>
          <a:xfrm>
            <a:off x="7698648" y="3061777"/>
            <a:ext cx="248786" cy="369332"/>
          </a:xfrm>
          <a:prstGeom prst="rect"/>
          <a:noFill/>
        </p:spPr>
        <p:txBody>
          <a:bodyPr rtlCol="0" wrap="none">
            <a:spAutoFit/>
          </a:bodyPr>
          <a:p>
            <a:r>
              <a:rPr altLang="zh-CN" dirty="0" lang="en-US"/>
              <a:t>I</a:t>
            </a:r>
            <a:endParaRPr altLang="en-US" dirty="0" lang="zh-CN"/>
          </a:p>
        </p:txBody>
      </p:sp>
      <p:sp>
        <p:nvSpPr>
          <p:cNvPr id="1049282" name="TextBox 109"/>
          <p:cNvSpPr txBox="1"/>
          <p:nvPr/>
        </p:nvSpPr>
        <p:spPr>
          <a:xfrm>
            <a:off x="3554362" y="4359636"/>
            <a:ext cx="351378" cy="369332"/>
          </a:xfrm>
          <a:prstGeom prst="rect"/>
          <a:noFill/>
        </p:spPr>
        <p:txBody>
          <a:bodyPr rtlCol="0" wrap="none">
            <a:spAutoFit/>
          </a:bodyPr>
          <a:p>
            <a:r>
              <a:rPr altLang="zh-CN" dirty="0" lang="en-US"/>
              <a:t>D</a:t>
            </a:r>
            <a:endParaRPr altLang="en-US" dirty="0" lang="zh-CN"/>
          </a:p>
        </p:txBody>
      </p:sp>
      <p:sp>
        <p:nvSpPr>
          <p:cNvPr id="1049283" name="TextBox 110"/>
          <p:cNvSpPr txBox="1"/>
          <p:nvPr/>
        </p:nvSpPr>
        <p:spPr>
          <a:xfrm>
            <a:off x="5619125" y="4359636"/>
            <a:ext cx="335280" cy="358140"/>
          </a:xfrm>
          <a:prstGeom prst="rect"/>
          <a:noFill/>
        </p:spPr>
        <p:txBody>
          <a:bodyPr rtlCol="0" wrap="none">
            <a:spAutoFit/>
          </a:bodyPr>
          <a:p>
            <a:r>
              <a:rPr altLang="zh-CN" dirty="0" lang="en-US"/>
              <a:t>G</a:t>
            </a:r>
            <a:endParaRPr altLang="en-US" dirty="0" lang="zh-CN"/>
          </a:p>
        </p:txBody>
      </p:sp>
      <p:sp>
        <p:nvSpPr>
          <p:cNvPr id="1049284" name="TextBox 111"/>
          <p:cNvSpPr txBox="1"/>
          <p:nvPr/>
        </p:nvSpPr>
        <p:spPr>
          <a:xfrm>
            <a:off x="7713396" y="4344887"/>
            <a:ext cx="300082" cy="369332"/>
          </a:xfrm>
          <a:prstGeom prst="rect"/>
          <a:noFill/>
        </p:spPr>
        <p:txBody>
          <a:bodyPr rtlCol="0" wrap="none">
            <a:spAutoFit/>
          </a:bodyPr>
          <a:p>
            <a:r>
              <a:rPr altLang="zh-CN" dirty="0" lang="en-US"/>
              <a:t>J</a:t>
            </a:r>
            <a:endParaRPr altLang="en-US" dirty="0" lang="zh-CN"/>
          </a:p>
        </p:txBody>
      </p:sp>
      <p:sp>
        <p:nvSpPr>
          <p:cNvPr id="1049285" name="TextBox 114"/>
          <p:cNvSpPr txBox="1"/>
          <p:nvPr/>
        </p:nvSpPr>
        <p:spPr>
          <a:xfrm>
            <a:off x="9940414" y="3017532"/>
            <a:ext cx="338554" cy="369332"/>
          </a:xfrm>
          <a:prstGeom prst="rect"/>
          <a:noFill/>
        </p:spPr>
        <p:txBody>
          <a:bodyPr rtlCol="0" wrap="none">
            <a:spAutoFit/>
          </a:bodyPr>
          <a:p>
            <a:r>
              <a:rPr altLang="zh-CN" dirty="0" lang="en-US"/>
              <a:t>K</a:t>
            </a:r>
            <a:endParaRPr altLang="en-US" dirty="0" lang="zh-CN"/>
          </a:p>
        </p:txBody>
      </p:sp>
      <p:sp>
        <p:nvSpPr>
          <p:cNvPr id="1049286" name="TextBox 115"/>
          <p:cNvSpPr txBox="1"/>
          <p:nvPr/>
        </p:nvSpPr>
        <p:spPr>
          <a:xfrm>
            <a:off x="1047135" y="4861078"/>
            <a:ext cx="4996180" cy="447041"/>
          </a:xfrm>
          <a:prstGeom prst="rect"/>
          <a:noFill/>
        </p:spPr>
        <p:txBody>
          <a:bodyPr rtlCol="0" wrap="none">
            <a:spAutoFit/>
          </a:bodyPr>
          <a:p>
            <a:r>
              <a:rPr altLang="en-US" dirty="0" sz="2400" lang="zh-CN">
                <a:solidFill>
                  <a:srgbClr val="0033CC"/>
                </a:solidFill>
                <a:latin typeface="Times New Roman" pitchFamily="18" charset="0"/>
                <a:cs typeface="Times New Roman" pitchFamily="18" charset="0"/>
              </a:rPr>
              <a:t>此网络图的关键路径为</a:t>
            </a:r>
            <a:r>
              <a:rPr altLang="zh-CN" dirty="0" sz="2400" lang="en-US">
                <a:solidFill>
                  <a:srgbClr val="0033CC"/>
                </a:solidFill>
                <a:latin typeface="Times New Roman" pitchFamily="18" charset="0"/>
                <a:cs typeface="Times New Roman" pitchFamily="18" charset="0"/>
              </a:rPr>
              <a:t>ADGJK=14</a:t>
            </a:r>
            <a:r>
              <a:rPr altLang="en-US" dirty="0" sz="2400" lang="zh-CN">
                <a:solidFill>
                  <a:srgbClr val="0033CC"/>
                </a:solidFill>
                <a:latin typeface="Times New Roman" pitchFamily="18" charset="0"/>
                <a:cs typeface="Times New Roman" pitchFamily="18" charset="0"/>
              </a:rPr>
              <a:t>天</a:t>
            </a:r>
          </a:p>
        </p:txBody>
      </p:sp>
      <p:sp>
        <p:nvSpPr>
          <p:cNvPr id="1049287" name="TextBox 118"/>
          <p:cNvSpPr txBox="1"/>
          <p:nvPr/>
        </p:nvSpPr>
        <p:spPr>
          <a:xfrm>
            <a:off x="1076632" y="5406768"/>
            <a:ext cx="9326880" cy="447041"/>
          </a:xfrm>
          <a:prstGeom prst="rect"/>
          <a:noFill/>
        </p:spPr>
        <p:txBody>
          <a:bodyPr rtlCol="0" wrap="none">
            <a:spAutoFit/>
          </a:bodyPr>
          <a:p>
            <a:pPr algn="ctr"/>
            <a:r>
              <a:rPr altLang="en-US" b="1" dirty="0" sz="2400" lang="zh-CN">
                <a:solidFill>
                  <a:srgbClr val="FF0000"/>
                </a:solidFill>
                <a:latin typeface="Times New Roman" pitchFamily="18" charset="0"/>
                <a:cs typeface="Times New Roman" pitchFamily="18" charset="0"/>
              </a:rPr>
              <a:t>但不合理，因为需要三个需求分析员、三个软件设计师、三个程序员</a:t>
            </a:r>
          </a:p>
        </p:txBody>
      </p:sp>
      <p:sp>
        <p:nvSpPr>
          <p:cNvPr id="1049288" name="TextBox 119"/>
          <p:cNvSpPr txBox="1"/>
          <p:nvPr/>
        </p:nvSpPr>
        <p:spPr>
          <a:xfrm>
            <a:off x="9717713" y="1002890"/>
            <a:ext cx="1904016" cy="461665"/>
          </a:xfrm>
          <a:prstGeom prst="rect"/>
          <a:noFill/>
        </p:spPr>
        <p:txBody>
          <a:bodyPr rtlCol="0" wrap="square">
            <a:spAutoFit/>
          </a:bodyPr>
          <a:p>
            <a:r>
              <a:rPr altLang="en-US" b="1" dirty="0" sz="2400" lang="zh-CN">
                <a:solidFill>
                  <a:srgbClr val="0033CC"/>
                </a:solidFill>
              </a:rPr>
              <a:t>纯并行模式</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286"/>
                                        </p:tgtEl>
                                        <p:attrNameLst>
                                          <p:attrName>style.visibility</p:attrName>
                                        </p:attrNameLst>
                                      </p:cBhvr>
                                      <p:to>
                                        <p:strVal val="visible"/>
                                      </p:to>
                                    </p:set>
                                    <p:animEffect transition="in" filter="blinds(horizontal)">
                                      <p:cBhvr>
                                        <p:cTn dur="500" id="7"/>
                                        <p:tgtEl>
                                          <p:spTgt spid="104928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9287"/>
                                        </p:tgtEl>
                                        <p:attrNameLst>
                                          <p:attrName>style.visibility</p:attrName>
                                        </p:attrNameLst>
                                      </p:cBhvr>
                                      <p:to>
                                        <p:strVal val="visible"/>
                                      </p:to>
                                    </p:set>
                                    <p:animEffect transition="in" filter="blinds(horizontal)">
                                      <p:cBhvr>
                                        <p:cTn dur="500" id="12"/>
                                        <p:tgtEl>
                                          <p:spTgt spid="104928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9288"/>
                                        </p:tgtEl>
                                        <p:attrNameLst>
                                          <p:attrName>style.visibility</p:attrName>
                                        </p:attrNameLst>
                                      </p:cBhvr>
                                      <p:to>
                                        <p:strVal val="visible"/>
                                      </p:to>
                                    </p:set>
                                    <p:animEffect transition="in" filter="blinds(horizontal)">
                                      <p:cBhvr>
                                        <p:cTn dur="500" id="17"/>
                                        <p:tgtEl>
                                          <p:spTgt spid="1049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6" grpId="0"/>
      <p:bldP spid="1049287" grpId="0"/>
      <p:bldP spid="104928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289" name="标题 1"/>
          <p:cNvSpPr>
            <a:spLocks noGrp="1"/>
          </p:cNvSpPr>
          <p:nvPr>
            <p:ph type="title"/>
          </p:nvPr>
        </p:nvSpPr>
        <p:spPr/>
        <p:txBody>
          <a:bodyPr/>
          <a:p>
            <a:r>
              <a:rPr altLang="zh-CN" dirty="0" lang="en-US"/>
              <a:t>8.8.3 </a:t>
            </a:r>
            <a:r>
              <a:rPr altLang="en-US" dirty="0" lang="zh-CN"/>
              <a:t>可用资源对项目计划与关键路径的影响</a:t>
            </a:r>
          </a:p>
        </p:txBody>
      </p:sp>
      <p:sp>
        <p:nvSpPr>
          <p:cNvPr id="1049290" name="圆角矩形 31"/>
          <p:cNvSpPr/>
          <p:nvPr/>
        </p:nvSpPr>
        <p:spPr>
          <a:xfrm>
            <a:off x="1755086"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停车位管理需求分析</a:t>
            </a:r>
          </a:p>
        </p:txBody>
      </p:sp>
      <p:sp>
        <p:nvSpPr>
          <p:cNvPr id="1049291" name="椭圆 33"/>
          <p:cNvSpPr/>
          <p:nvPr/>
        </p:nvSpPr>
        <p:spPr>
          <a:xfrm>
            <a:off x="398223" y="1269879"/>
            <a:ext cx="943897" cy="471949"/>
          </a:xfrm>
          <a:prstGeom prst="ellipse"/>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开始</a:t>
            </a:r>
          </a:p>
        </p:txBody>
      </p:sp>
      <p:cxnSp>
        <p:nvCxnSpPr>
          <p:cNvPr id="3146000" name="直接箭头连接符 34"/>
          <p:cNvCxnSpPr>
            <a:cxnSpLocks/>
            <a:stCxn id="1049291" idx="6"/>
            <a:endCxn id="1049290" idx="1"/>
          </p:cNvCxnSpPr>
          <p:nvPr/>
        </p:nvCxnSpPr>
        <p:spPr>
          <a:xfrm flipV="1">
            <a:off x="1342120" y="1505836"/>
            <a:ext cx="412966" cy="18"/>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92" name="圆角矩形 48"/>
          <p:cNvSpPr/>
          <p:nvPr/>
        </p:nvSpPr>
        <p:spPr>
          <a:xfrm>
            <a:off x="3856731"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停车位管理系统设计</a:t>
            </a:r>
          </a:p>
        </p:txBody>
      </p:sp>
      <p:sp>
        <p:nvSpPr>
          <p:cNvPr id="1049293" name="圆角矩形 49"/>
          <p:cNvSpPr/>
          <p:nvPr/>
        </p:nvSpPr>
        <p:spPr>
          <a:xfrm>
            <a:off x="5958376"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停车位管理系统开发</a:t>
            </a:r>
          </a:p>
        </p:txBody>
      </p:sp>
      <p:sp>
        <p:nvSpPr>
          <p:cNvPr id="1049294" name="圆角矩形 52"/>
          <p:cNvSpPr/>
          <p:nvPr/>
        </p:nvSpPr>
        <p:spPr>
          <a:xfrm>
            <a:off x="3288878"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停车收费管理需求分析</a:t>
            </a:r>
          </a:p>
        </p:txBody>
      </p:sp>
      <p:sp>
        <p:nvSpPr>
          <p:cNvPr id="1049295" name="圆角矩形 53"/>
          <p:cNvSpPr/>
          <p:nvPr/>
        </p:nvSpPr>
        <p:spPr>
          <a:xfrm>
            <a:off x="5390523"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停车收费管理系统设计</a:t>
            </a:r>
          </a:p>
        </p:txBody>
      </p:sp>
      <p:sp>
        <p:nvSpPr>
          <p:cNvPr id="1049296" name="圆角矩形 54"/>
          <p:cNvSpPr/>
          <p:nvPr/>
        </p:nvSpPr>
        <p:spPr>
          <a:xfrm>
            <a:off x="7492168"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停车收费管理系统开发</a:t>
            </a:r>
          </a:p>
        </p:txBody>
      </p:sp>
      <p:sp>
        <p:nvSpPr>
          <p:cNvPr id="1049297" name="圆角矩形 55"/>
          <p:cNvSpPr/>
          <p:nvPr/>
        </p:nvSpPr>
        <p:spPr>
          <a:xfrm>
            <a:off x="4852166"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人员管理需求分析</a:t>
            </a:r>
          </a:p>
        </p:txBody>
      </p:sp>
      <p:sp>
        <p:nvSpPr>
          <p:cNvPr id="1049298" name="圆角矩形 56"/>
          <p:cNvSpPr/>
          <p:nvPr/>
        </p:nvSpPr>
        <p:spPr>
          <a:xfrm>
            <a:off x="6953811"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人员收费管理系统设计</a:t>
            </a:r>
          </a:p>
        </p:txBody>
      </p:sp>
      <p:sp>
        <p:nvSpPr>
          <p:cNvPr id="1049299" name="圆角矩形 57"/>
          <p:cNvSpPr/>
          <p:nvPr/>
        </p:nvSpPr>
        <p:spPr>
          <a:xfrm>
            <a:off x="9055456"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人员管理系统开发</a:t>
            </a:r>
          </a:p>
        </p:txBody>
      </p:sp>
      <p:cxnSp>
        <p:nvCxnSpPr>
          <p:cNvPr id="3146001" name="直接箭头连接符 59"/>
          <p:cNvCxnSpPr>
            <a:cxnSpLocks/>
            <a:stCxn id="1049290" idx="3"/>
            <a:endCxn id="1049292" idx="1"/>
          </p:cNvCxnSpPr>
          <p:nvPr/>
        </p:nvCxnSpPr>
        <p:spPr>
          <a:xfrm>
            <a:off x="3244679" y="1505836"/>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2" name="直接箭头连接符 61"/>
          <p:cNvCxnSpPr>
            <a:cxnSpLocks/>
            <a:stCxn id="1049292" idx="3"/>
            <a:endCxn id="1049293" idx="1"/>
          </p:cNvCxnSpPr>
          <p:nvPr/>
        </p:nvCxnSpPr>
        <p:spPr>
          <a:xfrm>
            <a:off x="5346324" y="1505836"/>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3" name="直接箭头连接符 63"/>
          <p:cNvCxnSpPr>
            <a:cxnSpLocks/>
            <a:stCxn id="1049294" idx="3"/>
            <a:endCxn id="1049295" idx="1"/>
          </p:cNvCxnSpPr>
          <p:nvPr/>
        </p:nvCxnSpPr>
        <p:spPr>
          <a:xfrm>
            <a:off x="4778471" y="2759445"/>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4" name="直接箭头连接符 65"/>
          <p:cNvCxnSpPr>
            <a:cxnSpLocks/>
            <a:stCxn id="1049295" idx="3"/>
            <a:endCxn id="1049296" idx="1"/>
          </p:cNvCxnSpPr>
          <p:nvPr/>
        </p:nvCxnSpPr>
        <p:spPr>
          <a:xfrm>
            <a:off x="6880116" y="2759445"/>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5" name="直接箭头连接符 67"/>
          <p:cNvCxnSpPr>
            <a:cxnSpLocks/>
            <a:stCxn id="1049297" idx="3"/>
            <a:endCxn id="1049298" idx="1"/>
          </p:cNvCxnSpPr>
          <p:nvPr/>
        </p:nvCxnSpPr>
        <p:spPr>
          <a:xfrm>
            <a:off x="6341759" y="4042549"/>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6" name="直接箭头连接符 69"/>
          <p:cNvCxnSpPr>
            <a:cxnSpLocks/>
            <a:stCxn id="1049298" idx="3"/>
            <a:endCxn id="1049299" idx="1"/>
          </p:cNvCxnSpPr>
          <p:nvPr/>
        </p:nvCxnSpPr>
        <p:spPr>
          <a:xfrm>
            <a:off x="8443404" y="4042549"/>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300" name="椭圆 71"/>
          <p:cNvSpPr/>
          <p:nvPr/>
        </p:nvSpPr>
        <p:spPr>
          <a:xfrm>
            <a:off x="10938392" y="3806604"/>
            <a:ext cx="1076632" cy="471949"/>
          </a:xfrm>
          <a:prstGeom prst="ellipse"/>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结束</a:t>
            </a:r>
          </a:p>
        </p:txBody>
      </p:sp>
      <p:cxnSp>
        <p:nvCxnSpPr>
          <p:cNvPr id="3146007" name="直接箭头连接符 82"/>
          <p:cNvCxnSpPr>
            <a:cxnSpLocks/>
            <a:stCxn id="1049299" idx="3"/>
            <a:endCxn id="1049300" idx="2"/>
          </p:cNvCxnSpPr>
          <p:nvPr/>
        </p:nvCxnSpPr>
        <p:spPr>
          <a:xfrm>
            <a:off x="10545049" y="4042549"/>
            <a:ext cx="393343" cy="3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301" name="TextBox 93"/>
          <p:cNvSpPr txBox="1"/>
          <p:nvPr/>
        </p:nvSpPr>
        <p:spPr>
          <a:xfrm>
            <a:off x="3406914" y="1100273"/>
            <a:ext cx="312906" cy="369332"/>
          </a:xfrm>
          <a:prstGeom prst="rect"/>
          <a:noFill/>
        </p:spPr>
        <p:txBody>
          <a:bodyPr rtlCol="0" wrap="none">
            <a:spAutoFit/>
          </a:bodyPr>
          <a:p>
            <a:r>
              <a:rPr altLang="zh-CN" dirty="0" lang="en-US"/>
              <a:t>5</a:t>
            </a:r>
            <a:endParaRPr altLang="en-US" dirty="0" lang="zh-CN"/>
          </a:p>
        </p:txBody>
      </p:sp>
      <p:sp>
        <p:nvSpPr>
          <p:cNvPr id="1049302" name="TextBox 94"/>
          <p:cNvSpPr txBox="1"/>
          <p:nvPr/>
        </p:nvSpPr>
        <p:spPr>
          <a:xfrm>
            <a:off x="5471688" y="1100273"/>
            <a:ext cx="312906" cy="369332"/>
          </a:xfrm>
          <a:prstGeom prst="rect"/>
          <a:noFill/>
        </p:spPr>
        <p:txBody>
          <a:bodyPr rtlCol="0" wrap="none">
            <a:spAutoFit/>
          </a:bodyPr>
          <a:p>
            <a:r>
              <a:rPr altLang="zh-CN" dirty="0" lang="en-US"/>
              <a:t>4</a:t>
            </a:r>
            <a:endParaRPr altLang="en-US" dirty="0" lang="zh-CN"/>
          </a:p>
        </p:txBody>
      </p:sp>
      <p:sp>
        <p:nvSpPr>
          <p:cNvPr id="1049303" name="TextBox 95"/>
          <p:cNvSpPr txBox="1"/>
          <p:nvPr/>
        </p:nvSpPr>
        <p:spPr>
          <a:xfrm>
            <a:off x="7359480" y="1896686"/>
            <a:ext cx="312906" cy="369332"/>
          </a:xfrm>
          <a:prstGeom prst="rect"/>
          <a:noFill/>
        </p:spPr>
        <p:txBody>
          <a:bodyPr rtlCol="0" wrap="none">
            <a:spAutoFit/>
          </a:bodyPr>
          <a:p>
            <a:r>
              <a:rPr altLang="zh-CN" dirty="0" lang="en-US"/>
              <a:t>3</a:t>
            </a:r>
            <a:endParaRPr altLang="en-US" dirty="0" lang="zh-CN"/>
          </a:p>
        </p:txBody>
      </p:sp>
      <p:sp>
        <p:nvSpPr>
          <p:cNvPr id="1049304" name="TextBox 96"/>
          <p:cNvSpPr txBox="1"/>
          <p:nvPr/>
        </p:nvSpPr>
        <p:spPr>
          <a:xfrm>
            <a:off x="4940706" y="2339138"/>
            <a:ext cx="312906" cy="369332"/>
          </a:xfrm>
          <a:prstGeom prst="rect"/>
          <a:noFill/>
        </p:spPr>
        <p:txBody>
          <a:bodyPr rtlCol="0" wrap="none">
            <a:spAutoFit/>
          </a:bodyPr>
          <a:p>
            <a:r>
              <a:rPr altLang="zh-CN" dirty="0" lang="en-US"/>
              <a:t>5</a:t>
            </a:r>
            <a:endParaRPr altLang="en-US" dirty="0" lang="zh-CN"/>
          </a:p>
        </p:txBody>
      </p:sp>
      <p:sp>
        <p:nvSpPr>
          <p:cNvPr id="1049305" name="TextBox 97"/>
          <p:cNvSpPr txBox="1"/>
          <p:nvPr/>
        </p:nvSpPr>
        <p:spPr>
          <a:xfrm>
            <a:off x="6990732" y="2339138"/>
            <a:ext cx="312906" cy="369332"/>
          </a:xfrm>
          <a:prstGeom prst="rect"/>
          <a:noFill/>
        </p:spPr>
        <p:txBody>
          <a:bodyPr rtlCol="0" wrap="none">
            <a:spAutoFit/>
          </a:bodyPr>
          <a:p>
            <a:r>
              <a:rPr altLang="zh-CN" dirty="0" lang="en-US"/>
              <a:t>4</a:t>
            </a:r>
            <a:endParaRPr altLang="en-US" dirty="0" lang="zh-CN"/>
          </a:p>
        </p:txBody>
      </p:sp>
      <p:sp>
        <p:nvSpPr>
          <p:cNvPr id="1049306" name="TextBox 98"/>
          <p:cNvSpPr txBox="1"/>
          <p:nvPr/>
        </p:nvSpPr>
        <p:spPr>
          <a:xfrm>
            <a:off x="6474496" y="3622246"/>
            <a:ext cx="312906" cy="369332"/>
          </a:xfrm>
          <a:prstGeom prst="rect"/>
          <a:noFill/>
        </p:spPr>
        <p:txBody>
          <a:bodyPr rtlCol="0" wrap="none">
            <a:spAutoFit/>
          </a:bodyPr>
          <a:p>
            <a:r>
              <a:rPr altLang="zh-CN" dirty="0" lang="en-US"/>
              <a:t>4</a:t>
            </a:r>
            <a:endParaRPr altLang="en-US" dirty="0" lang="zh-CN"/>
          </a:p>
        </p:txBody>
      </p:sp>
      <p:sp>
        <p:nvSpPr>
          <p:cNvPr id="1049307" name="TextBox 99"/>
          <p:cNvSpPr txBox="1"/>
          <p:nvPr/>
        </p:nvSpPr>
        <p:spPr>
          <a:xfrm>
            <a:off x="8524522" y="3622246"/>
            <a:ext cx="312906" cy="369332"/>
          </a:xfrm>
          <a:prstGeom prst="rect"/>
          <a:noFill/>
        </p:spPr>
        <p:txBody>
          <a:bodyPr rtlCol="0" wrap="none">
            <a:spAutoFit/>
          </a:bodyPr>
          <a:p>
            <a:r>
              <a:rPr altLang="zh-CN" dirty="0" lang="en-US"/>
              <a:t>5</a:t>
            </a:r>
            <a:endParaRPr altLang="en-US" dirty="0" lang="zh-CN"/>
          </a:p>
        </p:txBody>
      </p:sp>
      <p:sp>
        <p:nvSpPr>
          <p:cNvPr id="1049308" name="TextBox 100"/>
          <p:cNvSpPr txBox="1"/>
          <p:nvPr/>
        </p:nvSpPr>
        <p:spPr>
          <a:xfrm>
            <a:off x="8996512" y="3165047"/>
            <a:ext cx="312906" cy="369332"/>
          </a:xfrm>
          <a:prstGeom prst="rect"/>
          <a:noFill/>
        </p:spPr>
        <p:txBody>
          <a:bodyPr rtlCol="0" wrap="none">
            <a:spAutoFit/>
          </a:bodyPr>
          <a:p>
            <a:r>
              <a:rPr altLang="zh-CN" dirty="0" lang="en-US"/>
              <a:t>4</a:t>
            </a:r>
            <a:endParaRPr altLang="en-US" dirty="0" lang="zh-CN"/>
          </a:p>
        </p:txBody>
      </p:sp>
      <p:sp>
        <p:nvSpPr>
          <p:cNvPr id="1049309" name="TextBox 101"/>
          <p:cNvSpPr txBox="1"/>
          <p:nvPr/>
        </p:nvSpPr>
        <p:spPr>
          <a:xfrm>
            <a:off x="10574549" y="3651742"/>
            <a:ext cx="312906" cy="369332"/>
          </a:xfrm>
          <a:prstGeom prst="rect"/>
          <a:noFill/>
        </p:spPr>
        <p:txBody>
          <a:bodyPr rtlCol="0" wrap="none">
            <a:spAutoFit/>
          </a:bodyPr>
          <a:p>
            <a:r>
              <a:rPr altLang="zh-CN" dirty="0" lang="en-US"/>
              <a:t>5</a:t>
            </a:r>
            <a:endParaRPr altLang="en-US" dirty="0" lang="zh-CN"/>
          </a:p>
        </p:txBody>
      </p:sp>
      <p:sp>
        <p:nvSpPr>
          <p:cNvPr id="1049310" name="TextBox 102"/>
          <p:cNvSpPr txBox="1"/>
          <p:nvPr/>
        </p:nvSpPr>
        <p:spPr>
          <a:xfrm>
            <a:off x="707945" y="1719675"/>
            <a:ext cx="338554" cy="369332"/>
          </a:xfrm>
          <a:prstGeom prst="rect"/>
          <a:noFill/>
        </p:spPr>
        <p:txBody>
          <a:bodyPr rtlCol="0" wrap="none">
            <a:spAutoFit/>
          </a:bodyPr>
          <a:p>
            <a:r>
              <a:rPr altLang="zh-CN" dirty="0" lang="en-US"/>
              <a:t>A</a:t>
            </a:r>
            <a:endParaRPr altLang="en-US" dirty="0" lang="zh-CN"/>
          </a:p>
        </p:txBody>
      </p:sp>
      <p:sp>
        <p:nvSpPr>
          <p:cNvPr id="1049311" name="TextBox 103"/>
          <p:cNvSpPr txBox="1"/>
          <p:nvPr/>
        </p:nvSpPr>
        <p:spPr>
          <a:xfrm>
            <a:off x="2109058" y="1881907"/>
            <a:ext cx="338554" cy="369332"/>
          </a:xfrm>
          <a:prstGeom prst="rect"/>
          <a:noFill/>
        </p:spPr>
        <p:txBody>
          <a:bodyPr rtlCol="0" wrap="none">
            <a:spAutoFit/>
          </a:bodyPr>
          <a:p>
            <a:r>
              <a:rPr altLang="zh-CN" dirty="0" lang="en-US"/>
              <a:t>B</a:t>
            </a:r>
            <a:endParaRPr altLang="en-US" dirty="0" lang="zh-CN"/>
          </a:p>
        </p:txBody>
      </p:sp>
      <p:sp>
        <p:nvSpPr>
          <p:cNvPr id="1049312" name="TextBox 104"/>
          <p:cNvSpPr txBox="1"/>
          <p:nvPr/>
        </p:nvSpPr>
        <p:spPr>
          <a:xfrm>
            <a:off x="4365545" y="1881907"/>
            <a:ext cx="309881" cy="358141"/>
          </a:xfrm>
          <a:prstGeom prst="rect"/>
          <a:noFill/>
        </p:spPr>
        <p:txBody>
          <a:bodyPr rtlCol="0" wrap="none">
            <a:spAutoFit/>
          </a:bodyPr>
          <a:p>
            <a:r>
              <a:rPr altLang="zh-CN" dirty="0" lang="en-US"/>
              <a:t>E</a:t>
            </a:r>
            <a:endParaRPr altLang="en-US" dirty="0" lang="zh-CN"/>
          </a:p>
        </p:txBody>
      </p:sp>
      <p:sp>
        <p:nvSpPr>
          <p:cNvPr id="1049313" name="TextBox 105"/>
          <p:cNvSpPr txBox="1"/>
          <p:nvPr/>
        </p:nvSpPr>
        <p:spPr>
          <a:xfrm>
            <a:off x="6459816" y="1867158"/>
            <a:ext cx="351378" cy="369332"/>
          </a:xfrm>
          <a:prstGeom prst="rect"/>
          <a:noFill/>
        </p:spPr>
        <p:txBody>
          <a:bodyPr rtlCol="0" wrap="none">
            <a:spAutoFit/>
          </a:bodyPr>
          <a:p>
            <a:r>
              <a:rPr altLang="zh-CN" dirty="0" lang="en-US"/>
              <a:t>H</a:t>
            </a:r>
            <a:endParaRPr altLang="en-US" dirty="0" lang="zh-CN"/>
          </a:p>
        </p:txBody>
      </p:sp>
      <p:sp>
        <p:nvSpPr>
          <p:cNvPr id="1049314" name="TextBox 106"/>
          <p:cNvSpPr txBox="1"/>
          <p:nvPr/>
        </p:nvSpPr>
        <p:spPr>
          <a:xfrm>
            <a:off x="3657598" y="3076526"/>
            <a:ext cx="351378" cy="369332"/>
          </a:xfrm>
          <a:prstGeom prst="rect"/>
          <a:noFill/>
        </p:spPr>
        <p:txBody>
          <a:bodyPr rtlCol="0" wrap="none">
            <a:spAutoFit/>
          </a:bodyPr>
          <a:p>
            <a:r>
              <a:rPr altLang="zh-CN" dirty="0" lang="en-US"/>
              <a:t>C</a:t>
            </a:r>
            <a:endParaRPr altLang="en-US" dirty="0" lang="zh-CN"/>
          </a:p>
        </p:txBody>
      </p:sp>
      <p:sp>
        <p:nvSpPr>
          <p:cNvPr id="1049315" name="TextBox 107"/>
          <p:cNvSpPr txBox="1"/>
          <p:nvPr/>
        </p:nvSpPr>
        <p:spPr>
          <a:xfrm>
            <a:off x="5899337" y="3076526"/>
            <a:ext cx="325730" cy="369332"/>
          </a:xfrm>
          <a:prstGeom prst="rect"/>
          <a:noFill/>
        </p:spPr>
        <p:txBody>
          <a:bodyPr rtlCol="0" wrap="none">
            <a:spAutoFit/>
          </a:bodyPr>
          <a:p>
            <a:r>
              <a:rPr altLang="zh-CN" dirty="0" lang="en-US"/>
              <a:t>F</a:t>
            </a:r>
            <a:endParaRPr altLang="en-US" dirty="0" lang="zh-CN"/>
          </a:p>
        </p:txBody>
      </p:sp>
      <p:sp>
        <p:nvSpPr>
          <p:cNvPr id="1049316" name="TextBox 108"/>
          <p:cNvSpPr txBox="1"/>
          <p:nvPr/>
        </p:nvSpPr>
        <p:spPr>
          <a:xfrm>
            <a:off x="7993608" y="3061777"/>
            <a:ext cx="248786" cy="369332"/>
          </a:xfrm>
          <a:prstGeom prst="rect"/>
          <a:noFill/>
        </p:spPr>
        <p:txBody>
          <a:bodyPr rtlCol="0" wrap="none">
            <a:spAutoFit/>
          </a:bodyPr>
          <a:p>
            <a:r>
              <a:rPr altLang="zh-CN" dirty="0" lang="en-US"/>
              <a:t>I</a:t>
            </a:r>
            <a:endParaRPr altLang="en-US" dirty="0" lang="zh-CN"/>
          </a:p>
        </p:txBody>
      </p:sp>
      <p:sp>
        <p:nvSpPr>
          <p:cNvPr id="1049317" name="TextBox 109"/>
          <p:cNvSpPr txBox="1"/>
          <p:nvPr/>
        </p:nvSpPr>
        <p:spPr>
          <a:xfrm>
            <a:off x="5353697" y="4359636"/>
            <a:ext cx="351378" cy="369332"/>
          </a:xfrm>
          <a:prstGeom prst="rect"/>
          <a:noFill/>
        </p:spPr>
        <p:txBody>
          <a:bodyPr rtlCol="0" wrap="none">
            <a:spAutoFit/>
          </a:bodyPr>
          <a:p>
            <a:r>
              <a:rPr altLang="zh-CN" dirty="0" lang="en-US"/>
              <a:t>D</a:t>
            </a:r>
            <a:endParaRPr altLang="en-US" dirty="0" lang="zh-CN"/>
          </a:p>
        </p:txBody>
      </p:sp>
      <p:sp>
        <p:nvSpPr>
          <p:cNvPr id="1049318" name="TextBox 110"/>
          <p:cNvSpPr txBox="1"/>
          <p:nvPr/>
        </p:nvSpPr>
        <p:spPr>
          <a:xfrm>
            <a:off x="7447916" y="4344887"/>
            <a:ext cx="335281" cy="358141"/>
          </a:xfrm>
          <a:prstGeom prst="rect"/>
          <a:noFill/>
        </p:spPr>
        <p:txBody>
          <a:bodyPr rtlCol="0" wrap="none">
            <a:spAutoFit/>
          </a:bodyPr>
          <a:p>
            <a:r>
              <a:rPr altLang="zh-CN" dirty="0" lang="en-US"/>
              <a:t>G</a:t>
            </a:r>
            <a:endParaRPr altLang="en-US" dirty="0" lang="zh-CN"/>
          </a:p>
        </p:txBody>
      </p:sp>
      <p:sp>
        <p:nvSpPr>
          <p:cNvPr id="1049319" name="TextBox 111"/>
          <p:cNvSpPr txBox="1"/>
          <p:nvPr/>
        </p:nvSpPr>
        <p:spPr>
          <a:xfrm>
            <a:off x="9660174" y="4374384"/>
            <a:ext cx="300082" cy="369332"/>
          </a:xfrm>
          <a:prstGeom prst="rect"/>
          <a:noFill/>
        </p:spPr>
        <p:txBody>
          <a:bodyPr rtlCol="0" wrap="none">
            <a:spAutoFit/>
          </a:bodyPr>
          <a:p>
            <a:r>
              <a:rPr altLang="zh-CN" dirty="0" lang="en-US"/>
              <a:t>J</a:t>
            </a:r>
            <a:endParaRPr altLang="en-US" dirty="0" lang="zh-CN"/>
          </a:p>
        </p:txBody>
      </p:sp>
      <p:sp>
        <p:nvSpPr>
          <p:cNvPr id="1049320" name="TextBox 114"/>
          <p:cNvSpPr txBox="1"/>
          <p:nvPr/>
        </p:nvSpPr>
        <p:spPr>
          <a:xfrm>
            <a:off x="11282509" y="4300642"/>
            <a:ext cx="338554" cy="369332"/>
          </a:xfrm>
          <a:prstGeom prst="rect"/>
          <a:noFill/>
        </p:spPr>
        <p:txBody>
          <a:bodyPr rtlCol="0" wrap="none">
            <a:spAutoFit/>
          </a:bodyPr>
          <a:p>
            <a:r>
              <a:rPr altLang="zh-CN" dirty="0" lang="en-US"/>
              <a:t>K</a:t>
            </a:r>
            <a:endParaRPr altLang="en-US" dirty="0" lang="zh-CN"/>
          </a:p>
        </p:txBody>
      </p:sp>
      <p:sp>
        <p:nvSpPr>
          <p:cNvPr id="1049321" name="TextBox 115"/>
          <p:cNvSpPr txBox="1"/>
          <p:nvPr/>
        </p:nvSpPr>
        <p:spPr>
          <a:xfrm>
            <a:off x="884907" y="4846327"/>
            <a:ext cx="10309123" cy="1688860"/>
          </a:xfrm>
          <a:prstGeom prst="rect"/>
        </p:spPr>
        <p:style>
          <a:lnRef idx="2">
            <a:schemeClr val="accent1"/>
          </a:lnRef>
          <a:fillRef idx="1">
            <a:schemeClr val="lt1"/>
          </a:fillRef>
          <a:effectRef idx="0">
            <a:schemeClr val="accent1"/>
          </a:effectRef>
          <a:fontRef idx="minor">
            <a:schemeClr val="dk1"/>
          </a:fontRef>
        </p:style>
        <p:txBody>
          <a:bodyPr rtlCol="0" wrap="square">
            <a:spAutoFit/>
          </a:bodyPr>
          <a:p>
            <a:pPr>
              <a:lnSpc>
                <a:spcPct val="150000"/>
              </a:lnSpc>
            </a:pPr>
            <a:r>
              <a:rPr altLang="en-US" dirty="0" sz="2400" lang="zh-CN">
                <a:solidFill>
                  <a:srgbClr val="0033CC"/>
                </a:solidFill>
                <a:latin typeface="Times New Roman" pitchFamily="18" charset="0"/>
                <a:cs typeface="Times New Roman" pitchFamily="18" charset="0"/>
              </a:rPr>
              <a:t>共有</a:t>
            </a:r>
            <a:r>
              <a:rPr altLang="zh-CN" dirty="0" sz="2400" lang="en-US">
                <a:solidFill>
                  <a:srgbClr val="0033CC"/>
                </a:solidFill>
                <a:latin typeface="Times New Roman" pitchFamily="18" charset="0"/>
                <a:cs typeface="Times New Roman" pitchFamily="18" charset="0"/>
              </a:rPr>
              <a:t>6</a:t>
            </a:r>
            <a:r>
              <a:rPr altLang="en-US" dirty="0" sz="2400" lang="zh-CN">
                <a:solidFill>
                  <a:srgbClr val="0033CC"/>
                </a:solidFill>
                <a:latin typeface="Times New Roman" pitchFamily="18" charset="0"/>
                <a:cs typeface="Times New Roman" pitchFamily="18" charset="0"/>
              </a:rPr>
              <a:t>条路径：</a:t>
            </a:r>
            <a:r>
              <a:rPr altLang="zh-CN" dirty="0" sz="2400" lang="en-US">
                <a:solidFill>
                  <a:srgbClr val="0033CC"/>
                </a:solidFill>
                <a:latin typeface="Times New Roman" pitchFamily="18" charset="0"/>
                <a:cs typeface="Times New Roman" pitchFamily="18" charset="0"/>
              </a:rPr>
              <a:t>ABEHIJK=21</a:t>
            </a:r>
            <a:r>
              <a:rPr altLang="en-US" dirty="0" sz="2400" lang="zh-CN">
                <a:solidFill>
                  <a:srgbClr val="0033CC"/>
                </a:solidFill>
                <a:latin typeface="Times New Roman" pitchFamily="18" charset="0"/>
                <a:cs typeface="Times New Roman" pitchFamily="18" charset="0"/>
              </a:rPr>
              <a:t>天，</a:t>
            </a:r>
            <a:r>
              <a:rPr altLang="zh-CN" dirty="0" sz="2400" lang="en-US">
                <a:solidFill>
                  <a:srgbClr val="0033CC"/>
                </a:solidFill>
                <a:latin typeface="Times New Roman" pitchFamily="18" charset="0"/>
                <a:cs typeface="Times New Roman" pitchFamily="18" charset="0"/>
              </a:rPr>
              <a:t>ABEFIJK=22</a:t>
            </a:r>
            <a:r>
              <a:rPr altLang="en-US" dirty="0" sz="2400" lang="zh-CN">
                <a:solidFill>
                  <a:srgbClr val="0033CC"/>
                </a:solidFill>
                <a:latin typeface="Times New Roman" pitchFamily="18" charset="0"/>
                <a:cs typeface="Times New Roman" pitchFamily="18" charset="0"/>
              </a:rPr>
              <a:t>天，</a:t>
            </a:r>
            <a:r>
              <a:rPr altLang="zh-CN" dirty="0" sz="2400" lang="en-US">
                <a:solidFill>
                  <a:srgbClr val="0033CC"/>
                </a:solidFill>
                <a:latin typeface="Times New Roman" pitchFamily="18" charset="0"/>
                <a:cs typeface="Times New Roman" pitchFamily="18" charset="0"/>
              </a:rPr>
              <a:t>ABEFGJK=23</a:t>
            </a:r>
            <a:r>
              <a:rPr altLang="en-US" dirty="0" sz="2400" lang="zh-CN">
                <a:solidFill>
                  <a:srgbClr val="0033CC"/>
                </a:solidFill>
                <a:latin typeface="Times New Roman" pitchFamily="18" charset="0"/>
                <a:cs typeface="Times New Roman" pitchFamily="18" charset="0"/>
              </a:rPr>
              <a:t>，</a:t>
            </a:r>
            <a:r>
              <a:rPr altLang="zh-CN" dirty="0" sz="2400" lang="en-US">
                <a:solidFill>
                  <a:srgbClr val="0033CC"/>
                </a:solidFill>
                <a:latin typeface="Times New Roman" pitchFamily="18" charset="0"/>
                <a:cs typeface="Times New Roman" pitchFamily="18" charset="0"/>
              </a:rPr>
              <a:t>ABCFIJK=23</a:t>
            </a:r>
            <a:r>
              <a:rPr altLang="en-US" dirty="0" sz="2400" lang="zh-CN">
                <a:solidFill>
                  <a:srgbClr val="0033CC"/>
                </a:solidFill>
                <a:latin typeface="Times New Roman" pitchFamily="18" charset="0"/>
                <a:cs typeface="Times New Roman" pitchFamily="18" charset="0"/>
              </a:rPr>
              <a:t>，</a:t>
            </a:r>
            <a:r>
              <a:rPr altLang="zh-CN" dirty="0" sz="2400" lang="en-US">
                <a:solidFill>
                  <a:srgbClr val="0033CC"/>
                </a:solidFill>
                <a:latin typeface="Times New Roman" pitchFamily="18" charset="0"/>
                <a:cs typeface="Times New Roman" pitchFamily="18" charset="0"/>
              </a:rPr>
              <a:t>ABCFGJK=24</a:t>
            </a:r>
            <a:r>
              <a:rPr altLang="en-US" dirty="0" sz="2400" lang="zh-CN">
                <a:solidFill>
                  <a:srgbClr val="0033CC"/>
                </a:solidFill>
                <a:latin typeface="Times New Roman" pitchFamily="18" charset="0"/>
                <a:cs typeface="Times New Roman" pitchFamily="18" charset="0"/>
              </a:rPr>
              <a:t>，</a:t>
            </a:r>
            <a:r>
              <a:rPr altLang="zh-CN" dirty="0" sz="2400" lang="en-US">
                <a:solidFill>
                  <a:srgbClr val="0033CC"/>
                </a:solidFill>
                <a:latin typeface="Times New Roman" pitchFamily="18" charset="0"/>
                <a:cs typeface="Times New Roman" pitchFamily="18" charset="0"/>
              </a:rPr>
              <a:t>ABCDGJK=24</a:t>
            </a:r>
          </a:p>
          <a:p>
            <a:pPr>
              <a:lnSpc>
                <a:spcPct val="150000"/>
              </a:lnSpc>
            </a:pPr>
            <a:r>
              <a:rPr altLang="en-US" dirty="0" sz="2400" lang="zh-CN">
                <a:solidFill>
                  <a:srgbClr val="0033CC"/>
                </a:solidFill>
                <a:latin typeface="Times New Roman" pitchFamily="18" charset="0"/>
                <a:cs typeface="Times New Roman" pitchFamily="18" charset="0"/>
              </a:rPr>
              <a:t>此网络图的关键路径为</a:t>
            </a:r>
            <a:r>
              <a:rPr altLang="zh-CN" dirty="0" sz="2400" lang="en-US">
                <a:solidFill>
                  <a:srgbClr val="0033CC"/>
                </a:solidFill>
                <a:latin typeface="Times New Roman" pitchFamily="18" charset="0"/>
                <a:cs typeface="Times New Roman" pitchFamily="18" charset="0"/>
              </a:rPr>
              <a:t>ABCFGJK</a:t>
            </a:r>
            <a:r>
              <a:rPr altLang="en-US" dirty="0" sz="2400" lang="zh-CN">
                <a:solidFill>
                  <a:srgbClr val="0033CC"/>
                </a:solidFill>
                <a:latin typeface="Times New Roman" pitchFamily="18" charset="0"/>
                <a:cs typeface="Times New Roman" pitchFamily="18" charset="0"/>
              </a:rPr>
              <a:t>和</a:t>
            </a:r>
            <a:r>
              <a:rPr altLang="zh-CN" dirty="0" sz="2400" lang="en-US">
                <a:solidFill>
                  <a:srgbClr val="0033CC"/>
                </a:solidFill>
                <a:latin typeface="Times New Roman" pitchFamily="18" charset="0"/>
                <a:cs typeface="Times New Roman" pitchFamily="18" charset="0"/>
              </a:rPr>
              <a:t>ABCDGJK</a:t>
            </a:r>
            <a:r>
              <a:rPr altLang="en-US" dirty="0" sz="2400" lang="zh-CN">
                <a:solidFill>
                  <a:srgbClr val="0033CC"/>
                </a:solidFill>
                <a:latin typeface="Times New Roman" pitchFamily="18" charset="0"/>
                <a:cs typeface="Times New Roman" pitchFamily="18" charset="0"/>
              </a:rPr>
              <a:t>，均为</a:t>
            </a:r>
            <a:r>
              <a:rPr altLang="zh-CN" dirty="0" sz="2400" lang="en-US">
                <a:solidFill>
                  <a:srgbClr val="0033CC"/>
                </a:solidFill>
                <a:latin typeface="Times New Roman" pitchFamily="18" charset="0"/>
                <a:cs typeface="Times New Roman" pitchFamily="18" charset="0"/>
              </a:rPr>
              <a:t>24</a:t>
            </a:r>
            <a:r>
              <a:rPr altLang="en-US" dirty="0" sz="2400" lang="zh-CN">
                <a:solidFill>
                  <a:srgbClr val="0033CC"/>
                </a:solidFill>
                <a:latin typeface="Times New Roman" pitchFamily="18" charset="0"/>
                <a:cs typeface="Times New Roman" pitchFamily="18" charset="0"/>
              </a:rPr>
              <a:t>天</a:t>
            </a:r>
          </a:p>
        </p:txBody>
      </p:sp>
      <p:cxnSp>
        <p:nvCxnSpPr>
          <p:cNvPr id="3146008" name="直接箭头连接符 70"/>
          <p:cNvCxnSpPr>
            <a:cxnSpLocks/>
          </p:cNvCxnSpPr>
          <p:nvPr/>
        </p:nvCxnSpPr>
        <p:spPr>
          <a:xfrm>
            <a:off x="5058729" y="1814052"/>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9" name="直接箭头连接符 72"/>
          <p:cNvCxnSpPr>
            <a:cxnSpLocks/>
          </p:cNvCxnSpPr>
          <p:nvPr/>
        </p:nvCxnSpPr>
        <p:spPr>
          <a:xfrm>
            <a:off x="6622058" y="3082413"/>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10" name="直接箭头连接符 74"/>
          <p:cNvCxnSpPr>
            <a:cxnSpLocks/>
          </p:cNvCxnSpPr>
          <p:nvPr/>
        </p:nvCxnSpPr>
        <p:spPr>
          <a:xfrm>
            <a:off x="7138251" y="1843549"/>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11" name="直接箭头连接符 76"/>
          <p:cNvCxnSpPr>
            <a:cxnSpLocks/>
          </p:cNvCxnSpPr>
          <p:nvPr/>
        </p:nvCxnSpPr>
        <p:spPr>
          <a:xfrm>
            <a:off x="8731078" y="3067665"/>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12" name="直接箭头连接符 84"/>
          <p:cNvCxnSpPr>
            <a:cxnSpLocks/>
          </p:cNvCxnSpPr>
          <p:nvPr/>
        </p:nvCxnSpPr>
        <p:spPr>
          <a:xfrm>
            <a:off x="2993955" y="1814053"/>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13" name="直接箭头连接符 85"/>
          <p:cNvCxnSpPr>
            <a:cxnSpLocks/>
          </p:cNvCxnSpPr>
          <p:nvPr/>
        </p:nvCxnSpPr>
        <p:spPr>
          <a:xfrm>
            <a:off x="4468794" y="3082414"/>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322" name="TextBox 86"/>
          <p:cNvSpPr txBox="1"/>
          <p:nvPr/>
        </p:nvSpPr>
        <p:spPr>
          <a:xfrm>
            <a:off x="3185688" y="1867189"/>
            <a:ext cx="312906" cy="369332"/>
          </a:xfrm>
          <a:prstGeom prst="rect"/>
          <a:noFill/>
        </p:spPr>
        <p:txBody>
          <a:bodyPr rtlCol="0" wrap="none">
            <a:spAutoFit/>
          </a:bodyPr>
          <a:p>
            <a:r>
              <a:rPr altLang="zh-CN" dirty="0" lang="en-US"/>
              <a:t>5</a:t>
            </a:r>
            <a:endParaRPr altLang="en-US" dirty="0" lang="zh-CN"/>
          </a:p>
        </p:txBody>
      </p:sp>
      <p:sp>
        <p:nvSpPr>
          <p:cNvPr id="1049323" name="TextBox 87"/>
          <p:cNvSpPr txBox="1"/>
          <p:nvPr/>
        </p:nvSpPr>
        <p:spPr>
          <a:xfrm>
            <a:off x="4645778" y="3120802"/>
            <a:ext cx="312906" cy="369332"/>
          </a:xfrm>
          <a:prstGeom prst="rect"/>
          <a:noFill/>
        </p:spPr>
        <p:txBody>
          <a:bodyPr rtlCol="0" wrap="none">
            <a:spAutoFit/>
          </a:bodyPr>
          <a:p>
            <a:r>
              <a:rPr altLang="zh-CN" dirty="0" lang="en-US"/>
              <a:t>5</a:t>
            </a:r>
            <a:endParaRPr altLang="en-US" dirty="0" lang="zh-CN"/>
          </a:p>
        </p:txBody>
      </p:sp>
      <p:sp>
        <p:nvSpPr>
          <p:cNvPr id="1049324" name="TextBox 88"/>
          <p:cNvSpPr txBox="1"/>
          <p:nvPr/>
        </p:nvSpPr>
        <p:spPr>
          <a:xfrm>
            <a:off x="5265210" y="1837693"/>
            <a:ext cx="312906" cy="369332"/>
          </a:xfrm>
          <a:prstGeom prst="rect"/>
          <a:noFill/>
        </p:spPr>
        <p:txBody>
          <a:bodyPr rtlCol="0" wrap="none">
            <a:spAutoFit/>
          </a:bodyPr>
          <a:p>
            <a:r>
              <a:rPr altLang="zh-CN" dirty="0" lang="en-US"/>
              <a:t>4</a:t>
            </a:r>
            <a:endParaRPr altLang="en-US" dirty="0" lang="zh-CN"/>
          </a:p>
        </p:txBody>
      </p:sp>
      <p:sp>
        <p:nvSpPr>
          <p:cNvPr id="1049325" name="TextBox 89"/>
          <p:cNvSpPr txBox="1"/>
          <p:nvPr/>
        </p:nvSpPr>
        <p:spPr>
          <a:xfrm>
            <a:off x="6843248" y="3165047"/>
            <a:ext cx="312906" cy="369332"/>
          </a:xfrm>
          <a:prstGeom prst="rect"/>
          <a:noFill/>
        </p:spPr>
        <p:txBody>
          <a:bodyPr rtlCol="0" wrap="none">
            <a:spAutoFit/>
          </a:bodyPr>
          <a:p>
            <a:r>
              <a:rPr altLang="zh-CN" dirty="0" lang="en-US"/>
              <a:t>4</a:t>
            </a:r>
            <a:endParaRPr altLang="en-US" dirty="0" lang="zh-CN"/>
          </a:p>
        </p:txBody>
      </p:sp>
      <p:sp>
        <p:nvSpPr>
          <p:cNvPr id="1049326" name="TextBox 90"/>
          <p:cNvSpPr txBox="1"/>
          <p:nvPr/>
        </p:nvSpPr>
        <p:spPr>
          <a:xfrm>
            <a:off x="8996512" y="1158435"/>
            <a:ext cx="2580968" cy="461665"/>
          </a:xfrm>
          <a:prstGeom prst="rect"/>
          <a:noFill/>
        </p:spPr>
        <p:txBody>
          <a:bodyPr rtlCol="0" wrap="square">
            <a:spAutoFit/>
          </a:bodyPr>
          <a:p>
            <a:r>
              <a:rPr altLang="en-US" b="1" dirty="0" sz="2400" lang="zh-CN">
                <a:solidFill>
                  <a:srgbClr val="0033CC"/>
                </a:solidFill>
              </a:rPr>
              <a:t>串并行组合模式</a:t>
            </a:r>
          </a:p>
        </p:txBody>
      </p:sp>
      <p:sp>
        <p:nvSpPr>
          <p:cNvPr id="1049327" name="TextBox 91"/>
          <p:cNvSpPr txBox="1"/>
          <p:nvPr/>
        </p:nvSpPr>
        <p:spPr>
          <a:xfrm>
            <a:off x="9114504" y="5530646"/>
            <a:ext cx="1107996" cy="461665"/>
          </a:xfrm>
          <a:prstGeom prst="rect"/>
          <a:noFill/>
        </p:spPr>
        <p:txBody>
          <a:bodyPr rtlCol="0" wrap="none">
            <a:spAutoFit/>
          </a:bodyPr>
          <a:p>
            <a:r>
              <a:rPr altLang="en-US" b="1" dirty="0" sz="2400" lang="zh-CN">
                <a:solidFill>
                  <a:srgbClr val="FF0000"/>
                </a:solidFill>
              </a:rPr>
              <a:t>合理！</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321"/>
                                        </p:tgtEl>
                                        <p:attrNameLst>
                                          <p:attrName>style.visibility</p:attrName>
                                        </p:attrNameLst>
                                      </p:cBhvr>
                                      <p:to>
                                        <p:strVal val="visible"/>
                                      </p:to>
                                    </p:set>
                                    <p:animEffect transition="in" filter="blinds(horizontal)">
                                      <p:cBhvr>
                                        <p:cTn dur="500" id="7"/>
                                        <p:tgtEl>
                                          <p:spTgt spid="104932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 presetSubtype="16">
                                  <p:stCondLst>
                                    <p:cond delay="0"/>
                                  </p:stCondLst>
                                  <p:childTnLst>
                                    <p:set>
                                      <p:cBhvr>
                                        <p:cTn dur="1" fill="hold" id="11">
                                          <p:stCondLst>
                                            <p:cond delay="0"/>
                                          </p:stCondLst>
                                        </p:cTn>
                                        <p:tgtEl>
                                          <p:spTgt spid="1049327"/>
                                        </p:tgtEl>
                                        <p:attrNameLst>
                                          <p:attrName>style.visibility</p:attrName>
                                        </p:attrNameLst>
                                      </p:cBhvr>
                                      <p:to>
                                        <p:strVal val="visible"/>
                                      </p:to>
                                    </p:set>
                                    <p:animEffect transition="in" filter="box(in)">
                                      <p:cBhvr>
                                        <p:cTn dur="500" id="12"/>
                                        <p:tgtEl>
                                          <p:spTgt spid="104932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5" presetSubtype="10">
                                  <p:stCondLst>
                                    <p:cond delay="0"/>
                                  </p:stCondLst>
                                  <p:childTnLst>
                                    <p:set>
                                      <p:cBhvr>
                                        <p:cTn dur="1" fill="hold" id="16">
                                          <p:stCondLst>
                                            <p:cond delay="0"/>
                                          </p:stCondLst>
                                        </p:cTn>
                                        <p:tgtEl>
                                          <p:spTgt spid="1049326"/>
                                        </p:tgtEl>
                                        <p:attrNameLst>
                                          <p:attrName>style.visibility</p:attrName>
                                        </p:attrNameLst>
                                      </p:cBhvr>
                                      <p:to>
                                        <p:strVal val="visible"/>
                                      </p:to>
                                    </p:set>
                                    <p:animEffect transition="in" filter="checkerboard(across)">
                                      <p:cBhvr>
                                        <p:cTn dur="500" id="17"/>
                                        <p:tgtEl>
                                          <p:spTgt spid="1049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21" grpId="0" animBg="1"/>
      <p:bldP spid="1049326" grpId="0"/>
      <p:bldP spid="104932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328" name="Rectangle 4"/>
          <p:cNvSpPr>
            <a:spLocks noGrp="1" noChangeArrowheads="1"/>
          </p:cNvSpPr>
          <p:nvPr>
            <p:ph type="ctrTitle"/>
          </p:nvPr>
        </p:nvSpPr>
        <p:spPr>
          <a:xfrm>
            <a:off x="1293845" y="3429000"/>
            <a:ext cx="9604310" cy="1863626"/>
          </a:xfrm>
        </p:spPr>
        <p:txBody>
          <a:bodyPr/>
          <a:p>
            <a:pPr algn="ctr"/>
            <a:r>
              <a:rPr altLang="en-US" dirty="0" sz="8800" lang="zh-CN">
                <a:solidFill>
                  <a:schemeClr val="tx1">
                    <a:lumMod val="90000"/>
                    <a:lumOff val="10000"/>
                  </a:schemeClr>
                </a:solidFill>
                <a:latin typeface="+mn-lt"/>
                <a:ea typeface="+mn-ea"/>
                <a:cs typeface="+mn-ea"/>
                <a:sym typeface="+mn-lt"/>
              </a:rPr>
              <a:t>感谢观看！</a:t>
            </a:r>
          </a:p>
        </p:txBody>
      </p:sp>
      <p:sp>
        <p:nvSpPr>
          <p:cNvPr id="1049329" name="副标题 9"/>
          <p:cNvSpPr>
            <a:spLocks noGrp="1"/>
          </p:cNvSpPr>
          <p:nvPr>
            <p:ph type="subTitle" idx="1"/>
          </p:nvPr>
        </p:nvSpPr>
        <p:spPr>
          <a:xfrm>
            <a:off x="3064475" y="5483364"/>
            <a:ext cx="7833679" cy="457200"/>
          </a:xfrm>
        </p:spPr>
        <p:txBody>
          <a:bodyPr>
            <a:normAutofit/>
          </a:bodyPr>
          <a:p>
            <a:pP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endParaRPr altLang="en-US" b="1" dirty="0" lang="zh-CN">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12" name="标题 1"/>
          <p:cNvSpPr>
            <a:spLocks noGrp="1"/>
          </p:cNvSpPr>
          <p:nvPr>
            <p:ph type="title"/>
          </p:nvPr>
        </p:nvSpPr>
        <p:spPr>
          <a:xfrm>
            <a:off x="571501" y="65317"/>
            <a:ext cx="10841559" cy="668780"/>
          </a:xfrm>
        </p:spPr>
        <p:txBody>
          <a:bodyPr/>
          <a:p>
            <a:r>
              <a:rPr altLang="zh-CN" dirty="0" lang="en-US"/>
              <a:t>8.1.2.</a:t>
            </a:r>
            <a:r>
              <a:rPr altLang="en-US" dirty="0" lang="zh-CN"/>
              <a:t>软件项目管理的</a:t>
            </a:r>
            <a:r>
              <a:rPr altLang="zh-CN" dirty="0" lang="en-US"/>
              <a:t>4P</a:t>
            </a:r>
            <a:r>
              <a:rPr altLang="en-US" dirty="0" lang="zh-CN"/>
              <a:t>要素：产品</a:t>
            </a:r>
          </a:p>
        </p:txBody>
      </p:sp>
      <p:graphicFrame>
        <p:nvGraphicFramePr>
          <p:cNvPr id="4194304" name="内容占位符 4"/>
          <p:cNvGraphicFramePr>
            <a:graphicFrameLocks/>
          </p:cNvGraphicFramePr>
          <p:nvPr/>
        </p:nvGraphicFramePr>
        <p:xfrm>
          <a:off x="745067" y="1814602"/>
          <a:ext cx="5122333" cy="3810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713" name="TextBox 60"/>
          <p:cNvSpPr txBox="1"/>
          <p:nvPr/>
        </p:nvSpPr>
        <p:spPr>
          <a:xfrm>
            <a:off x="2336800" y="5353668"/>
            <a:ext cx="2031325" cy="461665"/>
          </a:xfrm>
          <a:prstGeom prst="rect"/>
          <a:noFill/>
        </p:spPr>
        <p:txBody>
          <a:bodyPr rtlCol="0" wrap="none">
            <a:spAutoFit/>
          </a:bodyPr>
          <a:p>
            <a:r>
              <a:rPr altLang="en-US" b="1" dirty="0" sz="2400" lang="zh-CN">
                <a:solidFill>
                  <a:srgbClr val="0000FF"/>
                </a:solidFill>
              </a:rPr>
              <a:t>确定软件范围</a:t>
            </a:r>
          </a:p>
        </p:txBody>
      </p:sp>
      <p:grpSp>
        <p:nvGrpSpPr>
          <p:cNvPr id="141" name="组合 2"/>
          <p:cNvGrpSpPr/>
          <p:nvPr/>
        </p:nvGrpSpPr>
        <p:grpSpPr>
          <a:xfrm>
            <a:off x="6570127" y="1814602"/>
            <a:ext cx="5079998" cy="3386667"/>
            <a:chOff x="6570127" y="1814602"/>
            <a:chExt cx="5079998" cy="3386667"/>
          </a:xfrm>
        </p:grpSpPr>
        <p:sp>
          <p:nvSpPr>
            <p:cNvPr id="1048714" name="矩形 62"/>
            <p:cNvSpPr/>
            <p:nvPr/>
          </p:nvSpPr>
          <p:spPr>
            <a:xfrm>
              <a:off x="8449725" y="1814602"/>
              <a:ext cx="1286933" cy="4741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系统</a:t>
              </a:r>
            </a:p>
          </p:txBody>
        </p:sp>
        <p:sp>
          <p:nvSpPr>
            <p:cNvPr id="1048715" name="矩形 64"/>
            <p:cNvSpPr/>
            <p:nvPr/>
          </p:nvSpPr>
          <p:spPr>
            <a:xfrm>
              <a:off x="6942661" y="2678202"/>
              <a:ext cx="1286933" cy="4741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子系统</a:t>
              </a:r>
              <a:r>
                <a:rPr altLang="zh-CN" dirty="0" sz="2000" lang="en-US"/>
                <a:t>1</a:t>
              </a:r>
              <a:endParaRPr altLang="en-US" dirty="0" sz="2000" lang="zh-CN"/>
            </a:p>
          </p:txBody>
        </p:sp>
        <p:sp>
          <p:nvSpPr>
            <p:cNvPr id="1048716" name="矩形 66"/>
            <p:cNvSpPr/>
            <p:nvPr/>
          </p:nvSpPr>
          <p:spPr>
            <a:xfrm>
              <a:off x="8449727" y="2678202"/>
              <a:ext cx="1286933" cy="4741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子系统</a:t>
              </a:r>
              <a:r>
                <a:rPr altLang="zh-CN" dirty="0" sz="2000" lang="en-US"/>
                <a:t>2</a:t>
              </a:r>
              <a:endParaRPr altLang="en-US" dirty="0" sz="2000" lang="zh-CN"/>
            </a:p>
          </p:txBody>
        </p:sp>
        <p:sp>
          <p:nvSpPr>
            <p:cNvPr id="1048717" name="矩形 68"/>
            <p:cNvSpPr/>
            <p:nvPr/>
          </p:nvSpPr>
          <p:spPr>
            <a:xfrm>
              <a:off x="9956794" y="2678202"/>
              <a:ext cx="1286933" cy="4741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子系统</a:t>
              </a:r>
              <a:r>
                <a:rPr altLang="zh-CN" dirty="0" sz="2000" lang="en-US"/>
                <a:t>3</a:t>
              </a:r>
              <a:endParaRPr altLang="en-US" dirty="0" sz="2000" lang="zh-CN"/>
            </a:p>
          </p:txBody>
        </p:sp>
        <p:sp>
          <p:nvSpPr>
            <p:cNvPr id="1048718" name="矩形 73"/>
            <p:cNvSpPr/>
            <p:nvPr/>
          </p:nvSpPr>
          <p:spPr>
            <a:xfrm>
              <a:off x="6570127"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1</a:t>
              </a:r>
              <a:endParaRPr altLang="en-US" dirty="0" sz="2000" lang="zh-CN"/>
            </a:p>
          </p:txBody>
        </p:sp>
        <p:sp>
          <p:nvSpPr>
            <p:cNvPr id="1048719" name="矩形 75"/>
            <p:cNvSpPr/>
            <p:nvPr/>
          </p:nvSpPr>
          <p:spPr>
            <a:xfrm>
              <a:off x="7228108"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2</a:t>
              </a:r>
              <a:endParaRPr altLang="en-US" dirty="0" sz="2000" lang="zh-CN"/>
            </a:p>
          </p:txBody>
        </p:sp>
        <p:sp>
          <p:nvSpPr>
            <p:cNvPr id="1048720" name="矩形 77"/>
            <p:cNvSpPr/>
            <p:nvPr/>
          </p:nvSpPr>
          <p:spPr>
            <a:xfrm>
              <a:off x="7886089"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3</a:t>
              </a:r>
              <a:endParaRPr altLang="en-US" dirty="0" sz="2000" lang="zh-CN"/>
            </a:p>
          </p:txBody>
        </p:sp>
        <p:sp>
          <p:nvSpPr>
            <p:cNvPr id="1048721" name="矩形 78"/>
            <p:cNvSpPr/>
            <p:nvPr/>
          </p:nvSpPr>
          <p:spPr>
            <a:xfrm>
              <a:off x="8544070"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4</a:t>
              </a:r>
              <a:endParaRPr altLang="en-US" dirty="0" sz="2000" lang="zh-CN"/>
            </a:p>
          </p:txBody>
        </p:sp>
        <p:sp>
          <p:nvSpPr>
            <p:cNvPr id="1048722" name="矩形 79"/>
            <p:cNvSpPr/>
            <p:nvPr/>
          </p:nvSpPr>
          <p:spPr>
            <a:xfrm>
              <a:off x="9202051"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5</a:t>
              </a:r>
              <a:endParaRPr altLang="en-US" dirty="0" sz="2000" lang="zh-CN"/>
            </a:p>
          </p:txBody>
        </p:sp>
        <p:sp>
          <p:nvSpPr>
            <p:cNvPr id="1048723" name="矩形 80"/>
            <p:cNvSpPr/>
            <p:nvPr/>
          </p:nvSpPr>
          <p:spPr>
            <a:xfrm>
              <a:off x="9860032"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6</a:t>
              </a:r>
              <a:endParaRPr altLang="en-US" dirty="0" sz="2000" lang="zh-CN"/>
            </a:p>
          </p:txBody>
        </p:sp>
        <p:sp>
          <p:nvSpPr>
            <p:cNvPr id="1048724" name="矩形 81"/>
            <p:cNvSpPr/>
            <p:nvPr/>
          </p:nvSpPr>
          <p:spPr>
            <a:xfrm>
              <a:off x="10518013"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7</a:t>
              </a:r>
              <a:endParaRPr altLang="en-US" dirty="0" sz="2000" lang="zh-CN"/>
            </a:p>
          </p:txBody>
        </p:sp>
        <p:sp>
          <p:nvSpPr>
            <p:cNvPr id="1048725" name="矩形 83"/>
            <p:cNvSpPr/>
            <p:nvPr/>
          </p:nvSpPr>
          <p:spPr>
            <a:xfrm>
              <a:off x="11175993"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8</a:t>
              </a:r>
              <a:endParaRPr altLang="en-US" dirty="0" sz="2000" lang="zh-CN"/>
            </a:p>
          </p:txBody>
        </p:sp>
        <p:cxnSp>
          <p:nvCxnSpPr>
            <p:cNvPr id="3145879" name="直接连接符 92"/>
            <p:cNvCxnSpPr>
              <a:cxnSpLocks/>
              <a:stCxn id="1048714" idx="2"/>
              <a:endCxn id="1048716" idx="0"/>
            </p:cNvCxnSpPr>
            <p:nvPr/>
          </p:nvCxnSpPr>
          <p:spPr>
            <a:xfrm>
              <a:off x="9093192" y="2288736"/>
              <a:ext cx="2" cy="389466"/>
            </a:xfrm>
            <a:prstGeom prst="line"/>
          </p:spPr>
          <p:style>
            <a:lnRef idx="1">
              <a:schemeClr val="accent1"/>
            </a:lnRef>
            <a:fillRef idx="0">
              <a:schemeClr val="accent1"/>
            </a:fillRef>
            <a:effectRef idx="0">
              <a:schemeClr val="accent1"/>
            </a:effectRef>
            <a:fontRef idx="minor">
              <a:schemeClr val="tx1"/>
            </a:fontRef>
          </p:style>
        </p:cxnSp>
        <p:cxnSp>
          <p:nvCxnSpPr>
            <p:cNvPr id="3145880" name="肘形连接符 112"/>
            <p:cNvCxnSpPr>
              <a:cxnSpLocks/>
              <a:stCxn id="1048714" idx="2"/>
              <a:endCxn id="1048715" idx="0"/>
            </p:cNvCxnSpPr>
            <p:nvPr/>
          </p:nvCxnSpPr>
          <p:spPr>
            <a:xfrm rot="5400000">
              <a:off x="8144927" y="1729937"/>
              <a:ext cx="389466" cy="15070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1" name="肘形连接符 113"/>
            <p:cNvCxnSpPr>
              <a:cxnSpLocks/>
              <a:stCxn id="1048714" idx="2"/>
              <a:endCxn id="1048717" idx="0"/>
            </p:cNvCxnSpPr>
            <p:nvPr/>
          </p:nvCxnSpPr>
          <p:spPr>
            <a:xfrm rot="16200000" flipH="1">
              <a:off x="9651993" y="1729934"/>
              <a:ext cx="389466" cy="15070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2" name="肘形连接符 116"/>
            <p:cNvCxnSpPr>
              <a:cxnSpLocks/>
              <a:stCxn id="1048715" idx="2"/>
              <a:endCxn id="1048718" idx="0"/>
            </p:cNvCxnSpPr>
            <p:nvPr/>
          </p:nvCxnSpPr>
          <p:spPr>
            <a:xfrm rot="5400000">
              <a:off x="6959595" y="2999935"/>
              <a:ext cx="474133" cy="7789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3" name="肘形连接符 117"/>
            <p:cNvCxnSpPr>
              <a:cxnSpLocks/>
              <a:stCxn id="1048715" idx="2"/>
              <a:endCxn id="1048719" idx="0"/>
            </p:cNvCxnSpPr>
            <p:nvPr/>
          </p:nvCxnSpPr>
          <p:spPr>
            <a:xfrm rot="5400000">
              <a:off x="7288585" y="3328925"/>
              <a:ext cx="474133" cy="1209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4" name="肘形连接符 118"/>
            <p:cNvCxnSpPr>
              <a:cxnSpLocks/>
              <a:stCxn id="1048715" idx="2"/>
              <a:endCxn id="1048720" idx="0"/>
            </p:cNvCxnSpPr>
            <p:nvPr/>
          </p:nvCxnSpPr>
          <p:spPr>
            <a:xfrm rot="16200000" flipH="1">
              <a:off x="7617575" y="3120888"/>
              <a:ext cx="474133" cy="5370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5" name="肘形连接符 119"/>
            <p:cNvCxnSpPr>
              <a:cxnSpLocks/>
              <a:stCxn id="1048716" idx="2"/>
              <a:endCxn id="1048721" idx="0"/>
            </p:cNvCxnSpPr>
            <p:nvPr/>
          </p:nvCxnSpPr>
          <p:spPr>
            <a:xfrm rot="5400000">
              <a:off x="8700099" y="3233373"/>
              <a:ext cx="474133" cy="3120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6" name="肘形连接符 120"/>
            <p:cNvCxnSpPr>
              <a:cxnSpLocks/>
              <a:stCxn id="1048716" idx="2"/>
              <a:endCxn id="1048722" idx="0"/>
            </p:cNvCxnSpPr>
            <p:nvPr/>
          </p:nvCxnSpPr>
          <p:spPr>
            <a:xfrm rot="16200000" flipH="1">
              <a:off x="9029089" y="3216440"/>
              <a:ext cx="474133" cy="3459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7" name="肘形连接符 121"/>
            <p:cNvCxnSpPr>
              <a:cxnSpLocks/>
              <a:stCxn id="1048717" idx="2"/>
              <a:endCxn id="1048723" idx="0"/>
            </p:cNvCxnSpPr>
            <p:nvPr/>
          </p:nvCxnSpPr>
          <p:spPr>
            <a:xfrm rot="5400000">
              <a:off x="10111614" y="3137821"/>
              <a:ext cx="474133" cy="50316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8" name="肘形连接符 122"/>
            <p:cNvCxnSpPr>
              <a:cxnSpLocks/>
              <a:stCxn id="1048717" idx="2"/>
              <a:endCxn id="1048724" idx="0"/>
            </p:cNvCxnSpPr>
            <p:nvPr/>
          </p:nvCxnSpPr>
          <p:spPr>
            <a:xfrm rot="16200000" flipH="1">
              <a:off x="10440604" y="3311993"/>
              <a:ext cx="474133" cy="1548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9" name="肘形连接符 123"/>
            <p:cNvCxnSpPr>
              <a:cxnSpLocks/>
              <a:stCxn id="1048717" idx="2"/>
              <a:endCxn id="1048725" idx="0"/>
            </p:cNvCxnSpPr>
            <p:nvPr/>
          </p:nvCxnSpPr>
          <p:spPr>
            <a:xfrm rot="16200000" flipH="1">
              <a:off x="10769594" y="2983003"/>
              <a:ext cx="474133" cy="8127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1048726" name="TextBox 124"/>
          <p:cNvSpPr txBox="1"/>
          <p:nvPr/>
        </p:nvSpPr>
        <p:spPr>
          <a:xfrm>
            <a:off x="8500533" y="5353668"/>
            <a:ext cx="1422184" cy="461665"/>
          </a:xfrm>
          <a:prstGeom prst="rect"/>
          <a:noFill/>
        </p:spPr>
        <p:txBody>
          <a:bodyPr rtlCol="0" wrap="none">
            <a:spAutoFit/>
          </a:bodyPr>
          <a:p>
            <a:r>
              <a:rPr altLang="en-US" b="1" dirty="0" sz="2400" lang="zh-CN">
                <a:solidFill>
                  <a:srgbClr val="0000FF"/>
                </a:solidFill>
              </a:rPr>
              <a:t>功能分解</a:t>
            </a:r>
          </a:p>
        </p:txBody>
      </p:sp>
      <p:sp>
        <p:nvSpPr>
          <p:cNvPr id="1048727" name="TextBox 125"/>
          <p:cNvSpPr txBox="1"/>
          <p:nvPr/>
        </p:nvSpPr>
        <p:spPr>
          <a:xfrm>
            <a:off x="4893737" y="1001799"/>
            <a:ext cx="2849880" cy="510540"/>
          </a:xfrm>
          <a:prstGeom prst="rect"/>
          <a:solidFill>
            <a:schemeClr val="tx1"/>
          </a:solidFill>
        </p:spPr>
        <p:txBody>
          <a:bodyPr rtlCol="0" wrap="none">
            <a:spAutoFit/>
          </a:bodyPr>
          <a:p>
            <a:r>
              <a:rPr altLang="en-US" b="1" dirty="0" sz="2800" lang="zh-CN">
                <a:solidFill>
                  <a:schemeClr val="bg1"/>
                </a:solidFill>
              </a:rPr>
              <a:t>产品（</a:t>
            </a:r>
            <a:r>
              <a:rPr altLang="zh-CN" b="1" dirty="0" sz="2800" lang="en-US">
                <a:solidFill>
                  <a:schemeClr val="bg1"/>
                </a:solidFill>
              </a:rPr>
              <a:t>Product</a:t>
            </a:r>
            <a:r>
              <a:rPr altLang="en-US" b="1" dirty="0" sz="2800" lang="zh-CN">
                <a:solidFill>
                  <a:schemeClr val="bg1"/>
                </a:solidFill>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3" presetSubtype="10">
                                  <p:stCondLst>
                                    <p:cond delay="0"/>
                                  </p:stCondLst>
                                  <p:childTnLst>
                                    <p:set>
                                      <p:cBhvr>
                                        <p:cTn dur="1" fill="hold" id="6">
                                          <p:stCondLst>
                                            <p:cond delay="0"/>
                                          </p:stCondLst>
                                        </p:cTn>
                                        <p:tgtEl>
                                          <p:spTgt spid="1048726"/>
                                        </p:tgtEl>
                                        <p:attrNameLst>
                                          <p:attrName>style.visibility</p:attrName>
                                        </p:attrNameLst>
                                      </p:cBhvr>
                                      <p:to>
                                        <p:strVal val="visible"/>
                                      </p:to>
                                    </p:set>
                                    <p:animEffect transition="in" filter="blinds(horizontal)">
                                      <p:cBhvr>
                                        <p:cTn dur="500" id="7"/>
                                        <p:tgtEl>
                                          <p:spTgt spid="1048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31" name="标题 1"/>
          <p:cNvSpPr>
            <a:spLocks noGrp="1"/>
          </p:cNvSpPr>
          <p:nvPr>
            <p:ph type="title"/>
          </p:nvPr>
        </p:nvSpPr>
        <p:spPr>
          <a:xfrm>
            <a:off x="571501" y="65317"/>
            <a:ext cx="10905152" cy="668780"/>
          </a:xfrm>
        </p:spPr>
        <p:txBody>
          <a:bodyPr/>
          <a:p>
            <a:r>
              <a:rPr altLang="zh-CN" dirty="0" lang="en-US"/>
              <a:t>8.1.2.</a:t>
            </a:r>
            <a:r>
              <a:rPr altLang="en-US" dirty="0" lang="zh-CN"/>
              <a:t>软件项目管理的</a:t>
            </a:r>
            <a:r>
              <a:rPr altLang="zh-CN" dirty="0" lang="en-US"/>
              <a:t>4P</a:t>
            </a:r>
            <a:r>
              <a:rPr altLang="en-US" dirty="0" lang="zh-CN"/>
              <a:t>要素：过程</a:t>
            </a:r>
          </a:p>
        </p:txBody>
      </p:sp>
      <p:sp>
        <p:nvSpPr>
          <p:cNvPr id="1048732" name="TextBox 29"/>
          <p:cNvSpPr txBox="1"/>
          <p:nvPr/>
        </p:nvSpPr>
        <p:spPr>
          <a:xfrm>
            <a:off x="4893737" y="987051"/>
            <a:ext cx="2887980" cy="510540"/>
          </a:xfrm>
          <a:prstGeom prst="rect"/>
          <a:solidFill>
            <a:schemeClr val="tx1"/>
          </a:solidFill>
        </p:spPr>
        <p:txBody>
          <a:bodyPr rtlCol="0" wrap="none">
            <a:spAutoFit/>
          </a:bodyPr>
          <a:p>
            <a:r>
              <a:rPr altLang="en-US" b="1" dirty="0" sz="2800" lang="zh-CN">
                <a:solidFill>
                  <a:schemeClr val="bg1"/>
                </a:solidFill>
              </a:rPr>
              <a:t>过程（</a:t>
            </a:r>
            <a:r>
              <a:rPr altLang="zh-CN" b="1" dirty="0" sz="2800" lang="en-US">
                <a:solidFill>
                  <a:schemeClr val="bg1"/>
                </a:solidFill>
              </a:rPr>
              <a:t>Process</a:t>
            </a:r>
            <a:r>
              <a:rPr altLang="en-US" b="1" dirty="0" sz="2800" lang="zh-CN">
                <a:solidFill>
                  <a:schemeClr val="bg1"/>
                </a:solidFill>
              </a:rPr>
              <a:t>）</a:t>
            </a:r>
          </a:p>
        </p:txBody>
      </p:sp>
      <p:sp>
        <p:nvSpPr>
          <p:cNvPr id="1048733" name="矩形 30"/>
          <p:cNvSpPr/>
          <p:nvPr/>
        </p:nvSpPr>
        <p:spPr>
          <a:xfrm>
            <a:off x="609595" y="1715187"/>
            <a:ext cx="7806267" cy="4165600"/>
          </a:xfrm>
          <a:prstGeom prst="rect"/>
          <a:effectLst>
            <a:outerShdw algn="tl" blurRad="50800" dir="2700000" dist="38100"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rtlCol="0"/>
          <a:p>
            <a:pPr algn="ctr"/>
            <a:endParaRPr altLang="en-US" sz="2000" lang="zh-CN"/>
          </a:p>
        </p:txBody>
      </p:sp>
      <p:cxnSp>
        <p:nvCxnSpPr>
          <p:cNvPr id="3145890" name="直接连接符 31"/>
          <p:cNvCxnSpPr>
            <a:cxnSpLocks/>
          </p:cNvCxnSpPr>
          <p:nvPr/>
        </p:nvCxnSpPr>
        <p:spPr>
          <a:xfrm flipV="1">
            <a:off x="626538" y="2561853"/>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1" name="直接连接符 32"/>
          <p:cNvCxnSpPr>
            <a:cxnSpLocks/>
          </p:cNvCxnSpPr>
          <p:nvPr/>
        </p:nvCxnSpPr>
        <p:spPr>
          <a:xfrm flipH="1">
            <a:off x="3064933"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2" name="直接连接符 33"/>
          <p:cNvCxnSpPr>
            <a:cxnSpLocks/>
          </p:cNvCxnSpPr>
          <p:nvPr/>
        </p:nvCxnSpPr>
        <p:spPr>
          <a:xfrm flipH="1">
            <a:off x="4013199"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3" name="直接连接符 34"/>
          <p:cNvCxnSpPr>
            <a:cxnSpLocks/>
          </p:cNvCxnSpPr>
          <p:nvPr/>
        </p:nvCxnSpPr>
        <p:spPr>
          <a:xfrm flipH="1">
            <a:off x="5909731"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4" name="直接连接符 35"/>
          <p:cNvCxnSpPr>
            <a:cxnSpLocks/>
          </p:cNvCxnSpPr>
          <p:nvPr/>
        </p:nvCxnSpPr>
        <p:spPr>
          <a:xfrm flipH="1">
            <a:off x="6857997"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5" name="直接连接符 36"/>
          <p:cNvCxnSpPr>
            <a:cxnSpLocks/>
          </p:cNvCxnSpPr>
          <p:nvPr/>
        </p:nvCxnSpPr>
        <p:spPr>
          <a:xfrm flipH="1">
            <a:off x="7806262"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34" name="TextBox 37"/>
          <p:cNvSpPr txBox="1"/>
          <p:nvPr/>
        </p:nvSpPr>
        <p:spPr>
          <a:xfrm>
            <a:off x="2125570" y="1865122"/>
            <a:ext cx="1210588" cy="400110"/>
          </a:xfrm>
          <a:prstGeom prst="rect"/>
          <a:noFill/>
        </p:spPr>
        <p:txBody>
          <a:bodyPr rtlCol="0" wrap="none">
            <a:spAutoFit/>
          </a:bodyPr>
          <a:p>
            <a:r>
              <a:rPr altLang="en-US" b="1" dirty="0" sz="2000" lang="zh-CN">
                <a:solidFill>
                  <a:srgbClr val="0000FF"/>
                </a:solidFill>
              </a:rPr>
              <a:t>过程活动</a:t>
            </a:r>
          </a:p>
        </p:txBody>
      </p:sp>
      <p:cxnSp>
        <p:nvCxnSpPr>
          <p:cNvPr id="3145896" name="直接连接符 38"/>
          <p:cNvCxnSpPr>
            <a:cxnSpLocks/>
          </p:cNvCxnSpPr>
          <p:nvPr/>
        </p:nvCxnSpPr>
        <p:spPr>
          <a:xfrm flipH="1">
            <a:off x="4961465"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35" name="TextBox 39"/>
          <p:cNvSpPr txBox="1"/>
          <p:nvPr/>
        </p:nvSpPr>
        <p:spPr>
          <a:xfrm>
            <a:off x="3420529" y="1952254"/>
            <a:ext cx="800219" cy="461665"/>
          </a:xfrm>
          <a:prstGeom prst="rect"/>
          <a:noFill/>
        </p:spPr>
        <p:txBody>
          <a:bodyPr rtlCol="0" wrap="none">
            <a:spAutoFit/>
          </a:bodyPr>
          <a:p>
            <a:r>
              <a:rPr altLang="en-US" dirty="0" sz="2400" lang="zh-CN"/>
              <a:t>沟通</a:t>
            </a:r>
          </a:p>
        </p:txBody>
      </p:sp>
      <p:sp>
        <p:nvSpPr>
          <p:cNvPr id="1048736" name="TextBox 40"/>
          <p:cNvSpPr txBox="1"/>
          <p:nvPr/>
        </p:nvSpPr>
        <p:spPr>
          <a:xfrm>
            <a:off x="4402662" y="1952254"/>
            <a:ext cx="800219" cy="461665"/>
          </a:xfrm>
          <a:prstGeom prst="rect"/>
          <a:noFill/>
        </p:spPr>
        <p:txBody>
          <a:bodyPr rtlCol="0" wrap="none">
            <a:spAutoFit/>
          </a:bodyPr>
          <a:p>
            <a:r>
              <a:rPr altLang="en-US" dirty="0" sz="2400" lang="zh-CN"/>
              <a:t>策划</a:t>
            </a:r>
          </a:p>
        </p:txBody>
      </p:sp>
      <p:sp>
        <p:nvSpPr>
          <p:cNvPr id="1048737" name="TextBox 41"/>
          <p:cNvSpPr txBox="1"/>
          <p:nvPr/>
        </p:nvSpPr>
        <p:spPr>
          <a:xfrm>
            <a:off x="5335845" y="1918387"/>
            <a:ext cx="800219" cy="461665"/>
          </a:xfrm>
          <a:prstGeom prst="rect"/>
          <a:noFill/>
        </p:spPr>
        <p:txBody>
          <a:bodyPr rtlCol="0" wrap="none">
            <a:spAutoFit/>
          </a:bodyPr>
          <a:p>
            <a:r>
              <a:rPr altLang="en-US" dirty="0" sz="2400" lang="zh-CN"/>
              <a:t>建模</a:t>
            </a:r>
          </a:p>
        </p:txBody>
      </p:sp>
      <p:sp>
        <p:nvSpPr>
          <p:cNvPr id="1048738" name="TextBox 42"/>
          <p:cNvSpPr txBox="1"/>
          <p:nvPr/>
        </p:nvSpPr>
        <p:spPr>
          <a:xfrm>
            <a:off x="6316129" y="1935320"/>
            <a:ext cx="800219" cy="461665"/>
          </a:xfrm>
          <a:prstGeom prst="rect"/>
          <a:noFill/>
        </p:spPr>
        <p:txBody>
          <a:bodyPr rtlCol="0" wrap="none">
            <a:spAutoFit/>
          </a:bodyPr>
          <a:p>
            <a:r>
              <a:rPr altLang="en-US" dirty="0" sz="2400" lang="zh-CN"/>
              <a:t>构造</a:t>
            </a:r>
          </a:p>
        </p:txBody>
      </p:sp>
      <p:sp>
        <p:nvSpPr>
          <p:cNvPr id="1048739" name="TextBox 43"/>
          <p:cNvSpPr txBox="1"/>
          <p:nvPr/>
        </p:nvSpPr>
        <p:spPr>
          <a:xfrm>
            <a:off x="7247462" y="1952254"/>
            <a:ext cx="800219" cy="461665"/>
          </a:xfrm>
          <a:prstGeom prst="rect"/>
          <a:noFill/>
        </p:spPr>
        <p:txBody>
          <a:bodyPr rtlCol="0" wrap="none">
            <a:spAutoFit/>
          </a:bodyPr>
          <a:p>
            <a:r>
              <a:rPr altLang="en-US" dirty="0" sz="2400" lang="zh-CN"/>
              <a:t>部署</a:t>
            </a:r>
          </a:p>
        </p:txBody>
      </p:sp>
      <p:cxnSp>
        <p:nvCxnSpPr>
          <p:cNvPr id="3145897" name="直接连接符 44"/>
          <p:cNvCxnSpPr>
            <a:cxnSpLocks/>
          </p:cNvCxnSpPr>
          <p:nvPr/>
        </p:nvCxnSpPr>
        <p:spPr>
          <a:xfrm flipH="1">
            <a:off x="3064928"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8" name="直接连接符 45"/>
          <p:cNvCxnSpPr>
            <a:cxnSpLocks/>
          </p:cNvCxnSpPr>
          <p:nvPr/>
        </p:nvCxnSpPr>
        <p:spPr>
          <a:xfrm flipH="1">
            <a:off x="4030128"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9" name="直接连接符 46"/>
          <p:cNvCxnSpPr>
            <a:cxnSpLocks/>
          </p:cNvCxnSpPr>
          <p:nvPr/>
        </p:nvCxnSpPr>
        <p:spPr>
          <a:xfrm flipH="1">
            <a:off x="4961461"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0" name="直接连接符 47"/>
          <p:cNvCxnSpPr>
            <a:cxnSpLocks/>
          </p:cNvCxnSpPr>
          <p:nvPr/>
        </p:nvCxnSpPr>
        <p:spPr>
          <a:xfrm flipH="1">
            <a:off x="5875861"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1" name="直接连接符 48"/>
          <p:cNvCxnSpPr>
            <a:cxnSpLocks/>
          </p:cNvCxnSpPr>
          <p:nvPr/>
        </p:nvCxnSpPr>
        <p:spPr>
          <a:xfrm flipH="1">
            <a:off x="6857995"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2" name="直接连接符 49"/>
          <p:cNvCxnSpPr>
            <a:cxnSpLocks/>
          </p:cNvCxnSpPr>
          <p:nvPr/>
        </p:nvCxnSpPr>
        <p:spPr>
          <a:xfrm flipH="1">
            <a:off x="7806261"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3" name="直接连接符 50"/>
          <p:cNvCxnSpPr>
            <a:cxnSpLocks/>
          </p:cNvCxnSpPr>
          <p:nvPr/>
        </p:nvCxnSpPr>
        <p:spPr>
          <a:xfrm flipV="1">
            <a:off x="626538" y="3069854"/>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4" name="直接连接符 51"/>
          <p:cNvCxnSpPr>
            <a:cxnSpLocks/>
          </p:cNvCxnSpPr>
          <p:nvPr/>
        </p:nvCxnSpPr>
        <p:spPr>
          <a:xfrm flipV="1">
            <a:off x="626538" y="3479641"/>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5" name="直接连接符 52"/>
          <p:cNvCxnSpPr>
            <a:cxnSpLocks/>
          </p:cNvCxnSpPr>
          <p:nvPr/>
        </p:nvCxnSpPr>
        <p:spPr>
          <a:xfrm flipV="1">
            <a:off x="626538" y="3889428"/>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6" name="直接连接符 53"/>
          <p:cNvCxnSpPr>
            <a:cxnSpLocks/>
          </p:cNvCxnSpPr>
          <p:nvPr/>
        </p:nvCxnSpPr>
        <p:spPr>
          <a:xfrm flipV="1">
            <a:off x="626538" y="4299215"/>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7" name="直接连接符 54"/>
          <p:cNvCxnSpPr>
            <a:cxnSpLocks/>
          </p:cNvCxnSpPr>
          <p:nvPr/>
        </p:nvCxnSpPr>
        <p:spPr>
          <a:xfrm flipV="1">
            <a:off x="626538" y="4709002"/>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8" name="直接连接符 55"/>
          <p:cNvCxnSpPr>
            <a:cxnSpLocks/>
          </p:cNvCxnSpPr>
          <p:nvPr/>
        </p:nvCxnSpPr>
        <p:spPr>
          <a:xfrm flipV="1">
            <a:off x="626538" y="5118787"/>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9" name="直接连接符 56"/>
          <p:cNvCxnSpPr>
            <a:cxnSpLocks/>
          </p:cNvCxnSpPr>
          <p:nvPr/>
        </p:nvCxnSpPr>
        <p:spPr>
          <a:xfrm>
            <a:off x="609595" y="1715187"/>
            <a:ext cx="2438400" cy="846666"/>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40" name="TextBox 57"/>
          <p:cNvSpPr txBox="1"/>
          <p:nvPr/>
        </p:nvSpPr>
        <p:spPr>
          <a:xfrm>
            <a:off x="728118" y="2053856"/>
            <a:ext cx="700833" cy="400110"/>
          </a:xfrm>
          <a:prstGeom prst="rect"/>
          <a:noFill/>
        </p:spPr>
        <p:txBody>
          <a:bodyPr rtlCol="0" wrap="none">
            <a:spAutoFit/>
          </a:bodyPr>
          <a:p>
            <a:r>
              <a:rPr altLang="en-US" b="1" dirty="0" sz="2000" lang="zh-CN">
                <a:solidFill>
                  <a:srgbClr val="0000FF"/>
                </a:solidFill>
              </a:rPr>
              <a:t>功能</a:t>
            </a:r>
          </a:p>
        </p:txBody>
      </p:sp>
      <p:sp>
        <p:nvSpPr>
          <p:cNvPr id="1048741" name="TextBox 59"/>
          <p:cNvSpPr txBox="1"/>
          <p:nvPr/>
        </p:nvSpPr>
        <p:spPr>
          <a:xfrm>
            <a:off x="745052" y="2612657"/>
            <a:ext cx="1415772" cy="461665"/>
          </a:xfrm>
          <a:prstGeom prst="rect"/>
          <a:noFill/>
        </p:spPr>
        <p:txBody>
          <a:bodyPr rtlCol="0" wrap="none">
            <a:spAutoFit/>
          </a:bodyPr>
          <a:p>
            <a:r>
              <a:rPr altLang="en-US" dirty="0" sz="2400" lang="zh-CN"/>
              <a:t>文本输入</a:t>
            </a:r>
          </a:p>
        </p:txBody>
      </p:sp>
      <p:sp>
        <p:nvSpPr>
          <p:cNvPr id="1048742" name="TextBox 61"/>
          <p:cNvSpPr txBox="1"/>
          <p:nvPr/>
        </p:nvSpPr>
        <p:spPr>
          <a:xfrm>
            <a:off x="745052" y="3042764"/>
            <a:ext cx="2339102" cy="461665"/>
          </a:xfrm>
          <a:prstGeom prst="rect"/>
          <a:noFill/>
        </p:spPr>
        <p:txBody>
          <a:bodyPr rtlCol="0" wrap="none">
            <a:spAutoFit/>
          </a:bodyPr>
          <a:p>
            <a:r>
              <a:rPr altLang="en-US" dirty="0" sz="2400" lang="zh-CN"/>
              <a:t>编辑与格式设计</a:t>
            </a:r>
          </a:p>
        </p:txBody>
      </p:sp>
      <p:sp>
        <p:nvSpPr>
          <p:cNvPr id="1048743" name="TextBox 63"/>
          <p:cNvSpPr txBox="1"/>
          <p:nvPr/>
        </p:nvSpPr>
        <p:spPr>
          <a:xfrm>
            <a:off x="745052" y="3455938"/>
            <a:ext cx="2031325" cy="461665"/>
          </a:xfrm>
          <a:prstGeom prst="rect"/>
          <a:noFill/>
        </p:spPr>
        <p:txBody>
          <a:bodyPr rtlCol="0" wrap="none">
            <a:spAutoFit/>
          </a:bodyPr>
          <a:p>
            <a:r>
              <a:rPr altLang="en-US" dirty="0" sz="2400" lang="zh-CN"/>
              <a:t>自动复制编辑</a:t>
            </a:r>
          </a:p>
        </p:txBody>
      </p:sp>
      <p:sp>
        <p:nvSpPr>
          <p:cNvPr id="1048744" name="TextBox 65"/>
          <p:cNvSpPr txBox="1"/>
          <p:nvPr/>
        </p:nvSpPr>
        <p:spPr>
          <a:xfrm>
            <a:off x="745052" y="3886045"/>
            <a:ext cx="2031325" cy="461665"/>
          </a:xfrm>
          <a:prstGeom prst="rect"/>
          <a:noFill/>
        </p:spPr>
        <p:txBody>
          <a:bodyPr rtlCol="0" wrap="none">
            <a:spAutoFit/>
          </a:bodyPr>
          <a:p>
            <a:r>
              <a:rPr altLang="en-US" dirty="0" sz="2400" lang="zh-CN"/>
              <a:t>页面布局能力</a:t>
            </a:r>
          </a:p>
        </p:txBody>
      </p:sp>
      <p:sp>
        <p:nvSpPr>
          <p:cNvPr id="1048745" name="TextBox 67"/>
          <p:cNvSpPr txBox="1"/>
          <p:nvPr/>
        </p:nvSpPr>
        <p:spPr>
          <a:xfrm>
            <a:off x="745052" y="4299219"/>
            <a:ext cx="2031325" cy="461665"/>
          </a:xfrm>
          <a:prstGeom prst="rect"/>
          <a:noFill/>
        </p:spPr>
        <p:txBody>
          <a:bodyPr rtlCol="0" wrap="none">
            <a:spAutoFit/>
          </a:bodyPr>
          <a:p>
            <a:r>
              <a:rPr altLang="en-US" dirty="0" sz="2400" lang="zh-CN"/>
              <a:t>自动生成索引</a:t>
            </a:r>
          </a:p>
        </p:txBody>
      </p:sp>
      <p:sp>
        <p:nvSpPr>
          <p:cNvPr id="1048746" name="TextBox 69"/>
          <p:cNvSpPr txBox="1"/>
          <p:nvPr/>
        </p:nvSpPr>
        <p:spPr>
          <a:xfrm>
            <a:off x="745052" y="4695458"/>
            <a:ext cx="1415772" cy="461665"/>
          </a:xfrm>
          <a:prstGeom prst="rect"/>
          <a:noFill/>
        </p:spPr>
        <p:txBody>
          <a:bodyPr rtlCol="0" wrap="none">
            <a:spAutoFit/>
          </a:bodyPr>
          <a:p>
            <a:r>
              <a:rPr altLang="en-US" dirty="0" sz="2400" lang="zh-CN"/>
              <a:t>文档生成</a:t>
            </a:r>
          </a:p>
        </p:txBody>
      </p:sp>
      <p:sp>
        <p:nvSpPr>
          <p:cNvPr id="1048747" name="TextBox 70"/>
          <p:cNvSpPr txBox="1"/>
          <p:nvPr/>
        </p:nvSpPr>
        <p:spPr>
          <a:xfrm>
            <a:off x="8551335" y="2511053"/>
            <a:ext cx="3098793" cy="1869440"/>
          </a:xfrm>
          <a:prstGeom prst="rect"/>
          <a:noFill/>
        </p:spPr>
        <p:txBody>
          <a:bodyPr rtlCol="0" wrap="square">
            <a:spAutoFit/>
          </a:bodyPr>
          <a:p>
            <a:r>
              <a:rPr altLang="en-US" b="1" dirty="0" sz="2400" lang="zh-CN">
                <a:solidFill>
                  <a:srgbClr val="0000FF"/>
                </a:solidFill>
              </a:rPr>
              <a:t>根据项目特征选择合适的过程模型</a:t>
            </a:r>
            <a:endParaRPr altLang="zh-CN" b="1" dirty="0" sz="2400" lang="en-US">
              <a:solidFill>
                <a:srgbClr val="0000FF"/>
              </a:solidFill>
            </a:endParaRPr>
          </a:p>
          <a:p>
            <a:endParaRPr altLang="zh-CN" b="1" dirty="0" sz="2400" lang="en-US">
              <a:solidFill>
                <a:srgbClr val="0000FF"/>
              </a:solidFill>
            </a:endParaRPr>
          </a:p>
          <a:p>
            <a:r>
              <a:rPr altLang="en-US" b="1" dirty="0" sz="2400" lang="zh-CN">
                <a:solidFill>
                  <a:srgbClr val="0000FF"/>
                </a:solidFill>
              </a:rPr>
              <a:t>根据过程模型进行项目分解</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菱形网格 16x9">
  <a:themeElements>
    <a:clrScheme name="蓝色暖调">
      <a:dk1>
        <a:sysClr lastClr="000000" val="windowText"/>
      </a:dk1>
      <a:lt1>
        <a:sysClr lastClr="FFFFFF" val="window"/>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01 软件工程概述 h5</dc:title>
  <dc:creator>lan tian</dc:creator>
  <cp:lastModifiedBy>qyjghl</cp:lastModifiedBy>
  <dcterms:created xsi:type="dcterms:W3CDTF">2018-03-04T16:16:37Z</dcterms:created>
  <dcterms:modified xsi:type="dcterms:W3CDTF">2020-12-24T13:22:26Z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