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6" r:id="rId2"/>
  </p:sldMasterIdLst>
  <p:sldIdLst>
    <p:sldId id="256" r:id="rId3"/>
    <p:sldId id="257" r:id="rId4"/>
    <p:sldId id="258" r:id="rId5"/>
    <p:sldId id="275"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7077F-7DA6-428F-ACBF-60342E8741E2}" v="165" dt="2021-07-14T20:18:47.918"/>
    <p1510:client id="{ADCF4F29-91CF-43CA-90CB-5EDCDFE21B66}" v="1789" dt="2021-07-14T20:49:39.007"/>
    <p1510:client id="{CD7A09BA-1691-467D-BB86-CA0B5384DB39}" v="5372" dt="2021-07-14T18:46:57.805"/>
    <p1510:client id="{E92FA494-2AC4-4909-8AA6-E887F0278364}" v="15" dt="2021-07-14T20:22:40.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7/14/2021</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7/14/2021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7/14/2021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7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7/14/2021</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a:t>
            </a:r>
          </a:p>
        </p:txBody>
      </p:sp>
      <p:sp>
        <p:nvSpPr>
          <p:cNvPr id="3" name="Subtitle 2"/>
          <p:cNvSpPr>
            <a:spLocks noGrp="1"/>
          </p:cNvSpPr>
          <p:nvPr>
            <p:ph type="subTitle" idx="1"/>
          </p:nvPr>
        </p:nvSpPr>
        <p:spPr/>
        <p:txBody>
          <a:bodyPr vert="horz" lIns="91440" tIns="91440" rIns="91440" bIns="91440" rtlCol="0" anchor="t">
            <a:normAutofit/>
          </a:bodyPr>
          <a:lstStyle/>
          <a:p>
            <a:r>
              <a:rPr lang="en-US" dirty="0"/>
              <a:t>Kaggle website reverse engineering</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3AFC-3CFF-4892-A028-C5623EBB5B0C}"/>
              </a:ext>
            </a:extLst>
          </p:cNvPr>
          <p:cNvSpPr>
            <a:spLocks noGrp="1"/>
          </p:cNvSpPr>
          <p:nvPr>
            <p:ph type="title"/>
          </p:nvPr>
        </p:nvSpPr>
        <p:spPr/>
        <p:txBody>
          <a:bodyPr>
            <a:normAutofit/>
          </a:bodyPr>
          <a:lstStyle/>
          <a:p>
            <a:r>
              <a:rPr lang="en-US" u="sng" dirty="0">
                <a:ea typeface="+mj-lt"/>
                <a:cs typeface="+mj-lt"/>
              </a:rPr>
              <a:t>PROJECT PT2-UPDATE,DELETE AND READ</a:t>
            </a:r>
            <a:r>
              <a:rPr lang="en-US" dirty="0">
                <a:ea typeface="+mj-lt"/>
                <a:cs typeface="+mj-lt"/>
              </a:rPr>
              <a:t> FILE</a:t>
            </a:r>
            <a:br>
              <a:rPr lang="en-US" sz="1800" dirty="0">
                <a:ea typeface="+mj-lt"/>
                <a:cs typeface="+mj-lt"/>
              </a:rPr>
            </a:br>
            <a:r>
              <a:rPr lang="en-US" sz="1800" dirty="0">
                <a:ea typeface="+mj-lt"/>
                <a:cs typeface="+mj-lt"/>
              </a:rPr>
              <a:t>THE FILE CONTAINS ALL UPDATE, READ AND DELETE OPERATIONS AGAINST ALL THE 12 TABLES</a:t>
            </a:r>
            <a:r>
              <a:rPr lang="en-US" sz="1800" dirty="0"/>
              <a:t>.</a:t>
            </a:r>
            <a:endParaRPr lang="en-US" dirty="0"/>
          </a:p>
        </p:txBody>
      </p:sp>
      <p:sp>
        <p:nvSpPr>
          <p:cNvPr id="3" name="Content Placeholder 2">
            <a:extLst>
              <a:ext uri="{FF2B5EF4-FFF2-40B4-BE49-F238E27FC236}">
                <a16:creationId xmlns:a16="http://schemas.microsoft.com/office/drawing/2014/main" id="{6823FB67-57A4-45CE-8E90-C025A13C33FC}"/>
              </a:ext>
            </a:extLst>
          </p:cNvPr>
          <p:cNvSpPr>
            <a:spLocks noGrp="1"/>
          </p:cNvSpPr>
          <p:nvPr>
            <p:ph sz="half" idx="1"/>
          </p:nvPr>
        </p:nvSpPr>
        <p:spPr/>
        <p:txBody>
          <a:bodyPr vert="horz" lIns="91440" tIns="45720" rIns="91440" bIns="45720" rtlCol="0" anchor="t">
            <a:normAutofit fontScale="70000" lnSpcReduction="20000"/>
          </a:bodyPr>
          <a:lstStyle/>
          <a:p>
            <a:r>
              <a:rPr lang="en-US" u="sng" dirty="0"/>
              <a:t>DELETE STATEMENTS</a:t>
            </a:r>
            <a:endParaRPr lang="en-US"/>
          </a:p>
          <a:p>
            <a:r>
              <a:rPr lang="en-US" dirty="0"/>
              <a:t>1st delete statement is executed when user deletes his account or is removed from </a:t>
            </a:r>
            <a:r>
              <a:rPr lang="en-US" dirty="0" err="1"/>
              <a:t>kaggle</a:t>
            </a:r>
            <a:r>
              <a:rPr lang="en-US" dirty="0"/>
              <a:t> as shown by example</a:t>
            </a:r>
          </a:p>
          <a:p>
            <a:r>
              <a:rPr lang="en-US" dirty="0"/>
              <a:t>2nd delete statement works soon after 1st delete statement is executed because the user removed can no longer participate in any competitions</a:t>
            </a:r>
          </a:p>
          <a:p>
            <a:r>
              <a:rPr lang="en-US" dirty="0"/>
              <a:t>3rd delete statement is also executed after the 1st to remove user from ranking list</a:t>
            </a:r>
          </a:p>
          <a:p>
            <a:r>
              <a:rPr lang="en-US" dirty="0"/>
              <a:t>4th delete statement is executed when a discussion is deleted</a:t>
            </a:r>
          </a:p>
          <a:p>
            <a:r>
              <a:rPr lang="en-US" dirty="0"/>
              <a:t>5th delete statement is executed when user deletes his notebook or account.</a:t>
            </a:r>
          </a:p>
        </p:txBody>
      </p:sp>
      <p:sp>
        <p:nvSpPr>
          <p:cNvPr id="4" name="Content Placeholder 3">
            <a:extLst>
              <a:ext uri="{FF2B5EF4-FFF2-40B4-BE49-F238E27FC236}">
                <a16:creationId xmlns:a16="http://schemas.microsoft.com/office/drawing/2014/main" id="{A8B90975-F5D2-4BB9-8725-CFB5115B6F72}"/>
              </a:ext>
            </a:extLst>
          </p:cNvPr>
          <p:cNvSpPr>
            <a:spLocks noGrp="1"/>
          </p:cNvSpPr>
          <p:nvPr>
            <p:ph sz="half" idx="2"/>
          </p:nvPr>
        </p:nvSpPr>
        <p:spPr>
          <a:xfrm>
            <a:off x="7190148" y="2017343"/>
            <a:ext cx="3868775" cy="3441520"/>
          </a:xfrm>
        </p:spPr>
        <p:txBody>
          <a:bodyPr vert="horz" lIns="91440" tIns="45720" rIns="91440" bIns="45720" rtlCol="0" anchor="t">
            <a:normAutofit fontScale="70000" lnSpcReduction="20000"/>
          </a:bodyPr>
          <a:lstStyle/>
          <a:p>
            <a:r>
              <a:rPr lang="en-US" dirty="0"/>
              <a:t>6th delete statement is executed when a tag is removed</a:t>
            </a:r>
          </a:p>
          <a:p>
            <a:r>
              <a:rPr lang="en-US" dirty="0"/>
              <a:t>7th delete statement is executed when a dataset is deleted</a:t>
            </a:r>
          </a:p>
          <a:p>
            <a:r>
              <a:rPr lang="en-US" dirty="0"/>
              <a:t>8th delete statement is executed soon after a dataset is deleted</a:t>
            </a:r>
          </a:p>
          <a:p>
            <a:r>
              <a:rPr lang="en-US" dirty="0"/>
              <a:t>9th delete statement is executed when a competition is cancelled or deleted</a:t>
            </a:r>
          </a:p>
          <a:p>
            <a:r>
              <a:rPr lang="en-US" dirty="0"/>
              <a:t>10 delete statement is executed soon after a competition is deleted.</a:t>
            </a:r>
          </a:p>
        </p:txBody>
      </p:sp>
    </p:spTree>
    <p:extLst>
      <p:ext uri="{BB962C8B-B14F-4D97-AF65-F5344CB8AC3E}">
        <p14:creationId xmlns:p14="http://schemas.microsoft.com/office/powerpoint/2010/main" val="1900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E1E0-9479-429A-A7B0-18792FD4F45F}"/>
              </a:ext>
            </a:extLst>
          </p:cNvPr>
          <p:cNvSpPr>
            <a:spLocks noGrp="1"/>
          </p:cNvSpPr>
          <p:nvPr>
            <p:ph type="title"/>
          </p:nvPr>
        </p:nvSpPr>
        <p:spPr>
          <a:xfrm>
            <a:off x="1449217" y="646738"/>
            <a:ext cx="9605635" cy="1059305"/>
          </a:xfrm>
        </p:spPr>
        <p:txBody>
          <a:bodyPr>
            <a:normAutofit/>
          </a:bodyPr>
          <a:lstStyle/>
          <a:p>
            <a:r>
              <a:rPr lang="en-US" u="sng" dirty="0">
                <a:ea typeface="+mj-lt"/>
                <a:cs typeface="+mj-lt"/>
              </a:rPr>
              <a:t>PROJECT PT2-UPDATE,DELETE AND READ</a:t>
            </a:r>
            <a:r>
              <a:rPr lang="en-US" dirty="0">
                <a:ea typeface="+mj-lt"/>
                <a:cs typeface="+mj-lt"/>
              </a:rPr>
              <a:t> FILE</a:t>
            </a:r>
            <a:br>
              <a:rPr lang="en-US" dirty="0">
                <a:ea typeface="+mj-lt"/>
                <a:cs typeface="+mj-lt"/>
              </a:rPr>
            </a:br>
            <a:r>
              <a:rPr lang="en-US" sz="1800" dirty="0">
                <a:ea typeface="+mj-lt"/>
                <a:cs typeface="+mj-lt"/>
              </a:rPr>
              <a:t>THE FILE CONTAINS ALL UPDATE, READ AND DELETE OPERATIONS AGAINST ALL THE 12 TABLES</a:t>
            </a:r>
            <a:r>
              <a:rPr lang="en-US" sz="1800" dirty="0"/>
              <a:t>.</a:t>
            </a:r>
          </a:p>
        </p:txBody>
      </p:sp>
      <p:sp>
        <p:nvSpPr>
          <p:cNvPr id="3" name="Content Placeholder 2">
            <a:extLst>
              <a:ext uri="{FF2B5EF4-FFF2-40B4-BE49-F238E27FC236}">
                <a16:creationId xmlns:a16="http://schemas.microsoft.com/office/drawing/2014/main" id="{4ED51483-ABE5-4DCF-A84E-680E1D4555D4}"/>
              </a:ext>
            </a:extLst>
          </p:cNvPr>
          <p:cNvSpPr>
            <a:spLocks noGrp="1"/>
          </p:cNvSpPr>
          <p:nvPr>
            <p:ph sz="half" idx="1"/>
          </p:nvPr>
        </p:nvSpPr>
        <p:spPr>
          <a:xfrm>
            <a:off x="1447331" y="2010878"/>
            <a:ext cx="4113191" cy="3448595"/>
          </a:xfrm>
        </p:spPr>
        <p:txBody>
          <a:bodyPr vert="horz" lIns="91440" tIns="45720" rIns="91440" bIns="45720" rtlCol="0" anchor="t">
            <a:normAutofit fontScale="70000" lnSpcReduction="20000"/>
          </a:bodyPr>
          <a:lstStyle/>
          <a:p>
            <a:r>
              <a:rPr lang="en-US" u="sng" dirty="0"/>
              <a:t>SELECT(READ) statements</a:t>
            </a:r>
          </a:p>
          <a:p>
            <a:r>
              <a:rPr lang="en-US" dirty="0"/>
              <a:t>1st select statement returns all user information</a:t>
            </a:r>
          </a:p>
          <a:p>
            <a:r>
              <a:rPr lang="en-US" dirty="0"/>
              <a:t>2nd select statement returns all course information</a:t>
            </a:r>
          </a:p>
          <a:p>
            <a:r>
              <a:rPr lang="en-US" dirty="0"/>
              <a:t>3rd select statement returns all tag information</a:t>
            </a:r>
          </a:p>
          <a:p>
            <a:r>
              <a:rPr lang="en-US" dirty="0"/>
              <a:t>4th select statement returns all user ranking information</a:t>
            </a:r>
          </a:p>
          <a:p>
            <a:r>
              <a:rPr lang="en-US" dirty="0"/>
              <a:t>5th select statement returns all discussion information</a:t>
            </a:r>
          </a:p>
          <a:p>
            <a:r>
              <a:rPr lang="en-US" dirty="0"/>
              <a:t>6th select statement returns all competition information</a:t>
            </a:r>
          </a:p>
          <a:p>
            <a:endParaRPr lang="en-US" dirty="0"/>
          </a:p>
        </p:txBody>
      </p:sp>
      <p:sp>
        <p:nvSpPr>
          <p:cNvPr id="4" name="Content Placeholder 3">
            <a:extLst>
              <a:ext uri="{FF2B5EF4-FFF2-40B4-BE49-F238E27FC236}">
                <a16:creationId xmlns:a16="http://schemas.microsoft.com/office/drawing/2014/main" id="{4765BE67-3A04-445C-877B-9E8225DA1682}"/>
              </a:ext>
            </a:extLst>
          </p:cNvPr>
          <p:cNvSpPr>
            <a:spLocks noGrp="1"/>
          </p:cNvSpPr>
          <p:nvPr>
            <p:ph sz="half" idx="2"/>
          </p:nvPr>
        </p:nvSpPr>
        <p:spPr/>
        <p:txBody>
          <a:bodyPr vert="horz" lIns="91440" tIns="45720" rIns="91440" bIns="45720" rtlCol="0" anchor="t">
            <a:normAutofit fontScale="70000" lnSpcReduction="20000"/>
          </a:bodyPr>
          <a:lstStyle/>
          <a:p>
            <a:r>
              <a:rPr lang="en-US" dirty="0"/>
              <a:t>7th select statement returns all dataset information </a:t>
            </a:r>
          </a:p>
          <a:p>
            <a:r>
              <a:rPr lang="en-US" dirty="0"/>
              <a:t>8th select statement returns all code notebook information</a:t>
            </a:r>
          </a:p>
          <a:p>
            <a:r>
              <a:rPr lang="en-US" dirty="0"/>
              <a:t>9th select statement returns the linking table keys(</a:t>
            </a:r>
            <a:r>
              <a:rPr lang="en-US" dirty="0" err="1"/>
              <a:t>course_id</a:t>
            </a:r>
            <a:r>
              <a:rPr lang="en-US" dirty="0"/>
              <a:t> &amp; </a:t>
            </a:r>
            <a:r>
              <a:rPr lang="en-US" dirty="0" err="1"/>
              <a:t>user_id</a:t>
            </a:r>
            <a:r>
              <a:rPr lang="en-US" dirty="0"/>
              <a:t>)</a:t>
            </a:r>
          </a:p>
          <a:p>
            <a:r>
              <a:rPr lang="en-US" dirty="0"/>
              <a:t>10th select statement returns the linking table keys(</a:t>
            </a:r>
            <a:r>
              <a:rPr lang="en-US" dirty="0" err="1"/>
              <a:t>competition_id</a:t>
            </a:r>
            <a:r>
              <a:rPr lang="en-US" dirty="0"/>
              <a:t> &amp; </a:t>
            </a:r>
            <a:r>
              <a:rPr lang="en-US" dirty="0" err="1"/>
              <a:t>dataset_id</a:t>
            </a:r>
            <a:r>
              <a:rPr lang="en-US" dirty="0"/>
              <a:t>)</a:t>
            </a:r>
          </a:p>
          <a:p>
            <a:r>
              <a:rPr lang="en-US" dirty="0"/>
              <a:t>11th select statement returns the linking table keys(</a:t>
            </a:r>
            <a:r>
              <a:rPr lang="en-US" dirty="0" err="1"/>
              <a:t>competition_id</a:t>
            </a:r>
            <a:r>
              <a:rPr lang="en-US" dirty="0"/>
              <a:t> &amp; </a:t>
            </a:r>
            <a:r>
              <a:rPr lang="en-US" dirty="0" err="1"/>
              <a:t>user_id</a:t>
            </a:r>
            <a:r>
              <a:rPr lang="en-US" dirty="0"/>
              <a:t>)</a:t>
            </a:r>
          </a:p>
          <a:p>
            <a:r>
              <a:rPr lang="en-US" dirty="0"/>
              <a:t>12th select statement returns the linking table keys(</a:t>
            </a:r>
            <a:r>
              <a:rPr lang="en-US" dirty="0" err="1"/>
              <a:t>discussion_id</a:t>
            </a:r>
            <a:r>
              <a:rPr lang="en-US" dirty="0"/>
              <a:t> &amp; </a:t>
            </a:r>
            <a:r>
              <a:rPr lang="en-US" dirty="0" err="1"/>
              <a:t>user_id</a:t>
            </a:r>
            <a:r>
              <a:rPr lang="en-US" dirty="0"/>
              <a:t>)</a:t>
            </a:r>
          </a:p>
        </p:txBody>
      </p:sp>
    </p:spTree>
    <p:extLst>
      <p:ext uri="{BB962C8B-B14F-4D97-AF65-F5344CB8AC3E}">
        <p14:creationId xmlns:p14="http://schemas.microsoft.com/office/powerpoint/2010/main" val="321010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F0B7B93-F601-4008-B01C-51AB75FFB3DF}"/>
              </a:ext>
            </a:extLst>
          </p:cNvPr>
          <p:cNvSpPr>
            <a:spLocks noGrp="1"/>
          </p:cNvSpPr>
          <p:nvPr>
            <p:ph type="title"/>
          </p:nvPr>
        </p:nvSpPr>
        <p:spPr>
          <a:xfrm>
            <a:off x="1451580" y="804520"/>
            <a:ext cx="4176511" cy="1049235"/>
          </a:xfrm>
        </p:spPr>
        <p:txBody>
          <a:bodyPr>
            <a:normAutofit/>
          </a:bodyPr>
          <a:lstStyle/>
          <a:p>
            <a:r>
              <a:rPr lang="en-US" u="sng" dirty="0">
                <a:ea typeface="+mj-lt"/>
                <a:cs typeface="+mj-lt"/>
              </a:rPr>
              <a:t>project pt4 testscript1</a:t>
            </a:r>
            <a:r>
              <a:rPr lang="en-US" dirty="0">
                <a:ea typeface="+mj-lt"/>
                <a:cs typeface="+mj-lt"/>
              </a:rPr>
              <a:t> FILE</a:t>
            </a:r>
            <a:endParaRPr lang="en-US"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27E7BE0D-5590-46AA-9C86-0C74D9C54EEF}"/>
              </a:ext>
            </a:extLst>
          </p:cNvPr>
          <p:cNvSpPr>
            <a:spLocks noGrp="1"/>
          </p:cNvSpPr>
          <p:nvPr>
            <p:ph idx="1"/>
          </p:nvPr>
        </p:nvSpPr>
        <p:spPr>
          <a:xfrm>
            <a:off x="1451581" y="2015732"/>
            <a:ext cx="4172212" cy="3450613"/>
          </a:xfrm>
        </p:spPr>
        <p:txBody>
          <a:bodyPr>
            <a:normAutofit/>
          </a:bodyPr>
          <a:lstStyle/>
          <a:p>
            <a:r>
              <a:rPr lang="en-US" dirty="0"/>
              <a:t>This file contains a query that returns the user's full name and user name so that it will be easy to reference user using username once the it has been known that a certain user uses a certain user name.</a:t>
            </a:r>
          </a:p>
        </p:txBody>
      </p:sp>
      <p:pic>
        <p:nvPicPr>
          <p:cNvPr id="4" name="Picture 4" descr="Graphical user interface, text&#10;&#10;Description automatically generated">
            <a:extLst>
              <a:ext uri="{FF2B5EF4-FFF2-40B4-BE49-F238E27FC236}">
                <a16:creationId xmlns:a16="http://schemas.microsoft.com/office/drawing/2014/main" id="{AC9E1440-4632-43D1-9F3B-0F9C8576F57F}"/>
              </a:ext>
            </a:extLst>
          </p:cNvPr>
          <p:cNvPicPr>
            <a:picLocks noChangeAspect="1"/>
          </p:cNvPicPr>
          <p:nvPr/>
        </p:nvPicPr>
        <p:blipFill>
          <a:blip r:embed="rId2"/>
          <a:stretch>
            <a:fillRect/>
          </a:stretch>
        </p:blipFill>
        <p:spPr>
          <a:xfrm>
            <a:off x="6180675" y="921389"/>
            <a:ext cx="4960442" cy="4630433"/>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28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4FEE8E6-35B3-4214-A051-EBD2978F1B66}"/>
              </a:ext>
            </a:extLst>
          </p:cNvPr>
          <p:cNvSpPr>
            <a:spLocks noGrp="1"/>
          </p:cNvSpPr>
          <p:nvPr>
            <p:ph type="title"/>
          </p:nvPr>
        </p:nvSpPr>
        <p:spPr>
          <a:xfrm>
            <a:off x="1451580" y="804520"/>
            <a:ext cx="4176511" cy="1049235"/>
          </a:xfrm>
        </p:spPr>
        <p:txBody>
          <a:bodyPr>
            <a:normAutofit/>
          </a:bodyPr>
          <a:lstStyle/>
          <a:p>
            <a:r>
              <a:rPr lang="en-US" u="sng" dirty="0">
                <a:ea typeface="+mj-lt"/>
                <a:cs typeface="+mj-lt"/>
              </a:rPr>
              <a:t>project pt4 testscript2</a:t>
            </a:r>
            <a:r>
              <a:rPr lang="en-US" dirty="0">
                <a:ea typeface="+mj-lt"/>
                <a:cs typeface="+mj-lt"/>
              </a:rPr>
              <a:t> FILE</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35313FE-5267-4B9C-A90E-C2D21BCF6D2B}"/>
              </a:ext>
            </a:extLst>
          </p:cNvPr>
          <p:cNvSpPr>
            <a:spLocks noGrp="1"/>
          </p:cNvSpPr>
          <p:nvPr>
            <p:ph idx="1"/>
          </p:nvPr>
        </p:nvSpPr>
        <p:spPr>
          <a:xfrm>
            <a:off x="1451581" y="2015732"/>
            <a:ext cx="4172212" cy="3450613"/>
          </a:xfrm>
        </p:spPr>
        <p:txBody>
          <a:bodyPr>
            <a:normAutofit/>
          </a:bodyPr>
          <a:lstStyle/>
          <a:p>
            <a:r>
              <a:rPr lang="en-US" dirty="0"/>
              <a:t>This file contains a query that returns </a:t>
            </a:r>
            <a:r>
              <a:rPr lang="en-US" dirty="0" err="1">
                <a:ea typeface="+mn-lt"/>
                <a:cs typeface="+mn-lt"/>
              </a:rPr>
              <a:t>user_name</a:t>
            </a:r>
            <a:r>
              <a:rPr lang="en-US" dirty="0">
                <a:ea typeface="+mn-lt"/>
                <a:cs typeface="+mn-lt"/>
              </a:rPr>
              <a:t>, </a:t>
            </a:r>
            <a:r>
              <a:rPr lang="en-US" dirty="0" err="1">
                <a:ea typeface="+mn-lt"/>
                <a:cs typeface="+mn-lt"/>
              </a:rPr>
              <a:t>rank_title</a:t>
            </a:r>
            <a:r>
              <a:rPr lang="en-US" dirty="0">
                <a:ea typeface="+mn-lt"/>
                <a:cs typeface="+mn-lt"/>
              </a:rPr>
              <a:t>, </a:t>
            </a:r>
            <a:r>
              <a:rPr lang="en-US" dirty="0" err="1">
                <a:ea typeface="+mn-lt"/>
                <a:cs typeface="+mn-lt"/>
              </a:rPr>
              <a:t>medal_count</a:t>
            </a:r>
            <a:r>
              <a:rPr lang="en-US" dirty="0">
                <a:ea typeface="+mn-lt"/>
                <a:cs typeface="+mn-lt"/>
              </a:rPr>
              <a:t>, and position. This data can be used to see the top 10 users and their rank titles and number of medals they won.</a:t>
            </a:r>
            <a:endParaRPr lang="en-US" dirty="0"/>
          </a:p>
        </p:txBody>
      </p:sp>
      <p:pic>
        <p:nvPicPr>
          <p:cNvPr id="4" name="Picture 4">
            <a:extLst>
              <a:ext uri="{FF2B5EF4-FFF2-40B4-BE49-F238E27FC236}">
                <a16:creationId xmlns:a16="http://schemas.microsoft.com/office/drawing/2014/main" id="{0F9F974F-514D-49B5-A34D-39DCDEE5BADB}"/>
              </a:ext>
            </a:extLst>
          </p:cNvPr>
          <p:cNvPicPr>
            <a:picLocks noChangeAspect="1"/>
          </p:cNvPicPr>
          <p:nvPr/>
        </p:nvPicPr>
        <p:blipFill>
          <a:blip r:embed="rId2"/>
          <a:stretch>
            <a:fillRect/>
          </a:stretch>
        </p:blipFill>
        <p:spPr>
          <a:xfrm>
            <a:off x="6094411" y="1060560"/>
            <a:ext cx="4960442" cy="4150807"/>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52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DBA1C07-D2EA-40C5-89CD-01D212315647}"/>
              </a:ext>
            </a:extLst>
          </p:cNvPr>
          <p:cNvSpPr>
            <a:spLocks noGrp="1"/>
          </p:cNvSpPr>
          <p:nvPr>
            <p:ph type="title"/>
          </p:nvPr>
        </p:nvSpPr>
        <p:spPr>
          <a:xfrm>
            <a:off x="1451580" y="804520"/>
            <a:ext cx="4176511" cy="1049235"/>
          </a:xfrm>
        </p:spPr>
        <p:txBody>
          <a:bodyPr>
            <a:normAutofit/>
          </a:bodyPr>
          <a:lstStyle/>
          <a:p>
            <a:r>
              <a:rPr lang="en-US" u="sng" dirty="0">
                <a:ea typeface="+mj-lt"/>
                <a:cs typeface="+mj-lt"/>
              </a:rPr>
              <a:t>project pt4 testscript3</a:t>
            </a:r>
            <a:r>
              <a:rPr lang="en-US" dirty="0">
                <a:ea typeface="+mj-lt"/>
                <a:cs typeface="+mj-lt"/>
              </a:rPr>
              <a:t> FILE</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ADE26F85-295B-45E7-BF26-D3326AE08968}"/>
              </a:ext>
            </a:extLst>
          </p:cNvPr>
          <p:cNvSpPr>
            <a:spLocks noGrp="1"/>
          </p:cNvSpPr>
          <p:nvPr>
            <p:ph idx="1"/>
          </p:nvPr>
        </p:nvSpPr>
        <p:spPr>
          <a:xfrm>
            <a:off x="1451581" y="2015732"/>
            <a:ext cx="4172212" cy="3450613"/>
          </a:xfrm>
        </p:spPr>
        <p:txBody>
          <a:bodyPr>
            <a:normAutofit/>
          </a:bodyPr>
          <a:lstStyle/>
          <a:p>
            <a:r>
              <a:rPr lang="en-US" dirty="0"/>
              <a:t>This file contains a query that returns total number of courses on the website and the total number of hours one would need to complete all the courses. </a:t>
            </a:r>
          </a:p>
          <a:p>
            <a:r>
              <a:rPr lang="en-US" dirty="0"/>
              <a:t>Course=10</a:t>
            </a:r>
          </a:p>
          <a:p>
            <a:r>
              <a:rPr lang="en-US" dirty="0"/>
              <a:t>Hours=41</a:t>
            </a:r>
          </a:p>
        </p:txBody>
      </p:sp>
      <p:pic>
        <p:nvPicPr>
          <p:cNvPr id="4" name="Picture 4" descr="Graphical user interface, text, application&#10;&#10;Description automatically generated">
            <a:extLst>
              <a:ext uri="{FF2B5EF4-FFF2-40B4-BE49-F238E27FC236}">
                <a16:creationId xmlns:a16="http://schemas.microsoft.com/office/drawing/2014/main" id="{E9D717DB-C647-4227-B6F6-2C258B56D527}"/>
              </a:ext>
            </a:extLst>
          </p:cNvPr>
          <p:cNvPicPr>
            <a:picLocks noChangeAspect="1"/>
          </p:cNvPicPr>
          <p:nvPr/>
        </p:nvPicPr>
        <p:blipFill>
          <a:blip r:embed="rId2"/>
          <a:stretch>
            <a:fillRect/>
          </a:stretch>
        </p:blipFill>
        <p:spPr>
          <a:xfrm>
            <a:off x="6094411" y="1800460"/>
            <a:ext cx="5176102" cy="2886667"/>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34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BF29219-D020-4451-B1BF-1C63E6B9062D}"/>
              </a:ext>
            </a:extLst>
          </p:cNvPr>
          <p:cNvSpPr>
            <a:spLocks noGrp="1"/>
          </p:cNvSpPr>
          <p:nvPr>
            <p:ph type="title"/>
          </p:nvPr>
        </p:nvSpPr>
        <p:spPr>
          <a:xfrm>
            <a:off x="1451580" y="804520"/>
            <a:ext cx="4176511" cy="1049235"/>
          </a:xfrm>
        </p:spPr>
        <p:txBody>
          <a:bodyPr>
            <a:normAutofit/>
          </a:bodyPr>
          <a:lstStyle/>
          <a:p>
            <a:r>
              <a:rPr lang="en-US" u="sng" dirty="0">
                <a:ea typeface="+mj-lt"/>
                <a:cs typeface="+mj-lt"/>
              </a:rPr>
              <a:t>project pt4 testscript4</a:t>
            </a:r>
            <a:r>
              <a:rPr lang="en-US" dirty="0">
                <a:ea typeface="+mj-lt"/>
                <a:cs typeface="+mj-lt"/>
              </a:rPr>
              <a:t> FILE</a:t>
            </a:r>
            <a:endParaRPr lang="en-US"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76C56A9C-53C4-4609-814E-C794B4E8ECC2}"/>
              </a:ext>
            </a:extLst>
          </p:cNvPr>
          <p:cNvSpPr>
            <a:spLocks noGrp="1"/>
          </p:cNvSpPr>
          <p:nvPr>
            <p:ph idx="1"/>
          </p:nvPr>
        </p:nvSpPr>
        <p:spPr>
          <a:xfrm>
            <a:off x="1451581" y="2015732"/>
            <a:ext cx="4172212" cy="3450613"/>
          </a:xfrm>
        </p:spPr>
        <p:txBody>
          <a:bodyPr>
            <a:normAutofit/>
          </a:bodyPr>
          <a:lstStyle/>
          <a:p>
            <a:r>
              <a:rPr lang="en-US" dirty="0"/>
              <a:t>This file contains a query that returns user's names and the courses they are enrolled in. It only returns those enrolled in a certain course.</a:t>
            </a:r>
          </a:p>
        </p:txBody>
      </p:sp>
      <p:pic>
        <p:nvPicPr>
          <p:cNvPr id="4" name="Picture 4" descr="Graphical user interface, text, application, email&#10;&#10;Description automatically generated">
            <a:extLst>
              <a:ext uri="{FF2B5EF4-FFF2-40B4-BE49-F238E27FC236}">
                <a16:creationId xmlns:a16="http://schemas.microsoft.com/office/drawing/2014/main" id="{9BEB1592-7BA8-4359-A107-C7A8360C6C2D}"/>
              </a:ext>
            </a:extLst>
          </p:cNvPr>
          <p:cNvPicPr>
            <a:picLocks noChangeAspect="1"/>
          </p:cNvPicPr>
          <p:nvPr/>
        </p:nvPicPr>
        <p:blipFill>
          <a:blip r:embed="rId2"/>
          <a:stretch>
            <a:fillRect/>
          </a:stretch>
        </p:blipFill>
        <p:spPr>
          <a:xfrm>
            <a:off x="6288569" y="1439221"/>
            <a:ext cx="4399598" cy="3666655"/>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259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02AB4AF-8B71-4F9C-8C4C-7CD2AC471999}"/>
              </a:ext>
            </a:extLst>
          </p:cNvPr>
          <p:cNvSpPr>
            <a:spLocks noGrp="1"/>
          </p:cNvSpPr>
          <p:nvPr>
            <p:ph type="title"/>
          </p:nvPr>
        </p:nvSpPr>
        <p:spPr>
          <a:xfrm>
            <a:off x="1451580" y="804520"/>
            <a:ext cx="4176511" cy="1049235"/>
          </a:xfrm>
        </p:spPr>
        <p:txBody>
          <a:bodyPr>
            <a:normAutofit/>
          </a:bodyPr>
          <a:lstStyle/>
          <a:p>
            <a:r>
              <a:rPr lang="en-US" u="sng" dirty="0">
                <a:ea typeface="+mj-lt"/>
                <a:cs typeface="+mj-lt"/>
              </a:rPr>
              <a:t>project pt4 testscript5</a:t>
            </a:r>
            <a:r>
              <a:rPr lang="en-US" dirty="0">
                <a:ea typeface="+mj-lt"/>
                <a:cs typeface="+mj-lt"/>
              </a:rPr>
              <a:t> FILE</a:t>
            </a:r>
            <a:endParaRPr lang="en-US"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308F897-B14B-4CC7-9E40-E5CE6E7F1D26}"/>
              </a:ext>
            </a:extLst>
          </p:cNvPr>
          <p:cNvSpPr>
            <a:spLocks noGrp="1"/>
          </p:cNvSpPr>
          <p:nvPr>
            <p:ph idx="1"/>
          </p:nvPr>
        </p:nvSpPr>
        <p:spPr>
          <a:xfrm>
            <a:off x="1451581" y="2015732"/>
            <a:ext cx="4172212" cy="3450613"/>
          </a:xfrm>
        </p:spPr>
        <p:txBody>
          <a:bodyPr>
            <a:normAutofit/>
          </a:bodyPr>
          <a:lstStyle/>
          <a:p>
            <a:r>
              <a:rPr lang="en-US" dirty="0"/>
              <a:t>This file contains query that returns usernames and the name of the discussions they have participated in.</a:t>
            </a:r>
          </a:p>
        </p:txBody>
      </p:sp>
      <p:pic>
        <p:nvPicPr>
          <p:cNvPr id="4" name="Picture 4" descr="Graphical user interface, text, application, email&#10;&#10;Description automatically generated">
            <a:extLst>
              <a:ext uri="{FF2B5EF4-FFF2-40B4-BE49-F238E27FC236}">
                <a16:creationId xmlns:a16="http://schemas.microsoft.com/office/drawing/2014/main" id="{5E30DCDF-406B-4521-AE08-41BDD5C37B2A}"/>
              </a:ext>
            </a:extLst>
          </p:cNvPr>
          <p:cNvPicPr>
            <a:picLocks noChangeAspect="1"/>
          </p:cNvPicPr>
          <p:nvPr/>
        </p:nvPicPr>
        <p:blipFill>
          <a:blip r:embed="rId2"/>
          <a:stretch>
            <a:fillRect/>
          </a:stretch>
        </p:blipFill>
        <p:spPr>
          <a:xfrm>
            <a:off x="6094411" y="1525485"/>
            <a:ext cx="5204857" cy="3609145"/>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93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9C4C00D-BC2F-4858-B169-E6E579C7140D}"/>
              </a:ext>
            </a:extLst>
          </p:cNvPr>
          <p:cNvSpPr>
            <a:spLocks noGrp="1"/>
          </p:cNvSpPr>
          <p:nvPr>
            <p:ph type="title"/>
          </p:nvPr>
        </p:nvSpPr>
        <p:spPr>
          <a:xfrm>
            <a:off x="1451580" y="804520"/>
            <a:ext cx="4176511" cy="1049235"/>
          </a:xfrm>
        </p:spPr>
        <p:txBody>
          <a:bodyPr>
            <a:normAutofit/>
          </a:bodyPr>
          <a:lstStyle/>
          <a:p>
            <a:r>
              <a:rPr lang="en-US" u="sng" dirty="0">
                <a:ea typeface="+mj-lt"/>
                <a:cs typeface="+mj-lt"/>
              </a:rPr>
              <a:t>project pt4 testscript6</a:t>
            </a:r>
            <a:r>
              <a:rPr lang="en-US" dirty="0">
                <a:ea typeface="+mj-lt"/>
                <a:cs typeface="+mj-lt"/>
              </a:rPr>
              <a:t> FILE</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185292A-9361-4E50-8D8E-840455BBF6C0}"/>
              </a:ext>
            </a:extLst>
          </p:cNvPr>
          <p:cNvSpPr>
            <a:spLocks noGrp="1"/>
          </p:cNvSpPr>
          <p:nvPr>
            <p:ph idx="1"/>
          </p:nvPr>
        </p:nvSpPr>
        <p:spPr>
          <a:xfrm>
            <a:off x="1451581" y="2015732"/>
            <a:ext cx="4172212" cy="3450613"/>
          </a:xfrm>
        </p:spPr>
        <p:txBody>
          <a:bodyPr>
            <a:normAutofit/>
          </a:bodyPr>
          <a:lstStyle/>
          <a:p>
            <a:r>
              <a:rPr lang="en-US" dirty="0"/>
              <a:t>This file contains a query that returns user names, notebook names and notebook category. This is important because we get to see which users have created their own notebook</a:t>
            </a:r>
          </a:p>
        </p:txBody>
      </p:sp>
      <p:pic>
        <p:nvPicPr>
          <p:cNvPr id="4" name="Picture 4" descr="Graphical user interface, text, application&#10;&#10;Description automatically generated">
            <a:extLst>
              <a:ext uri="{FF2B5EF4-FFF2-40B4-BE49-F238E27FC236}">
                <a16:creationId xmlns:a16="http://schemas.microsoft.com/office/drawing/2014/main" id="{EC0DDB09-0CD5-4C3D-B1F3-1CC7BE45A3AD}"/>
              </a:ext>
            </a:extLst>
          </p:cNvPr>
          <p:cNvPicPr>
            <a:picLocks noChangeAspect="1"/>
          </p:cNvPicPr>
          <p:nvPr/>
        </p:nvPicPr>
        <p:blipFill>
          <a:blip r:embed="rId2"/>
          <a:stretch>
            <a:fillRect/>
          </a:stretch>
        </p:blipFill>
        <p:spPr>
          <a:xfrm>
            <a:off x="6094411" y="1476811"/>
            <a:ext cx="5003574" cy="3577097"/>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23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6E13EF3-4809-4D24-B1DC-26A08BDC02D1}"/>
              </a:ext>
            </a:extLst>
          </p:cNvPr>
          <p:cNvSpPr>
            <a:spLocks noGrp="1"/>
          </p:cNvSpPr>
          <p:nvPr>
            <p:ph type="title"/>
          </p:nvPr>
        </p:nvSpPr>
        <p:spPr>
          <a:xfrm>
            <a:off x="1451580" y="804520"/>
            <a:ext cx="4176511" cy="1049235"/>
          </a:xfrm>
        </p:spPr>
        <p:txBody>
          <a:bodyPr>
            <a:normAutofit/>
          </a:bodyPr>
          <a:lstStyle/>
          <a:p>
            <a:r>
              <a:rPr lang="en-US" u="sng" dirty="0">
                <a:ea typeface="+mj-lt"/>
                <a:cs typeface="+mj-lt"/>
              </a:rPr>
              <a:t>project pt4 testscript7</a:t>
            </a:r>
            <a:r>
              <a:rPr lang="en-US" dirty="0">
                <a:ea typeface="+mj-lt"/>
                <a:cs typeface="+mj-lt"/>
              </a:rPr>
              <a:t> FILE</a:t>
            </a:r>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E9575BB-2C6C-4E1A-ABD4-F6404EAA6028}"/>
              </a:ext>
            </a:extLst>
          </p:cNvPr>
          <p:cNvSpPr>
            <a:spLocks noGrp="1"/>
          </p:cNvSpPr>
          <p:nvPr>
            <p:ph idx="1"/>
          </p:nvPr>
        </p:nvSpPr>
        <p:spPr>
          <a:xfrm>
            <a:off x="1451581" y="2015732"/>
            <a:ext cx="4172212" cy="3450613"/>
          </a:xfrm>
        </p:spPr>
        <p:txBody>
          <a:bodyPr>
            <a:normAutofit/>
          </a:bodyPr>
          <a:lstStyle/>
          <a:p>
            <a:r>
              <a:rPr lang="en-US">
                <a:ea typeface="+mn-lt"/>
                <a:cs typeface="+mn-lt"/>
              </a:rPr>
              <a:t>The file contains a query that returns user name, position, competition name, dataset title and notebook name.use the data to see the probability of success in competitions for users who wrote notebooks where datasets where extracted for use in competitions.</a:t>
            </a:r>
          </a:p>
          <a:p>
            <a:endParaRPr lang="en-US" dirty="0">
              <a:ea typeface="+mn-lt"/>
              <a:cs typeface="+mn-lt"/>
            </a:endParaRPr>
          </a:p>
        </p:txBody>
      </p:sp>
      <p:pic>
        <p:nvPicPr>
          <p:cNvPr id="4" name="Picture 4" descr="Graphical user interface, text, application, email&#10;&#10;Description automatically generated">
            <a:extLst>
              <a:ext uri="{FF2B5EF4-FFF2-40B4-BE49-F238E27FC236}">
                <a16:creationId xmlns:a16="http://schemas.microsoft.com/office/drawing/2014/main" id="{80A6A3E1-389A-4E81-A2D5-6405FEDB2CB8}"/>
              </a:ext>
            </a:extLst>
          </p:cNvPr>
          <p:cNvPicPr>
            <a:picLocks noChangeAspect="1"/>
          </p:cNvPicPr>
          <p:nvPr/>
        </p:nvPicPr>
        <p:blipFill>
          <a:blip r:embed="rId2"/>
          <a:stretch>
            <a:fillRect/>
          </a:stretch>
        </p:blipFill>
        <p:spPr>
          <a:xfrm>
            <a:off x="6037411" y="1716383"/>
            <a:ext cx="5707045" cy="4075613"/>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946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8E15-57F0-4A4F-AA16-545CE97F7413}"/>
              </a:ext>
            </a:extLst>
          </p:cNvPr>
          <p:cNvSpPr>
            <a:spLocks noGrp="1"/>
          </p:cNvSpPr>
          <p:nvPr>
            <p:ph type="title"/>
          </p:nvPr>
        </p:nvSpPr>
        <p:spPr>
          <a:xfrm>
            <a:off x="1451579" y="804519"/>
            <a:ext cx="9603275" cy="1049235"/>
          </a:xfrm>
        </p:spPr>
        <p:txBody>
          <a:bodyPr>
            <a:normAutofit/>
          </a:bodyPr>
          <a:lstStyle/>
          <a:p>
            <a:r>
              <a:rPr lang="en-US" u="sng" dirty="0">
                <a:ea typeface="+mj-lt"/>
                <a:cs typeface="+mj-lt"/>
              </a:rPr>
              <a:t>project pt4 testscript8</a:t>
            </a:r>
            <a:r>
              <a:rPr lang="en-US" dirty="0">
                <a:ea typeface="+mj-lt"/>
                <a:cs typeface="+mj-lt"/>
              </a:rPr>
              <a:t> FILE</a:t>
            </a:r>
          </a:p>
        </p:txBody>
      </p:sp>
      <p:sp>
        <p:nvSpPr>
          <p:cNvPr id="3" name="Content Placeholder 2">
            <a:extLst>
              <a:ext uri="{FF2B5EF4-FFF2-40B4-BE49-F238E27FC236}">
                <a16:creationId xmlns:a16="http://schemas.microsoft.com/office/drawing/2014/main" id="{919A75C3-C513-4558-B945-91D50DA9C594}"/>
              </a:ext>
            </a:extLst>
          </p:cNvPr>
          <p:cNvSpPr>
            <a:spLocks noGrp="1"/>
          </p:cNvSpPr>
          <p:nvPr>
            <p:ph idx="1"/>
          </p:nvPr>
        </p:nvSpPr>
        <p:spPr>
          <a:xfrm>
            <a:off x="1451579" y="2015734"/>
            <a:ext cx="4162555" cy="3450613"/>
          </a:xfrm>
        </p:spPr>
        <p:txBody>
          <a:bodyPr>
            <a:normAutofit/>
          </a:bodyPr>
          <a:lstStyle/>
          <a:p>
            <a:r>
              <a:rPr lang="en-US" dirty="0"/>
              <a:t>This file contains a query that returns </a:t>
            </a:r>
            <a:r>
              <a:rPr lang="en-US" dirty="0">
                <a:ea typeface="+mn-lt"/>
                <a:cs typeface="+mn-lt"/>
              </a:rPr>
              <a:t>username, rank title, course name, discussion name and competition name. We can use data to determine if user's </a:t>
            </a:r>
            <a:r>
              <a:rPr lang="en-US" dirty="0" err="1">
                <a:ea typeface="+mn-lt"/>
                <a:cs typeface="+mn-lt"/>
              </a:rPr>
              <a:t>partcipation</a:t>
            </a:r>
            <a:r>
              <a:rPr lang="en-US" dirty="0">
                <a:ea typeface="+mn-lt"/>
                <a:cs typeface="+mn-lt"/>
              </a:rPr>
              <a:t> in courses, competitions and discussions guarantees them success.</a:t>
            </a:r>
          </a:p>
        </p:txBody>
      </p:sp>
      <p:pic>
        <p:nvPicPr>
          <p:cNvPr id="4" name="Picture 4" descr="Graphical user interface, text, email&#10;&#10;Description automatically generated">
            <a:extLst>
              <a:ext uri="{FF2B5EF4-FFF2-40B4-BE49-F238E27FC236}">
                <a16:creationId xmlns:a16="http://schemas.microsoft.com/office/drawing/2014/main" id="{0A1B6810-3714-482C-800E-A07C578E30E2}"/>
              </a:ext>
            </a:extLst>
          </p:cNvPr>
          <p:cNvPicPr>
            <a:picLocks noChangeAspect="1"/>
          </p:cNvPicPr>
          <p:nvPr/>
        </p:nvPicPr>
        <p:blipFill>
          <a:blip r:embed="rId2"/>
          <a:stretch>
            <a:fillRect/>
          </a:stretch>
        </p:blipFill>
        <p:spPr>
          <a:xfrm>
            <a:off x="6094411" y="2019535"/>
            <a:ext cx="5319876" cy="3658671"/>
          </a:xfrm>
          <a:prstGeom prst="rect">
            <a:avLst/>
          </a:prstGeom>
        </p:spPr>
      </p:pic>
    </p:spTree>
    <p:extLst>
      <p:ext uri="{BB962C8B-B14F-4D97-AF65-F5344CB8AC3E}">
        <p14:creationId xmlns:p14="http://schemas.microsoft.com/office/powerpoint/2010/main" val="278690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E8D0-CE2D-4A0F-A3B6-F6C850E6600E}"/>
              </a:ext>
            </a:extLst>
          </p:cNvPr>
          <p:cNvSpPr>
            <a:spLocks noGrp="1"/>
          </p:cNvSpPr>
          <p:nvPr>
            <p:ph type="title"/>
          </p:nvPr>
        </p:nvSpPr>
        <p:spPr/>
        <p:txBody>
          <a:bodyPr/>
          <a:lstStyle/>
          <a:p>
            <a:r>
              <a:rPr lang="en-US" dirty="0"/>
              <a:t>Project Description</a:t>
            </a:r>
          </a:p>
        </p:txBody>
      </p:sp>
      <p:sp>
        <p:nvSpPr>
          <p:cNvPr id="3" name="Text Placeholder 2">
            <a:extLst>
              <a:ext uri="{FF2B5EF4-FFF2-40B4-BE49-F238E27FC236}">
                <a16:creationId xmlns:a16="http://schemas.microsoft.com/office/drawing/2014/main" id="{EE84C406-DC9A-467A-91C9-2BA1CF70F80C}"/>
              </a:ext>
            </a:extLst>
          </p:cNvPr>
          <p:cNvSpPr>
            <a:spLocks noGrp="1"/>
          </p:cNvSpPr>
          <p:nvPr>
            <p:ph type="body" idx="1"/>
          </p:nvPr>
        </p:nvSpPr>
        <p:spPr>
          <a:xfrm>
            <a:off x="1454239" y="3806195"/>
            <a:ext cx="8788596" cy="1616778"/>
          </a:xfrm>
        </p:spPr>
        <p:txBody>
          <a:bodyPr vert="horz" lIns="91440" tIns="91440" rIns="91440" bIns="45720" rtlCol="0" anchor="t">
            <a:normAutofit fontScale="85000" lnSpcReduction="10000"/>
          </a:bodyPr>
          <a:lstStyle/>
          <a:p>
            <a:r>
              <a:rPr lang="en-US"/>
              <a:t>This project demonstrates how relational databases work. During my Spring Semester in CIT 225 Database </a:t>
            </a:r>
            <a:r>
              <a:rPr lang="en-US" dirty="0"/>
              <a:t>Design and Development class, I chose to reverse engineer Kaggle website and created 12 tables to demonstrate how the website works from the backend. I also made an Entity Relationship Diagram to show the relationships between the tables. I also created </a:t>
            </a:r>
            <a:r>
              <a:rPr lang="en-US" dirty="0">
                <a:ea typeface="+mn-lt"/>
                <a:cs typeface="+mn-lt"/>
              </a:rPr>
              <a:t>Mock-ups of User Interface (UI) forms to illustrate the frontend part of project. The goal of this project is for data analysis using SQL.</a:t>
            </a:r>
            <a:endParaRPr lang="en-US" dirty="0"/>
          </a:p>
        </p:txBody>
      </p:sp>
    </p:spTree>
    <p:extLst>
      <p:ext uri="{BB962C8B-B14F-4D97-AF65-F5344CB8AC3E}">
        <p14:creationId xmlns:p14="http://schemas.microsoft.com/office/powerpoint/2010/main" val="3968192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54C4CE9-CE66-441E-A39F-B353E4967766}"/>
              </a:ext>
            </a:extLst>
          </p:cNvPr>
          <p:cNvSpPr>
            <a:spLocks noGrp="1"/>
          </p:cNvSpPr>
          <p:nvPr>
            <p:ph type="title"/>
          </p:nvPr>
        </p:nvSpPr>
        <p:spPr>
          <a:xfrm>
            <a:off x="1451580" y="804520"/>
            <a:ext cx="4176511" cy="1049235"/>
          </a:xfrm>
        </p:spPr>
        <p:txBody>
          <a:bodyPr>
            <a:normAutofit/>
          </a:bodyPr>
          <a:lstStyle/>
          <a:p>
            <a:r>
              <a:rPr lang="en-US" u="sng" dirty="0">
                <a:ea typeface="+mj-lt"/>
                <a:cs typeface="+mj-lt"/>
              </a:rPr>
              <a:t>project pt4 testscript9</a:t>
            </a:r>
            <a:r>
              <a:rPr lang="en-US" dirty="0">
                <a:ea typeface="+mj-lt"/>
                <a:cs typeface="+mj-lt"/>
              </a:rPr>
              <a:t> FILE</a:t>
            </a:r>
            <a:endParaRPr lang="en-US" dirty="0"/>
          </a:p>
        </p:txBody>
      </p:sp>
      <p:sp>
        <p:nvSpPr>
          <p:cNvPr id="13" name="Rectangle 1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E1D7D75-C844-4975-A1EB-09A21689778F}"/>
              </a:ext>
            </a:extLst>
          </p:cNvPr>
          <p:cNvSpPr>
            <a:spLocks noGrp="1"/>
          </p:cNvSpPr>
          <p:nvPr>
            <p:ph idx="1"/>
          </p:nvPr>
        </p:nvSpPr>
        <p:spPr>
          <a:xfrm>
            <a:off x="1451581" y="2015732"/>
            <a:ext cx="4172212" cy="3450613"/>
          </a:xfrm>
        </p:spPr>
        <p:txBody>
          <a:bodyPr>
            <a:normAutofit/>
          </a:bodyPr>
          <a:lstStyle/>
          <a:p>
            <a:r>
              <a:rPr lang="en-US" dirty="0"/>
              <a:t>This file contains a query that returns </a:t>
            </a:r>
            <a:r>
              <a:rPr lang="en-US" dirty="0">
                <a:ea typeface="+mn-lt"/>
                <a:cs typeface="+mn-lt"/>
              </a:rPr>
              <a:t>tag name, notebook name and  competition name. We can use the data to </a:t>
            </a:r>
            <a:r>
              <a:rPr lang="en-US" dirty="0" err="1">
                <a:ea typeface="+mn-lt"/>
                <a:cs typeface="+mn-lt"/>
              </a:rPr>
              <a:t>to</a:t>
            </a:r>
            <a:r>
              <a:rPr lang="en-US" dirty="0">
                <a:ea typeface="+mn-lt"/>
                <a:cs typeface="+mn-lt"/>
              </a:rPr>
              <a:t> see sources of tags.</a:t>
            </a:r>
            <a:endParaRPr lang="en-US" dirty="0" err="1"/>
          </a:p>
        </p:txBody>
      </p:sp>
      <p:pic>
        <p:nvPicPr>
          <p:cNvPr id="4" name="Picture 4" descr="Graphical user interface, text, application&#10;&#10;Description automatically generated">
            <a:extLst>
              <a:ext uri="{FF2B5EF4-FFF2-40B4-BE49-F238E27FC236}">
                <a16:creationId xmlns:a16="http://schemas.microsoft.com/office/drawing/2014/main" id="{F6A59DF3-9EB4-46A7-AA0E-B6D240B3F9B0}"/>
              </a:ext>
            </a:extLst>
          </p:cNvPr>
          <p:cNvPicPr>
            <a:picLocks noChangeAspect="1"/>
          </p:cNvPicPr>
          <p:nvPr/>
        </p:nvPicPr>
        <p:blipFill>
          <a:blip r:embed="rId2"/>
          <a:stretch>
            <a:fillRect/>
          </a:stretch>
        </p:blipFill>
        <p:spPr>
          <a:xfrm>
            <a:off x="5893128" y="1019747"/>
            <a:ext cx="5434894" cy="4519980"/>
          </a:xfrm>
          <a:prstGeom prst="rect">
            <a:avLst/>
          </a:prstGeom>
        </p:spPr>
      </p:pic>
      <p:pic>
        <p:nvPicPr>
          <p:cNvPr id="15" name="Picture 1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362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8187-7467-40C1-A8A0-FFF7EC5253FB}"/>
              </a:ext>
            </a:extLst>
          </p:cNvPr>
          <p:cNvSpPr>
            <a:spLocks noGrp="1"/>
          </p:cNvSpPr>
          <p:nvPr>
            <p:ph type="title"/>
          </p:nvPr>
        </p:nvSpPr>
        <p:spPr/>
        <p:txBody>
          <a:bodyPr/>
          <a:lstStyle/>
          <a:p>
            <a:r>
              <a:rPr lang="en-US" u="sng" dirty="0">
                <a:ea typeface="+mj-lt"/>
                <a:cs typeface="+mj-lt"/>
              </a:rPr>
              <a:t>project pt5 mockups of user interface</a:t>
            </a:r>
            <a:r>
              <a:rPr lang="en-US" dirty="0">
                <a:ea typeface="+mj-lt"/>
                <a:cs typeface="+mj-lt"/>
              </a:rPr>
              <a:t> FILE</a:t>
            </a:r>
            <a:endParaRPr lang="en-US" dirty="0"/>
          </a:p>
        </p:txBody>
      </p:sp>
      <p:sp>
        <p:nvSpPr>
          <p:cNvPr id="3" name="Content Placeholder 2">
            <a:extLst>
              <a:ext uri="{FF2B5EF4-FFF2-40B4-BE49-F238E27FC236}">
                <a16:creationId xmlns:a16="http://schemas.microsoft.com/office/drawing/2014/main" id="{181CD4E9-AADB-46B9-8B21-974B715F0312}"/>
              </a:ext>
            </a:extLst>
          </p:cNvPr>
          <p:cNvSpPr>
            <a:spLocks noGrp="1"/>
          </p:cNvSpPr>
          <p:nvPr>
            <p:ph idx="1"/>
          </p:nvPr>
        </p:nvSpPr>
        <p:spPr/>
        <p:txBody>
          <a:bodyPr/>
          <a:lstStyle/>
          <a:p>
            <a:r>
              <a:rPr lang="en-US" dirty="0"/>
              <a:t>This pdf file contains mockups of UIs. It has easy-to-understand diagrams to illustrate the frontend part of the reverse-engineered website.</a:t>
            </a:r>
          </a:p>
        </p:txBody>
      </p:sp>
    </p:spTree>
    <p:extLst>
      <p:ext uri="{BB962C8B-B14F-4D97-AF65-F5344CB8AC3E}">
        <p14:creationId xmlns:p14="http://schemas.microsoft.com/office/powerpoint/2010/main" val="225587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EF83-BB06-408D-8544-224B74989A9A}"/>
              </a:ext>
            </a:extLst>
          </p:cNvPr>
          <p:cNvSpPr>
            <a:spLocks noGrp="1"/>
          </p:cNvSpPr>
          <p:nvPr>
            <p:ph type="title"/>
          </p:nvPr>
        </p:nvSpPr>
        <p:spPr/>
        <p:txBody>
          <a:bodyPr/>
          <a:lstStyle/>
          <a:p>
            <a:r>
              <a:rPr lang="en-US" dirty="0"/>
              <a:t>tables</a:t>
            </a:r>
          </a:p>
        </p:txBody>
      </p:sp>
      <p:sp>
        <p:nvSpPr>
          <p:cNvPr id="3" name="Content Placeholder 2">
            <a:extLst>
              <a:ext uri="{FF2B5EF4-FFF2-40B4-BE49-F238E27FC236}">
                <a16:creationId xmlns:a16="http://schemas.microsoft.com/office/drawing/2014/main" id="{2A8FB7C3-223D-4B25-9D2A-EC9E43E13589}"/>
              </a:ext>
            </a:extLst>
          </p:cNvPr>
          <p:cNvSpPr>
            <a:spLocks noGrp="1"/>
          </p:cNvSpPr>
          <p:nvPr>
            <p:ph sz="half" idx="1"/>
          </p:nvPr>
        </p:nvSpPr>
        <p:spPr>
          <a:xfrm>
            <a:off x="1447331" y="2010878"/>
            <a:ext cx="4645152" cy="4038066"/>
          </a:xfrm>
        </p:spPr>
        <p:txBody>
          <a:bodyPr vert="horz" lIns="91440" tIns="45720" rIns="91440" bIns="45720" rtlCol="0" anchor="t">
            <a:normAutofit fontScale="92500" lnSpcReduction="10000"/>
          </a:bodyPr>
          <a:lstStyle/>
          <a:p>
            <a:r>
              <a:rPr lang="en-US" dirty="0">
                <a:solidFill>
                  <a:srgbClr val="FF0000"/>
                </a:solidFill>
              </a:rPr>
              <a:t>INDEPENDENT TABLES</a:t>
            </a:r>
          </a:p>
          <a:p>
            <a:r>
              <a:rPr lang="en-US" dirty="0">
                <a:solidFill>
                  <a:schemeClr val="tx1">
                    <a:lumMod val="95000"/>
                    <a:lumOff val="5000"/>
                  </a:schemeClr>
                </a:solidFill>
              </a:rPr>
              <a:t>1.user</a:t>
            </a:r>
          </a:p>
          <a:p>
            <a:r>
              <a:rPr lang="en-US" dirty="0">
                <a:solidFill>
                  <a:schemeClr val="tx1">
                    <a:lumMod val="95000"/>
                    <a:lumOff val="5000"/>
                  </a:schemeClr>
                </a:solidFill>
              </a:rPr>
              <a:t>2.course</a:t>
            </a:r>
          </a:p>
          <a:p>
            <a:r>
              <a:rPr lang="en-US" dirty="0">
                <a:solidFill>
                  <a:schemeClr val="tx1">
                    <a:lumMod val="95000"/>
                    <a:lumOff val="5000"/>
                  </a:schemeClr>
                </a:solidFill>
              </a:rPr>
              <a:t>3.code_notebook</a:t>
            </a:r>
          </a:p>
          <a:p>
            <a:r>
              <a:rPr lang="en-US" dirty="0">
                <a:solidFill>
                  <a:schemeClr val="tx1">
                    <a:lumMod val="95000"/>
                    <a:lumOff val="5000"/>
                  </a:schemeClr>
                </a:solidFill>
              </a:rPr>
              <a:t>4.discussion</a:t>
            </a:r>
          </a:p>
          <a:p>
            <a:r>
              <a:rPr lang="en-US" dirty="0">
                <a:solidFill>
                  <a:schemeClr val="tx1">
                    <a:lumMod val="95000"/>
                    <a:lumOff val="5000"/>
                  </a:schemeClr>
                </a:solidFill>
              </a:rPr>
              <a:t>5.dataset</a:t>
            </a:r>
          </a:p>
          <a:p>
            <a:r>
              <a:rPr lang="en-US" dirty="0">
                <a:solidFill>
                  <a:schemeClr val="tx1">
                    <a:lumMod val="95000"/>
                    <a:lumOff val="5000"/>
                  </a:schemeClr>
                </a:solidFill>
              </a:rPr>
              <a:t>6.competition</a:t>
            </a:r>
          </a:p>
          <a:p>
            <a:r>
              <a:rPr lang="en-US" dirty="0">
                <a:solidFill>
                  <a:schemeClr val="tx1">
                    <a:lumMod val="95000"/>
                    <a:lumOff val="5000"/>
                  </a:schemeClr>
                </a:solidFill>
              </a:rPr>
              <a:t>7.user_ranking</a:t>
            </a:r>
          </a:p>
          <a:p>
            <a:r>
              <a:rPr lang="en-US" dirty="0">
                <a:solidFill>
                  <a:schemeClr val="tx1">
                    <a:lumMod val="95000"/>
                    <a:lumOff val="5000"/>
                  </a:schemeClr>
                </a:solidFill>
              </a:rPr>
              <a:t>8.tags</a:t>
            </a:r>
          </a:p>
        </p:txBody>
      </p:sp>
      <p:sp>
        <p:nvSpPr>
          <p:cNvPr id="4" name="Content Placeholder 3">
            <a:extLst>
              <a:ext uri="{FF2B5EF4-FFF2-40B4-BE49-F238E27FC236}">
                <a16:creationId xmlns:a16="http://schemas.microsoft.com/office/drawing/2014/main" id="{FB04A6CC-BF55-4107-BF1F-50D0CA0CAF7B}"/>
              </a:ext>
            </a:extLst>
          </p:cNvPr>
          <p:cNvSpPr>
            <a:spLocks noGrp="1"/>
          </p:cNvSpPr>
          <p:nvPr>
            <p:ph sz="half" idx="2"/>
          </p:nvPr>
        </p:nvSpPr>
        <p:spPr/>
        <p:txBody>
          <a:bodyPr vert="horz" lIns="91440" tIns="45720" rIns="91440" bIns="45720" rtlCol="0" anchor="t">
            <a:normAutofit fontScale="92500" lnSpcReduction="10000"/>
          </a:bodyPr>
          <a:lstStyle/>
          <a:p>
            <a:r>
              <a:rPr lang="en-US" dirty="0">
                <a:solidFill>
                  <a:srgbClr val="FF0000"/>
                </a:solidFill>
              </a:rPr>
              <a:t>LINKING TABLES</a:t>
            </a:r>
          </a:p>
          <a:p>
            <a:r>
              <a:rPr lang="en-US" dirty="0">
                <a:solidFill>
                  <a:schemeClr val="tx1">
                    <a:lumMod val="95000"/>
                    <a:lumOff val="5000"/>
                  </a:schemeClr>
                </a:solidFill>
              </a:rPr>
              <a:t>1.competition_has_dataset</a:t>
            </a:r>
          </a:p>
          <a:p>
            <a:r>
              <a:rPr lang="en-US" dirty="0">
                <a:solidFill>
                  <a:schemeClr val="tx1">
                    <a:lumMod val="95000"/>
                    <a:lumOff val="5000"/>
                  </a:schemeClr>
                </a:solidFill>
              </a:rPr>
              <a:t>2.competition_has_user</a:t>
            </a:r>
          </a:p>
          <a:p>
            <a:r>
              <a:rPr lang="en-US" dirty="0">
                <a:solidFill>
                  <a:schemeClr val="tx1">
                    <a:lumMod val="95000"/>
                    <a:lumOff val="5000"/>
                  </a:schemeClr>
                </a:solidFill>
              </a:rPr>
              <a:t>3.course_has_user</a:t>
            </a:r>
          </a:p>
          <a:p>
            <a:r>
              <a:rPr lang="en-US" dirty="0">
                <a:solidFill>
                  <a:schemeClr val="tx1">
                    <a:lumMod val="95000"/>
                    <a:lumOff val="5000"/>
                  </a:schemeClr>
                </a:solidFill>
              </a:rPr>
              <a:t>4.discussion_has_user</a:t>
            </a:r>
          </a:p>
        </p:txBody>
      </p:sp>
    </p:spTree>
    <p:extLst>
      <p:ext uri="{BB962C8B-B14F-4D97-AF65-F5344CB8AC3E}">
        <p14:creationId xmlns:p14="http://schemas.microsoft.com/office/powerpoint/2010/main" val="45081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D01B-4A84-4A60-90C2-05054FD8C8AD}"/>
              </a:ext>
            </a:extLst>
          </p:cNvPr>
          <p:cNvSpPr>
            <a:spLocks noGrp="1"/>
          </p:cNvSpPr>
          <p:nvPr>
            <p:ph type="title"/>
          </p:nvPr>
        </p:nvSpPr>
        <p:spPr/>
        <p:txBody>
          <a:bodyPr/>
          <a:lstStyle/>
          <a:p>
            <a:r>
              <a:rPr lang="en-US" dirty="0"/>
              <a:t>Relationships between tables</a:t>
            </a:r>
          </a:p>
        </p:txBody>
      </p:sp>
      <p:sp>
        <p:nvSpPr>
          <p:cNvPr id="3" name="Content Placeholder 2">
            <a:extLst>
              <a:ext uri="{FF2B5EF4-FFF2-40B4-BE49-F238E27FC236}">
                <a16:creationId xmlns:a16="http://schemas.microsoft.com/office/drawing/2014/main" id="{A29AA7C0-E9CD-463A-BD89-EEF44A16DE37}"/>
              </a:ext>
            </a:extLst>
          </p:cNvPr>
          <p:cNvSpPr>
            <a:spLocks noGrp="1"/>
          </p:cNvSpPr>
          <p:nvPr>
            <p:ph idx="1"/>
          </p:nvPr>
        </p:nvSpPr>
        <p:spPr>
          <a:xfrm>
            <a:off x="85730" y="2015732"/>
            <a:ext cx="10969124" cy="3450613"/>
          </a:xfrm>
        </p:spPr>
        <p:txBody>
          <a:bodyPr>
            <a:normAutofit fontScale="55000" lnSpcReduction="20000"/>
          </a:bodyPr>
          <a:lstStyle/>
          <a:p>
            <a:r>
              <a:rPr lang="en-US" dirty="0"/>
              <a:t>1. user and </a:t>
            </a:r>
            <a:r>
              <a:rPr lang="en-US" dirty="0" err="1"/>
              <a:t>user_ranking</a:t>
            </a:r>
            <a:r>
              <a:rPr lang="en-US" dirty="0"/>
              <a:t>(one to one): one user has one ranking and one ranking for one user</a:t>
            </a:r>
          </a:p>
          <a:p>
            <a:r>
              <a:rPr lang="en-US" dirty="0"/>
              <a:t>2.user and course(many to many): one user can register for many courses and one course can have many users. So we connect the two with using a table(</a:t>
            </a:r>
            <a:r>
              <a:rPr lang="en-US" dirty="0" err="1"/>
              <a:t>course_has_user</a:t>
            </a:r>
            <a:r>
              <a:rPr lang="en-US" dirty="0"/>
              <a:t>)</a:t>
            </a:r>
            <a:endParaRPr lang="en-US"/>
          </a:p>
          <a:p>
            <a:r>
              <a:rPr lang="en-US" dirty="0"/>
              <a:t>3.user and discussion(many to many): one user can participate in many discussions and one discussion can have many users. So we connect the two using a linking table(</a:t>
            </a:r>
            <a:r>
              <a:rPr lang="en-US" dirty="0" err="1"/>
              <a:t>discussion_has_user</a:t>
            </a:r>
            <a:r>
              <a:rPr lang="en-US" dirty="0"/>
              <a:t>)</a:t>
            </a:r>
            <a:endParaRPr lang="en-US"/>
          </a:p>
          <a:p>
            <a:r>
              <a:rPr lang="en-US" dirty="0"/>
              <a:t>4.user and competition(many to many): one user can participate in many competitions and one competition has many users. So we connect the two using a linking table(</a:t>
            </a:r>
            <a:r>
              <a:rPr lang="en-US" dirty="0" err="1"/>
              <a:t>competition_has_user</a:t>
            </a:r>
            <a:r>
              <a:rPr lang="en-US" dirty="0"/>
              <a:t>) </a:t>
            </a:r>
          </a:p>
          <a:p>
            <a:r>
              <a:rPr lang="en-US" dirty="0"/>
              <a:t>5.competition and dataset(many to many): one competition can use many datasets and one dataset can be used in many competitions.</a:t>
            </a:r>
          </a:p>
          <a:p>
            <a:r>
              <a:rPr lang="en-US" dirty="0"/>
              <a:t>6.user and </a:t>
            </a:r>
            <a:r>
              <a:rPr lang="en-US" dirty="0" err="1"/>
              <a:t>code_notebook</a:t>
            </a:r>
            <a:r>
              <a:rPr lang="en-US" dirty="0"/>
              <a:t>(one to many): one user can have many notebooks but one notebook can only belong to one user.</a:t>
            </a:r>
          </a:p>
          <a:p>
            <a:r>
              <a:rPr lang="en-US" dirty="0"/>
              <a:t>7.dataset and </a:t>
            </a:r>
            <a:r>
              <a:rPr lang="en-US" dirty="0" err="1"/>
              <a:t>code_notebook</a:t>
            </a:r>
            <a:r>
              <a:rPr lang="en-US" dirty="0"/>
              <a:t>(one to one): one notebook can only have one dataset and one dataset can come from one notebook.</a:t>
            </a:r>
          </a:p>
          <a:p>
            <a:r>
              <a:rPr lang="en-US" dirty="0"/>
              <a:t>8.competition and tags(one to many): one competition can have many tags but one tag can come from one competition.</a:t>
            </a:r>
          </a:p>
          <a:p>
            <a:r>
              <a:rPr lang="en-US" dirty="0" err="1"/>
              <a:t>code_notebook</a:t>
            </a:r>
            <a:r>
              <a:rPr lang="en-US" dirty="0"/>
              <a:t> and tags(one to many): one notebook can have many tags but one tag can come from one notebook.</a:t>
            </a:r>
          </a:p>
          <a:p>
            <a:endParaRPr lang="en-US" dirty="0"/>
          </a:p>
        </p:txBody>
      </p:sp>
    </p:spTree>
    <p:extLst>
      <p:ext uri="{BB962C8B-B14F-4D97-AF65-F5344CB8AC3E}">
        <p14:creationId xmlns:p14="http://schemas.microsoft.com/office/powerpoint/2010/main" val="291540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62C9-2FD8-42FB-BDE1-AA032282D12F}"/>
              </a:ext>
            </a:extLst>
          </p:cNvPr>
          <p:cNvSpPr>
            <a:spLocks noGrp="1"/>
          </p:cNvSpPr>
          <p:nvPr>
            <p:ph type="title"/>
          </p:nvPr>
        </p:nvSpPr>
        <p:spPr/>
        <p:txBody>
          <a:bodyPr/>
          <a:lstStyle/>
          <a:p>
            <a:r>
              <a:rPr lang="en-US" dirty="0"/>
              <a:t>Independent tables</a:t>
            </a:r>
          </a:p>
        </p:txBody>
      </p:sp>
      <p:sp>
        <p:nvSpPr>
          <p:cNvPr id="3" name="Content Placeholder 2">
            <a:extLst>
              <a:ext uri="{FF2B5EF4-FFF2-40B4-BE49-F238E27FC236}">
                <a16:creationId xmlns:a16="http://schemas.microsoft.com/office/drawing/2014/main" id="{46DC3146-F76F-41D1-9671-0F3C8C71B3AB}"/>
              </a:ext>
            </a:extLst>
          </p:cNvPr>
          <p:cNvSpPr>
            <a:spLocks noGrp="1"/>
          </p:cNvSpPr>
          <p:nvPr>
            <p:ph idx="1"/>
          </p:nvPr>
        </p:nvSpPr>
        <p:spPr>
          <a:xfrm>
            <a:off x="243882" y="2015732"/>
            <a:ext cx="11429198" cy="4097593"/>
          </a:xfrm>
        </p:spPr>
        <p:txBody>
          <a:bodyPr>
            <a:normAutofit fontScale="85000" lnSpcReduction="20000"/>
          </a:bodyPr>
          <a:lstStyle/>
          <a:p>
            <a:r>
              <a:rPr lang="en-US" b="1" dirty="0"/>
              <a:t>user</a:t>
            </a:r>
            <a:r>
              <a:rPr lang="en-US" dirty="0"/>
              <a:t>- table contains user's full name, email address and username</a:t>
            </a:r>
          </a:p>
          <a:p>
            <a:r>
              <a:rPr lang="en-US" b="1" dirty="0"/>
              <a:t>course</a:t>
            </a:r>
            <a:r>
              <a:rPr lang="en-US" dirty="0"/>
              <a:t>- table contains course name and course length in hours</a:t>
            </a:r>
          </a:p>
          <a:p>
            <a:r>
              <a:rPr lang="en-US" b="1" dirty="0" err="1"/>
              <a:t>code_notebook</a:t>
            </a:r>
            <a:r>
              <a:rPr lang="en-US" dirty="0"/>
              <a:t>-table contains user's notebook name, notebook category and two foreign keys which are </a:t>
            </a:r>
            <a:r>
              <a:rPr lang="en-US" dirty="0" err="1"/>
              <a:t>dataset_id</a:t>
            </a:r>
            <a:r>
              <a:rPr lang="en-US" dirty="0"/>
              <a:t>(to show dataset extracted from notebook) and </a:t>
            </a:r>
            <a:r>
              <a:rPr lang="en-US" dirty="0" err="1"/>
              <a:t>user_id</a:t>
            </a:r>
            <a:r>
              <a:rPr lang="en-US" dirty="0"/>
              <a:t>(to show the user who created the notebook)</a:t>
            </a:r>
          </a:p>
          <a:p>
            <a:r>
              <a:rPr lang="en-US" b="1" dirty="0"/>
              <a:t>discussion</a:t>
            </a:r>
            <a:r>
              <a:rPr lang="en-US" dirty="0"/>
              <a:t>-table contains discussion name and number of comments for the discussion</a:t>
            </a:r>
          </a:p>
          <a:p>
            <a:r>
              <a:rPr lang="en-US" b="1" dirty="0"/>
              <a:t>dataset</a:t>
            </a:r>
            <a:r>
              <a:rPr lang="en-US" dirty="0"/>
              <a:t>-table contains dataset title and the category that dataset falls into</a:t>
            </a:r>
          </a:p>
          <a:p>
            <a:r>
              <a:rPr lang="en-US" b="1" dirty="0"/>
              <a:t>competition</a:t>
            </a:r>
            <a:r>
              <a:rPr lang="en-US" dirty="0"/>
              <a:t>-table contains competition name, the first place price money in $, and date of that competition</a:t>
            </a:r>
          </a:p>
          <a:p>
            <a:r>
              <a:rPr lang="en-US" b="1" err="1"/>
              <a:t>user_ranking</a:t>
            </a:r>
            <a:r>
              <a:rPr lang="en-US" dirty="0"/>
              <a:t>-table contains user's position, number of medals won, rank title(Grand Master, Expert or Master) and a foreign key: </a:t>
            </a:r>
            <a:r>
              <a:rPr lang="en-US" err="1"/>
              <a:t>user_id</a:t>
            </a:r>
            <a:r>
              <a:rPr lang="en-US" dirty="0"/>
              <a:t>(to link to the user table)</a:t>
            </a:r>
          </a:p>
          <a:p>
            <a:r>
              <a:rPr lang="en-US" b="1" dirty="0"/>
              <a:t>tags</a:t>
            </a:r>
            <a:r>
              <a:rPr lang="en-US" dirty="0"/>
              <a:t>-table contains all tags from other tables. </a:t>
            </a:r>
            <a:r>
              <a:rPr lang="en-US" dirty="0" err="1"/>
              <a:t>Everytime</a:t>
            </a:r>
            <a:r>
              <a:rPr lang="en-US" dirty="0"/>
              <a:t> a user uses a #tag, the content after that tag is stored in the tags table</a:t>
            </a:r>
          </a:p>
          <a:p>
            <a:endParaRPr lang="en-US" dirty="0"/>
          </a:p>
          <a:p>
            <a:endParaRPr lang="en-US" dirty="0"/>
          </a:p>
        </p:txBody>
      </p:sp>
      <p:sp>
        <p:nvSpPr>
          <p:cNvPr id="4" name="TextBox 3">
            <a:extLst>
              <a:ext uri="{FF2B5EF4-FFF2-40B4-BE49-F238E27FC236}">
                <a16:creationId xmlns:a16="http://schemas.microsoft.com/office/drawing/2014/main" id="{66DE874D-5648-431C-9ACF-54F673ABA428}"/>
              </a:ext>
            </a:extLst>
          </p:cNvPr>
          <p:cNvSpPr txBox="1"/>
          <p:nvPr/>
        </p:nvSpPr>
        <p:spPr>
          <a:xfrm rot="660000" flipV="1">
            <a:off x="5005591" y="17537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13521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C781-BC6D-49C9-BF21-CC4D0726688A}"/>
              </a:ext>
            </a:extLst>
          </p:cNvPr>
          <p:cNvSpPr>
            <a:spLocks noGrp="1"/>
          </p:cNvSpPr>
          <p:nvPr>
            <p:ph type="title"/>
          </p:nvPr>
        </p:nvSpPr>
        <p:spPr/>
        <p:txBody>
          <a:bodyPr/>
          <a:lstStyle/>
          <a:p>
            <a:r>
              <a:rPr lang="en-US" dirty="0"/>
              <a:t>Linking tables</a:t>
            </a:r>
          </a:p>
        </p:txBody>
      </p:sp>
      <p:sp>
        <p:nvSpPr>
          <p:cNvPr id="3" name="Content Placeholder 2">
            <a:extLst>
              <a:ext uri="{FF2B5EF4-FFF2-40B4-BE49-F238E27FC236}">
                <a16:creationId xmlns:a16="http://schemas.microsoft.com/office/drawing/2014/main" id="{2E60346B-BEB1-48E6-B28D-46BD70D6E12E}"/>
              </a:ext>
            </a:extLst>
          </p:cNvPr>
          <p:cNvSpPr>
            <a:spLocks noGrp="1"/>
          </p:cNvSpPr>
          <p:nvPr>
            <p:ph idx="1"/>
          </p:nvPr>
        </p:nvSpPr>
        <p:spPr/>
        <p:txBody>
          <a:bodyPr/>
          <a:lstStyle/>
          <a:p>
            <a:r>
              <a:rPr lang="en-US" b="1" dirty="0" err="1"/>
              <a:t>competition_has_dataset</a:t>
            </a:r>
            <a:r>
              <a:rPr lang="en-US" dirty="0"/>
              <a:t>-table links the dataset and competition and dataset table using the </a:t>
            </a:r>
            <a:r>
              <a:rPr lang="en-US" dirty="0" err="1"/>
              <a:t>dataset_id</a:t>
            </a:r>
            <a:r>
              <a:rPr lang="en-US" dirty="0"/>
              <a:t> and </a:t>
            </a:r>
            <a:r>
              <a:rPr lang="en-US" dirty="0" err="1"/>
              <a:t>competition_id</a:t>
            </a:r>
            <a:r>
              <a:rPr lang="en-US" dirty="0"/>
              <a:t> keys</a:t>
            </a:r>
          </a:p>
          <a:p>
            <a:r>
              <a:rPr lang="en-US" b="1" dirty="0" err="1"/>
              <a:t>competition_has_user</a:t>
            </a:r>
            <a:r>
              <a:rPr lang="en-US" dirty="0"/>
              <a:t>-table links the competition and user table using the </a:t>
            </a:r>
            <a:r>
              <a:rPr lang="en-US" dirty="0" err="1"/>
              <a:t>competition_id</a:t>
            </a:r>
            <a:r>
              <a:rPr lang="en-US" dirty="0"/>
              <a:t> and </a:t>
            </a:r>
            <a:r>
              <a:rPr lang="en-US" dirty="0" err="1"/>
              <a:t>user_id</a:t>
            </a:r>
            <a:r>
              <a:rPr lang="en-US" dirty="0"/>
              <a:t> keys</a:t>
            </a:r>
          </a:p>
          <a:p>
            <a:r>
              <a:rPr lang="en-US" b="1" dirty="0" err="1"/>
              <a:t>course_has_user</a:t>
            </a:r>
            <a:r>
              <a:rPr lang="en-US" dirty="0"/>
              <a:t>-table links the course and user table using the </a:t>
            </a:r>
            <a:r>
              <a:rPr lang="en-US" dirty="0" err="1"/>
              <a:t>course_id</a:t>
            </a:r>
            <a:r>
              <a:rPr lang="en-US" dirty="0"/>
              <a:t> and </a:t>
            </a:r>
            <a:r>
              <a:rPr lang="en-US" dirty="0" err="1"/>
              <a:t>user_id</a:t>
            </a:r>
            <a:r>
              <a:rPr lang="en-US" dirty="0"/>
              <a:t> keys</a:t>
            </a:r>
          </a:p>
          <a:p>
            <a:r>
              <a:rPr lang="en-US" dirty="0" err="1"/>
              <a:t>discussion_has_user</a:t>
            </a:r>
            <a:r>
              <a:rPr lang="en-US" dirty="0"/>
              <a:t>-table links the discussion and user table using the </a:t>
            </a:r>
            <a:r>
              <a:rPr lang="en-US" dirty="0" err="1"/>
              <a:t>discussion_id</a:t>
            </a:r>
            <a:r>
              <a:rPr lang="en-US" dirty="0"/>
              <a:t> and </a:t>
            </a:r>
            <a:r>
              <a:rPr lang="en-US" dirty="0" err="1"/>
              <a:t>user_id</a:t>
            </a:r>
            <a:r>
              <a:rPr lang="en-US" dirty="0"/>
              <a:t> keys</a:t>
            </a:r>
          </a:p>
          <a:p>
            <a:endParaRPr lang="en-US" dirty="0"/>
          </a:p>
        </p:txBody>
      </p:sp>
    </p:spTree>
    <p:extLst>
      <p:ext uri="{BB962C8B-B14F-4D97-AF65-F5344CB8AC3E}">
        <p14:creationId xmlns:p14="http://schemas.microsoft.com/office/powerpoint/2010/main" val="222405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E5E8-AD85-4137-BBA4-32D5893A5B41}"/>
              </a:ext>
            </a:extLst>
          </p:cNvPr>
          <p:cNvSpPr>
            <a:spLocks noGrp="1"/>
          </p:cNvSpPr>
          <p:nvPr>
            <p:ph type="title"/>
          </p:nvPr>
        </p:nvSpPr>
        <p:spPr/>
        <p:txBody>
          <a:bodyPr/>
          <a:lstStyle/>
          <a:p>
            <a:r>
              <a:rPr lang="en-US" u="sng" dirty="0">
                <a:solidFill>
                  <a:schemeClr val="tx1">
                    <a:lumMod val="95000"/>
                    <a:lumOff val="5000"/>
                  </a:schemeClr>
                </a:solidFill>
                <a:ea typeface="+mj-lt"/>
                <a:cs typeface="+mj-lt"/>
              </a:rPr>
              <a:t>project pt1-Create,Insert</a:t>
            </a:r>
            <a:r>
              <a:rPr lang="en-US" dirty="0">
                <a:ea typeface="+mj-lt"/>
                <a:cs typeface="+mj-lt"/>
              </a:rPr>
              <a:t> file</a:t>
            </a:r>
            <a:endParaRPr lang="en-US" dirty="0"/>
          </a:p>
        </p:txBody>
      </p:sp>
      <p:sp>
        <p:nvSpPr>
          <p:cNvPr id="3" name="Content Placeholder 2">
            <a:extLst>
              <a:ext uri="{FF2B5EF4-FFF2-40B4-BE49-F238E27FC236}">
                <a16:creationId xmlns:a16="http://schemas.microsoft.com/office/drawing/2014/main" id="{A9E5F436-9153-43BC-92E7-F9E4D5FD23CB}"/>
              </a:ext>
            </a:extLst>
          </p:cNvPr>
          <p:cNvSpPr>
            <a:spLocks noGrp="1"/>
          </p:cNvSpPr>
          <p:nvPr>
            <p:ph idx="1"/>
          </p:nvPr>
        </p:nvSpPr>
        <p:spPr/>
        <p:txBody>
          <a:bodyPr/>
          <a:lstStyle/>
          <a:p>
            <a:r>
              <a:rPr lang="en-US" dirty="0"/>
              <a:t>This file contains </a:t>
            </a:r>
            <a:r>
              <a:rPr lang="en-US" dirty="0">
                <a:ea typeface="+mn-lt"/>
                <a:cs typeface="+mn-lt"/>
              </a:rPr>
              <a:t>code to build all the database tables. The code was generated by forward engineering the Entity Relationship Diagram in MySQL Workbench. It also contains code to insert data into all the twelve tables.</a:t>
            </a:r>
            <a:endParaRPr lang="en-US" dirty="0"/>
          </a:p>
        </p:txBody>
      </p:sp>
    </p:spTree>
    <p:extLst>
      <p:ext uri="{BB962C8B-B14F-4D97-AF65-F5344CB8AC3E}">
        <p14:creationId xmlns:p14="http://schemas.microsoft.com/office/powerpoint/2010/main" val="3712687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5162-48DF-4550-9030-6884F51ECE85}"/>
              </a:ext>
            </a:extLst>
          </p:cNvPr>
          <p:cNvSpPr>
            <a:spLocks noGrp="1"/>
          </p:cNvSpPr>
          <p:nvPr>
            <p:ph type="title"/>
          </p:nvPr>
        </p:nvSpPr>
        <p:spPr/>
        <p:txBody>
          <a:bodyPr/>
          <a:lstStyle/>
          <a:p>
            <a:r>
              <a:rPr lang="en-US" u="sng" dirty="0">
                <a:ea typeface="+mj-lt"/>
                <a:cs typeface="+mj-lt"/>
              </a:rPr>
              <a:t>project pt2-UPDATE,DELETE and READ</a:t>
            </a:r>
            <a:r>
              <a:rPr lang="en-US" dirty="0">
                <a:ea typeface="+mj-lt"/>
                <a:cs typeface="+mj-lt"/>
              </a:rPr>
              <a:t> FILE</a:t>
            </a:r>
          </a:p>
        </p:txBody>
      </p:sp>
      <p:sp>
        <p:nvSpPr>
          <p:cNvPr id="3" name="Content Placeholder 2">
            <a:extLst>
              <a:ext uri="{FF2B5EF4-FFF2-40B4-BE49-F238E27FC236}">
                <a16:creationId xmlns:a16="http://schemas.microsoft.com/office/drawing/2014/main" id="{703B741B-DAED-4AF6-BAA0-CE6BF3768A76}"/>
              </a:ext>
            </a:extLst>
          </p:cNvPr>
          <p:cNvSpPr>
            <a:spLocks noGrp="1"/>
          </p:cNvSpPr>
          <p:nvPr>
            <p:ph idx="1"/>
          </p:nvPr>
        </p:nvSpPr>
        <p:spPr/>
        <p:txBody>
          <a:bodyPr/>
          <a:lstStyle/>
          <a:p>
            <a:r>
              <a:rPr lang="en-US" sz="2800" dirty="0"/>
              <a:t>The table contains all UPDATE, READ and DELETE operations against all the 12 tables.</a:t>
            </a:r>
          </a:p>
          <a:p>
            <a:r>
              <a:rPr lang="en-US" sz="2800" dirty="0"/>
              <a:t>1.Up</a:t>
            </a:r>
          </a:p>
        </p:txBody>
      </p:sp>
    </p:spTree>
    <p:extLst>
      <p:ext uri="{BB962C8B-B14F-4D97-AF65-F5344CB8AC3E}">
        <p14:creationId xmlns:p14="http://schemas.microsoft.com/office/powerpoint/2010/main" val="147883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DCEF-D269-4729-9C91-3EAFE6552594}"/>
              </a:ext>
            </a:extLst>
          </p:cNvPr>
          <p:cNvSpPr>
            <a:spLocks noGrp="1"/>
          </p:cNvSpPr>
          <p:nvPr>
            <p:ph type="title"/>
          </p:nvPr>
        </p:nvSpPr>
        <p:spPr/>
        <p:txBody>
          <a:bodyPr>
            <a:normAutofit/>
          </a:bodyPr>
          <a:lstStyle/>
          <a:p>
            <a:r>
              <a:rPr lang="en-US" u="sng" dirty="0"/>
              <a:t>PROJECT PT2-UPDATE,DELETE AND READ</a:t>
            </a:r>
            <a:r>
              <a:rPr lang="en-US" dirty="0"/>
              <a:t> FILE</a:t>
            </a:r>
            <a:br>
              <a:rPr lang="en-US" dirty="0"/>
            </a:br>
            <a:r>
              <a:rPr lang="en-US" sz="1600" dirty="0">
                <a:ea typeface="+mj-lt"/>
                <a:cs typeface="+mj-lt"/>
              </a:rPr>
              <a:t>The FILE contains all UPDATE, READ and DELETE operations against all the 12 tables</a:t>
            </a:r>
            <a:r>
              <a:rPr lang="en-US" dirty="0">
                <a:ea typeface="+mj-lt"/>
                <a:cs typeface="+mj-lt"/>
              </a:rPr>
              <a:t>.</a:t>
            </a:r>
            <a:endParaRPr lang="en-US" dirty="0"/>
          </a:p>
        </p:txBody>
      </p:sp>
      <p:sp>
        <p:nvSpPr>
          <p:cNvPr id="3" name="Content Placeholder 2">
            <a:extLst>
              <a:ext uri="{FF2B5EF4-FFF2-40B4-BE49-F238E27FC236}">
                <a16:creationId xmlns:a16="http://schemas.microsoft.com/office/drawing/2014/main" id="{80553D34-5ED0-4527-9345-966022C35110}"/>
              </a:ext>
            </a:extLst>
          </p:cNvPr>
          <p:cNvSpPr>
            <a:spLocks noGrp="1"/>
          </p:cNvSpPr>
          <p:nvPr>
            <p:ph sz="half" idx="1"/>
          </p:nvPr>
        </p:nvSpPr>
        <p:spPr/>
        <p:txBody>
          <a:bodyPr vert="horz" lIns="91440" tIns="45720" rIns="91440" bIns="45720" rtlCol="0" anchor="t">
            <a:normAutofit fontScale="77500" lnSpcReduction="20000"/>
          </a:bodyPr>
          <a:lstStyle/>
          <a:p>
            <a:r>
              <a:rPr lang="en-US" u="sng" dirty="0"/>
              <a:t>UPDATE STATEMENTS </a:t>
            </a:r>
          </a:p>
          <a:p>
            <a:pPr marL="0" indent="0">
              <a:buNone/>
            </a:pPr>
            <a:r>
              <a:rPr lang="en-US" dirty="0"/>
              <a:t>1st update statement is used if user wants to change his/her details as shown by example</a:t>
            </a:r>
          </a:p>
          <a:p>
            <a:pPr marL="0" indent="0">
              <a:buNone/>
            </a:pPr>
            <a:r>
              <a:rPr lang="en-US" dirty="0"/>
              <a:t>2nd update statement is used to make corrections on the course table as shown by the example</a:t>
            </a:r>
          </a:p>
          <a:p>
            <a:pPr marL="0" indent="0">
              <a:buNone/>
            </a:pPr>
            <a:r>
              <a:rPr lang="en-US" dirty="0"/>
              <a:t>3rd update statement is used by user to make corrections on his notebook as shown by the example</a:t>
            </a:r>
          </a:p>
          <a:p>
            <a:pPr marL="0" indent="0">
              <a:buNone/>
            </a:pPr>
            <a:r>
              <a:rPr lang="en-US" dirty="0"/>
              <a:t>4th update statement is used when user removes or adds a comment in a discussion as shown in the example</a:t>
            </a:r>
          </a:p>
          <a:p>
            <a:pPr marL="0" indent="0">
              <a:buNone/>
            </a:pPr>
            <a:endParaRPr lang="en-US" dirty="0"/>
          </a:p>
        </p:txBody>
      </p:sp>
      <p:sp>
        <p:nvSpPr>
          <p:cNvPr id="4" name="Content Placeholder 3">
            <a:extLst>
              <a:ext uri="{FF2B5EF4-FFF2-40B4-BE49-F238E27FC236}">
                <a16:creationId xmlns:a16="http://schemas.microsoft.com/office/drawing/2014/main" id="{E0B6BE7A-E4EA-49CB-8A0F-066871DDC762}"/>
              </a:ext>
            </a:extLst>
          </p:cNvPr>
          <p:cNvSpPr>
            <a:spLocks noGrp="1"/>
          </p:cNvSpPr>
          <p:nvPr>
            <p:ph sz="half" idx="2"/>
          </p:nvPr>
        </p:nvSpPr>
        <p:spPr/>
        <p:txBody>
          <a:bodyPr vert="horz" lIns="91440" tIns="45720" rIns="91440" bIns="45720" rtlCol="0" anchor="t">
            <a:normAutofit fontScale="77500" lnSpcReduction="20000"/>
          </a:bodyPr>
          <a:lstStyle/>
          <a:p>
            <a:r>
              <a:rPr lang="en-US" dirty="0"/>
              <a:t>5th update statement is used to make corrections on a dataset as shown by example</a:t>
            </a:r>
          </a:p>
          <a:p>
            <a:r>
              <a:rPr lang="en-US" dirty="0"/>
              <a:t>6th update statement is used to make changes or correct competition details as shown by example</a:t>
            </a:r>
          </a:p>
          <a:p>
            <a:r>
              <a:rPr lang="en-US" dirty="0"/>
              <a:t>7th update statement is used to update the scoreboard when a user's performance increases or decreases as shown by the example</a:t>
            </a:r>
          </a:p>
          <a:p>
            <a:r>
              <a:rPr lang="en-US" dirty="0"/>
              <a:t>8th update statement is used when a #tag changes in any of the tables, the changes will also be made in the tags table as shown in the example</a:t>
            </a:r>
          </a:p>
        </p:txBody>
      </p:sp>
    </p:spTree>
    <p:extLst>
      <p:ext uri="{BB962C8B-B14F-4D97-AF65-F5344CB8AC3E}">
        <p14:creationId xmlns:p14="http://schemas.microsoft.com/office/powerpoint/2010/main" val="36253382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Gallery</vt:lpstr>
      <vt:lpstr>Office Theme</vt:lpstr>
      <vt:lpstr>Final project</vt:lpstr>
      <vt:lpstr>Project Description</vt:lpstr>
      <vt:lpstr>tables</vt:lpstr>
      <vt:lpstr>Relationships between tables</vt:lpstr>
      <vt:lpstr>Independent tables</vt:lpstr>
      <vt:lpstr>Linking tables</vt:lpstr>
      <vt:lpstr>project pt1-Create,Insert file</vt:lpstr>
      <vt:lpstr>project pt2-UPDATE,DELETE and READ FILE</vt:lpstr>
      <vt:lpstr>PROJECT PT2-UPDATE,DELETE AND READ FILE The FILE contains all UPDATE, READ and DELETE operations against all the 12 tables.</vt:lpstr>
      <vt:lpstr>PROJECT PT2-UPDATE,DELETE AND READ FILE THE FILE CONTAINS ALL UPDATE, READ AND DELETE OPERATIONS AGAINST ALL THE 12 TABLES.</vt:lpstr>
      <vt:lpstr>PROJECT PT2-UPDATE,DELETE AND READ FILE THE FILE CONTAINS ALL UPDATE, READ AND DELETE OPERATIONS AGAINST ALL THE 12 TABLES.</vt:lpstr>
      <vt:lpstr>project pt4 testscript1 FILE</vt:lpstr>
      <vt:lpstr>project pt4 testscript2 FILE</vt:lpstr>
      <vt:lpstr>project pt4 testscript3 FILE</vt:lpstr>
      <vt:lpstr>project pt4 testscript4 FILE</vt:lpstr>
      <vt:lpstr>project pt4 testscript5 FILE</vt:lpstr>
      <vt:lpstr>project pt4 testscript6 FILE</vt:lpstr>
      <vt:lpstr>project pt4 testscript7 FILE</vt:lpstr>
      <vt:lpstr>project pt4 testscript8 FILE</vt:lpstr>
      <vt:lpstr>project pt4 testscript9 FILE</vt:lpstr>
      <vt:lpstr>project pt5 mockups of user interface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883</cp:revision>
  <dcterms:created xsi:type="dcterms:W3CDTF">2021-07-14T15:39:01Z</dcterms:created>
  <dcterms:modified xsi:type="dcterms:W3CDTF">2021-07-14T20:49:42Z</dcterms:modified>
</cp:coreProperties>
</file>