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5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9749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945"/>
            <a:ext cx="10515600" cy="49630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13"/>
            <a:ext cx="10515600" cy="8803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2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8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7CF1-B9BC-4ECC-8E2B-539F066AFCE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ED6C-3F19-4B85-A70D-FAA67CD3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2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ABCDDetailed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4218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Huy Nguyen</a:t>
            </a:r>
          </a:p>
          <a:p>
            <a:r>
              <a:rPr lang="en-US" dirty="0" smtClean="0"/>
              <a:t>October 10,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7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Cyclic Outputs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649695"/>
              </p:ext>
            </p:extLst>
          </p:nvPr>
        </p:nvGraphicFramePr>
        <p:xfrm>
          <a:off x="476250" y="1443038"/>
          <a:ext cx="11239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17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 Data Item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Generator Class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5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Cyclic Outputs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004971"/>
              </p:ext>
            </p:extLst>
          </p:nvPr>
        </p:nvGraphicFramePr>
        <p:xfrm>
          <a:off x="838200" y="1576388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 Data Item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Generator Class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39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Event / Message Outputs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633415"/>
              </p:ext>
            </p:extLst>
          </p:nvPr>
        </p:nvGraphicFramePr>
        <p:xfrm>
          <a:off x="133350" y="1290638"/>
          <a:ext cx="1158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  <a:gridCol w="2038350"/>
                <a:gridCol w="16192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 Data Item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Destination Class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Source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CMGC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CMGC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CMGC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72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Visible / Modifiable Outputs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825078"/>
              </p:ext>
            </p:extLst>
          </p:nvPr>
        </p:nvGraphicFramePr>
        <p:xfrm>
          <a:off x="838200" y="1214438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 Data Item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Generator 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OUTPUT_DATA_ID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11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Data Object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035278"/>
              </p:ext>
            </p:extLst>
          </p:nvPr>
        </p:nvGraphicFramePr>
        <p:xfrm>
          <a:off x="838200" y="1176338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 Data Item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Generator 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Mounting Geometry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Vector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Vector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Control Gains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Scale Factor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Gain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Gain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Gain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Gain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Filter Gains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Gains 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 Gains 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Gains 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Gains 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2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71"/>
            <a:ext cx="11639550" cy="9749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Data Object Definition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762304"/>
              </p:ext>
            </p:extLst>
          </p:nvPr>
        </p:nvGraphicFramePr>
        <p:xfrm>
          <a:off x="838200" y="979564"/>
          <a:ext cx="10515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 Data Item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Generator 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CMG Control Limits and Thresholds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Rate Limit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Rate Limit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Acceleration Limit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Control Threshold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Threshold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Speed Threshold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Torque Control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Delay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Control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Singularity Avoidance Parameters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Gain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Amplitude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Frequency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8794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Threshold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Hello_Gains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18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Detailed Design –Class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945"/>
            <a:ext cx="7391400" cy="2481755"/>
          </a:xfrm>
        </p:spPr>
        <p:txBody>
          <a:bodyPr>
            <a:normAutofit/>
          </a:bodyPr>
          <a:lstStyle/>
          <a:p>
            <a:r>
              <a:rPr lang="en-US" dirty="0" smtClean="0"/>
              <a:t>Top level class for the periodic processing of the algorithm </a:t>
            </a:r>
          </a:p>
          <a:p>
            <a:pPr lvl="1"/>
            <a:r>
              <a:rPr lang="en-US" dirty="0" smtClean="0"/>
              <a:t>Processes inputs and does stuff</a:t>
            </a:r>
          </a:p>
          <a:p>
            <a:pPr lvl="1"/>
            <a:r>
              <a:rPr lang="en-US" dirty="0"/>
              <a:t>Processes inputs and does stuff</a:t>
            </a:r>
          </a:p>
          <a:p>
            <a:pPr lvl="1"/>
            <a:r>
              <a:rPr lang="en-US" dirty="0"/>
              <a:t>Processes inputs and does </a:t>
            </a:r>
            <a:r>
              <a:rPr lang="en-US" dirty="0" smtClean="0"/>
              <a:t>stuff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610" y="1933739"/>
            <a:ext cx="1524132" cy="2133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34" y="3869121"/>
            <a:ext cx="1524132" cy="2133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99" y="3869121"/>
            <a:ext cx="1524132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8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CMGC Gains Detailed Design –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various gains for ABCD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34" y="2362107"/>
            <a:ext cx="1524132" cy="2133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71" y="2362107"/>
            <a:ext cx="1524132" cy="2133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67" y="2362106"/>
            <a:ext cx="1524132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4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Gyroscope Control Command Handler Detailed Design –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946"/>
            <a:ext cx="7886700" cy="1411340"/>
          </a:xfrm>
        </p:spPr>
        <p:txBody>
          <a:bodyPr>
            <a:normAutofit/>
          </a:bodyPr>
          <a:lstStyle/>
          <a:p>
            <a:r>
              <a:rPr lang="en-US" dirty="0" smtClean="0"/>
              <a:t>The command handlers corresponding something</a:t>
            </a:r>
          </a:p>
          <a:p>
            <a:pPr lvl="1"/>
            <a:r>
              <a:rPr lang="en-US" dirty="0" smtClean="0"/>
              <a:t>Validates nothing in some service</a:t>
            </a:r>
          </a:p>
          <a:p>
            <a:pPr lvl="1"/>
            <a:r>
              <a:rPr lang="en-US" dirty="0" smtClean="0"/>
              <a:t>Queues the data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34" y="3177652"/>
            <a:ext cx="1524132" cy="2133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16" y="3177652"/>
            <a:ext cx="1524132" cy="21337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6" y="3177653"/>
            <a:ext cx="1524132" cy="21337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25" y="3177651"/>
            <a:ext cx="1524132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5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– Elaborate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82" y="1569558"/>
            <a:ext cx="6431199" cy="45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Layered Diagram </a:t>
            </a:r>
          </a:p>
          <a:p>
            <a:r>
              <a:rPr lang="en-US" dirty="0" smtClean="0"/>
              <a:t>Avionics Functional Decomposition, as applicable (i.e. Algorithm Description Document exists)</a:t>
            </a:r>
          </a:p>
          <a:p>
            <a:r>
              <a:rPr lang="en-US" dirty="0" smtClean="0"/>
              <a:t>Software functional overview</a:t>
            </a:r>
          </a:p>
          <a:p>
            <a:r>
              <a:rPr lang="en-US" dirty="0" smtClean="0"/>
              <a:t>Cyclic Inputs</a:t>
            </a:r>
          </a:p>
          <a:p>
            <a:r>
              <a:rPr lang="en-US" dirty="0" smtClean="0"/>
              <a:t>Event / Message Inputs</a:t>
            </a:r>
          </a:p>
          <a:p>
            <a:r>
              <a:rPr lang="en-US" dirty="0" smtClean="0"/>
              <a:t>Cyclic Outputs</a:t>
            </a:r>
          </a:p>
          <a:p>
            <a:r>
              <a:rPr lang="en-US" dirty="0" smtClean="0"/>
              <a:t>Visible Modifiable Outputs</a:t>
            </a:r>
          </a:p>
          <a:p>
            <a:r>
              <a:rPr lang="en-US" dirty="0" smtClean="0"/>
              <a:t>Data Object Definition</a:t>
            </a:r>
          </a:p>
          <a:p>
            <a:r>
              <a:rPr lang="en-US" dirty="0" smtClean="0"/>
              <a:t>Software Detailed Design</a:t>
            </a:r>
          </a:p>
          <a:p>
            <a:r>
              <a:rPr lang="en-US" dirty="0" smtClean="0"/>
              <a:t>Class diagrams for new classes</a:t>
            </a:r>
          </a:p>
          <a:p>
            <a:r>
              <a:rPr lang="en-US" dirty="0" smtClean="0"/>
              <a:t>Sequence diagrams for external event/message inputs</a:t>
            </a:r>
          </a:p>
          <a:p>
            <a:r>
              <a:rPr lang="en-US" dirty="0" smtClean="0"/>
              <a:t>Requirements Trace</a:t>
            </a:r>
          </a:p>
          <a:p>
            <a:r>
              <a:rPr lang="en-US" dirty="0" smtClean="0"/>
              <a:t>Software Usage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93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– Initialize Sequence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93" y="1371851"/>
            <a:ext cx="6727761" cy="47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16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Detailed Design –Class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945"/>
            <a:ext cx="7391400" cy="24817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Top level class for the periodic processing of the algorithm </a:t>
            </a:r>
          </a:p>
          <a:p>
            <a:pPr lvl="1"/>
            <a:r>
              <a:rPr lang="en-US" dirty="0" smtClean="0"/>
              <a:t>Processes event input and update parameters</a:t>
            </a:r>
          </a:p>
          <a:p>
            <a:pPr lvl="1"/>
            <a:r>
              <a:rPr lang="en-US" dirty="0" smtClean="0"/>
              <a:t>Computes total CMG momentum in body frame</a:t>
            </a:r>
          </a:p>
          <a:p>
            <a:pPr lvl="1"/>
            <a:r>
              <a:rPr lang="en-US" dirty="0" smtClean="0"/>
              <a:t>Compute </a:t>
            </a:r>
            <a:r>
              <a:rPr lang="en-US" dirty="0" err="1" smtClean="0"/>
              <a:t>Jacobian</a:t>
            </a:r>
            <a:r>
              <a:rPr lang="en-US" dirty="0" smtClean="0"/>
              <a:t> matrix, torque on the spacecraft, and commanded gimbal rate</a:t>
            </a:r>
          </a:p>
          <a:p>
            <a:pPr lvl="1"/>
            <a:r>
              <a:rPr lang="en-US" dirty="0" smtClean="0"/>
              <a:t>Make output time coherent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8850"/>
            <a:ext cx="5418463" cy="3215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758921"/>
            <a:ext cx="2896050" cy="58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4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CMGC Gains Detailed Design –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various gains for CMGC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7" y="2059005"/>
            <a:ext cx="7070332" cy="4195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475" y="2336141"/>
            <a:ext cx="3928050" cy="27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09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Gyroscope Control Command Handler Detailed Design –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946"/>
            <a:ext cx="7886700" cy="14113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command handlers corresponding to three CMGC uplink commands</a:t>
            </a:r>
          </a:p>
          <a:p>
            <a:pPr lvl="1"/>
            <a:r>
              <a:rPr lang="en-US" dirty="0" smtClean="0"/>
              <a:t>Validates the uplink command data and returns the validation status to the Command Manager Service</a:t>
            </a:r>
          </a:p>
          <a:p>
            <a:pPr lvl="1"/>
            <a:r>
              <a:rPr lang="en-US" dirty="0" smtClean="0"/>
              <a:t>Queues the data for the next cyclic processing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9" y="2625285"/>
            <a:ext cx="6735614" cy="3996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550" y="1162337"/>
            <a:ext cx="2792850" cy="1830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550" y="3088763"/>
            <a:ext cx="2792850" cy="1342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549" y="4527246"/>
            <a:ext cx="2792851" cy="17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50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– Elaborate Sequence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93" y="1487427"/>
            <a:ext cx="9180433" cy="43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46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– Initialize Sequence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10" y="1444940"/>
            <a:ext cx="9194563" cy="44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93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– Periodic Cyclic Processing Sequence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99" y="1232266"/>
            <a:ext cx="4728151" cy="512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83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– Periodic Cyclic Processing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93" y="1371851"/>
            <a:ext cx="6727761" cy="47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27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Software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Diagram Flight SW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6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Avionics Functional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0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Control Moment Gyroscope Control </a:t>
            </a:r>
            <a:r>
              <a:rPr lang="en-US" dirty="0" smtClean="0"/>
              <a:t>Functional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hello</a:t>
            </a:r>
            <a:r>
              <a:rPr lang="en-US" dirty="0" smtClean="0"/>
              <a:t> </a:t>
            </a:r>
            <a:r>
              <a:rPr lang="en-US" dirty="0" err="1" smtClean="0"/>
              <a:t>hello</a:t>
            </a:r>
            <a:endParaRPr lang="en-US" dirty="0" smtClean="0"/>
          </a:p>
          <a:p>
            <a:r>
              <a:rPr lang="en-US" dirty="0" smtClean="0"/>
              <a:t>Possible control modes:</a:t>
            </a:r>
          </a:p>
          <a:p>
            <a:pPr lvl="1"/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two</a:t>
            </a:r>
          </a:p>
          <a:p>
            <a:pPr lvl="1"/>
            <a:r>
              <a:rPr lang="en-US" dirty="0" smtClean="0"/>
              <a:t>three</a:t>
            </a:r>
          </a:p>
          <a:p>
            <a:r>
              <a:rPr lang="en-US" dirty="0" smtClean="0"/>
              <a:t>Also computes nothing</a:t>
            </a:r>
          </a:p>
          <a:p>
            <a:r>
              <a:rPr lang="en-US" dirty="0" smtClean="0"/>
              <a:t>Does not perform anything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4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Control Moment Gyroscope Control </a:t>
            </a:r>
            <a:r>
              <a:rPr lang="en-US" dirty="0" smtClean="0"/>
              <a:t>Functional Overview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the following uplink commands: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/>
              <a:t>Generates the following parameters: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8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Detailed Design – Requirement Trace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724867"/>
              </p:ext>
            </p:extLst>
          </p:nvPr>
        </p:nvGraphicFramePr>
        <p:xfrm>
          <a:off x="838200" y="121443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0"/>
                <a:gridCol w="3924300"/>
              </a:tblGrid>
              <a:tr h="370840">
                <a:tc>
                  <a:txBody>
                    <a:bodyPr/>
                    <a:lstStyle>
                      <a:lvl1pPr algn="l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Font typeface="Arial Narrow" panose="020B060602020203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SRS Requirement ID and Text</a:t>
                      </a:r>
                    </a:p>
                  </a:txBody>
                  <a:tcPr marL="6684" marR="6684" marT="6684" marB="0" anchor="b" horzOverflow="overflow"/>
                </a:tc>
                <a:tc>
                  <a:txBody>
                    <a:bodyPr/>
                    <a:lstStyle>
                      <a:lvl1pPr algn="l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Font typeface="Arial Narrow" panose="020B060602020203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Software Function(s)</a:t>
                      </a:r>
                    </a:p>
                  </a:txBody>
                  <a:tcPr marL="6684" marR="6684" marT="6684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[VMC_SRS-2916] The thing does something in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something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>
                      <a:lvl1pPr algn="l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Font typeface="Arial Narrow" panose="020B060602020203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Something::Function</a:t>
                      </a:r>
                    </a:p>
                  </a:txBody>
                  <a:tcPr marL="6684" marR="6684" marT="6684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[VMC_SRS-2917] The thing does something in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something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Something::Function</a:t>
                      </a:r>
                    </a:p>
                  </a:txBody>
                  <a:tcPr marL="6684" marR="6684" marT="6684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[VMC_SRS-2918] The thing does something in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something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Something::Function</a:t>
                      </a:r>
                    </a:p>
                  </a:txBody>
                  <a:tcPr marL="6684" marR="6684" marT="6684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[VMC_SRS-2919] The thing does something in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something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Something::Function</a:t>
                      </a:r>
                    </a:p>
                  </a:txBody>
                  <a:tcPr marL="6684" marR="6684" marT="6684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0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Control Moment Gyroscope Control </a:t>
            </a:r>
            <a:r>
              <a:rPr lang="en-US" dirty="0" smtClean="0"/>
              <a:t>Cyclic Inputs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166513"/>
              </p:ext>
            </p:extLst>
          </p:nvPr>
        </p:nvGraphicFramePr>
        <p:xfrm>
          <a:off x="361950" y="1214438"/>
          <a:ext cx="1165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650"/>
                <a:gridCol w="2209800"/>
                <a:gridCol w="2286000"/>
                <a:gridCol w="27241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 Data Item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Source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 Mechanism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Item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Item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Item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Item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Item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Item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Item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Item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26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Moment Gyroscope Control Event / Message Inputs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229480"/>
              </p:ext>
            </p:extLst>
          </p:nvPr>
        </p:nvGraphicFramePr>
        <p:xfrm>
          <a:off x="142875" y="1595438"/>
          <a:ext cx="11496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675"/>
                <a:gridCol w="2381250"/>
                <a:gridCol w="18097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 Message Data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Class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Source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94A59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SOURCE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94A59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94A59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SOURCE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94A59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94A59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T="45725" marB="45725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6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722</Words>
  <Application>Microsoft Office PowerPoint</Application>
  <PresentationFormat>Widescreen</PresentationFormat>
  <Paragraphs>264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ABCDDetailed Design</vt:lpstr>
      <vt:lpstr>Table of Contents</vt:lpstr>
      <vt:lpstr>Layered Diagram Flight SW Architecture</vt:lpstr>
      <vt:lpstr>Avionics Functional Decomposition</vt:lpstr>
      <vt:lpstr>Control Moment Gyroscope Control Functional Overview</vt:lpstr>
      <vt:lpstr>Control Moment Gyroscope Control Functional Overview (continued)</vt:lpstr>
      <vt:lpstr>Control Moment Gyroscope Control Detailed Design – Requirement Trace</vt:lpstr>
      <vt:lpstr>Control Moment Gyroscope Control Cyclic Inputs</vt:lpstr>
      <vt:lpstr>Control Moment Gyroscope Control Event / Message Inputs</vt:lpstr>
      <vt:lpstr>Control Moment Gyroscope Control Cyclic Outputs</vt:lpstr>
      <vt:lpstr>Control Moment Gyroscope Control Cyclic Outputs (Cont.)</vt:lpstr>
      <vt:lpstr>Control Moment Gyroscope Control Event / Message Outputs</vt:lpstr>
      <vt:lpstr>Control Moment Gyroscope Control Visible / Modifiable Outputs</vt:lpstr>
      <vt:lpstr>Control Moment Gyroscope Control Data Object Definition</vt:lpstr>
      <vt:lpstr>Control Moment Gyroscope Control Data Object Definition (Cont)</vt:lpstr>
      <vt:lpstr>Control Moment Gyroscope Control Detailed Design –Class Diagram</vt:lpstr>
      <vt:lpstr>CMGC Gains Detailed Design – Class Diagram</vt:lpstr>
      <vt:lpstr>Control Gyroscope Control Command Handler Detailed Design – Class Diagram</vt:lpstr>
      <vt:lpstr>Control Moment Gyroscope Control – Elaborate Sequence Diagram</vt:lpstr>
      <vt:lpstr>Control Moment Gyroscope Control – Initialize Sequence Diagram</vt:lpstr>
      <vt:lpstr>Control Moment Gyroscope Control Detailed Design –Class Diagram</vt:lpstr>
      <vt:lpstr>CMGC Gains Detailed Design – Class Diagram</vt:lpstr>
      <vt:lpstr>Control Gyroscope Control Command Handler Detailed Design – Class Diagram</vt:lpstr>
      <vt:lpstr>Control Moment Gyroscope Control – Elaborate Sequence Diagram</vt:lpstr>
      <vt:lpstr>Control Moment Gyroscope Control – Initialize Sequence Diagram</vt:lpstr>
      <vt:lpstr>Control Moment Gyroscope Control – Periodic Cyclic Processing Sequence Diagram</vt:lpstr>
      <vt:lpstr>Control Moment Gyroscope Control – Periodic Cyclic Processing Sequence Diagram</vt:lpstr>
      <vt:lpstr>Control Moment Gyroscope Control Software Constraints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Freitas, Frances</dc:creator>
  <cp:lastModifiedBy>Bagde (US), Ajinkya</cp:lastModifiedBy>
  <cp:revision>9</cp:revision>
  <dcterms:created xsi:type="dcterms:W3CDTF">2019-10-07T03:07:00Z</dcterms:created>
  <dcterms:modified xsi:type="dcterms:W3CDTF">2019-10-11T19:11:09Z</dcterms:modified>
</cp:coreProperties>
</file>