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aH29Hddhc+29e9t6qo+WQRcO4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7D1F6-0E34-483A-84FC-C0AA9AD8AEFF}">
  <a:tblStyle styleId="{74A7D1F6-0E34-483A-84FC-C0AA9AD8AEFF}"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01F56FA1-39CD-4343-9C01-1A9B13A93B49}"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620D32C-7E22-4873-B437-510F87B0B7BB}" styleName="Table_2">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5" name="Google Shape;26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831850" y="2216727"/>
            <a:ext cx="10515600" cy="1025100"/>
          </a:xfrm>
          <a:prstGeom prst="rect">
            <a:avLst/>
          </a:prstGeom>
          <a:solidFill>
            <a:srgbClr val="2C4E86"/>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3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3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34"/>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4"/>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34"/>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3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35"/>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5"/>
          <p:cNvSpPr>
            <a:spLocks noGrp="1"/>
          </p:cNvSpPr>
          <p:nvPr>
            <p:ph type="pic" idx="2"/>
          </p:nvPr>
        </p:nvSpPr>
        <p:spPr>
          <a:xfrm>
            <a:off x="5183188" y="987425"/>
            <a:ext cx="6172200" cy="4873500"/>
          </a:xfrm>
          <a:prstGeom prst="rect">
            <a:avLst/>
          </a:prstGeom>
          <a:noFill/>
          <a:ln>
            <a:noFill/>
          </a:ln>
        </p:spPr>
      </p:sp>
      <p:sp>
        <p:nvSpPr>
          <p:cNvPr id="83" name="Google Shape;83;p35"/>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4" name="Google Shape;84;p3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3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6"/>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7"/>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37"/>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7"/>
        <p:cNvGrpSpPr/>
        <p:nvPr/>
      </p:nvGrpSpPr>
      <p:grpSpPr>
        <a:xfrm>
          <a:off x="0" y="0"/>
          <a:ext cx="0" cy="0"/>
          <a:chOff x="0" y="0"/>
          <a:chExt cx="0" cy="0"/>
        </a:xfrm>
      </p:grpSpPr>
      <p:sp>
        <p:nvSpPr>
          <p:cNvPr id="18" name="Google Shape;18;p24"/>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24"/>
          <p:cNvSpPr txBox="1"/>
          <p:nvPr/>
        </p:nvSpPr>
        <p:spPr>
          <a:xfrm>
            <a:off x="64655" y="6343135"/>
            <a:ext cx="9005100" cy="40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21"/>
        <p:cNvGrpSpPr/>
        <p:nvPr/>
      </p:nvGrpSpPr>
      <p:grpSpPr>
        <a:xfrm>
          <a:off x="0" y="0"/>
          <a:ext cx="0" cy="0"/>
          <a:chOff x="0" y="0"/>
          <a:chExt cx="0" cy="0"/>
        </a:xfrm>
      </p:grpSpPr>
      <p:sp>
        <p:nvSpPr>
          <p:cNvPr id="22" name="Google Shape;22;p25"/>
          <p:cNvSpPr txBox="1"/>
          <p:nvPr/>
        </p:nvSpPr>
        <p:spPr>
          <a:xfrm>
            <a:off x="64655" y="6343135"/>
            <a:ext cx="9005100" cy="40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25"/>
          <p:cNvSpPr txBox="1"/>
          <p:nvPr/>
        </p:nvSpPr>
        <p:spPr>
          <a:xfrm>
            <a:off x="64654" y="6401098"/>
            <a:ext cx="11830800" cy="276900"/>
          </a:xfrm>
          <a:prstGeom prst="rect">
            <a:avLst/>
          </a:prstGeom>
          <a:solidFill>
            <a:srgbClr val="2C4E8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18 February 2025| U &amp; P U. Patel Department of Computer Engineering</a:t>
            </a:r>
            <a:endParaRPr sz="1200" b="1" i="0" u="none" strike="noStrike" cap="none">
              <a:solidFill>
                <a:schemeClr val="lt1"/>
              </a:solidFill>
              <a:latin typeface="Calibri"/>
              <a:ea typeface="Calibri"/>
              <a:cs typeface="Calibri"/>
              <a:sym typeface="Calibri"/>
            </a:endParaRPr>
          </a:p>
        </p:txBody>
      </p:sp>
      <p:sp>
        <p:nvSpPr>
          <p:cNvPr id="24" name="Google Shape;24;p25"/>
          <p:cNvSpPr txBox="1"/>
          <p:nvPr/>
        </p:nvSpPr>
        <p:spPr>
          <a:xfrm>
            <a:off x="64654" y="428831"/>
            <a:ext cx="11978700" cy="91500"/>
          </a:xfrm>
          <a:prstGeom prst="rect">
            <a:avLst/>
          </a:prstGeom>
          <a:gradFill>
            <a:gsLst>
              <a:gs pos="0">
                <a:srgbClr val="D7E0F2"/>
              </a:gs>
              <a:gs pos="100000">
                <a:srgbClr val="1F3864"/>
              </a:gs>
            </a:gsLst>
            <a:lin ang="10800025"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26"/>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37"/>
        <p:cNvGrpSpPr/>
        <p:nvPr/>
      </p:nvGrpSpPr>
      <p:grpSpPr>
        <a:xfrm>
          <a:off x="0" y="0"/>
          <a:ext cx="0" cy="0"/>
          <a:chOff x="0" y="0"/>
          <a:chExt cx="0" cy="0"/>
        </a:xfrm>
      </p:grpSpPr>
      <p:sp>
        <p:nvSpPr>
          <p:cNvPr id="38" name="Google Shape;38;p28"/>
          <p:cNvSpPr txBox="1"/>
          <p:nvPr/>
        </p:nvSpPr>
        <p:spPr>
          <a:xfrm>
            <a:off x="64655" y="6343135"/>
            <a:ext cx="9005100" cy="40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 name="Google Shape;39;p28"/>
          <p:cNvSpPr txBox="1"/>
          <p:nvPr/>
        </p:nvSpPr>
        <p:spPr>
          <a:xfrm>
            <a:off x="64654" y="6401098"/>
            <a:ext cx="11830800" cy="276900"/>
          </a:xfrm>
          <a:prstGeom prst="rect">
            <a:avLst/>
          </a:prstGeom>
          <a:solidFill>
            <a:srgbClr val="2C4E8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Calibri"/>
                <a:ea typeface="Calibri"/>
                <a:cs typeface="Calibri"/>
                <a:sym typeface="Calibri"/>
              </a:rPr>
              <a:t>18 February 2025| U &amp; P U. Patel Department of Computer Engineering</a:t>
            </a:r>
            <a:endParaRPr sz="1200" b="1" i="0" u="none" strike="noStrike" cap="none">
              <a:solidFill>
                <a:schemeClr val="lt1"/>
              </a:solidFill>
              <a:latin typeface="Calibri"/>
              <a:ea typeface="Calibri"/>
              <a:cs typeface="Calibri"/>
              <a:sym typeface="Calibri"/>
            </a:endParaRPr>
          </a:p>
        </p:txBody>
      </p:sp>
      <p:sp>
        <p:nvSpPr>
          <p:cNvPr id="40" name="Google Shape;40;p28"/>
          <p:cNvSpPr txBox="1"/>
          <p:nvPr/>
        </p:nvSpPr>
        <p:spPr>
          <a:xfrm>
            <a:off x="64654" y="428831"/>
            <a:ext cx="11978700" cy="91500"/>
          </a:xfrm>
          <a:prstGeom prst="rect">
            <a:avLst/>
          </a:prstGeom>
          <a:gradFill>
            <a:gsLst>
              <a:gs pos="0">
                <a:srgbClr val="D7E0F2"/>
              </a:gs>
              <a:gs pos="100000">
                <a:srgbClr val="1F3864"/>
              </a:gs>
            </a:gsLst>
            <a:lin ang="10800025"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lt1"/>
              </a:solidFill>
              <a:latin typeface="Calibri"/>
              <a:ea typeface="Calibri"/>
              <a:cs typeface="Calibri"/>
              <a:sym typeface="Calibri"/>
            </a:endParaRPr>
          </a:p>
        </p:txBody>
      </p:sp>
      <p:sp>
        <p:nvSpPr>
          <p:cNvPr id="41" name="Google Shape;41;p28"/>
          <p:cNvSpPr txBox="1"/>
          <p:nvPr/>
        </p:nvSpPr>
        <p:spPr>
          <a:xfrm>
            <a:off x="3184549" y="-12471"/>
            <a:ext cx="48120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29"/>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0"/>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0"/>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31"/>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1"/>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31"/>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1"/>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31"/>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title"/>
          </p:nvPr>
        </p:nvSpPr>
        <p:spPr>
          <a:xfrm>
            <a:off x="831850" y="1960775"/>
            <a:ext cx="10515600" cy="1281052"/>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25000"/>
              <a:buFont typeface="Arial"/>
              <a:buNone/>
            </a:pPr>
            <a:r>
              <a:rPr lang="en-US" sz="4800" b="1" dirty="0"/>
              <a:t>Unit-1 </a:t>
            </a:r>
            <a:br>
              <a:rPr lang="en-US" sz="4800" b="1" dirty="0"/>
            </a:br>
            <a:r>
              <a:rPr lang="en-US" sz="4800" b="1" dirty="0"/>
              <a:t>OVERVIEW OF C++ PROGRAMMING</a:t>
            </a:r>
            <a:endParaRPr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2"/>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 fundamental Datatypes</a:t>
            </a:r>
            <a:endParaRPr/>
          </a:p>
        </p:txBody>
      </p:sp>
      <p:sp>
        <p:nvSpPr>
          <p:cNvPr id="160" name="Google Shape;160;p42"/>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SzPct val="108108"/>
              <a:buFont typeface="Noto Sans Symbols"/>
              <a:buChar char="⮚"/>
            </a:pPr>
            <a:r>
              <a:rPr lang="en-US" b="1"/>
              <a:t>Int</a:t>
            </a:r>
            <a:endParaRPr b="1"/>
          </a:p>
          <a:p>
            <a:pPr marL="457200" lvl="0" indent="-406400" algn="l" rtl="0">
              <a:lnSpc>
                <a:spcPct val="90000"/>
              </a:lnSpc>
              <a:spcBef>
                <a:spcPts val="1000"/>
              </a:spcBef>
              <a:spcAft>
                <a:spcPts val="0"/>
              </a:spcAft>
              <a:buClr>
                <a:schemeClr val="dk1"/>
              </a:buClr>
              <a:buSzPct val="108108"/>
              <a:buNone/>
            </a:pPr>
            <a:r>
              <a:rPr lang="en-US"/>
              <a:t>The int keyword is used to indicate integers.</a:t>
            </a:r>
            <a:endParaRPr/>
          </a:p>
          <a:p>
            <a:pPr marL="457200" lvl="0" indent="-406400" algn="l" rtl="0">
              <a:lnSpc>
                <a:spcPct val="90000"/>
              </a:lnSpc>
              <a:spcBef>
                <a:spcPts val="1000"/>
              </a:spcBef>
              <a:spcAft>
                <a:spcPts val="0"/>
              </a:spcAft>
              <a:buClr>
                <a:schemeClr val="dk1"/>
              </a:buClr>
              <a:buSzPct val="108108"/>
              <a:buNone/>
            </a:pPr>
            <a:r>
              <a:rPr lang="en-US"/>
              <a:t>Its size is usually 4 bytes. Meaning, it can store values from -2147483648 to 2147483647.</a:t>
            </a:r>
            <a:endParaRPr/>
          </a:p>
          <a:p>
            <a:pPr marL="457200" lvl="0" indent="-406400" algn="l" rtl="0">
              <a:lnSpc>
                <a:spcPct val="90000"/>
              </a:lnSpc>
              <a:spcBef>
                <a:spcPts val="1000"/>
              </a:spcBef>
              <a:spcAft>
                <a:spcPts val="0"/>
              </a:spcAft>
              <a:buClr>
                <a:schemeClr val="dk1"/>
              </a:buClr>
              <a:buSzPct val="108108"/>
              <a:buNone/>
            </a:pPr>
            <a:r>
              <a:rPr lang="en-US"/>
              <a:t>Eg.  int salary= 20000;</a:t>
            </a:r>
            <a:endParaRPr/>
          </a:p>
          <a:p>
            <a:pPr marL="457200" lvl="0" indent="-406400" algn="l" rtl="0">
              <a:lnSpc>
                <a:spcPct val="90000"/>
              </a:lnSpc>
              <a:spcBef>
                <a:spcPts val="1000"/>
              </a:spcBef>
              <a:spcAft>
                <a:spcPts val="0"/>
              </a:spcAft>
              <a:buClr>
                <a:schemeClr val="dk1"/>
              </a:buClr>
              <a:buSzPct val="108108"/>
              <a:buNone/>
            </a:pPr>
            <a:endParaRPr/>
          </a:p>
          <a:p>
            <a:pPr marL="457200" lvl="0" indent="-406400" algn="l" rtl="0">
              <a:lnSpc>
                <a:spcPct val="90000"/>
              </a:lnSpc>
              <a:spcBef>
                <a:spcPts val="1000"/>
              </a:spcBef>
              <a:spcAft>
                <a:spcPts val="0"/>
              </a:spcAft>
              <a:buSzPct val="108108"/>
              <a:buFont typeface="Noto Sans Symbols"/>
              <a:buChar char="⮚"/>
            </a:pPr>
            <a:r>
              <a:rPr lang="en-US" b="1"/>
              <a:t>Float and double</a:t>
            </a:r>
            <a:endParaRPr/>
          </a:p>
          <a:p>
            <a:pPr marL="50800" lvl="0" indent="0" algn="l" rtl="0">
              <a:lnSpc>
                <a:spcPct val="90000"/>
              </a:lnSpc>
              <a:spcBef>
                <a:spcPts val="1000"/>
              </a:spcBef>
              <a:spcAft>
                <a:spcPts val="0"/>
              </a:spcAft>
              <a:buSzPct val="108108"/>
              <a:buNone/>
            </a:pPr>
            <a:r>
              <a:rPr lang="en-US"/>
              <a:t>float and double are used to store floating-point numbers (decimals and exponentials).</a:t>
            </a:r>
            <a:endParaRPr/>
          </a:p>
          <a:p>
            <a:pPr marL="50800" lvl="0" indent="0" algn="l" rtl="0">
              <a:lnSpc>
                <a:spcPct val="90000"/>
              </a:lnSpc>
              <a:spcBef>
                <a:spcPts val="1000"/>
              </a:spcBef>
              <a:spcAft>
                <a:spcPts val="0"/>
              </a:spcAft>
              <a:buSzPct val="108108"/>
              <a:buNone/>
            </a:pPr>
            <a:r>
              <a:rPr lang="en-US"/>
              <a:t>The size of float is 4 bytes and the size of double is 8 bytes. Hence, double has two times the precision of float</a:t>
            </a:r>
            <a:endParaRPr/>
          </a:p>
          <a:p>
            <a:pPr marL="50800" lvl="0" indent="0" algn="l" rtl="0">
              <a:lnSpc>
                <a:spcPct val="90000"/>
              </a:lnSpc>
              <a:spcBef>
                <a:spcPts val="1000"/>
              </a:spcBef>
              <a:spcAft>
                <a:spcPts val="0"/>
              </a:spcAft>
              <a:buSzPct val="108108"/>
              <a:buNone/>
            </a:pPr>
            <a:r>
              <a:rPr lang="en-US"/>
              <a:t>E.g. float km = 250.20;</a:t>
            </a:r>
            <a:endParaRPr/>
          </a:p>
          <a:p>
            <a:pPr marL="50800" lvl="0" indent="0" algn="l" rtl="0">
              <a:lnSpc>
                <a:spcPct val="90000"/>
              </a:lnSpc>
              <a:spcBef>
                <a:spcPts val="1000"/>
              </a:spcBef>
              <a:spcAft>
                <a:spcPts val="0"/>
              </a:spcAft>
              <a:buSzPct val="108108"/>
              <a:buNone/>
            </a:pPr>
            <a:r>
              <a:rPr lang="en-US"/>
              <a:t>Double distance = 45E12 i.e. 45*10^12</a:t>
            </a:r>
            <a:endParaRPr/>
          </a:p>
          <a:p>
            <a:pPr marL="457200" lvl="0" indent="-406400" algn="l" rtl="0">
              <a:lnSpc>
                <a:spcPct val="90000"/>
              </a:lnSpc>
              <a:spcBef>
                <a:spcPts val="1000"/>
              </a:spcBef>
              <a:spcAft>
                <a:spcPts val="0"/>
              </a:spcAft>
              <a:buClr>
                <a:schemeClr val="dk1"/>
              </a:buClr>
              <a:buSzPct val="108108"/>
              <a:buNone/>
            </a:pPr>
            <a:endParaRPr/>
          </a:p>
          <a:p>
            <a:pPr marL="457200" lvl="0" indent="-406400" algn="l" rtl="0">
              <a:lnSpc>
                <a:spcPct val="90000"/>
              </a:lnSpc>
              <a:spcBef>
                <a:spcPts val="1000"/>
              </a:spcBef>
              <a:spcAft>
                <a:spcPts val="0"/>
              </a:spcAft>
              <a:buClr>
                <a:schemeClr val="dk1"/>
              </a:buClr>
              <a:buSzPct val="108108"/>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3"/>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 fundamental Datatypes</a:t>
            </a:r>
            <a:endParaRPr/>
          </a:p>
        </p:txBody>
      </p:sp>
      <p:sp>
        <p:nvSpPr>
          <p:cNvPr id="166" name="Google Shape;166;p43"/>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SzPct val="108108"/>
              <a:buFont typeface="Noto Sans Symbols"/>
              <a:buChar char="⮚"/>
            </a:pPr>
            <a:r>
              <a:rPr lang="en-US" b="1"/>
              <a:t>Char</a:t>
            </a:r>
            <a:endParaRPr/>
          </a:p>
          <a:p>
            <a:pPr marL="457200" lvl="0" indent="-406400" algn="l" rtl="0">
              <a:lnSpc>
                <a:spcPct val="90000"/>
              </a:lnSpc>
              <a:spcBef>
                <a:spcPts val="1000"/>
              </a:spcBef>
              <a:spcAft>
                <a:spcPts val="0"/>
              </a:spcAft>
              <a:buClr>
                <a:schemeClr val="dk1"/>
              </a:buClr>
              <a:buSzPct val="108108"/>
              <a:buNone/>
            </a:pPr>
            <a:r>
              <a:rPr lang="en-US"/>
              <a:t>Keyword char is used for characters.</a:t>
            </a:r>
            <a:endParaRPr/>
          </a:p>
          <a:p>
            <a:pPr marL="457200" lvl="0" indent="-406400" algn="l" rtl="0">
              <a:lnSpc>
                <a:spcPct val="90000"/>
              </a:lnSpc>
              <a:spcBef>
                <a:spcPts val="1000"/>
              </a:spcBef>
              <a:spcAft>
                <a:spcPts val="0"/>
              </a:spcAft>
              <a:buClr>
                <a:schemeClr val="dk1"/>
              </a:buClr>
              <a:buSzPct val="108108"/>
              <a:buNone/>
            </a:pPr>
            <a:r>
              <a:rPr lang="en-US"/>
              <a:t>Its size is 1 byte.</a:t>
            </a:r>
            <a:endParaRPr/>
          </a:p>
          <a:p>
            <a:pPr marL="457200" lvl="0" indent="-406400" algn="l" rtl="0">
              <a:lnSpc>
                <a:spcPct val="90000"/>
              </a:lnSpc>
              <a:spcBef>
                <a:spcPts val="1000"/>
              </a:spcBef>
              <a:spcAft>
                <a:spcPts val="0"/>
              </a:spcAft>
              <a:buClr>
                <a:schemeClr val="dk1"/>
              </a:buClr>
              <a:buSzPct val="108108"/>
              <a:buNone/>
            </a:pPr>
            <a:r>
              <a:rPr lang="en-US"/>
              <a:t>Characters in C++ are enclosed inside single quotes ' '.</a:t>
            </a:r>
            <a:endParaRPr/>
          </a:p>
          <a:p>
            <a:pPr marL="457200" lvl="0" indent="-406400" algn="l" rtl="0">
              <a:lnSpc>
                <a:spcPct val="90000"/>
              </a:lnSpc>
              <a:spcBef>
                <a:spcPts val="1000"/>
              </a:spcBef>
              <a:spcAft>
                <a:spcPts val="0"/>
              </a:spcAft>
              <a:buClr>
                <a:schemeClr val="dk1"/>
              </a:buClr>
              <a:buSzPct val="108108"/>
              <a:buNone/>
            </a:pPr>
            <a:r>
              <a:rPr lang="en-US"/>
              <a:t>E.g. : char Alpha = ‘A’;</a:t>
            </a:r>
            <a:endParaRPr/>
          </a:p>
          <a:p>
            <a:pPr marL="457200" lvl="0" indent="-406400" algn="l" rtl="0">
              <a:lnSpc>
                <a:spcPct val="90000"/>
              </a:lnSpc>
              <a:spcBef>
                <a:spcPts val="1000"/>
              </a:spcBef>
              <a:spcAft>
                <a:spcPts val="0"/>
              </a:spcAft>
              <a:buClr>
                <a:schemeClr val="dk1"/>
              </a:buClr>
              <a:buSzPct val="108108"/>
              <a:buNone/>
            </a:pPr>
            <a:endParaRPr/>
          </a:p>
          <a:p>
            <a:pPr marL="457200" lvl="0" indent="-406400" algn="l" rtl="0">
              <a:lnSpc>
                <a:spcPct val="90000"/>
              </a:lnSpc>
              <a:spcBef>
                <a:spcPts val="1000"/>
              </a:spcBef>
              <a:spcAft>
                <a:spcPts val="0"/>
              </a:spcAft>
              <a:buSzPct val="108108"/>
              <a:buFont typeface="Noto Sans Symbols"/>
              <a:buChar char="⮚"/>
            </a:pPr>
            <a:r>
              <a:rPr lang="en-US" b="1"/>
              <a:t>Wchar_t</a:t>
            </a:r>
            <a:endParaRPr b="1"/>
          </a:p>
          <a:p>
            <a:pPr marL="457200" lvl="0" indent="-406400" algn="l" rtl="0">
              <a:lnSpc>
                <a:spcPct val="90000"/>
              </a:lnSpc>
              <a:spcBef>
                <a:spcPts val="1000"/>
              </a:spcBef>
              <a:spcAft>
                <a:spcPts val="0"/>
              </a:spcAft>
              <a:buClr>
                <a:schemeClr val="dk1"/>
              </a:buClr>
              <a:buSzPct val="108108"/>
              <a:buNone/>
            </a:pPr>
            <a:r>
              <a:rPr lang="en-US"/>
              <a:t>Wide character wchar_t is similar to the char data type, except its size is 2 bytes instead of 1.</a:t>
            </a:r>
            <a:endParaRPr/>
          </a:p>
          <a:p>
            <a:pPr marL="457200" lvl="0" indent="-406400" algn="l" rtl="0">
              <a:lnSpc>
                <a:spcPct val="90000"/>
              </a:lnSpc>
              <a:spcBef>
                <a:spcPts val="1000"/>
              </a:spcBef>
              <a:spcAft>
                <a:spcPts val="0"/>
              </a:spcAft>
              <a:buClr>
                <a:schemeClr val="dk1"/>
              </a:buClr>
              <a:buSzPct val="108108"/>
              <a:buNone/>
            </a:pPr>
            <a:r>
              <a:rPr lang="en-US"/>
              <a:t>It is used to represent characters that require more memory to represent them than a single char.</a:t>
            </a:r>
            <a:endParaRPr/>
          </a:p>
          <a:p>
            <a:pPr marL="457200" lvl="0" indent="-406400" algn="l" rtl="0">
              <a:lnSpc>
                <a:spcPct val="90000"/>
              </a:lnSpc>
              <a:spcBef>
                <a:spcPts val="1000"/>
              </a:spcBef>
              <a:spcAft>
                <a:spcPts val="0"/>
              </a:spcAft>
              <a:buClr>
                <a:schemeClr val="dk1"/>
              </a:buClr>
              <a:buSzPct val="108108"/>
              <a:buNone/>
            </a:pPr>
            <a:r>
              <a:rPr lang="en-US"/>
              <a:t>E.g.: w_char Alpha = L’ 日’; //Used for Japanese languages.</a:t>
            </a:r>
            <a:endParaRPr/>
          </a:p>
          <a:p>
            <a:pPr marL="457200" lvl="0" indent="-406400" algn="l" rtl="0">
              <a:lnSpc>
                <a:spcPct val="90000"/>
              </a:lnSpc>
              <a:spcBef>
                <a:spcPts val="1000"/>
              </a:spcBef>
              <a:spcAft>
                <a:spcPts val="0"/>
              </a:spcAft>
              <a:buClr>
                <a:schemeClr val="dk1"/>
              </a:buClr>
              <a:buSzPct val="108108"/>
              <a:buNone/>
            </a:pPr>
            <a:r>
              <a:rPr lang="en-US" b="1">
                <a:solidFill>
                  <a:srgbClr val="FF0000"/>
                </a:solidFill>
              </a:rPr>
              <a:t>Notice the letter L before the quotation marks.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4"/>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 fundamental Datatypes</a:t>
            </a:r>
            <a:endParaRPr/>
          </a:p>
        </p:txBody>
      </p:sp>
      <p:sp>
        <p:nvSpPr>
          <p:cNvPr id="172" name="Google Shape;172;p44"/>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400"/>
              <a:buFont typeface="Noto Sans Symbols"/>
              <a:buChar char="⮚"/>
            </a:pPr>
            <a:r>
              <a:rPr lang="en-US" b="1"/>
              <a:t>bool</a:t>
            </a:r>
            <a:endParaRPr b="1"/>
          </a:p>
          <a:p>
            <a:pPr marL="457200" lvl="0" indent="-406400" algn="l" rtl="0">
              <a:lnSpc>
                <a:spcPct val="90000"/>
              </a:lnSpc>
              <a:spcBef>
                <a:spcPts val="1000"/>
              </a:spcBef>
              <a:spcAft>
                <a:spcPts val="0"/>
              </a:spcAft>
              <a:buClr>
                <a:schemeClr val="dk1"/>
              </a:buClr>
              <a:buSzPts val="2400"/>
              <a:buNone/>
            </a:pPr>
            <a:r>
              <a:rPr lang="en-US"/>
              <a:t>The bool data type has one of two possible values: true or false.</a:t>
            </a:r>
            <a:endParaRPr/>
          </a:p>
          <a:p>
            <a:pPr marL="457200" lvl="0" indent="-406400" algn="l" rtl="0">
              <a:lnSpc>
                <a:spcPct val="90000"/>
              </a:lnSpc>
              <a:spcBef>
                <a:spcPts val="1000"/>
              </a:spcBef>
              <a:spcAft>
                <a:spcPts val="0"/>
              </a:spcAft>
              <a:buClr>
                <a:schemeClr val="dk1"/>
              </a:buClr>
              <a:buSzPts val="2400"/>
              <a:buNone/>
            </a:pPr>
            <a:r>
              <a:rPr lang="en-US"/>
              <a:t>Booleans are used in conditional statements and loops.</a:t>
            </a:r>
            <a:endParaRPr/>
          </a:p>
          <a:p>
            <a:pPr marL="457200" lvl="0" indent="-406400" algn="l" rtl="0">
              <a:lnSpc>
                <a:spcPct val="90000"/>
              </a:lnSpc>
              <a:spcBef>
                <a:spcPts val="1000"/>
              </a:spcBef>
              <a:spcAft>
                <a:spcPts val="0"/>
              </a:spcAft>
              <a:buClr>
                <a:schemeClr val="dk1"/>
              </a:buClr>
              <a:buSzPts val="2400"/>
              <a:buNone/>
            </a:pPr>
            <a:r>
              <a:rPr lang="en-US"/>
              <a:t>E.g.: bool cond = false;</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SzPts val="2400"/>
              <a:buFont typeface="Noto Sans Symbols"/>
              <a:buChar char="⮚"/>
            </a:pPr>
            <a:r>
              <a:rPr lang="en-US" b="1"/>
              <a:t>void</a:t>
            </a:r>
            <a:endParaRPr/>
          </a:p>
          <a:p>
            <a:pPr marL="50800" lvl="0" indent="0" algn="l" rtl="0">
              <a:lnSpc>
                <a:spcPct val="90000"/>
              </a:lnSpc>
              <a:spcBef>
                <a:spcPts val="1000"/>
              </a:spcBef>
              <a:spcAft>
                <a:spcPts val="0"/>
              </a:spcAft>
              <a:buSzPts val="2400"/>
              <a:buNone/>
            </a:pPr>
            <a:r>
              <a:rPr lang="en-US"/>
              <a:t>The void keyword indicates an absence of data. It means "nothing" or "no value".</a:t>
            </a:r>
            <a:endParaRPr/>
          </a:p>
          <a:p>
            <a:pPr marL="50800" lvl="0" indent="0" algn="l" rtl="0">
              <a:lnSpc>
                <a:spcPct val="90000"/>
              </a:lnSpc>
              <a:spcBef>
                <a:spcPts val="1000"/>
              </a:spcBef>
              <a:spcAft>
                <a:spcPts val="0"/>
              </a:spcAft>
              <a:buSzPts val="2400"/>
              <a:buNone/>
            </a:pPr>
            <a:r>
              <a:rPr lang="en-US"/>
              <a:t>We will use void when we learn about functions and pointers.</a:t>
            </a:r>
            <a:endParaRPr/>
          </a:p>
          <a:p>
            <a:pPr marL="50800" lvl="0" indent="0" algn="l" rtl="0">
              <a:lnSpc>
                <a:spcPct val="90000"/>
              </a:lnSpc>
              <a:spcBef>
                <a:spcPts val="1000"/>
              </a:spcBef>
              <a:spcAft>
                <a:spcPts val="0"/>
              </a:spcAft>
              <a:buSzPts val="2400"/>
              <a:buNone/>
            </a:pPr>
            <a:r>
              <a:rPr lang="en-US" b="1">
                <a:solidFill>
                  <a:srgbClr val="FF0000"/>
                </a:solidFill>
              </a:rPr>
              <a:t>Note: We cannot declare variables of the void type.</a:t>
            </a:r>
            <a:endParaRPr b="1">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5"/>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Challenges in datatype portabilities</a:t>
            </a:r>
            <a:endParaRPr/>
          </a:p>
        </p:txBody>
      </p:sp>
      <p:sp>
        <p:nvSpPr>
          <p:cNvPr id="178" name="Google Shape;178;p45"/>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Clr>
                <a:schemeClr val="dk1"/>
              </a:buClr>
              <a:buSzPct val="108108"/>
              <a:buNone/>
            </a:pPr>
            <a:r>
              <a:rPr lang="en-US"/>
              <a:t>Data type portability in C++ refers to the ability of code using specific data types to behave consistently across different platforms, compilers, and architectures. Challenges arise because the exact size, representation, and alignment of data types can vary.</a:t>
            </a:r>
            <a:endParaRPr/>
          </a:p>
          <a:p>
            <a:pPr marL="457200" lvl="0" indent="-406400" algn="l" rtl="0">
              <a:lnSpc>
                <a:spcPct val="90000"/>
              </a:lnSpc>
              <a:spcBef>
                <a:spcPts val="1000"/>
              </a:spcBef>
              <a:spcAft>
                <a:spcPts val="0"/>
              </a:spcAft>
              <a:buClr>
                <a:schemeClr val="dk1"/>
              </a:buClr>
              <a:buSzPct val="108108"/>
              <a:buNone/>
            </a:pPr>
            <a:r>
              <a:rPr lang="en-US"/>
              <a:t>Following are the challenges:</a:t>
            </a:r>
            <a:endParaRPr/>
          </a:p>
          <a:p>
            <a:pPr marL="457200" lvl="0" indent="-406400" algn="l" rtl="0">
              <a:lnSpc>
                <a:spcPct val="90000"/>
              </a:lnSpc>
              <a:spcBef>
                <a:spcPts val="1000"/>
              </a:spcBef>
              <a:spcAft>
                <a:spcPts val="0"/>
              </a:spcAft>
              <a:buClr>
                <a:schemeClr val="dk1"/>
              </a:buClr>
              <a:buSzPct val="108108"/>
              <a:buNone/>
            </a:pPr>
            <a:r>
              <a:rPr lang="en-US"/>
              <a:t>1. </a:t>
            </a:r>
            <a:r>
              <a:rPr lang="en-US" b="1"/>
              <a:t>Platform-Dependent Sizes: </a:t>
            </a:r>
            <a:endParaRPr/>
          </a:p>
          <a:p>
            <a:pPr marL="457200" lvl="0" indent="-406400" algn="l" rtl="0">
              <a:lnSpc>
                <a:spcPct val="90000"/>
              </a:lnSpc>
              <a:spcBef>
                <a:spcPts val="1000"/>
              </a:spcBef>
              <a:spcAft>
                <a:spcPts val="0"/>
              </a:spcAft>
              <a:buClr>
                <a:schemeClr val="dk1"/>
              </a:buClr>
              <a:buSzPct val="108108"/>
              <a:buNone/>
            </a:pPr>
            <a:r>
              <a:rPr lang="en-US" b="1"/>
              <a:t>Problem: </a:t>
            </a:r>
            <a:endParaRPr/>
          </a:p>
          <a:p>
            <a:pPr marL="457200" lvl="0" indent="-406400" algn="l" rtl="0">
              <a:lnSpc>
                <a:spcPct val="90000"/>
              </a:lnSpc>
              <a:spcBef>
                <a:spcPts val="1000"/>
              </a:spcBef>
              <a:spcAft>
                <a:spcPts val="0"/>
              </a:spcAft>
              <a:buClr>
                <a:schemeClr val="dk1"/>
              </a:buClr>
              <a:buSzPct val="108108"/>
              <a:buNone/>
            </a:pPr>
            <a:r>
              <a:rPr lang="en-US"/>
              <a:t>Fundamental data types like int, long, float, etc., do not have fixed sizes. </a:t>
            </a:r>
            <a:endParaRPr/>
          </a:p>
          <a:p>
            <a:pPr marL="457200" lvl="0" indent="-406400" algn="l" rtl="0">
              <a:lnSpc>
                <a:spcPct val="90000"/>
              </a:lnSpc>
              <a:spcBef>
                <a:spcPts val="1000"/>
              </a:spcBef>
              <a:spcAft>
                <a:spcPts val="0"/>
              </a:spcAft>
              <a:buClr>
                <a:schemeClr val="dk1"/>
              </a:buClr>
              <a:buSzPct val="108108"/>
              <a:buNone/>
            </a:pPr>
            <a:r>
              <a:rPr lang="en-US"/>
              <a:t>For example: On a 32-bit system, int is often 2 bytes.</a:t>
            </a:r>
            <a:endParaRPr/>
          </a:p>
          <a:p>
            <a:pPr marL="457200" lvl="0" indent="-406400" algn="l" rtl="0">
              <a:lnSpc>
                <a:spcPct val="90000"/>
              </a:lnSpc>
              <a:spcBef>
                <a:spcPts val="1000"/>
              </a:spcBef>
              <a:spcAft>
                <a:spcPts val="0"/>
              </a:spcAft>
              <a:buClr>
                <a:schemeClr val="dk1"/>
              </a:buClr>
              <a:buSzPct val="108108"/>
              <a:buNone/>
            </a:pPr>
            <a:r>
              <a:rPr lang="en-US"/>
              <a:t>On a 64-bit system, long may differ between platforms (e.g., 8 bytes on Linux but 4 bytes on Windows).</a:t>
            </a:r>
            <a:endParaRPr/>
          </a:p>
          <a:p>
            <a:pPr marL="457200" lvl="0" indent="-406400" algn="l" rtl="0">
              <a:lnSpc>
                <a:spcPct val="90000"/>
              </a:lnSpc>
              <a:spcBef>
                <a:spcPts val="1000"/>
              </a:spcBef>
              <a:spcAft>
                <a:spcPts val="0"/>
              </a:spcAft>
              <a:buClr>
                <a:schemeClr val="dk1"/>
              </a:buClr>
              <a:buSzPct val="108108"/>
              <a:buNone/>
            </a:pPr>
            <a:r>
              <a:rPr lang="en-US"/>
              <a:t>2. </a:t>
            </a:r>
            <a:r>
              <a:rPr lang="en-US" b="1"/>
              <a:t>Standard Library Differences</a:t>
            </a:r>
            <a:endParaRPr/>
          </a:p>
          <a:p>
            <a:pPr marL="457200" lvl="0" indent="-406400" algn="l" rtl="0">
              <a:lnSpc>
                <a:spcPct val="90000"/>
              </a:lnSpc>
              <a:spcBef>
                <a:spcPts val="1000"/>
              </a:spcBef>
              <a:spcAft>
                <a:spcPts val="0"/>
              </a:spcAft>
              <a:buClr>
                <a:schemeClr val="dk1"/>
              </a:buClr>
              <a:buSzPct val="108108"/>
              <a:buNone/>
            </a:pPr>
            <a:r>
              <a:rPr lang="en-US" b="1"/>
              <a:t>Problem</a:t>
            </a:r>
            <a:r>
              <a:rPr lang="en-US"/>
              <a:t>: Some library implementations or extensions may not be available or behave differently across platforms.</a:t>
            </a:r>
            <a:endParaRPr/>
          </a:p>
          <a:p>
            <a:pPr marL="457200" lvl="0" indent="-406400" algn="l" rtl="0">
              <a:lnSpc>
                <a:spcPct val="90000"/>
              </a:lnSpc>
              <a:spcBef>
                <a:spcPts val="1000"/>
              </a:spcBef>
              <a:spcAft>
                <a:spcPts val="0"/>
              </a:spcAft>
              <a:buClr>
                <a:schemeClr val="dk1"/>
              </a:buClr>
              <a:buSzPct val="108108"/>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6"/>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Cont..</a:t>
            </a:r>
            <a:endParaRPr/>
          </a:p>
        </p:txBody>
      </p:sp>
      <p:sp>
        <p:nvSpPr>
          <p:cNvPr id="184" name="Google Shape;184;p46"/>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400"/>
              <a:buNone/>
            </a:pPr>
            <a:r>
              <a:rPr lang="en-US"/>
              <a:t>3. </a:t>
            </a:r>
            <a:r>
              <a:rPr lang="en-US" b="1"/>
              <a:t>Character Encoding</a:t>
            </a:r>
            <a:endParaRPr/>
          </a:p>
          <a:p>
            <a:pPr marL="457200" lvl="0" indent="-406400" algn="l" rtl="0">
              <a:lnSpc>
                <a:spcPct val="90000"/>
              </a:lnSpc>
              <a:spcBef>
                <a:spcPts val="1000"/>
              </a:spcBef>
              <a:spcAft>
                <a:spcPts val="0"/>
              </a:spcAft>
              <a:buClr>
                <a:schemeClr val="dk1"/>
              </a:buClr>
              <a:buSzPts val="2400"/>
              <a:buNone/>
            </a:pPr>
            <a:r>
              <a:rPr lang="en-US" b="1"/>
              <a:t>Problem</a:t>
            </a:r>
            <a:r>
              <a:rPr lang="en-US"/>
              <a:t>: Different platforms may use different character encodings (e.g., ASCII vs. UTF-16).</a:t>
            </a:r>
            <a:endParaRPr/>
          </a:p>
          <a:p>
            <a:pPr marL="457200" lvl="0" indent="-406400" algn="l" rtl="0">
              <a:lnSpc>
                <a:spcPct val="90000"/>
              </a:lnSpc>
              <a:spcBef>
                <a:spcPts val="1000"/>
              </a:spcBef>
              <a:spcAft>
                <a:spcPts val="0"/>
              </a:spcAft>
              <a:buClr>
                <a:schemeClr val="dk1"/>
              </a:buClr>
              <a:buSzPts val="2400"/>
              <a:buNone/>
            </a:pPr>
            <a:r>
              <a:rPr lang="en-US"/>
              <a:t>4. </a:t>
            </a:r>
            <a:r>
              <a:rPr lang="en-US" b="1"/>
              <a:t>Compiler-Specific Behavior</a:t>
            </a:r>
            <a:endParaRPr/>
          </a:p>
          <a:p>
            <a:pPr marL="457200" lvl="0" indent="-406400" algn="l" rtl="0">
              <a:lnSpc>
                <a:spcPct val="90000"/>
              </a:lnSpc>
              <a:spcBef>
                <a:spcPts val="1000"/>
              </a:spcBef>
              <a:spcAft>
                <a:spcPts val="0"/>
              </a:spcAft>
              <a:buClr>
                <a:schemeClr val="dk1"/>
              </a:buClr>
              <a:buSzPts val="2400"/>
              <a:buNone/>
            </a:pPr>
            <a:r>
              <a:rPr lang="en-US" b="1"/>
              <a:t>Problem</a:t>
            </a:r>
            <a:r>
              <a:rPr lang="en-US"/>
              <a:t>: Compiler extensions or undefined behavior might work differently (or fail) when the code is compiled with a different toolchain.</a:t>
            </a:r>
            <a:endParaRPr/>
          </a:p>
          <a:p>
            <a:pPr marL="457200" lvl="0" indent="-406400" algn="l" rtl="0">
              <a:lnSpc>
                <a:spcPct val="90000"/>
              </a:lnSpc>
              <a:spcBef>
                <a:spcPts val="1000"/>
              </a:spcBef>
              <a:spcAft>
                <a:spcPts val="0"/>
              </a:spcAft>
              <a:buClr>
                <a:schemeClr val="dk1"/>
              </a:buClr>
              <a:buSzPts val="2400"/>
              <a:buNone/>
            </a:pPr>
            <a:r>
              <a:rPr lang="en-US"/>
              <a:t>5. </a:t>
            </a:r>
            <a:r>
              <a:rPr lang="en-US" b="1"/>
              <a:t>Differences in sizeof</a:t>
            </a:r>
            <a:endParaRPr b="1"/>
          </a:p>
          <a:p>
            <a:pPr marL="457200" lvl="0" indent="-406400" algn="l" rtl="0">
              <a:lnSpc>
                <a:spcPct val="90000"/>
              </a:lnSpc>
              <a:spcBef>
                <a:spcPts val="1000"/>
              </a:spcBef>
              <a:spcAft>
                <a:spcPts val="0"/>
              </a:spcAft>
              <a:buClr>
                <a:schemeClr val="dk1"/>
              </a:buClr>
              <a:buSzPts val="2400"/>
              <a:buNone/>
            </a:pPr>
            <a:r>
              <a:rPr lang="en-US" b="1"/>
              <a:t>Problem</a:t>
            </a:r>
            <a:r>
              <a:rPr lang="en-US"/>
              <a:t>: The sizeof operator's results depend on the data type size, which is not consistent across platforms.</a:t>
            </a:r>
            <a:endParaRPr/>
          </a:p>
          <a:p>
            <a:pPr marL="457200" lvl="0" indent="-406400" algn="l" rtl="0">
              <a:lnSpc>
                <a:spcPct val="90000"/>
              </a:lnSpc>
              <a:spcBef>
                <a:spcPts val="1000"/>
              </a:spcBef>
              <a:spcAft>
                <a:spcPts val="0"/>
              </a:spcAft>
              <a:buClr>
                <a:schemeClr val="dk1"/>
              </a:buClr>
              <a:buSzPts val="2400"/>
              <a:buNone/>
            </a:pPr>
            <a:r>
              <a:rPr lang="en-US"/>
              <a:t>6. </a:t>
            </a:r>
            <a:r>
              <a:rPr lang="en-US" b="1"/>
              <a:t>Third-Party Libraries</a:t>
            </a:r>
            <a:endParaRPr/>
          </a:p>
          <a:p>
            <a:pPr marL="457200" lvl="0" indent="-406400" algn="l" rtl="0">
              <a:lnSpc>
                <a:spcPct val="90000"/>
              </a:lnSpc>
              <a:spcBef>
                <a:spcPts val="1000"/>
              </a:spcBef>
              <a:spcAft>
                <a:spcPts val="0"/>
              </a:spcAft>
              <a:buClr>
                <a:schemeClr val="dk1"/>
              </a:buClr>
              <a:buSzPts val="2400"/>
              <a:buNone/>
            </a:pPr>
            <a:r>
              <a:rPr lang="en-US" b="1"/>
              <a:t>Problem</a:t>
            </a:r>
            <a:r>
              <a:rPr lang="en-US"/>
              <a:t>: Dependencies on third-party libraries can introduce portability issues if the libraries are not available or optimized for all platforms.</a:t>
            </a:r>
            <a:endParaRPr/>
          </a:p>
          <a:p>
            <a:pPr marL="457200" lvl="0" indent="-4064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7"/>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sz="3600"/>
              <a:t>Introduction to Object-Oriented Programming (OOP): 	</a:t>
            </a:r>
            <a:endParaRPr/>
          </a:p>
        </p:txBody>
      </p:sp>
      <p:sp>
        <p:nvSpPr>
          <p:cNvPr id="190" name="Google Shape;190;p47"/>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400"/>
              <a:buFont typeface="Arial"/>
              <a:buChar char="•"/>
            </a:pPr>
            <a:r>
              <a:rPr lang="en-US"/>
              <a:t>As the name suggests uses objects in programming. </a:t>
            </a:r>
            <a:endParaRPr/>
          </a:p>
          <a:p>
            <a:pPr marL="457200" lvl="0" indent="-406400" algn="l" rtl="0">
              <a:lnSpc>
                <a:spcPct val="90000"/>
              </a:lnSpc>
              <a:spcBef>
                <a:spcPts val="1000"/>
              </a:spcBef>
              <a:spcAft>
                <a:spcPts val="0"/>
              </a:spcAft>
              <a:buSzPts val="2400"/>
              <a:buFont typeface="Arial"/>
              <a:buChar char="•"/>
            </a:pPr>
            <a:r>
              <a:rPr lang="en-US"/>
              <a:t>Object-oriented programming aims to implement real-world entities like inheritance, hiding, polymorphism, etc. in programming. </a:t>
            </a:r>
            <a:endParaRPr/>
          </a:p>
          <a:p>
            <a:pPr marL="457200" lvl="0" indent="-406400" algn="l" rtl="0">
              <a:lnSpc>
                <a:spcPct val="90000"/>
              </a:lnSpc>
              <a:spcBef>
                <a:spcPts val="1000"/>
              </a:spcBef>
              <a:spcAft>
                <a:spcPts val="0"/>
              </a:spcAft>
              <a:buSzPts val="2400"/>
              <a:buFont typeface="Arial"/>
              <a:buChar char="•"/>
            </a:pPr>
            <a:r>
              <a:rPr lang="en-US"/>
              <a:t>The main aim of OOP is to bind together the data and the functions that operate on them so that no other part of the code can access this data except that function.</a:t>
            </a:r>
            <a:endParaRPr/>
          </a:p>
        </p:txBody>
      </p:sp>
      <p:pic>
        <p:nvPicPr>
          <p:cNvPr id="191" name="Google Shape;191;p47" descr="Lightbox"/>
          <p:cNvPicPr preferRelativeResize="0"/>
          <p:nvPr/>
        </p:nvPicPr>
        <p:blipFill rotWithShape="1">
          <a:blip r:embed="rId3">
            <a:alphaModFix/>
          </a:blip>
          <a:srcRect/>
          <a:stretch/>
        </p:blipFill>
        <p:spPr>
          <a:xfrm>
            <a:off x="7023304" y="1839161"/>
            <a:ext cx="4503974" cy="45039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7"/>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Arial"/>
              <a:buNone/>
            </a:pPr>
            <a:r>
              <a:rPr lang="en-US" sz="5400"/>
              <a:t>What is a class?</a:t>
            </a:r>
            <a:endParaRPr/>
          </a:p>
        </p:txBody>
      </p:sp>
      <p:sp>
        <p:nvSpPr>
          <p:cNvPr id="198" name="Google Shape;198;p7"/>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200"/>
              <a:buNone/>
            </a:pPr>
            <a:r>
              <a:rPr lang="en-US" sz="2200"/>
              <a:t>It is a user-defined data type, which holds its own </a:t>
            </a:r>
            <a:r>
              <a:rPr lang="en-US" sz="2200" b="1"/>
              <a:t>data members and member functions</a:t>
            </a:r>
            <a:r>
              <a:rPr lang="en-US" sz="2200"/>
              <a:t>, which can be accessed and used by creating an instance of that class. </a:t>
            </a:r>
            <a:endParaRPr/>
          </a:p>
          <a:p>
            <a:pPr marL="0" lvl="0" indent="0" algn="l" rtl="0">
              <a:lnSpc>
                <a:spcPct val="90000"/>
              </a:lnSpc>
              <a:spcBef>
                <a:spcPts val="0"/>
              </a:spcBef>
              <a:spcAft>
                <a:spcPts val="0"/>
              </a:spcAft>
              <a:buClr>
                <a:schemeClr val="dk1"/>
              </a:buClr>
              <a:buSzPts val="2200"/>
              <a:buNone/>
            </a:pPr>
            <a:endParaRPr sz="2200"/>
          </a:p>
          <a:p>
            <a:pPr marL="0" lvl="0" indent="0" algn="l" rtl="0">
              <a:lnSpc>
                <a:spcPct val="90000"/>
              </a:lnSpc>
              <a:spcBef>
                <a:spcPts val="0"/>
              </a:spcBef>
              <a:spcAft>
                <a:spcPts val="0"/>
              </a:spcAft>
              <a:buClr>
                <a:schemeClr val="dk1"/>
              </a:buClr>
              <a:buSzPts val="2200"/>
              <a:buNone/>
            </a:pPr>
            <a:r>
              <a:rPr lang="en-US" sz="2200"/>
              <a:t>A class is like a </a:t>
            </a:r>
            <a:r>
              <a:rPr lang="en-US" sz="2200" b="1"/>
              <a:t>blueprint for an object</a:t>
            </a:r>
            <a:r>
              <a:rPr lang="en-US" sz="2200"/>
              <a:t>.</a:t>
            </a:r>
            <a:endParaRPr/>
          </a:p>
          <a:p>
            <a:pPr marL="0" lvl="0" indent="0" algn="l" rtl="0">
              <a:lnSpc>
                <a:spcPct val="90000"/>
              </a:lnSpc>
              <a:spcBef>
                <a:spcPts val="0"/>
              </a:spcBef>
              <a:spcAft>
                <a:spcPts val="0"/>
              </a:spcAft>
              <a:buClr>
                <a:schemeClr val="dk1"/>
              </a:buClr>
              <a:buSzPts val="2200"/>
              <a:buNone/>
            </a:pPr>
            <a:r>
              <a:rPr lang="en-US" sz="2200"/>
              <a:t>Data members =&gt; data variables and </a:t>
            </a:r>
            <a:endParaRPr/>
          </a:p>
          <a:p>
            <a:pPr marL="0" lvl="0" indent="0" algn="l" rtl="0">
              <a:lnSpc>
                <a:spcPct val="90000"/>
              </a:lnSpc>
              <a:spcBef>
                <a:spcPts val="0"/>
              </a:spcBef>
              <a:spcAft>
                <a:spcPts val="0"/>
              </a:spcAft>
              <a:buClr>
                <a:schemeClr val="dk1"/>
              </a:buClr>
              <a:buSzPts val="2200"/>
              <a:buNone/>
            </a:pPr>
            <a:r>
              <a:rPr lang="en-US" sz="2200"/>
              <a:t>member functions =&gt; functions </a:t>
            </a:r>
            <a:endParaRPr/>
          </a:p>
          <a:p>
            <a:pPr marL="0" lvl="0" indent="0" algn="l" rtl="0">
              <a:lnSpc>
                <a:spcPct val="90000"/>
              </a:lnSpc>
              <a:spcBef>
                <a:spcPts val="0"/>
              </a:spcBef>
              <a:spcAft>
                <a:spcPts val="0"/>
              </a:spcAft>
              <a:buClr>
                <a:schemeClr val="dk1"/>
              </a:buClr>
              <a:buSzPts val="2200"/>
              <a:buNone/>
            </a:pPr>
            <a:endParaRPr sz="2200"/>
          </a:p>
          <a:p>
            <a:pPr marL="0" lvl="0" indent="0" algn="l" rtl="0">
              <a:lnSpc>
                <a:spcPct val="90000"/>
              </a:lnSpc>
              <a:spcBef>
                <a:spcPts val="0"/>
              </a:spcBef>
              <a:spcAft>
                <a:spcPts val="0"/>
              </a:spcAft>
              <a:buClr>
                <a:schemeClr val="dk1"/>
              </a:buClr>
              <a:buSzPts val="2200"/>
              <a:buNone/>
            </a:pPr>
            <a:r>
              <a:rPr lang="en-US" sz="2200"/>
              <a:t>Functions are used to manipulate these variables and together these data members and member functions define the </a:t>
            </a:r>
            <a:r>
              <a:rPr lang="en-US" sz="2200" b="1"/>
              <a:t>properties and behavior </a:t>
            </a:r>
            <a:r>
              <a:rPr lang="en-US" sz="2200"/>
              <a:t>of the objects in a Class. </a:t>
            </a:r>
            <a:endParaRPr/>
          </a:p>
          <a:p>
            <a:pPr marL="0" lvl="0" indent="0" algn="l" rtl="0">
              <a:lnSpc>
                <a:spcPct val="90000"/>
              </a:lnSpc>
              <a:spcBef>
                <a:spcPts val="0"/>
              </a:spcBef>
              <a:spcAft>
                <a:spcPts val="0"/>
              </a:spcAft>
              <a:buClr>
                <a:schemeClr val="dk1"/>
              </a:buClr>
              <a:buSzPts val="2200"/>
              <a:buNone/>
            </a:pPr>
            <a:endParaRPr sz="2200"/>
          </a:p>
          <a:p>
            <a:pPr marL="0" lvl="0" indent="0" algn="l" rtl="0">
              <a:lnSpc>
                <a:spcPct val="90000"/>
              </a:lnSpc>
              <a:spcBef>
                <a:spcPts val="0"/>
              </a:spcBef>
              <a:spcAft>
                <a:spcPts val="0"/>
              </a:spcAft>
              <a:buClr>
                <a:schemeClr val="dk1"/>
              </a:buClr>
              <a:buSzPts val="2200"/>
              <a:buNone/>
            </a:pPr>
            <a:r>
              <a:rPr lang="en-US" sz="2200"/>
              <a:t>Example: Class of Cars . </a:t>
            </a:r>
            <a:endParaRPr/>
          </a:p>
          <a:p>
            <a:pPr marL="0" lvl="0" indent="0" algn="l" rtl="0">
              <a:lnSpc>
                <a:spcPct val="90000"/>
              </a:lnSpc>
              <a:spcBef>
                <a:spcPts val="0"/>
              </a:spcBef>
              <a:spcAft>
                <a:spcPts val="0"/>
              </a:spcAft>
              <a:buClr>
                <a:schemeClr val="dk1"/>
              </a:buClr>
              <a:buSzPts val="2200"/>
              <a:buNone/>
            </a:pPr>
            <a:r>
              <a:rPr lang="en-US" sz="2200"/>
              <a:t>There may be many cars with different names and brand but all of them will share some common properties like all of them will have 4 wheels, Speed Limit, Mileage range etc will act as data members. </a:t>
            </a:r>
            <a:endParaRPr/>
          </a:p>
          <a:p>
            <a:pPr marL="0" lvl="0" indent="0" algn="l" rtl="0">
              <a:lnSpc>
                <a:spcPct val="90000"/>
              </a:lnSpc>
              <a:spcBef>
                <a:spcPts val="0"/>
              </a:spcBef>
              <a:spcAft>
                <a:spcPts val="0"/>
              </a:spcAft>
              <a:buClr>
                <a:schemeClr val="dk1"/>
              </a:buClr>
              <a:buSzPts val="2200"/>
              <a:buNone/>
            </a:pPr>
            <a:endParaRPr sz="2200"/>
          </a:p>
          <a:p>
            <a:pPr marL="0" lvl="0" indent="0" algn="l" rtl="0">
              <a:lnSpc>
                <a:spcPct val="90000"/>
              </a:lnSpc>
              <a:spcBef>
                <a:spcPts val="0"/>
              </a:spcBef>
              <a:spcAft>
                <a:spcPts val="0"/>
              </a:spcAft>
              <a:buClr>
                <a:schemeClr val="dk1"/>
              </a:buClr>
              <a:buSzPts val="2200"/>
              <a:buNone/>
            </a:pPr>
            <a:r>
              <a:rPr lang="en-US" sz="2200"/>
              <a:t>Applying brakes, increasing speed may lead to member function of that class.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Class</a:t>
            </a:r>
            <a:endParaRPr/>
          </a:p>
        </p:txBody>
      </p:sp>
      <p:sp>
        <p:nvSpPr>
          <p:cNvPr id="204" name="Google Shape;204;p11"/>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A class can be thought of as a template used to create a set of objects.</a:t>
            </a:r>
            <a:endParaRPr/>
          </a:p>
          <a:p>
            <a:pPr marL="0" lvl="0" indent="0" algn="l" rtl="0">
              <a:lnSpc>
                <a:spcPct val="90000"/>
              </a:lnSpc>
              <a:spcBef>
                <a:spcPts val="1000"/>
              </a:spcBef>
              <a:spcAft>
                <a:spcPts val="0"/>
              </a:spcAft>
              <a:buClr>
                <a:schemeClr val="dk1"/>
              </a:buClr>
              <a:buSzPts val="2400"/>
              <a:buNone/>
            </a:pPr>
            <a:r>
              <a:rPr lang="en-US"/>
              <a:t>A class is a static definition; a piece of code written in a programming language.</a:t>
            </a:r>
            <a:endParaRPr/>
          </a:p>
          <a:p>
            <a:pPr marL="0" lvl="0" indent="0" algn="l" rtl="0">
              <a:lnSpc>
                <a:spcPct val="90000"/>
              </a:lnSpc>
              <a:spcBef>
                <a:spcPts val="1000"/>
              </a:spcBef>
              <a:spcAft>
                <a:spcPts val="0"/>
              </a:spcAft>
              <a:buClr>
                <a:schemeClr val="dk1"/>
              </a:buClr>
              <a:buSzPts val="2400"/>
              <a:buNone/>
            </a:pPr>
            <a:r>
              <a:rPr lang="en-US"/>
              <a:t>One or more objects described by the class are </a:t>
            </a:r>
            <a:r>
              <a:rPr lang="en-US" b="1" i="1"/>
              <a:t>instantiated</a:t>
            </a:r>
            <a:r>
              <a:rPr lang="en-US"/>
              <a:t> at runtime.</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The objects are called </a:t>
            </a:r>
            <a:r>
              <a:rPr lang="en-US" b="1" i="1"/>
              <a:t>instances</a:t>
            </a:r>
            <a:r>
              <a:rPr lang="en-US" i="1"/>
              <a:t> </a:t>
            </a:r>
            <a:r>
              <a:rPr lang="en-US"/>
              <a:t>of the class.</a:t>
            </a:r>
            <a:endParaRPr/>
          </a:p>
          <a:p>
            <a:pPr marL="0" lvl="0" indent="0" algn="l" rtl="0">
              <a:lnSpc>
                <a:spcPct val="90000"/>
              </a:lnSpc>
              <a:spcBef>
                <a:spcPts val="1000"/>
              </a:spcBef>
              <a:spcAft>
                <a:spcPts val="0"/>
              </a:spcAft>
              <a:buClr>
                <a:schemeClr val="dk1"/>
              </a:buClr>
              <a:buSzPts val="2400"/>
              <a:buNone/>
            </a:pPr>
            <a:r>
              <a:rPr lang="en-US"/>
              <a:t>Each instance will have its own distinct set of attributes.</a:t>
            </a:r>
            <a:endParaRPr/>
          </a:p>
          <a:p>
            <a:pPr marL="0" lvl="0" indent="0" algn="l" rtl="0">
              <a:lnSpc>
                <a:spcPct val="90000"/>
              </a:lnSpc>
              <a:spcBef>
                <a:spcPts val="1000"/>
              </a:spcBef>
              <a:spcAft>
                <a:spcPts val="0"/>
              </a:spcAft>
              <a:buClr>
                <a:schemeClr val="dk1"/>
              </a:buClr>
              <a:buSzPts val="2400"/>
              <a:buNone/>
            </a:pPr>
            <a:r>
              <a:rPr lang="en-US"/>
              <a:t>Every instance of the same class will have the same set of attributes; </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	every object has the same attributes but,</a:t>
            </a:r>
            <a:endParaRPr/>
          </a:p>
          <a:p>
            <a:pPr marL="0" lvl="0" indent="0" algn="l" rtl="0">
              <a:lnSpc>
                <a:spcPct val="90000"/>
              </a:lnSpc>
              <a:spcBef>
                <a:spcPts val="1000"/>
              </a:spcBef>
              <a:spcAft>
                <a:spcPts val="0"/>
              </a:spcAft>
              <a:buClr>
                <a:schemeClr val="dk1"/>
              </a:buClr>
              <a:buSzPts val="2400"/>
              <a:buNone/>
            </a:pPr>
            <a:r>
              <a:rPr lang="en-US"/>
              <a:t>	each instance will have its own distinct values for those attributes.</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8"/>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Data Members and Member Functions</a:t>
            </a:r>
            <a:endParaRPr/>
          </a:p>
        </p:txBody>
      </p:sp>
      <p:sp>
        <p:nvSpPr>
          <p:cNvPr id="210" name="Google Shape;210;p8"/>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US" sz="3200" b="1"/>
              <a:t>Data members</a:t>
            </a:r>
            <a:endParaRPr/>
          </a:p>
          <a:p>
            <a:pPr marL="0" lvl="0" indent="0" algn="l" rtl="0">
              <a:lnSpc>
                <a:spcPct val="90000"/>
              </a:lnSpc>
              <a:spcBef>
                <a:spcPts val="1000"/>
              </a:spcBef>
              <a:spcAft>
                <a:spcPts val="0"/>
              </a:spcAft>
              <a:buClr>
                <a:schemeClr val="dk1"/>
              </a:buClr>
              <a:buSzPts val="2400"/>
              <a:buNone/>
            </a:pPr>
            <a:r>
              <a:rPr lang="en-US"/>
              <a:t>The variables which are declared in any class by using any fundamental data types (like int, char, float etc) or derived data type (like class, structure, pointer etc.) are known as </a:t>
            </a:r>
            <a:r>
              <a:rPr lang="en-US" b="1"/>
              <a:t>Data Members</a:t>
            </a:r>
            <a:r>
              <a:rPr lang="en-US"/>
              <a:t>.</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3200"/>
              <a:buNone/>
            </a:pPr>
            <a:r>
              <a:rPr lang="en-US" sz="3200" b="1"/>
              <a:t>Member Functions</a:t>
            </a:r>
            <a:endParaRPr/>
          </a:p>
          <a:p>
            <a:pPr marL="0" lvl="0" indent="0" algn="l" rtl="0">
              <a:lnSpc>
                <a:spcPct val="90000"/>
              </a:lnSpc>
              <a:spcBef>
                <a:spcPts val="1000"/>
              </a:spcBef>
              <a:spcAft>
                <a:spcPts val="0"/>
              </a:spcAft>
              <a:buClr>
                <a:schemeClr val="dk1"/>
              </a:buClr>
              <a:buSzPts val="2400"/>
              <a:buNone/>
            </a:pPr>
            <a:r>
              <a:rPr lang="en-US"/>
              <a:t>And the functions which are declared in class are known as </a:t>
            </a:r>
            <a:r>
              <a:rPr lang="en-US" b="1"/>
              <a:t>Member functions</a:t>
            </a:r>
            <a:r>
              <a:rPr lang="en-US"/>
              <a:t>.</a:t>
            </a:r>
            <a:endParaRP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 calcmode="lin" valueType="num">
                                      <p:cBhvr additive="base">
                                        <p:cTn id="7" dur="500"/>
                                        <p:tgtEl>
                                          <p:spTgt spid="2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 calcmode="lin" valueType="num">
                                      <p:cBhvr additive="base">
                                        <p:cTn id="12" dur="500"/>
                                        <p:tgtEl>
                                          <p:spTgt spid="2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0">
                                            <p:txEl>
                                              <p:pRg st="2" end="2"/>
                                            </p:txEl>
                                          </p:spTgt>
                                        </p:tgtEl>
                                        <p:attrNameLst>
                                          <p:attrName>style.visibility</p:attrName>
                                        </p:attrNameLst>
                                      </p:cBhvr>
                                      <p:to>
                                        <p:strVal val="visible"/>
                                      </p:to>
                                    </p:set>
                                    <p:anim calcmode="lin" valueType="num">
                                      <p:cBhvr additive="base">
                                        <p:cTn id="17" dur="500"/>
                                        <p:tgtEl>
                                          <p:spTgt spid="2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10">
                                            <p:txEl>
                                              <p:pRg st="3" end="3"/>
                                            </p:txEl>
                                          </p:spTgt>
                                        </p:tgtEl>
                                        <p:attrNameLst>
                                          <p:attrName>style.visibility</p:attrName>
                                        </p:attrNameLst>
                                      </p:cBhvr>
                                      <p:to>
                                        <p:strVal val="visible"/>
                                      </p:to>
                                    </p:set>
                                    <p:anim calcmode="lin" valueType="num">
                                      <p:cBhvr additive="base">
                                        <p:cTn id="22" dur="500"/>
                                        <p:tgtEl>
                                          <p:spTgt spid="21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10">
                                            <p:txEl>
                                              <p:pRg st="4" end="4"/>
                                            </p:txEl>
                                          </p:spTgt>
                                        </p:tgtEl>
                                        <p:attrNameLst>
                                          <p:attrName>style.visibility</p:attrName>
                                        </p:attrNameLst>
                                      </p:cBhvr>
                                      <p:to>
                                        <p:strVal val="visible"/>
                                      </p:to>
                                    </p:set>
                                    <p:anim calcmode="lin" valueType="num">
                                      <p:cBhvr additive="base">
                                        <p:cTn id="27" dur="500"/>
                                        <p:tgtEl>
                                          <p:spTgt spid="21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9"/>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What do you mean by an object?</a:t>
            </a:r>
            <a:endParaRPr/>
          </a:p>
        </p:txBody>
      </p:sp>
      <p:sp>
        <p:nvSpPr>
          <p:cNvPr id="216" name="Google Shape;216;p9"/>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90000"/>
              </a:lnSpc>
              <a:spcBef>
                <a:spcPts val="0"/>
              </a:spcBef>
              <a:spcAft>
                <a:spcPts val="0"/>
              </a:spcAft>
              <a:buClr>
                <a:schemeClr val="dk1"/>
              </a:buClr>
              <a:buSzPct val="100000"/>
              <a:buFont typeface="Arial"/>
              <a:buChar char="•"/>
            </a:pPr>
            <a:r>
              <a:rPr lang="en-US"/>
              <a:t>Objects are the runtime entities, existing in the real world. They can be represented as person, a place, a bank account.</a:t>
            </a:r>
            <a:endParaRPr/>
          </a:p>
          <a:p>
            <a:pPr marL="342900" lvl="0" indent="-342900" algn="l" rtl="0">
              <a:lnSpc>
                <a:spcPct val="90000"/>
              </a:lnSpc>
              <a:spcBef>
                <a:spcPts val="1000"/>
              </a:spcBef>
              <a:spcAft>
                <a:spcPts val="0"/>
              </a:spcAft>
              <a:buClr>
                <a:schemeClr val="dk1"/>
              </a:buClr>
              <a:buSzPct val="100000"/>
              <a:buFont typeface="Arial"/>
              <a:buChar char="•"/>
            </a:pPr>
            <a:r>
              <a:rPr lang="en-US"/>
              <a:t>Real-world objects have </a:t>
            </a:r>
            <a:r>
              <a:rPr lang="en-US" b="1" i="1"/>
              <a:t>attributes</a:t>
            </a:r>
            <a:r>
              <a:rPr lang="en-US"/>
              <a:t> and </a:t>
            </a:r>
            <a:r>
              <a:rPr lang="en-US" b="1" i="1"/>
              <a:t>behaviors.</a:t>
            </a:r>
            <a:endParaRPr b="1"/>
          </a:p>
          <a:p>
            <a:pPr marL="0" lvl="0" indent="0" algn="l" rtl="0">
              <a:lnSpc>
                <a:spcPct val="90000"/>
              </a:lnSpc>
              <a:spcBef>
                <a:spcPts val="1000"/>
              </a:spcBef>
              <a:spcAft>
                <a:spcPts val="0"/>
              </a:spcAft>
              <a:buClr>
                <a:schemeClr val="dk1"/>
              </a:buClr>
              <a:buSzPct val="100000"/>
              <a:buNone/>
            </a:pPr>
            <a:r>
              <a:rPr lang="en-US" b="1"/>
              <a:t>Examples:</a:t>
            </a:r>
            <a:endParaRPr/>
          </a:p>
          <a:p>
            <a:pPr marL="0" lvl="0" indent="0" algn="l" rtl="0">
              <a:lnSpc>
                <a:spcPct val="90000"/>
              </a:lnSpc>
              <a:spcBef>
                <a:spcPts val="1000"/>
              </a:spcBef>
              <a:spcAft>
                <a:spcPts val="0"/>
              </a:spcAft>
              <a:buClr>
                <a:schemeClr val="dk1"/>
              </a:buClr>
              <a:buSzPct val="100000"/>
              <a:buNone/>
            </a:pPr>
            <a:r>
              <a:rPr lang="en-US" b="1"/>
              <a:t>Dog =&gt; </a:t>
            </a:r>
            <a:endParaRPr/>
          </a:p>
          <a:p>
            <a:pPr marL="914400" lvl="0" indent="0" algn="l" rtl="0">
              <a:lnSpc>
                <a:spcPct val="90000"/>
              </a:lnSpc>
              <a:spcBef>
                <a:spcPts val="1000"/>
              </a:spcBef>
              <a:spcAft>
                <a:spcPts val="0"/>
              </a:spcAft>
              <a:buClr>
                <a:schemeClr val="dk1"/>
              </a:buClr>
              <a:buSzPct val="100000"/>
              <a:buNone/>
            </a:pPr>
            <a:r>
              <a:rPr lang="en-US"/>
              <a:t>Attributes:  breed, color, hungry, tired, etc.</a:t>
            </a:r>
            <a:endParaRPr/>
          </a:p>
          <a:p>
            <a:pPr marL="914400" lvl="0" indent="0" algn="l" rtl="0">
              <a:lnSpc>
                <a:spcPct val="90000"/>
              </a:lnSpc>
              <a:spcBef>
                <a:spcPts val="1000"/>
              </a:spcBef>
              <a:spcAft>
                <a:spcPts val="0"/>
              </a:spcAft>
              <a:buClr>
                <a:schemeClr val="dk1"/>
              </a:buClr>
              <a:buSzPct val="100000"/>
              <a:buNone/>
            </a:pPr>
            <a:r>
              <a:rPr lang="en-US"/>
              <a:t>Behaviors:  eating, sleeping, etc.</a:t>
            </a:r>
            <a:endParaRPr/>
          </a:p>
          <a:p>
            <a:pPr marL="0" lvl="0" indent="0" algn="l" rtl="0">
              <a:lnSpc>
                <a:spcPct val="90000"/>
              </a:lnSpc>
              <a:spcBef>
                <a:spcPts val="1000"/>
              </a:spcBef>
              <a:spcAft>
                <a:spcPts val="0"/>
              </a:spcAft>
              <a:buClr>
                <a:schemeClr val="dk1"/>
              </a:buClr>
              <a:buSzPct val="100000"/>
              <a:buNone/>
            </a:pPr>
            <a:r>
              <a:rPr lang="en-US" b="1"/>
              <a:t>Bank Account =&gt;</a:t>
            </a:r>
            <a:endParaRPr/>
          </a:p>
          <a:p>
            <a:pPr marL="914400" lvl="0" indent="0" algn="l" rtl="0">
              <a:lnSpc>
                <a:spcPct val="90000"/>
              </a:lnSpc>
              <a:spcBef>
                <a:spcPts val="1000"/>
              </a:spcBef>
              <a:spcAft>
                <a:spcPts val="0"/>
              </a:spcAft>
              <a:buClr>
                <a:schemeClr val="dk1"/>
              </a:buClr>
              <a:buSzPct val="100000"/>
              <a:buNone/>
            </a:pPr>
            <a:r>
              <a:rPr lang="en-US"/>
              <a:t>Attributes:  account number, owner, balance</a:t>
            </a:r>
            <a:endParaRPr/>
          </a:p>
          <a:p>
            <a:pPr marL="914400" lvl="0" indent="0" algn="l" rtl="0">
              <a:lnSpc>
                <a:spcPct val="90000"/>
              </a:lnSpc>
              <a:spcBef>
                <a:spcPts val="1000"/>
              </a:spcBef>
              <a:spcAft>
                <a:spcPts val="0"/>
              </a:spcAft>
              <a:buClr>
                <a:schemeClr val="dk1"/>
              </a:buClr>
              <a:buSzPct val="100000"/>
              <a:buNone/>
            </a:pPr>
            <a:r>
              <a:rPr lang="en-US"/>
              <a:t>Behaviors:  withdraw, deposit</a:t>
            </a:r>
            <a:endParaRPr/>
          </a:p>
          <a:p>
            <a:pPr marL="0" lvl="0" indent="0" algn="l" rtl="0">
              <a:lnSpc>
                <a:spcPct val="90000"/>
              </a:lnSpc>
              <a:spcBef>
                <a:spcPts val="1000"/>
              </a:spcBef>
              <a:spcAft>
                <a:spcPts val="0"/>
              </a:spcAft>
              <a:buClr>
                <a:srgbClr val="1F3864"/>
              </a:buClr>
              <a:buSzPct val="100000"/>
              <a:buNone/>
            </a:pPr>
            <a:r>
              <a:rPr lang="en-US" b="1">
                <a:solidFill>
                  <a:srgbClr val="1F3864"/>
                </a:solidFill>
              </a:rPr>
              <a:t>Note:</a:t>
            </a:r>
            <a:r>
              <a:rPr lang="en-US">
                <a:solidFill>
                  <a:srgbClr val="FF0000"/>
                </a:solidFill>
              </a:rPr>
              <a:t> When a class is defined, no memory is allocated but when it is instantiated (i.e. an object is created) memory is allocated.</a:t>
            </a:r>
            <a:endParaRPr/>
          </a:p>
          <a:p>
            <a:pPr marL="0" lvl="0" indent="0" algn="l" rtl="0">
              <a:lnSpc>
                <a:spcPct val="90000"/>
              </a:lnSpc>
              <a:spcBef>
                <a:spcPts val="1000"/>
              </a:spcBef>
              <a:spcAft>
                <a:spcPts val="0"/>
              </a:spcAft>
              <a:buClr>
                <a:srgbClr val="FF0000"/>
              </a:buClr>
              <a:buSzPct val="100000"/>
              <a:buNone/>
            </a:pPr>
            <a:r>
              <a:rPr lang="en-US">
                <a:solidFill>
                  <a:srgbClr val="FF0000"/>
                </a:solidFill>
              </a:rPr>
              <a:t>One class can have multiple objects, which can interact with each other</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Contents</a:t>
            </a:r>
            <a:endParaRPr/>
          </a:p>
        </p:txBody>
      </p:sp>
      <p:sp>
        <p:nvSpPr>
          <p:cNvPr id="110" name="Google Shape;110;p2"/>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Clr>
                <a:schemeClr val="dk1"/>
              </a:buClr>
              <a:buSzPct val="108108"/>
              <a:buNone/>
            </a:pPr>
            <a:r>
              <a:rPr lang="en-US"/>
              <a:t>Introduction to C++ Programming Language: </a:t>
            </a:r>
            <a:endParaRPr/>
          </a:p>
          <a:p>
            <a:pPr marL="457200" lvl="0" indent="-406400" algn="l" rtl="0">
              <a:lnSpc>
                <a:spcPct val="90000"/>
              </a:lnSpc>
              <a:spcBef>
                <a:spcPts val="1000"/>
              </a:spcBef>
              <a:spcAft>
                <a:spcPts val="0"/>
              </a:spcAft>
              <a:buClr>
                <a:schemeClr val="dk1"/>
              </a:buClr>
              <a:buSzPct val="108108"/>
              <a:buNone/>
            </a:pPr>
            <a:r>
              <a:rPr lang="en-US"/>
              <a:t>Brief history of C++, Key features of C++: efficiency, performance, and versatility, Role of C++ in modern software development </a:t>
            </a:r>
            <a:endParaRPr/>
          </a:p>
          <a:p>
            <a:pPr marL="457200" lvl="0" indent="-406400" algn="l" rtl="0">
              <a:lnSpc>
                <a:spcPct val="90000"/>
              </a:lnSpc>
              <a:spcBef>
                <a:spcPts val="1000"/>
              </a:spcBef>
              <a:spcAft>
                <a:spcPts val="0"/>
              </a:spcAft>
              <a:buClr>
                <a:schemeClr val="dk1"/>
              </a:buClr>
              <a:buSzPct val="108108"/>
              <a:buNone/>
            </a:pPr>
            <a:r>
              <a:rPr lang="en-US"/>
              <a:t>Fundamental Types and Portability: </a:t>
            </a:r>
            <a:endParaRPr/>
          </a:p>
          <a:p>
            <a:pPr marL="457200" lvl="0" indent="-406400" algn="l" rtl="0">
              <a:lnSpc>
                <a:spcPct val="90000"/>
              </a:lnSpc>
              <a:spcBef>
                <a:spcPts val="1000"/>
              </a:spcBef>
              <a:spcAft>
                <a:spcPts val="0"/>
              </a:spcAft>
              <a:buClr>
                <a:schemeClr val="dk1"/>
              </a:buClr>
              <a:buSzPct val="108108"/>
              <a:buNone/>
            </a:pPr>
            <a:r>
              <a:rPr lang="en-US"/>
              <a:t>Understanding fundamental data types in C++, Challenges related to data type portability </a:t>
            </a:r>
            <a:endParaRPr/>
          </a:p>
          <a:p>
            <a:pPr marL="457200" lvl="0" indent="-406400" algn="l" rtl="0">
              <a:lnSpc>
                <a:spcPct val="90000"/>
              </a:lnSpc>
              <a:spcBef>
                <a:spcPts val="1000"/>
              </a:spcBef>
              <a:spcAft>
                <a:spcPts val="0"/>
              </a:spcAft>
              <a:buClr>
                <a:schemeClr val="dk1"/>
              </a:buClr>
              <a:buSzPct val="108108"/>
              <a:buNone/>
            </a:pPr>
            <a:r>
              <a:rPr lang="en-US"/>
              <a:t>Introduction to Object-Oriented Programming (OOP): </a:t>
            </a:r>
            <a:endParaRPr/>
          </a:p>
          <a:p>
            <a:pPr marL="457200" lvl="0" indent="-406400" algn="l" rtl="0">
              <a:lnSpc>
                <a:spcPct val="90000"/>
              </a:lnSpc>
              <a:spcBef>
                <a:spcPts val="1000"/>
              </a:spcBef>
              <a:spcAft>
                <a:spcPts val="0"/>
              </a:spcAft>
              <a:buClr>
                <a:schemeClr val="dk1"/>
              </a:buClr>
              <a:buSzPct val="108108"/>
              <a:buNone/>
            </a:pPr>
            <a:r>
              <a:rPr lang="en-US"/>
              <a:t>Core principles of OOP: Abstraction, Encapsulation, Inheritance, Polymorphism, Differences between Object-Oriented and Procedural programming, The significance of OOP in software development. </a:t>
            </a:r>
            <a:endParaRPr/>
          </a:p>
          <a:p>
            <a:pPr marL="0" lvl="0" indent="0" algn="l" rtl="0">
              <a:lnSpc>
                <a:spcPct val="90000"/>
              </a:lnSpc>
              <a:spcBef>
                <a:spcPts val="0"/>
              </a:spcBef>
              <a:spcAft>
                <a:spcPts val="0"/>
              </a:spcAft>
              <a:buSzPct val="108108"/>
              <a:buNone/>
            </a:pPr>
            <a:r>
              <a:rPr lang="en-US"/>
              <a:t>Standard Library and Namespaces: </a:t>
            </a:r>
            <a:endParaRPr/>
          </a:p>
          <a:p>
            <a:pPr marL="0" lvl="0" indent="0" algn="l" rtl="0">
              <a:lnSpc>
                <a:spcPct val="90000"/>
              </a:lnSpc>
              <a:spcBef>
                <a:spcPts val="0"/>
              </a:spcBef>
              <a:spcAft>
                <a:spcPts val="0"/>
              </a:spcAft>
              <a:buSzPct val="108108"/>
              <a:buNone/>
            </a:pPr>
            <a:r>
              <a:rPr lang="en-US"/>
              <a:t>Introduction to the C++ Standard Library, Overview of namespaces in C++, Importance of using namespaces, structure of C++ program, data member, member function, initializing object with constructor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0"/>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POP VS OOP</a:t>
            </a:r>
            <a:endParaRPr/>
          </a:p>
        </p:txBody>
      </p:sp>
      <p:graphicFrame>
        <p:nvGraphicFramePr>
          <p:cNvPr id="222" name="Google Shape;222;p10"/>
          <p:cNvGraphicFramePr/>
          <p:nvPr/>
        </p:nvGraphicFramePr>
        <p:xfrm>
          <a:off x="364676" y="1927225"/>
          <a:ext cx="3000000" cy="3000000"/>
        </p:xfrm>
        <a:graphic>
          <a:graphicData uri="http://schemas.openxmlformats.org/drawingml/2006/table">
            <a:tbl>
              <a:tblPr>
                <a:noFill/>
                <a:tableStyleId>{01F56FA1-39CD-4343-9C01-1A9B13A93B49}</a:tableStyleId>
              </a:tblPr>
              <a:tblGrid>
                <a:gridCol w="1730200">
                  <a:extLst>
                    <a:ext uri="{9D8B030D-6E8A-4147-A177-3AD203B41FA5}">
                      <a16:colId xmlns:a16="http://schemas.microsoft.com/office/drawing/2014/main" val="20000"/>
                    </a:ext>
                  </a:extLst>
                </a:gridCol>
                <a:gridCol w="4531975">
                  <a:extLst>
                    <a:ext uri="{9D8B030D-6E8A-4147-A177-3AD203B41FA5}">
                      <a16:colId xmlns:a16="http://schemas.microsoft.com/office/drawing/2014/main" val="20001"/>
                    </a:ext>
                  </a:extLst>
                </a:gridCol>
                <a:gridCol w="5200475">
                  <a:extLst>
                    <a:ext uri="{9D8B030D-6E8A-4147-A177-3AD203B41FA5}">
                      <a16:colId xmlns:a16="http://schemas.microsoft.com/office/drawing/2014/main" val="20002"/>
                    </a:ext>
                  </a:extLst>
                </a:gridCol>
              </a:tblGrid>
              <a:tr h="313975">
                <a:tc>
                  <a:txBody>
                    <a:bodyPr/>
                    <a:lstStyle/>
                    <a:p>
                      <a:pPr marL="0" marR="0" lvl="0" indent="0" algn="ctr" rtl="0">
                        <a:lnSpc>
                          <a:spcPct val="100000"/>
                        </a:lnSpc>
                        <a:spcBef>
                          <a:spcPts val="0"/>
                        </a:spcBef>
                        <a:spcAft>
                          <a:spcPts val="0"/>
                        </a:spcAft>
                        <a:buClr>
                          <a:srgbClr val="000000"/>
                        </a:buClr>
                        <a:buSzPts val="1700"/>
                        <a:buFont typeface="Arial"/>
                        <a:buNone/>
                      </a:pPr>
                      <a:r>
                        <a:rPr lang="en-US" sz="1700" b="1" i="0" u="none" strike="noStrike" cap="none">
                          <a:solidFill>
                            <a:srgbClr val="FFFFFF"/>
                          </a:solidFill>
                          <a:latin typeface="Times New Roman"/>
                          <a:ea typeface="Times New Roman"/>
                          <a:cs typeface="Times New Roman"/>
                          <a:sym typeface="Times New Roman"/>
                        </a:rPr>
                        <a:t> </a:t>
                      </a:r>
                      <a:endParaRPr sz="1700" u="none" strike="noStrike" cap="none"/>
                    </a:p>
                  </a:txBody>
                  <a:tcPr marL="54100" marR="54100" marT="18025" marB="180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Procedural Oriented Programming</a:t>
                      </a:r>
                      <a:endParaRPr sz="1700" u="none" strike="noStrike" cap="none"/>
                    </a:p>
                  </a:txBody>
                  <a:tcPr marL="54100" marR="54100" marT="18025" marB="180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Object Oriented Programming</a:t>
                      </a:r>
                      <a:endParaRPr sz="1700" u="none" strike="noStrike" cap="none"/>
                    </a:p>
                  </a:txBody>
                  <a:tcPr marL="54100" marR="54100" marT="18025" marB="18025">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extLst>
                  <a:ext uri="{0D108BD9-81ED-4DB2-BD59-A6C34878D82A}">
                    <a16:rowId xmlns:a16="http://schemas.microsoft.com/office/drawing/2014/main" val="10000"/>
                  </a:ext>
                </a:extLst>
              </a:tr>
              <a:tr h="4643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Divided Into</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POP, program is divided into small parts called functions.</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OOP, program is divided into parts called objects.</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4643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Importance</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POP, Importance is not given to data but to functions as well as sequence of actions to be done.</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OOP, Importance is given to the data rather than procedures or functions because it works as a real world.</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2816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Approach</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POP follows Top Down approach.</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OOP follows Bottom Up approach.</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2816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Access Specifiers</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POP does not have any access specifier.</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OOP has access specifiers named public, private, protected, etc.</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4"/>
                  </a:ext>
                </a:extLst>
              </a:tr>
              <a:tr h="4643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Data Moving</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POP, Data can move freely from function to function in the system.</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OOP, objects can move and communicate with each other through member functions.</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5"/>
                  </a:ext>
                </a:extLst>
              </a:tr>
              <a:tr h="2816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Expansion</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To add new data and function in POP is not so easy.</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OOP provides an easy way to add new data and function.</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6"/>
                  </a:ext>
                </a:extLst>
              </a:tr>
              <a:tr h="580400">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Data Access</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POP, Most function uses Global data for sharing that can be accessed freely from function to function in the system.</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OOP, data cannot move easily from function to function. It can be kept public or private so we can control the access of data.</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7"/>
                  </a:ext>
                </a:extLst>
              </a:tr>
              <a:tr h="4643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Data Hiding</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POP does not have any proper way for hiding data so it is less secure.</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OOP provides Data Hiding so provides more security.</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08"/>
                  </a:ext>
                </a:extLst>
              </a:tr>
              <a:tr h="46432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Overloading</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POP, Overloading is not possible.</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In OOP, overloading is possible in the form of Function Overloading and Operator Overloading.</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CCCCCC"/>
                    </a:solidFill>
                  </a:tcPr>
                </a:tc>
                <a:extLst>
                  <a:ext uri="{0D108BD9-81ED-4DB2-BD59-A6C34878D82A}">
                    <a16:rowId xmlns:a16="http://schemas.microsoft.com/office/drawing/2014/main" val="10009"/>
                  </a:ext>
                </a:extLst>
              </a:tr>
              <a:tr h="313975">
                <a:tc>
                  <a:txBody>
                    <a:bodyPr/>
                    <a:lstStyle/>
                    <a:p>
                      <a:pPr marL="0" marR="0" lvl="0" indent="0" algn="ctr" rtl="0">
                        <a:lnSpc>
                          <a:spcPct val="100000"/>
                        </a:lnSpc>
                        <a:spcBef>
                          <a:spcPts val="0"/>
                        </a:spcBef>
                        <a:spcAft>
                          <a:spcPts val="0"/>
                        </a:spcAft>
                        <a:buClr>
                          <a:srgbClr val="000000"/>
                        </a:buClr>
                        <a:buSzPts val="1500"/>
                        <a:buFont typeface="Arial"/>
                        <a:buNone/>
                      </a:pPr>
                      <a:r>
                        <a:rPr lang="en-US" sz="1500" b="1" i="0" u="none" strike="noStrike" cap="none">
                          <a:solidFill>
                            <a:srgbClr val="FFFFFF"/>
                          </a:solidFill>
                          <a:latin typeface="Times New Roman"/>
                          <a:ea typeface="Times New Roman"/>
                          <a:cs typeface="Times New Roman"/>
                          <a:sym typeface="Times New Roman"/>
                        </a:rPr>
                        <a:t>Examples</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35353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Example of POP are: C, VB, FORTRAN, and Pascal.</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000000"/>
                          </a:solidFill>
                          <a:latin typeface="Times New Roman"/>
                          <a:ea typeface="Times New Roman"/>
                          <a:cs typeface="Times New Roman"/>
                          <a:sym typeface="Times New Roman"/>
                        </a:rPr>
                        <a:t>Example of OOP are: C++, JAVA, VB.NET, C#.NET.</a:t>
                      </a:r>
                      <a:endParaRPr sz="1700" u="none" strike="noStrike" cap="none"/>
                    </a:p>
                  </a:txBody>
                  <a:tcPr marL="54100" marR="54100" marT="18025" marB="18025" anchor="ctr">
                    <a:lnL w="12675" cap="flat" cmpd="sng">
                      <a:solidFill>
                        <a:srgbClr val="000000"/>
                      </a:solidFill>
                      <a:prstDash val="solid"/>
                      <a:round/>
                      <a:headEnd type="none" w="sm" len="sm"/>
                      <a:tailEnd type="none" w="sm" len="sm"/>
                    </a:lnL>
                    <a:lnR w="12675" cap="flat" cmpd="sng">
                      <a:solidFill>
                        <a:srgbClr val="000000"/>
                      </a:solidFill>
                      <a:prstDash val="solid"/>
                      <a:round/>
                      <a:headEnd type="none" w="sm" len="sm"/>
                      <a:tailEnd type="none" w="sm" len="sm"/>
                    </a:lnR>
                    <a:lnT w="12675" cap="flat" cmpd="sng">
                      <a:solidFill>
                        <a:srgbClr val="000000"/>
                      </a:solidFill>
                      <a:prstDash val="solid"/>
                      <a:round/>
                      <a:headEnd type="none" w="sm" len="sm"/>
                      <a:tailEnd type="none" w="sm" len="sm"/>
                    </a:lnT>
                    <a:lnB w="12675" cap="flat" cmpd="sng">
                      <a:solidFill>
                        <a:srgbClr val="000000"/>
                      </a:solidFill>
                      <a:prstDash val="solid"/>
                      <a:round/>
                      <a:headEnd type="none" w="sm" len="sm"/>
                      <a:tailEnd type="none" w="sm" len="sm"/>
                    </a:lnB>
                    <a:solidFill>
                      <a:srgbClr val="E7E7E7"/>
                    </a:solidFill>
                  </a:tcPr>
                </a:tc>
                <a:extLst>
                  <a:ext uri="{0D108BD9-81ED-4DB2-BD59-A6C34878D82A}">
                    <a16:rowId xmlns:a16="http://schemas.microsoft.com/office/drawing/2014/main" val="10010"/>
                  </a:ext>
                </a:extLst>
              </a:tr>
            </a:tbl>
          </a:graphicData>
        </a:graphic>
      </p:graphicFrame>
      <p:sp>
        <p:nvSpPr>
          <p:cNvPr id="223" name="Google Shape;223;p10"/>
          <p:cNvSpPr/>
          <p:nvPr/>
        </p:nvSpPr>
        <p:spPr>
          <a:xfrm>
            <a:off x="339665" y="1927225"/>
            <a:ext cx="13290037"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10"/>
          <p:cNvSpPr txBox="1">
            <a:spLocks noGrp="1"/>
          </p:cNvSpPr>
          <p:nvPr>
            <p:ph type="subTitle" idx="1"/>
          </p:nvPr>
        </p:nvSpPr>
        <p:spPr>
          <a:xfrm>
            <a:off x="64655" y="1899261"/>
            <a:ext cx="11830800" cy="4443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What is Encapsulation?</a:t>
            </a:r>
            <a:endParaRPr/>
          </a:p>
        </p:txBody>
      </p:sp>
      <p:sp>
        <p:nvSpPr>
          <p:cNvPr id="230" name="Google Shape;230;p12"/>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0"/>
              <a:buNone/>
            </a:pPr>
            <a:r>
              <a:rPr lang="en-US"/>
              <a:t>The wrapping up of data and functions into a single unit is known as encapsulation.</a:t>
            </a:r>
            <a:endParaRPr/>
          </a:p>
          <a:p>
            <a:pPr marL="0" lvl="0" indent="0" algn="l" rtl="0">
              <a:lnSpc>
                <a:spcPct val="80000"/>
              </a:lnSpc>
              <a:spcBef>
                <a:spcPts val="1000"/>
              </a:spcBef>
              <a:spcAft>
                <a:spcPts val="0"/>
              </a:spcAft>
              <a:buClr>
                <a:schemeClr val="dk1"/>
              </a:buClr>
              <a:buSzPts val="2400"/>
              <a:buNone/>
            </a:pPr>
            <a:endParaRPr/>
          </a:p>
          <a:p>
            <a:pPr marL="0" lvl="0" indent="0" algn="l" rtl="0">
              <a:lnSpc>
                <a:spcPct val="80000"/>
              </a:lnSpc>
              <a:spcBef>
                <a:spcPts val="1000"/>
              </a:spcBef>
              <a:spcAft>
                <a:spcPts val="0"/>
              </a:spcAft>
              <a:buClr>
                <a:schemeClr val="dk1"/>
              </a:buClr>
              <a:buSzPts val="2400"/>
              <a:buNone/>
            </a:pPr>
            <a:r>
              <a:rPr lang="en-US"/>
              <a:t>When classes are defined, programmers can specify that certain methods or state variables remain hidden inside the class.</a:t>
            </a:r>
            <a:endParaRPr/>
          </a:p>
          <a:p>
            <a:pPr marL="0" lvl="0" indent="0" algn="l" rtl="0">
              <a:lnSpc>
                <a:spcPct val="80000"/>
              </a:lnSpc>
              <a:spcBef>
                <a:spcPts val="1000"/>
              </a:spcBef>
              <a:spcAft>
                <a:spcPts val="0"/>
              </a:spcAft>
              <a:buClr>
                <a:schemeClr val="dk1"/>
              </a:buClr>
              <a:buSzPts val="2400"/>
              <a:buNone/>
            </a:pPr>
            <a:endParaRPr/>
          </a:p>
          <a:p>
            <a:pPr marL="0" lvl="0" indent="0" algn="l" rtl="0">
              <a:lnSpc>
                <a:spcPct val="90000"/>
              </a:lnSpc>
              <a:spcBef>
                <a:spcPts val="480"/>
              </a:spcBef>
              <a:spcAft>
                <a:spcPts val="0"/>
              </a:spcAft>
              <a:buClr>
                <a:schemeClr val="lt2"/>
              </a:buClr>
              <a:buSzPts val="1200"/>
              <a:buNone/>
            </a:pPr>
            <a:r>
              <a:rPr lang="en-US"/>
              <a:t>These variables and methods are accessible from within the class, but not accessible outside it.</a:t>
            </a:r>
            <a:endParaRPr/>
          </a:p>
          <a:p>
            <a:pPr marL="0" lvl="0" indent="0" algn="l" rtl="0">
              <a:lnSpc>
                <a:spcPct val="90000"/>
              </a:lnSpc>
              <a:spcBef>
                <a:spcPts val="480"/>
              </a:spcBef>
              <a:spcAft>
                <a:spcPts val="0"/>
              </a:spcAft>
              <a:buClr>
                <a:schemeClr val="lt2"/>
              </a:buClr>
              <a:buSzPts val="1200"/>
              <a:buNone/>
            </a:pPr>
            <a:endParaRPr/>
          </a:p>
          <a:p>
            <a:pPr marL="0" lvl="0" indent="0" algn="l" rtl="0">
              <a:lnSpc>
                <a:spcPct val="90000"/>
              </a:lnSpc>
              <a:spcBef>
                <a:spcPts val="480"/>
              </a:spcBef>
              <a:spcAft>
                <a:spcPts val="0"/>
              </a:spcAft>
              <a:buClr>
                <a:schemeClr val="lt2"/>
              </a:buClr>
              <a:buSzPts val="1200"/>
              <a:buNone/>
            </a:pPr>
            <a:r>
              <a:rPr lang="en-US"/>
              <a:t>The insulation of the data from direct access by the program is called data hiding or information hiding.</a:t>
            </a:r>
            <a:endParaRPr/>
          </a:p>
        </p:txBody>
      </p:sp>
      <p:sp>
        <p:nvSpPr>
          <p:cNvPr id="231" name="Google Shape;231;p12"/>
          <p:cNvSpPr/>
          <p:nvPr/>
        </p:nvSpPr>
        <p:spPr>
          <a:xfrm>
            <a:off x="8374971" y="1953535"/>
            <a:ext cx="3246438" cy="2940030"/>
          </a:xfrm>
          <a:prstGeom prst="ellipse">
            <a:avLst/>
          </a:prstGeom>
          <a:solidFill>
            <a:srgbClr val="FFCCFF"/>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2" name="Google Shape;232;p12"/>
          <p:cNvSpPr/>
          <p:nvPr/>
        </p:nvSpPr>
        <p:spPr>
          <a:xfrm>
            <a:off x="9327471" y="2602664"/>
            <a:ext cx="1409700" cy="1548110"/>
          </a:xfrm>
          <a:prstGeom prst="ellipse">
            <a:avLst/>
          </a:prstGeom>
          <a:solidFill>
            <a:srgbClr val="FFFF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3" name="Google Shape;233;p12"/>
          <p:cNvSpPr txBox="1"/>
          <p:nvPr/>
        </p:nvSpPr>
        <p:spPr>
          <a:xfrm>
            <a:off x="9584870" y="2692054"/>
            <a:ext cx="1022125" cy="1400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1" i="0" u="none" strike="noStrike" cap="none">
                <a:solidFill>
                  <a:schemeClr val="dk1"/>
                </a:solidFill>
                <a:latin typeface="Calibri"/>
                <a:ea typeface="Calibri"/>
                <a:cs typeface="Calibri"/>
                <a:sym typeface="Calibri"/>
              </a:rPr>
              <a:t>Hidden State Variables and Methods</a:t>
            </a:r>
            <a:endParaRPr sz="1700" b="0" i="0" u="none" strike="noStrike" cap="none">
              <a:solidFill>
                <a:schemeClr val="dk1"/>
              </a:solidFill>
              <a:latin typeface="Calibri"/>
              <a:ea typeface="Calibri"/>
              <a:cs typeface="Calibri"/>
              <a:sym typeface="Calibri"/>
            </a:endParaRPr>
          </a:p>
        </p:txBody>
      </p:sp>
      <p:sp>
        <p:nvSpPr>
          <p:cNvPr id="234" name="Google Shape;234;p12"/>
          <p:cNvSpPr txBox="1"/>
          <p:nvPr/>
        </p:nvSpPr>
        <p:spPr>
          <a:xfrm>
            <a:off x="9100458" y="2128150"/>
            <a:ext cx="17526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Visible Methods</a:t>
            </a:r>
            <a:endParaRPr sz="1400" b="0" i="0" u="none" strike="noStrike" cap="none">
              <a:solidFill>
                <a:srgbClr val="000000"/>
              </a:solidFill>
              <a:latin typeface="Arial"/>
              <a:ea typeface="Arial"/>
              <a:cs typeface="Arial"/>
              <a:sym typeface="Arial"/>
            </a:endParaRPr>
          </a:p>
        </p:txBody>
      </p:sp>
      <p:sp>
        <p:nvSpPr>
          <p:cNvPr id="235" name="Google Shape;235;p12"/>
          <p:cNvSpPr txBox="1"/>
          <p:nvPr/>
        </p:nvSpPr>
        <p:spPr>
          <a:xfrm>
            <a:off x="9176658" y="4261750"/>
            <a:ext cx="175260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Visible Variables</a:t>
            </a:r>
            <a:endParaRPr sz="1400" b="0" i="0" u="none" strike="noStrike" cap="none">
              <a:solidFill>
                <a:srgbClr val="000000"/>
              </a:solidFill>
              <a:latin typeface="Arial"/>
              <a:ea typeface="Arial"/>
              <a:cs typeface="Arial"/>
              <a:sym typeface="Arial"/>
            </a:endParaRPr>
          </a:p>
        </p:txBody>
      </p:sp>
      <p:sp>
        <p:nvSpPr>
          <p:cNvPr id="236" name="Google Shape;236;p12"/>
          <p:cNvSpPr/>
          <p:nvPr/>
        </p:nvSpPr>
        <p:spPr>
          <a:xfrm>
            <a:off x="6585858" y="5385500"/>
            <a:ext cx="1527176" cy="76716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5989" y="17244"/>
                </a:moveTo>
                <a:lnTo>
                  <a:pt x="182123" y="-120478"/>
                </a:lnTo>
              </a:path>
            </a:pathLst>
          </a:custGeom>
          <a:solidFill>
            <a:srgbClr val="B2B2B2"/>
          </a:solidFill>
          <a:ln w="25400" cap="flat" cmpd="sng">
            <a:solidFill>
              <a:schemeClr val="dk1"/>
            </a:solidFill>
            <a:prstDash val="solid"/>
            <a:miter lim="800000"/>
            <a:headEnd type="none" w="sm" len="sm"/>
            <a:tailEnd type="none" w="sm" len="sm"/>
          </a:ln>
        </p:spPr>
        <p:txBody>
          <a:bodyPr spcFirstLastPara="1" wrap="square" lIns="92075" tIns="46025" rIns="92075" bIns="460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Class Definition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3"/>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What is abstraction?</a:t>
            </a:r>
            <a:endParaRPr/>
          </a:p>
        </p:txBody>
      </p:sp>
      <p:sp>
        <p:nvSpPr>
          <p:cNvPr id="242" name="Google Shape;242;p13"/>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Abstraction refers to the act of representing essential features without including the background details or explanations.</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Classes use the concept of abstraction and are defined as a list of abstract attributes such as size, weight, and functions to operate on these attributes. They encapsulate all the essential properties of the objects that are to be created.</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Consider a real-life example of a man driving a car. The man only knows that pressing the accelerators will increase the speed of the car or applying brakes will stop the car but he does not know about how on pressing accelerator the speed is actually increasing, he does not know about the inner mechanism of the car or the implementation of accelerator, brakes etc. in the car. This is what abstraction is.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What is inheritance?</a:t>
            </a:r>
            <a:endParaRPr/>
          </a:p>
        </p:txBody>
      </p:sp>
      <p:sp>
        <p:nvSpPr>
          <p:cNvPr id="248" name="Google Shape;248;p14"/>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Inheritance is the process by which objects of one class acquire the properties of objects of another class.</a:t>
            </a:r>
            <a:endParaRPr/>
          </a:p>
          <a:p>
            <a:pPr marL="0" lvl="0" indent="0" algn="l" rtl="0">
              <a:lnSpc>
                <a:spcPct val="90000"/>
              </a:lnSpc>
              <a:spcBef>
                <a:spcPts val="1000"/>
              </a:spcBef>
              <a:spcAft>
                <a:spcPts val="0"/>
              </a:spcAft>
              <a:buClr>
                <a:schemeClr val="dk1"/>
              </a:buClr>
              <a:buSzPts val="2400"/>
              <a:buNone/>
            </a:pPr>
            <a:r>
              <a:rPr lang="en-US"/>
              <a:t>The capability of a class to derive properties and characteristics from another class is called Inheritance.</a:t>
            </a:r>
            <a:endParaRPr/>
          </a:p>
          <a:p>
            <a:pPr marL="0" lvl="0" indent="0" algn="l" rtl="0">
              <a:lnSpc>
                <a:spcPct val="90000"/>
              </a:lnSpc>
              <a:spcBef>
                <a:spcPts val="1000"/>
              </a:spcBef>
              <a:spcAft>
                <a:spcPts val="0"/>
              </a:spcAft>
              <a:buClr>
                <a:schemeClr val="dk1"/>
              </a:buClr>
              <a:buSzPts val="2400"/>
              <a:buNone/>
            </a:pPr>
            <a:r>
              <a:rPr lang="en-US"/>
              <a:t>Inheritance is one of the most important features of Object-Oriented Programming.</a:t>
            </a:r>
            <a:endParaRPr/>
          </a:p>
          <a:p>
            <a:pPr marL="457200" lvl="1" indent="0" algn="ctr" rtl="0">
              <a:lnSpc>
                <a:spcPct val="90000"/>
              </a:lnSpc>
              <a:spcBef>
                <a:spcPts val="500"/>
              </a:spcBef>
              <a:spcAft>
                <a:spcPts val="0"/>
              </a:spcAft>
              <a:buClr>
                <a:schemeClr val="dk1"/>
              </a:buClr>
              <a:buSzPts val="2400"/>
              <a:buNone/>
            </a:pPr>
            <a:r>
              <a:rPr lang="en-US" sz="2400" b="1">
                <a:latin typeface="Times New Roman"/>
                <a:ea typeface="Times New Roman"/>
                <a:cs typeface="Times New Roman"/>
                <a:sym typeface="Times New Roman"/>
              </a:rPr>
              <a:t>Sub Class: </a:t>
            </a:r>
            <a:r>
              <a:rPr lang="en-US" sz="2400">
                <a:latin typeface="Times New Roman"/>
                <a:ea typeface="Times New Roman"/>
                <a:cs typeface="Times New Roman"/>
                <a:sym typeface="Times New Roman"/>
              </a:rPr>
              <a:t>The class that inherits properties from another class is called Sub class or Derived Class.</a:t>
            </a:r>
            <a:endParaRPr/>
          </a:p>
          <a:p>
            <a:pPr marL="457200" lvl="1" indent="0" algn="ctr" rtl="0">
              <a:lnSpc>
                <a:spcPct val="90000"/>
              </a:lnSpc>
              <a:spcBef>
                <a:spcPts val="500"/>
              </a:spcBef>
              <a:spcAft>
                <a:spcPts val="0"/>
              </a:spcAft>
              <a:buClr>
                <a:schemeClr val="dk1"/>
              </a:buClr>
              <a:buSzPts val="2400"/>
              <a:buNone/>
            </a:pPr>
            <a:r>
              <a:rPr lang="en-US" sz="2400" b="1">
                <a:latin typeface="Times New Roman"/>
                <a:ea typeface="Times New Roman"/>
                <a:cs typeface="Times New Roman"/>
                <a:sym typeface="Times New Roman"/>
              </a:rPr>
              <a:t>Super Class: </a:t>
            </a:r>
            <a:r>
              <a:rPr lang="en-US" sz="2400">
                <a:latin typeface="Times New Roman"/>
                <a:ea typeface="Times New Roman"/>
                <a:cs typeface="Times New Roman"/>
                <a:sym typeface="Times New Roman"/>
              </a:rPr>
              <a:t>The class whose properties are inherited by sub class is called Base Class or Super class.</a:t>
            </a:r>
            <a:endParaRPr/>
          </a:p>
          <a:p>
            <a:pPr marL="0" lvl="0" indent="0" algn="l" rtl="0">
              <a:lnSpc>
                <a:spcPct val="90000"/>
              </a:lnSpc>
              <a:spcBef>
                <a:spcPts val="1000"/>
              </a:spcBef>
              <a:spcAft>
                <a:spcPts val="0"/>
              </a:spcAft>
              <a:buClr>
                <a:schemeClr val="dk1"/>
              </a:buClr>
              <a:buSzPts val="2400"/>
              <a:buNone/>
            </a:pPr>
            <a:r>
              <a:rPr lang="en-US" b="1"/>
              <a:t>Reusability: </a:t>
            </a:r>
            <a:r>
              <a:rPr lang="en-US"/>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5"/>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Inheritance Example</a:t>
            </a:r>
            <a:endParaRPr/>
          </a:p>
        </p:txBody>
      </p:sp>
      <p:sp>
        <p:nvSpPr>
          <p:cNvPr id="254" name="Google Shape;254;p15"/>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endParaRPr/>
          </a:p>
        </p:txBody>
      </p:sp>
      <p:sp>
        <p:nvSpPr>
          <p:cNvPr id="255" name="Google Shape;255;p15" descr="Inheritance Exampl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56" name="Google Shape;256;p15"/>
          <p:cNvPicPr preferRelativeResize="0"/>
          <p:nvPr/>
        </p:nvPicPr>
        <p:blipFill rotWithShape="1">
          <a:blip r:embed="rId3">
            <a:alphaModFix/>
          </a:blip>
          <a:srcRect/>
          <a:stretch/>
        </p:blipFill>
        <p:spPr>
          <a:xfrm>
            <a:off x="1934937" y="2051442"/>
            <a:ext cx="8583386" cy="429169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6"/>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Polymorphism</a:t>
            </a:r>
            <a:endParaRPr/>
          </a:p>
        </p:txBody>
      </p:sp>
      <p:sp>
        <p:nvSpPr>
          <p:cNvPr id="262" name="Google Shape;262;p16"/>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2400"/>
              <a:buNone/>
            </a:pPr>
            <a:r>
              <a:rPr lang="en-US"/>
              <a:t>Polymorphism is one of the essential features of an object- oriented language. It means ability to take more than one form.</a:t>
            </a:r>
            <a:endParaRPr/>
          </a:p>
          <a:p>
            <a:pPr marL="0" lvl="0" indent="0" algn="l" rtl="0">
              <a:lnSpc>
                <a:spcPct val="80000"/>
              </a:lnSpc>
              <a:spcBef>
                <a:spcPts val="1000"/>
              </a:spcBef>
              <a:spcAft>
                <a:spcPts val="0"/>
              </a:spcAft>
              <a:buClr>
                <a:schemeClr val="dk1"/>
              </a:buClr>
              <a:buSzPts val="2400"/>
              <a:buNone/>
            </a:pPr>
            <a:endParaRPr/>
          </a:p>
          <a:p>
            <a:pPr marL="0" lvl="0" indent="0" algn="l" rtl="0">
              <a:lnSpc>
                <a:spcPct val="80000"/>
              </a:lnSpc>
              <a:spcBef>
                <a:spcPts val="1000"/>
              </a:spcBef>
              <a:spcAft>
                <a:spcPts val="0"/>
              </a:spcAft>
              <a:buClr>
                <a:schemeClr val="dk1"/>
              </a:buClr>
              <a:buSzPts val="2400"/>
              <a:buNone/>
            </a:pPr>
            <a:r>
              <a:rPr lang="en-US"/>
              <a:t>An operation may exhibit different behaviours in different instances. The behavior depends upon the type of data used in the operations.</a:t>
            </a:r>
            <a:endParaRPr/>
          </a:p>
          <a:p>
            <a:pPr marL="0" lvl="0" indent="0" algn="l" rtl="0">
              <a:lnSpc>
                <a:spcPct val="80000"/>
              </a:lnSpc>
              <a:spcBef>
                <a:spcPts val="1000"/>
              </a:spcBef>
              <a:spcAft>
                <a:spcPts val="0"/>
              </a:spcAft>
              <a:buClr>
                <a:schemeClr val="dk1"/>
              </a:buClr>
              <a:buSzPts val="2400"/>
              <a:buNone/>
            </a:pPr>
            <a:endParaRPr/>
          </a:p>
          <a:p>
            <a:pPr marL="0" lvl="0" indent="0" algn="l" rtl="0">
              <a:lnSpc>
                <a:spcPct val="80000"/>
              </a:lnSpc>
              <a:spcBef>
                <a:spcPts val="1000"/>
              </a:spcBef>
              <a:spcAft>
                <a:spcPts val="0"/>
              </a:spcAft>
              <a:buClr>
                <a:schemeClr val="dk1"/>
              </a:buClr>
              <a:buSzPts val="2400"/>
              <a:buNone/>
            </a:pPr>
            <a:r>
              <a:rPr lang="en-US"/>
              <a:t>Example: Addition operation, with integer datatype, it will generate sum, but if operands are strings, it will generate third string by concatenation.</a:t>
            </a:r>
            <a:endParaRPr/>
          </a:p>
          <a:p>
            <a:pPr marL="0" lvl="0" indent="0" algn="l" rtl="0">
              <a:lnSpc>
                <a:spcPct val="80000"/>
              </a:lnSpc>
              <a:spcBef>
                <a:spcPts val="1000"/>
              </a:spcBef>
              <a:spcAft>
                <a:spcPts val="0"/>
              </a:spcAft>
              <a:buClr>
                <a:schemeClr val="dk1"/>
              </a:buClr>
              <a:buSzPts val="2400"/>
              <a:buNone/>
            </a:pPr>
            <a:endParaRPr/>
          </a:p>
          <a:p>
            <a:pPr marL="0" lvl="0" indent="0" algn="l" rtl="0">
              <a:lnSpc>
                <a:spcPct val="80000"/>
              </a:lnSpc>
              <a:spcBef>
                <a:spcPts val="1000"/>
              </a:spcBef>
              <a:spcAft>
                <a:spcPts val="0"/>
              </a:spcAft>
              <a:buClr>
                <a:schemeClr val="dk1"/>
              </a:buClr>
              <a:buSzPts val="2400"/>
              <a:buNone/>
            </a:pPr>
            <a:r>
              <a:rPr lang="en-US"/>
              <a:t>The process of making an operator to exhibit different behaviors in different instances is known as operator overloading.</a:t>
            </a:r>
            <a:endParaRPr/>
          </a:p>
          <a:p>
            <a:pPr marL="0" lvl="0" indent="0" algn="l" rtl="0">
              <a:lnSpc>
                <a:spcPct val="90000"/>
              </a:lnSpc>
              <a:spcBef>
                <a:spcPts val="1000"/>
              </a:spcBef>
              <a:spcAft>
                <a:spcPts val="0"/>
              </a:spcAft>
              <a:buClr>
                <a:schemeClr val="dk1"/>
              </a:buClr>
              <a:buSzPts val="24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7"/>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Polymorphism cont..</a:t>
            </a:r>
            <a:endParaRPr/>
          </a:p>
        </p:txBody>
      </p:sp>
      <p:sp>
        <p:nvSpPr>
          <p:cNvPr id="268" name="Google Shape;268;p17"/>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Single function name can be used to handle different number and different types of arguments.</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This is something similar to a particular word having several different meaning depending on the context. So, using a single function name to perform different types of tasks is known as function overloading.</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Polymorphism is extensively used in implementing inheritance.</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graphicFrame>
        <p:nvGraphicFramePr>
          <p:cNvPr id="269" name="Google Shape;269;p17"/>
          <p:cNvGraphicFramePr/>
          <p:nvPr/>
        </p:nvGraphicFramePr>
        <p:xfrm>
          <a:off x="8155214" y="1899261"/>
          <a:ext cx="3000000" cy="3000000"/>
        </p:xfrm>
        <a:graphic>
          <a:graphicData uri="http://schemas.openxmlformats.org/drawingml/2006/table">
            <a:tbl>
              <a:tblPr firstRow="1" bandRow="1">
                <a:noFill/>
                <a:tableStyleId>{6620D32C-7E22-4873-B437-510F87B0B7BB}</a:tableStyleId>
              </a:tblPr>
              <a:tblGrid>
                <a:gridCol w="2817575">
                  <a:extLst>
                    <a:ext uri="{9D8B030D-6E8A-4147-A177-3AD203B41FA5}">
                      <a16:colId xmlns:a16="http://schemas.microsoft.com/office/drawing/2014/main" val="20000"/>
                    </a:ext>
                  </a:extLst>
                </a:gridCol>
              </a:tblGrid>
              <a:tr h="589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Shape</a:t>
                      </a:r>
                      <a:endParaRPr sz="1800" u="none" strike="noStrike" cap="none"/>
                    </a:p>
                  </a:txBody>
                  <a:tcPr marL="91450" marR="91450" marT="45725" marB="45725" anchor="ctr"/>
                </a:tc>
                <a:extLst>
                  <a:ext uri="{0D108BD9-81ED-4DB2-BD59-A6C34878D82A}">
                    <a16:rowId xmlns:a16="http://schemas.microsoft.com/office/drawing/2014/main" val="10000"/>
                  </a:ext>
                </a:extLst>
              </a:tr>
              <a:tr h="5898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Draw ()</a:t>
                      </a:r>
                      <a:endParaRPr sz="1800" u="none" strike="noStrike" cap="none"/>
                    </a:p>
                  </a:txBody>
                  <a:tcPr marL="91450" marR="91450" marT="45725" marB="45725" anchor="ctr"/>
                </a:tc>
                <a:extLst>
                  <a:ext uri="{0D108BD9-81ED-4DB2-BD59-A6C34878D82A}">
                    <a16:rowId xmlns:a16="http://schemas.microsoft.com/office/drawing/2014/main" val="10001"/>
                  </a:ext>
                </a:extLst>
              </a:tr>
            </a:tbl>
          </a:graphicData>
        </a:graphic>
      </p:graphicFrame>
      <p:cxnSp>
        <p:nvCxnSpPr>
          <p:cNvPr id="270" name="Google Shape;270;p17"/>
          <p:cNvCxnSpPr/>
          <p:nvPr/>
        </p:nvCxnSpPr>
        <p:spPr>
          <a:xfrm>
            <a:off x="8180614" y="3069771"/>
            <a:ext cx="0" cy="1387929"/>
          </a:xfrm>
          <a:prstGeom prst="straightConnector1">
            <a:avLst/>
          </a:prstGeom>
          <a:noFill/>
          <a:ln w="9525" cap="flat" cmpd="sng">
            <a:solidFill>
              <a:schemeClr val="accent1"/>
            </a:solidFill>
            <a:prstDash val="solid"/>
            <a:miter lim="800000"/>
            <a:headEnd type="none" w="sm" len="sm"/>
            <a:tailEnd type="triangle" w="med" len="med"/>
          </a:ln>
        </p:spPr>
      </p:cxnSp>
      <p:cxnSp>
        <p:nvCxnSpPr>
          <p:cNvPr id="271" name="Google Shape;271;p17"/>
          <p:cNvCxnSpPr/>
          <p:nvPr/>
        </p:nvCxnSpPr>
        <p:spPr>
          <a:xfrm>
            <a:off x="9590314" y="3069771"/>
            <a:ext cx="0" cy="1387929"/>
          </a:xfrm>
          <a:prstGeom prst="straightConnector1">
            <a:avLst/>
          </a:prstGeom>
          <a:noFill/>
          <a:ln w="9525" cap="flat" cmpd="sng">
            <a:solidFill>
              <a:schemeClr val="accent1"/>
            </a:solidFill>
            <a:prstDash val="solid"/>
            <a:miter lim="800000"/>
            <a:headEnd type="none" w="sm" len="sm"/>
            <a:tailEnd type="triangle" w="med" len="med"/>
          </a:ln>
        </p:spPr>
      </p:cxnSp>
      <p:cxnSp>
        <p:nvCxnSpPr>
          <p:cNvPr id="272" name="Google Shape;272;p17"/>
          <p:cNvCxnSpPr/>
          <p:nvPr/>
        </p:nvCxnSpPr>
        <p:spPr>
          <a:xfrm>
            <a:off x="10934700" y="3069771"/>
            <a:ext cx="0" cy="1387929"/>
          </a:xfrm>
          <a:prstGeom prst="straightConnector1">
            <a:avLst/>
          </a:prstGeom>
          <a:noFill/>
          <a:ln w="9525" cap="flat" cmpd="sng">
            <a:solidFill>
              <a:schemeClr val="accent1"/>
            </a:solidFill>
            <a:prstDash val="solid"/>
            <a:miter lim="800000"/>
            <a:headEnd type="none" w="sm" len="sm"/>
            <a:tailEnd type="triangle" w="med" len="med"/>
          </a:ln>
        </p:spPr>
      </p:cxnSp>
      <p:graphicFrame>
        <p:nvGraphicFramePr>
          <p:cNvPr id="273" name="Google Shape;273;p17"/>
          <p:cNvGraphicFramePr/>
          <p:nvPr/>
        </p:nvGraphicFramePr>
        <p:xfrm>
          <a:off x="7037618" y="4457698"/>
          <a:ext cx="3000000" cy="3000000"/>
        </p:xfrm>
        <a:graphic>
          <a:graphicData uri="http://schemas.openxmlformats.org/drawingml/2006/table">
            <a:tbl>
              <a:tblPr firstRow="1" bandRow="1">
                <a:noFill/>
                <a:tableStyleId>{6620D32C-7E22-4873-B437-510F87B0B7BB}</a:tableStyleId>
              </a:tblPr>
              <a:tblGrid>
                <a:gridCol w="1543950">
                  <a:extLst>
                    <a:ext uri="{9D8B030D-6E8A-4147-A177-3AD203B41FA5}">
                      <a16:colId xmlns:a16="http://schemas.microsoft.com/office/drawing/2014/main" val="20000"/>
                    </a:ext>
                  </a:extLst>
                </a:gridCol>
              </a:tblGrid>
              <a:tr h="6204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Circle Object</a:t>
                      </a:r>
                      <a:endParaRPr sz="1800" u="none" strike="noStrike" cap="none"/>
                    </a:p>
                  </a:txBody>
                  <a:tcPr marL="91450" marR="91450" marT="45725" marB="45725" anchor="ctr"/>
                </a:tc>
                <a:extLst>
                  <a:ext uri="{0D108BD9-81ED-4DB2-BD59-A6C34878D82A}">
                    <a16:rowId xmlns:a16="http://schemas.microsoft.com/office/drawing/2014/main" val="10000"/>
                  </a:ext>
                </a:extLst>
              </a:tr>
              <a:tr h="6204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Draw (circle)</a:t>
                      </a:r>
                      <a:endParaRPr sz="1800" u="none" strike="noStrike" cap="none"/>
                    </a:p>
                  </a:txBody>
                  <a:tcPr marL="91450" marR="91450" marT="45725" marB="45725" anchor="ctr"/>
                </a:tc>
                <a:extLst>
                  <a:ext uri="{0D108BD9-81ED-4DB2-BD59-A6C34878D82A}">
                    <a16:rowId xmlns:a16="http://schemas.microsoft.com/office/drawing/2014/main" val="10001"/>
                  </a:ext>
                </a:extLst>
              </a:tr>
            </a:tbl>
          </a:graphicData>
        </a:graphic>
      </p:graphicFrame>
      <p:graphicFrame>
        <p:nvGraphicFramePr>
          <p:cNvPr id="274" name="Google Shape;274;p17"/>
          <p:cNvGraphicFramePr/>
          <p:nvPr/>
        </p:nvGraphicFramePr>
        <p:xfrm>
          <a:off x="8818335" y="4457700"/>
          <a:ext cx="3000000" cy="3000000"/>
        </p:xfrm>
        <a:graphic>
          <a:graphicData uri="http://schemas.openxmlformats.org/drawingml/2006/table">
            <a:tbl>
              <a:tblPr firstRow="1" bandRow="1">
                <a:noFill/>
                <a:tableStyleId>{6620D32C-7E22-4873-B437-510F87B0B7BB}</a:tableStyleId>
              </a:tblPr>
              <a:tblGrid>
                <a:gridCol w="1543950">
                  <a:extLst>
                    <a:ext uri="{9D8B030D-6E8A-4147-A177-3AD203B41FA5}">
                      <a16:colId xmlns:a16="http://schemas.microsoft.com/office/drawing/2014/main" val="20000"/>
                    </a:ext>
                  </a:extLst>
                </a:gridCol>
              </a:tblGrid>
              <a:tr h="5633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Triangle Object</a:t>
                      </a:r>
                      <a:endParaRPr sz="1800" u="none" strike="noStrike" cap="none"/>
                    </a:p>
                  </a:txBody>
                  <a:tcPr marL="91450" marR="91450" marT="45725" marB="45725" anchor="ctr"/>
                </a:tc>
                <a:extLst>
                  <a:ext uri="{0D108BD9-81ED-4DB2-BD59-A6C34878D82A}">
                    <a16:rowId xmlns:a16="http://schemas.microsoft.com/office/drawing/2014/main" val="10000"/>
                  </a:ext>
                </a:extLst>
              </a:tr>
              <a:tr h="5633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Draw (triangle)</a:t>
                      </a:r>
                      <a:endParaRPr sz="1800" u="none" strike="noStrike" cap="none"/>
                    </a:p>
                  </a:txBody>
                  <a:tcPr marL="91450" marR="91450" marT="45725" marB="45725" anchor="ctr"/>
                </a:tc>
                <a:extLst>
                  <a:ext uri="{0D108BD9-81ED-4DB2-BD59-A6C34878D82A}">
                    <a16:rowId xmlns:a16="http://schemas.microsoft.com/office/drawing/2014/main" val="10001"/>
                  </a:ext>
                </a:extLst>
              </a:tr>
            </a:tbl>
          </a:graphicData>
        </a:graphic>
      </p:graphicFrame>
      <p:graphicFrame>
        <p:nvGraphicFramePr>
          <p:cNvPr id="275" name="Google Shape;275;p17"/>
          <p:cNvGraphicFramePr/>
          <p:nvPr/>
        </p:nvGraphicFramePr>
        <p:xfrm>
          <a:off x="10521049" y="4479466"/>
          <a:ext cx="3000000" cy="3000000"/>
        </p:xfrm>
        <a:graphic>
          <a:graphicData uri="http://schemas.openxmlformats.org/drawingml/2006/table">
            <a:tbl>
              <a:tblPr firstRow="1" bandRow="1">
                <a:noFill/>
                <a:tableStyleId>{6620D32C-7E22-4873-B437-510F87B0B7BB}</a:tableStyleId>
              </a:tblPr>
              <a:tblGrid>
                <a:gridCol w="1543950">
                  <a:extLst>
                    <a:ext uri="{9D8B030D-6E8A-4147-A177-3AD203B41FA5}">
                      <a16:colId xmlns:a16="http://schemas.microsoft.com/office/drawing/2014/main" val="20000"/>
                    </a:ext>
                  </a:extLst>
                </a:gridCol>
              </a:tblGrid>
              <a:tr h="6259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Square Object</a:t>
                      </a:r>
                      <a:endParaRPr sz="1800" u="none" strike="noStrike" cap="none"/>
                    </a:p>
                  </a:txBody>
                  <a:tcPr marL="91450" marR="91450" marT="45725" marB="45725" anchor="ctr"/>
                </a:tc>
                <a:extLst>
                  <a:ext uri="{0D108BD9-81ED-4DB2-BD59-A6C34878D82A}">
                    <a16:rowId xmlns:a16="http://schemas.microsoft.com/office/drawing/2014/main" val="10000"/>
                  </a:ext>
                </a:extLst>
              </a:tr>
              <a:tr h="62592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Draw (square)</a:t>
                      </a:r>
                      <a:endParaRPr sz="1800" u="none" strike="noStrike" cap="none"/>
                    </a:p>
                  </a:txBody>
                  <a:tcPr marL="91450" marR="91450" marT="45725" marB="45725" anchor="ct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8"/>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Dynamic Binding</a:t>
            </a:r>
            <a:endParaRPr/>
          </a:p>
        </p:txBody>
      </p:sp>
      <p:sp>
        <p:nvSpPr>
          <p:cNvPr id="281" name="Google Shape;281;p18"/>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a:t>Dynamic binding refers to linking a procedure call to code that will execute only once. </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The code associated with the procedure is not known until the program is executed, which is also known as late binding.</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Dynamic binding happens when all information needed for a function call cannot be determined at compile-time. </a:t>
            </a:r>
            <a:endParaRPr/>
          </a:p>
          <a:p>
            <a:pPr marL="0" lvl="0" indent="0" algn="l" rtl="0">
              <a:lnSpc>
                <a:spcPct val="90000"/>
              </a:lnSpc>
              <a:spcBef>
                <a:spcPts val="10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r>
              <a:rPr lang="en-US"/>
              <a:t>Dynamic binding can be achieved using the virtual functions. </a:t>
            </a:r>
            <a:endParaRPr/>
          </a:p>
          <a:p>
            <a:pPr marL="0" lvl="0" indent="0" algn="l" rtl="0">
              <a:lnSpc>
                <a:spcPct val="90000"/>
              </a:lnSpc>
              <a:spcBef>
                <a:spcPts val="1000"/>
              </a:spcBef>
              <a:spcAft>
                <a:spcPts val="0"/>
              </a:spcAft>
              <a:buClr>
                <a:schemeClr val="dk1"/>
              </a:buClr>
              <a:buSzPts val="2400"/>
              <a:buNone/>
            </a:pPr>
            <a:r>
              <a:rPr lang="en-US"/>
              <a:t>Advantage of using dynamic binding is that it is flexible since a single function can handle different type of objects at runtime.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9"/>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000"/>
              <a:buFont typeface="Arial"/>
              <a:buNone/>
            </a:pPr>
            <a:r>
              <a:rPr lang="en-US" sz="4000"/>
              <a:t>Significance of using OOP in software development</a:t>
            </a:r>
            <a:endParaRPr sz="4000"/>
          </a:p>
        </p:txBody>
      </p:sp>
      <p:sp>
        <p:nvSpPr>
          <p:cNvPr id="287" name="Google Shape;287;p19"/>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SzPct val="108108"/>
              <a:buNone/>
            </a:pPr>
            <a:r>
              <a:rPr lang="en-US" b="1"/>
              <a:t>Increases productivity</a:t>
            </a:r>
            <a:r>
              <a:rPr lang="en-US"/>
              <a:t>: OOP allows programmers to construct new programs quickly by using reusable code and multiple libraries. </a:t>
            </a:r>
            <a:endParaRPr/>
          </a:p>
          <a:p>
            <a:pPr marL="457200" lvl="0" indent="-406400" algn="l" rtl="0">
              <a:lnSpc>
                <a:spcPct val="90000"/>
              </a:lnSpc>
              <a:spcBef>
                <a:spcPts val="1000"/>
              </a:spcBef>
              <a:spcAft>
                <a:spcPts val="0"/>
              </a:spcAft>
              <a:buSzPct val="108108"/>
              <a:buNone/>
            </a:pPr>
            <a:r>
              <a:rPr lang="en-US" b="1"/>
              <a:t>Improves maintainability</a:t>
            </a:r>
            <a:r>
              <a:rPr lang="en-US"/>
              <a:t>: OOP's modularity and reusability reduce redundancy and make code easier to maintain. </a:t>
            </a:r>
            <a:endParaRPr/>
          </a:p>
          <a:p>
            <a:pPr marL="457200" lvl="0" indent="-406400" algn="l" rtl="0">
              <a:lnSpc>
                <a:spcPct val="90000"/>
              </a:lnSpc>
              <a:spcBef>
                <a:spcPts val="1000"/>
              </a:spcBef>
              <a:spcAft>
                <a:spcPts val="0"/>
              </a:spcAft>
              <a:buSzPct val="108108"/>
              <a:buNone/>
            </a:pPr>
            <a:r>
              <a:rPr lang="en-US" b="1"/>
              <a:t>Simplifies troubleshooting</a:t>
            </a:r>
            <a:r>
              <a:rPr lang="en-US"/>
              <a:t>: OOP's self-contained nature makes it easier to identify the source of a problem in the code. </a:t>
            </a:r>
            <a:endParaRPr/>
          </a:p>
          <a:p>
            <a:pPr marL="457200" lvl="0" indent="-406400" algn="l" rtl="0">
              <a:lnSpc>
                <a:spcPct val="90000"/>
              </a:lnSpc>
              <a:spcBef>
                <a:spcPts val="1000"/>
              </a:spcBef>
              <a:spcAft>
                <a:spcPts val="0"/>
              </a:spcAft>
              <a:buSzPct val="108108"/>
              <a:buNone/>
            </a:pPr>
            <a:r>
              <a:rPr lang="en-US" b="1"/>
              <a:t>Models complex systems</a:t>
            </a:r>
            <a:r>
              <a:rPr lang="en-US"/>
              <a:t>: OOP allows developers to create intuitive models of complex systems by representing real-world entities as objects with properties and behaviors. </a:t>
            </a:r>
            <a:endParaRPr/>
          </a:p>
          <a:p>
            <a:pPr marL="457200" lvl="0" indent="-406400" algn="l" rtl="0">
              <a:lnSpc>
                <a:spcPct val="90000"/>
              </a:lnSpc>
              <a:spcBef>
                <a:spcPts val="1000"/>
              </a:spcBef>
              <a:spcAft>
                <a:spcPts val="0"/>
              </a:spcAft>
              <a:buSzPct val="108108"/>
              <a:buNone/>
            </a:pPr>
            <a:r>
              <a:rPr lang="en-US" b="1"/>
              <a:t>Saves time</a:t>
            </a:r>
            <a:r>
              <a:rPr lang="en-US"/>
              <a:t>: OOP's polymorphism allows a single function to adapt to the class it's in, saving time and making it easy to add new vehicle types. </a:t>
            </a:r>
            <a:endParaRPr/>
          </a:p>
          <a:p>
            <a:pPr marL="457200" lvl="0" indent="-406400" algn="l" rtl="0">
              <a:lnSpc>
                <a:spcPct val="90000"/>
              </a:lnSpc>
              <a:spcBef>
                <a:spcPts val="1000"/>
              </a:spcBef>
              <a:spcAft>
                <a:spcPts val="0"/>
              </a:spcAft>
              <a:buSzPct val="108108"/>
              <a:buNone/>
            </a:pPr>
            <a:r>
              <a:rPr lang="en-US" b="1"/>
              <a:t>Enhances flexibility</a:t>
            </a:r>
            <a:r>
              <a:rPr lang="en-US"/>
              <a:t>: OOP's inheritance and polymorphism provide flexibility for your codebase. </a:t>
            </a:r>
            <a:endParaRPr/>
          </a:p>
          <a:p>
            <a:pPr marL="457200" lvl="0" indent="-406400" algn="l" rtl="0">
              <a:lnSpc>
                <a:spcPct val="90000"/>
              </a:lnSpc>
              <a:spcBef>
                <a:spcPts val="1000"/>
              </a:spcBef>
              <a:spcAft>
                <a:spcPts val="0"/>
              </a:spcAft>
              <a:buClr>
                <a:schemeClr val="dk1"/>
              </a:buClr>
              <a:buSzPct val="108108"/>
              <a:buNone/>
            </a:pPr>
            <a:r>
              <a:rPr lang="en-US" b="1"/>
              <a:t>Reduces development costs</a:t>
            </a:r>
            <a:r>
              <a:rPr lang="en-US"/>
              <a:t>: OOP's maintenance and reusability benefits reduce development costs.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0"/>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Standard Library and Namespaces: 	</a:t>
            </a:r>
            <a:endParaRPr/>
          </a:p>
        </p:txBody>
      </p:sp>
      <p:sp>
        <p:nvSpPr>
          <p:cNvPr id="293" name="Google Shape;293;p20"/>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2400"/>
              <a:buFont typeface="Arial"/>
              <a:buChar char="•"/>
            </a:pPr>
            <a:r>
              <a:rPr lang="en-US"/>
              <a:t>In C++, a </a:t>
            </a:r>
            <a:r>
              <a:rPr lang="en-US" b="1"/>
              <a:t>namespace</a:t>
            </a:r>
            <a:r>
              <a:rPr lang="en-US"/>
              <a:t> is a collection of related names or identifiers (functions, class, variables) which helps to separate these identifiers from similar identifiers in other namespaces or the global namespace. </a:t>
            </a:r>
            <a:endParaRPr/>
          </a:p>
          <a:p>
            <a:pPr marL="342900" lvl="0" indent="-342900" algn="l" rtl="0">
              <a:lnSpc>
                <a:spcPct val="90000"/>
              </a:lnSpc>
              <a:spcBef>
                <a:spcPts val="0"/>
              </a:spcBef>
              <a:spcAft>
                <a:spcPts val="0"/>
              </a:spcAft>
              <a:buSzPts val="2400"/>
              <a:buFont typeface="Arial"/>
              <a:buChar char="•"/>
            </a:pPr>
            <a:r>
              <a:rPr lang="en-US"/>
              <a:t>The identifiers of the C++ standard library are defined in a namespace called std.</a:t>
            </a:r>
            <a:endParaRPr/>
          </a:p>
          <a:p>
            <a:pPr marL="342900" lvl="0" indent="-342900" algn="l" rtl="0">
              <a:lnSpc>
                <a:spcPct val="90000"/>
              </a:lnSpc>
              <a:spcBef>
                <a:spcPts val="0"/>
              </a:spcBef>
              <a:spcAft>
                <a:spcPts val="0"/>
              </a:spcAft>
              <a:buSzPts val="2400"/>
              <a:buFont typeface="Arial"/>
              <a:buChar char="•"/>
            </a:pPr>
            <a:r>
              <a:rPr lang="en-US"/>
              <a:t>In order to use any identifier belonging to the standard library, we need to specify that it belongs to the std namespace. One way to do this is by using the scope resolution operator ::</a:t>
            </a:r>
            <a:endParaRPr/>
          </a:p>
          <a:p>
            <a:pPr marL="342900" lvl="0" indent="-190500" algn="l" rtl="0">
              <a:lnSpc>
                <a:spcPct val="90000"/>
              </a:lnSpc>
              <a:spcBef>
                <a:spcPts val="0"/>
              </a:spcBef>
              <a:spcAft>
                <a:spcPts val="0"/>
              </a:spcAft>
              <a:buSzPts val="2400"/>
              <a:buFont typeface="Arial"/>
              <a:buNone/>
            </a:pPr>
            <a:endParaRPr/>
          </a:p>
          <a:p>
            <a:pPr marL="342900" lvl="0" indent="-342900" algn="l" rtl="0">
              <a:lnSpc>
                <a:spcPct val="90000"/>
              </a:lnSpc>
              <a:spcBef>
                <a:spcPts val="0"/>
              </a:spcBef>
              <a:spcAft>
                <a:spcPts val="0"/>
              </a:spcAft>
              <a:buSzPts val="2400"/>
              <a:buFont typeface="Arial"/>
              <a:buChar char="•"/>
            </a:pPr>
            <a:r>
              <a:rPr lang="en-US"/>
              <a:t>For e.g. </a:t>
            </a:r>
            <a:r>
              <a:rPr lang="en-US">
                <a:solidFill>
                  <a:srgbClr val="BF9000"/>
                </a:solidFill>
              </a:rPr>
              <a:t>std::cout &lt;&lt; "Hello World!";</a:t>
            </a:r>
            <a:endParaRPr/>
          </a:p>
          <a:p>
            <a:pPr marL="342900" lvl="0" indent="-190500" algn="l" rtl="0">
              <a:lnSpc>
                <a:spcPct val="90000"/>
              </a:lnSpc>
              <a:spcBef>
                <a:spcPts val="0"/>
              </a:spcBef>
              <a:spcAft>
                <a:spcPts val="0"/>
              </a:spcAft>
              <a:buSzPts val="2400"/>
              <a:buFont typeface="Arial"/>
              <a:buNone/>
            </a:pPr>
            <a:endParaRPr>
              <a:solidFill>
                <a:srgbClr val="BF9000"/>
              </a:solidFill>
            </a:endParaRPr>
          </a:p>
          <a:p>
            <a:pPr marL="342900" lvl="0" indent="-342900" algn="l" rtl="0">
              <a:lnSpc>
                <a:spcPct val="90000"/>
              </a:lnSpc>
              <a:spcBef>
                <a:spcPts val="0"/>
              </a:spcBef>
              <a:spcAft>
                <a:spcPts val="0"/>
              </a:spcAft>
              <a:buSzPts val="2400"/>
              <a:buFont typeface="Arial"/>
              <a:buChar char="•"/>
            </a:pPr>
            <a:r>
              <a:rPr lang="en-US">
                <a:solidFill>
                  <a:schemeClr val="dk1"/>
                </a:solidFill>
              </a:rPr>
              <a:t>Here, we have used the code std:: before cout. This tells the C++ compiler that the cout object we are using belongs to the std namespace.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Arial"/>
              <a:buNone/>
            </a:pPr>
            <a:r>
              <a:rPr lang="en-US" sz="4800"/>
              <a:t>Introduction to C++</a:t>
            </a:r>
            <a:endParaRPr/>
          </a:p>
        </p:txBody>
      </p:sp>
      <p:sp>
        <p:nvSpPr>
          <p:cNvPr id="116" name="Google Shape;116;p3"/>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4000"/>
              <a:buFont typeface="Arial"/>
              <a:buChar char="•"/>
            </a:pPr>
            <a:r>
              <a:rPr lang="en-US" b="1"/>
              <a:t>C++</a:t>
            </a:r>
            <a:r>
              <a:rPr lang="en-US"/>
              <a:t> is a general-purpose programming language that was developed as an enhancement of the C language to include object-oriented paradigm. </a:t>
            </a:r>
            <a:endParaRPr/>
          </a:p>
          <a:p>
            <a:pPr marL="342900" lvl="0" indent="-342900" algn="l" rtl="0">
              <a:lnSpc>
                <a:spcPct val="90000"/>
              </a:lnSpc>
              <a:spcBef>
                <a:spcPts val="0"/>
              </a:spcBef>
              <a:spcAft>
                <a:spcPts val="0"/>
              </a:spcAft>
              <a:buSzPts val="4000"/>
              <a:buFont typeface="Arial"/>
              <a:buChar char="•"/>
            </a:pPr>
            <a:r>
              <a:rPr lang="en-US"/>
              <a:t>It is an imperative and a </a:t>
            </a:r>
            <a:r>
              <a:rPr lang="en-US" b="1"/>
              <a:t>compiled</a:t>
            </a:r>
            <a:r>
              <a:rPr lang="en-US"/>
              <a:t> language. </a:t>
            </a:r>
            <a:endParaRPr/>
          </a:p>
          <a:p>
            <a:pPr marL="342900" lvl="0" indent="-342900" algn="l" rtl="0">
              <a:lnSpc>
                <a:spcPct val="90000"/>
              </a:lnSpc>
              <a:spcBef>
                <a:spcPts val="0"/>
              </a:spcBef>
              <a:spcAft>
                <a:spcPts val="0"/>
              </a:spcAft>
              <a:buSzPts val="4000"/>
              <a:buFont typeface="Arial"/>
              <a:buChar char="•"/>
            </a:pPr>
            <a:r>
              <a:rPr lang="en-US"/>
              <a:t>C++ is a high-level, general-purpose programming language designed for system and application programming. </a:t>
            </a:r>
            <a:endParaRPr/>
          </a:p>
          <a:p>
            <a:pPr marL="342900" lvl="0" indent="-342900" algn="l" rtl="0">
              <a:lnSpc>
                <a:spcPct val="90000"/>
              </a:lnSpc>
              <a:spcBef>
                <a:spcPts val="0"/>
              </a:spcBef>
              <a:spcAft>
                <a:spcPts val="0"/>
              </a:spcAft>
              <a:buSzPts val="4000"/>
              <a:buFont typeface="Arial"/>
              <a:buChar char="•"/>
            </a:pPr>
            <a:r>
              <a:rPr lang="en-US"/>
              <a:t>It was developed by Bjarne Stroustrup at Bell Labs in 1985 as an extension of the C programming language. </a:t>
            </a:r>
            <a:endParaRPr/>
          </a:p>
          <a:p>
            <a:pPr marL="342900" lvl="0" indent="-342900" algn="l" rtl="0">
              <a:lnSpc>
                <a:spcPct val="90000"/>
              </a:lnSpc>
              <a:spcBef>
                <a:spcPts val="0"/>
              </a:spcBef>
              <a:spcAft>
                <a:spcPts val="0"/>
              </a:spcAft>
              <a:buSzPts val="4000"/>
              <a:buFont typeface="Arial"/>
              <a:buChar char="•"/>
            </a:pPr>
            <a:r>
              <a:rPr lang="en-US"/>
              <a:t>One of the key features of C++ is its ability to support low-level, system-level programming, making it suitable for developing operating systems, device drivers, and other system software. </a:t>
            </a:r>
            <a:endParaRPr/>
          </a:p>
          <a:p>
            <a:pPr marL="342900" lvl="0" indent="-342900" algn="l" rtl="0">
              <a:lnSpc>
                <a:spcPct val="90000"/>
              </a:lnSpc>
              <a:spcBef>
                <a:spcPts val="0"/>
              </a:spcBef>
              <a:spcAft>
                <a:spcPts val="0"/>
              </a:spcAft>
              <a:buSzPts val="4000"/>
              <a:buFont typeface="Arial"/>
              <a:buChar char="•"/>
            </a:pPr>
            <a:r>
              <a:rPr lang="en-US"/>
              <a:t>At the same time, C++ also provides a rich set of libraries and features for high-level application programming, making it a popular choice for developing desktop applications, video games, and other complex applications.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 calcmode="lin" valueType="num">
                                      <p:cBhvr additive="base">
                                        <p:cTn id="7" dur="500"/>
                                        <p:tgtEl>
                                          <p:spTgt spid="1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 calcmode="lin" valueType="num">
                                      <p:cBhvr additive="base">
                                        <p:cTn id="12" dur="500"/>
                                        <p:tgtEl>
                                          <p:spTgt spid="1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 calcmode="lin" valueType="num">
                                      <p:cBhvr additive="base">
                                        <p:cTn id="17" dur="500"/>
                                        <p:tgtEl>
                                          <p:spTgt spid="1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 calcmode="lin" valueType="num">
                                      <p:cBhvr additive="base">
                                        <p:cTn id="22" dur="500"/>
                                        <p:tgtEl>
                                          <p:spTgt spid="1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6">
                                            <p:txEl>
                                              <p:pRg st="4" end="4"/>
                                            </p:txEl>
                                          </p:spTgt>
                                        </p:tgtEl>
                                        <p:attrNameLst>
                                          <p:attrName>style.visibility</p:attrName>
                                        </p:attrNameLst>
                                      </p:cBhvr>
                                      <p:to>
                                        <p:strVal val="visible"/>
                                      </p:to>
                                    </p:set>
                                    <p:anim calcmode="lin" valueType="num">
                                      <p:cBhvr additive="base">
                                        <p:cTn id="27" dur="500"/>
                                        <p:tgtEl>
                                          <p:spTgt spid="1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6">
                                            <p:txEl>
                                              <p:pRg st="5" end="5"/>
                                            </p:txEl>
                                          </p:spTgt>
                                        </p:tgtEl>
                                        <p:attrNameLst>
                                          <p:attrName>style.visibility</p:attrName>
                                        </p:attrNameLst>
                                      </p:cBhvr>
                                      <p:to>
                                        <p:strVal val="visible"/>
                                      </p:to>
                                    </p:set>
                                    <p:anim calcmode="lin" valueType="num">
                                      <p:cBhvr additive="base">
                                        <p:cTn id="32" dur="500"/>
                                        <p:tgtEl>
                                          <p:spTgt spid="11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8"/>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b="1"/>
              <a:t>C++ std Identifiers</a:t>
            </a:r>
            <a:endParaRPr/>
          </a:p>
        </p:txBody>
      </p:sp>
      <p:sp>
        <p:nvSpPr>
          <p:cNvPr id="299" name="Google Shape;299;p48"/>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400"/>
              <a:buNone/>
            </a:pPr>
            <a:r>
              <a:rPr lang="en-US"/>
              <a:t>All the standard library identifiers provided by the standard header files like &lt;iostream&gt;, &lt;string&gt;, &lt;vector&gt;, etc. are declared in the std namespace.</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Clr>
                <a:schemeClr val="dk1"/>
              </a:buClr>
              <a:buSzPts val="2400"/>
              <a:buNone/>
            </a:pPr>
            <a:r>
              <a:rPr lang="en-US"/>
              <a:t>For example, identifiers cin and cout are defined inside the standard header file &lt;iostream&gt; of the namespace std.</a:t>
            </a:r>
            <a:endParaRPr/>
          </a:p>
          <a:p>
            <a:pPr marL="457200" lvl="0" indent="-406400" algn="l" rtl="0">
              <a:lnSpc>
                <a:spcPct val="90000"/>
              </a:lnSpc>
              <a:spcBef>
                <a:spcPts val="1000"/>
              </a:spcBef>
              <a:spcAft>
                <a:spcPts val="0"/>
              </a:spcAft>
              <a:buClr>
                <a:schemeClr val="dk1"/>
              </a:buClr>
              <a:buSzPts val="2400"/>
              <a:buNone/>
            </a:pPr>
            <a:r>
              <a:rPr lang="en-US"/>
              <a:t>The first way we access identifiers in the std namespace is by directly qualifying the identifier with the prefix std::. Here,</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Clr>
                <a:schemeClr val="dk1"/>
              </a:buClr>
              <a:buSzPts val="2400"/>
              <a:buNone/>
            </a:pPr>
            <a:r>
              <a:rPr lang="en-US"/>
              <a:t>std is the C++ standard library namespace</a:t>
            </a:r>
            <a:endParaRPr/>
          </a:p>
          <a:p>
            <a:pPr marL="457200" lvl="0" indent="-406400" algn="l" rtl="0">
              <a:lnSpc>
                <a:spcPct val="90000"/>
              </a:lnSpc>
              <a:spcBef>
                <a:spcPts val="1000"/>
              </a:spcBef>
              <a:spcAft>
                <a:spcPts val="0"/>
              </a:spcAft>
              <a:buClr>
                <a:schemeClr val="dk1"/>
              </a:buClr>
              <a:buSzPts val="2400"/>
              <a:buNone/>
            </a:pPr>
            <a:r>
              <a:rPr lang="en-US"/>
              <a:t>:: is the scope resolution operator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9"/>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Arial"/>
              <a:buNone/>
            </a:pPr>
            <a:r>
              <a:rPr lang="en-US" sz="4000"/>
              <a:t>Introduction to the C++ Standard Library</a:t>
            </a:r>
            <a:endParaRPr sz="4000"/>
          </a:p>
        </p:txBody>
      </p:sp>
      <p:sp>
        <p:nvSpPr>
          <p:cNvPr id="305" name="Google Shape;305;p49"/>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400"/>
              <a:buNone/>
            </a:pPr>
            <a:r>
              <a:rPr lang="en-US"/>
              <a:t>The C++ Standard Library is a collection of functions, containers, and other tools that can be used in C++ programs: </a:t>
            </a:r>
            <a:endParaRPr/>
          </a:p>
          <a:p>
            <a:pPr marL="457200" lvl="0" indent="-406400" algn="l" rtl="0">
              <a:lnSpc>
                <a:spcPct val="90000"/>
              </a:lnSpc>
              <a:spcBef>
                <a:spcPts val="1000"/>
              </a:spcBef>
              <a:spcAft>
                <a:spcPts val="0"/>
              </a:spcAft>
              <a:buClr>
                <a:schemeClr val="dk1"/>
              </a:buClr>
              <a:buSzPts val="2400"/>
              <a:buNone/>
            </a:pPr>
            <a:r>
              <a:rPr lang="en-US" b="1"/>
              <a:t>Containers</a:t>
            </a:r>
            <a:r>
              <a:rPr lang="en-US"/>
              <a:t>: Generic containers for storing data</a:t>
            </a:r>
            <a:endParaRPr/>
          </a:p>
          <a:p>
            <a:pPr marL="457200" lvl="0" indent="-406400" algn="l" rtl="0">
              <a:lnSpc>
                <a:spcPct val="90000"/>
              </a:lnSpc>
              <a:spcBef>
                <a:spcPts val="1000"/>
              </a:spcBef>
              <a:spcAft>
                <a:spcPts val="0"/>
              </a:spcAft>
              <a:buClr>
                <a:schemeClr val="dk1"/>
              </a:buClr>
              <a:buSzPts val="2400"/>
              <a:buNone/>
            </a:pPr>
            <a:r>
              <a:rPr lang="en-US" b="1"/>
              <a:t>Functions</a:t>
            </a:r>
            <a:r>
              <a:rPr lang="en-US"/>
              <a:t>: Functions for manipulating containers, performing common tasks, and more</a:t>
            </a:r>
            <a:endParaRPr/>
          </a:p>
          <a:p>
            <a:pPr marL="457200" lvl="0" indent="-406400" algn="l" rtl="0">
              <a:lnSpc>
                <a:spcPct val="90000"/>
              </a:lnSpc>
              <a:spcBef>
                <a:spcPts val="1000"/>
              </a:spcBef>
              <a:spcAft>
                <a:spcPts val="0"/>
              </a:spcAft>
              <a:buClr>
                <a:schemeClr val="dk1"/>
              </a:buClr>
              <a:buSzPts val="2400"/>
              <a:buNone/>
            </a:pPr>
            <a:r>
              <a:rPr lang="en-US" b="1"/>
              <a:t>Streams</a:t>
            </a:r>
            <a:r>
              <a:rPr lang="en-US"/>
              <a:t>: Generic streams for input and output, including interactive streams</a:t>
            </a:r>
            <a:endParaRPr/>
          </a:p>
          <a:p>
            <a:pPr marL="457200" lvl="0" indent="-406400" algn="l" rtl="0">
              <a:lnSpc>
                <a:spcPct val="90000"/>
              </a:lnSpc>
              <a:spcBef>
                <a:spcPts val="1000"/>
              </a:spcBef>
              <a:spcAft>
                <a:spcPts val="0"/>
              </a:spcAft>
              <a:buClr>
                <a:schemeClr val="dk1"/>
              </a:buClr>
              <a:buSzPts val="2400"/>
              <a:buNone/>
            </a:pPr>
            <a:r>
              <a:rPr lang="en-US" b="1"/>
              <a:t>Support</a:t>
            </a:r>
            <a:r>
              <a:rPr lang="en-US"/>
              <a:t>: Support for some language features</a:t>
            </a:r>
            <a:endParaRPr/>
          </a:p>
          <a:p>
            <a:pPr marL="457200" lvl="0" indent="-406400" algn="l" rtl="0">
              <a:lnSpc>
                <a:spcPct val="90000"/>
              </a:lnSpc>
              <a:spcBef>
                <a:spcPts val="1000"/>
              </a:spcBef>
              <a:spcAft>
                <a:spcPts val="0"/>
              </a:spcAft>
              <a:buClr>
                <a:schemeClr val="dk1"/>
              </a:buClr>
              <a:buSzPts val="2400"/>
              <a:buNone/>
            </a:pPr>
            <a:r>
              <a:rPr lang="en-US"/>
              <a:t>The C++ Standard Template Library (STL) is a set of template classes and functions that provides the implementation of common data structures and algorithms such as lists, stacks, arrays, sorting, searching, etc.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0"/>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Components of STL</a:t>
            </a:r>
            <a:endParaRPr/>
          </a:p>
        </p:txBody>
      </p:sp>
      <p:sp>
        <p:nvSpPr>
          <p:cNvPr id="311" name="Google Shape;311;p50"/>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SzPts val="2400"/>
              <a:buNone/>
            </a:pPr>
            <a:r>
              <a:rPr lang="en-US"/>
              <a:t>The components of STL are the features provided by Standard Template Library (STL) in C++ that can be classified into 4 types:</a:t>
            </a:r>
            <a:endParaRPr/>
          </a:p>
          <a:p>
            <a:pPr marL="457200" lvl="0" indent="-406400" algn="l" rtl="0">
              <a:lnSpc>
                <a:spcPct val="90000"/>
              </a:lnSpc>
              <a:spcBef>
                <a:spcPts val="1000"/>
              </a:spcBef>
              <a:spcAft>
                <a:spcPts val="0"/>
              </a:spcAft>
              <a:buSzPts val="2400"/>
              <a:buNone/>
            </a:pPr>
            <a:r>
              <a:rPr lang="en-US" b="1"/>
              <a:t>Containers</a:t>
            </a:r>
            <a:endParaRPr/>
          </a:p>
          <a:p>
            <a:pPr marL="457200" lvl="0" indent="-406400" algn="l" rtl="0">
              <a:lnSpc>
                <a:spcPct val="90000"/>
              </a:lnSpc>
              <a:spcBef>
                <a:spcPts val="1000"/>
              </a:spcBef>
              <a:spcAft>
                <a:spcPts val="0"/>
              </a:spcAft>
              <a:buSzPts val="2400"/>
              <a:buNone/>
            </a:pPr>
            <a:r>
              <a:rPr lang="en-US" b="1"/>
              <a:t>Algorithms</a:t>
            </a:r>
            <a:endParaRPr/>
          </a:p>
          <a:p>
            <a:pPr marL="457200" lvl="0" indent="-406400" algn="l" rtl="0">
              <a:lnSpc>
                <a:spcPct val="90000"/>
              </a:lnSpc>
              <a:spcBef>
                <a:spcPts val="1000"/>
              </a:spcBef>
              <a:spcAft>
                <a:spcPts val="0"/>
              </a:spcAft>
              <a:buSzPts val="2400"/>
              <a:buNone/>
            </a:pPr>
            <a:r>
              <a:rPr lang="en-US" b="1"/>
              <a:t>Iterators</a:t>
            </a:r>
            <a:endParaRPr/>
          </a:p>
          <a:p>
            <a:pPr marL="457200" lvl="0" indent="-406400" algn="l" rtl="0">
              <a:lnSpc>
                <a:spcPct val="90000"/>
              </a:lnSpc>
              <a:spcBef>
                <a:spcPts val="1000"/>
              </a:spcBef>
              <a:spcAft>
                <a:spcPts val="0"/>
              </a:spcAft>
              <a:buSzPts val="2400"/>
              <a:buNone/>
            </a:pPr>
            <a:r>
              <a:rPr lang="en-US" b="1"/>
              <a:t>Functors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Overview of namespaces in C++, 	</a:t>
            </a:r>
            <a:endParaRPr/>
          </a:p>
        </p:txBody>
      </p:sp>
      <p:sp>
        <p:nvSpPr>
          <p:cNvPr id="317" name="Google Shape;317;p51"/>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10000"/>
          </a:bodyPr>
          <a:lstStyle/>
          <a:p>
            <a:pPr marL="457200" lvl="0" indent="-406400" algn="l" rtl="0">
              <a:lnSpc>
                <a:spcPct val="90000"/>
              </a:lnSpc>
              <a:spcBef>
                <a:spcPts val="1000"/>
              </a:spcBef>
              <a:spcAft>
                <a:spcPts val="0"/>
              </a:spcAft>
              <a:buSzPct val="108108"/>
              <a:buNone/>
            </a:pPr>
            <a:r>
              <a:rPr lang="en-US"/>
              <a:t>Namespace provide the space where we can define or declare identifier i.e. variable,  method, classes.</a:t>
            </a:r>
            <a:endParaRPr/>
          </a:p>
          <a:p>
            <a:pPr marL="457200" lvl="0" indent="-406400" algn="l" rtl="0">
              <a:lnSpc>
                <a:spcPct val="90000"/>
              </a:lnSpc>
              <a:spcBef>
                <a:spcPts val="1000"/>
              </a:spcBef>
              <a:spcAft>
                <a:spcPts val="0"/>
              </a:spcAft>
              <a:buSzPct val="108108"/>
              <a:buNone/>
            </a:pPr>
            <a:r>
              <a:rPr lang="en-US"/>
              <a:t>Using namespace, you can define the space or context in which identifiers are defined i.e. variable, method, classes. In essence, a namespace defines a scope.</a:t>
            </a:r>
            <a:endParaRPr/>
          </a:p>
          <a:p>
            <a:pPr marL="457200" lvl="0" indent="-406400" algn="l" rtl="0">
              <a:lnSpc>
                <a:spcPct val="90000"/>
              </a:lnSpc>
              <a:spcBef>
                <a:spcPts val="1000"/>
              </a:spcBef>
              <a:spcAft>
                <a:spcPts val="0"/>
              </a:spcAft>
              <a:buClr>
                <a:schemeClr val="dk1"/>
              </a:buClr>
              <a:buSzPct val="108108"/>
              <a:buNone/>
            </a:pPr>
            <a:r>
              <a:rPr lang="en-US" b="1"/>
              <a:t>Importance of using namespaces :</a:t>
            </a:r>
            <a:r>
              <a:rPr lang="en-US"/>
              <a:t>	</a:t>
            </a:r>
            <a:endParaRPr/>
          </a:p>
          <a:p>
            <a:pPr marL="457200" lvl="0" indent="-406400" algn="l" rtl="0">
              <a:lnSpc>
                <a:spcPct val="90000"/>
              </a:lnSpc>
              <a:spcBef>
                <a:spcPts val="1000"/>
              </a:spcBef>
              <a:spcAft>
                <a:spcPts val="0"/>
              </a:spcAft>
              <a:buSzPct val="108108"/>
              <a:buNone/>
            </a:pPr>
            <a:r>
              <a:rPr lang="en-US"/>
              <a:t>Example, you might be writing some code that has a function called xyz() and there is another library available which is also having same function xyz(). Now the compiler has no way of knowing which version of xyz() function you are referring to within your code.</a:t>
            </a:r>
            <a:endParaRPr/>
          </a:p>
          <a:p>
            <a:pPr marL="457200" lvl="0" indent="-406400" algn="l" rtl="0">
              <a:lnSpc>
                <a:spcPct val="90000"/>
              </a:lnSpc>
              <a:spcBef>
                <a:spcPts val="1000"/>
              </a:spcBef>
              <a:spcAft>
                <a:spcPts val="0"/>
              </a:spcAft>
              <a:buSzPct val="108108"/>
              <a:buNone/>
            </a:pPr>
            <a:r>
              <a:rPr lang="en-US"/>
              <a:t>A namespace is designed to overcome this difficulty and is used as additional information to differentiate similar functions, classes, variables etc. with the same name available in different libraries. </a:t>
            </a:r>
            <a:endParaRPr/>
          </a:p>
          <a:p>
            <a:pPr marL="457200" lvl="0" indent="-406400" algn="l" rtl="0">
              <a:lnSpc>
                <a:spcPct val="90000"/>
              </a:lnSpc>
              <a:spcBef>
                <a:spcPts val="1000"/>
              </a:spcBef>
              <a:spcAft>
                <a:spcPts val="0"/>
              </a:spcAft>
              <a:buSzPct val="108108"/>
              <a:buNone/>
            </a:pPr>
            <a:r>
              <a:rPr lang="en-US"/>
              <a:t>The best example of namespace scope is the C++ standard library (std) where all the classes, methods and templates are declared. Hence while writing a C++ program we usually include the directive using namespace std;</a:t>
            </a:r>
            <a:endParaRPr/>
          </a:p>
          <a:p>
            <a:pPr marL="457200" lvl="0" indent="-406400" algn="l" rtl="0">
              <a:lnSpc>
                <a:spcPct val="90000"/>
              </a:lnSpc>
              <a:spcBef>
                <a:spcPts val="1000"/>
              </a:spcBef>
              <a:spcAft>
                <a:spcPts val="0"/>
              </a:spcAft>
              <a:buClr>
                <a:schemeClr val="dk1"/>
              </a:buClr>
              <a:buSzPct val="108108"/>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structure of C++ program 	</a:t>
            </a:r>
            <a:endParaRPr/>
          </a:p>
        </p:txBody>
      </p:sp>
      <p:sp>
        <p:nvSpPr>
          <p:cNvPr id="323" name="Google Shape;323;p52"/>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400"/>
              <a:buNone/>
            </a:pPr>
            <a:r>
              <a:rPr lang="en-US"/>
              <a:t>The structure of the program written in C++ language is as follows:</a:t>
            </a:r>
            <a:endParaRPr/>
          </a:p>
          <a:p>
            <a:pPr marL="457200" lvl="0" indent="-406400" algn="l" rtl="0">
              <a:lnSpc>
                <a:spcPct val="90000"/>
              </a:lnSpc>
              <a:spcBef>
                <a:spcPts val="1000"/>
              </a:spcBef>
              <a:spcAft>
                <a:spcPts val="0"/>
              </a:spcAft>
              <a:buSzPts val="2400"/>
              <a:buNone/>
            </a:pPr>
            <a:r>
              <a:rPr lang="en-US" b="1" u="sng"/>
              <a:t>Documentation Section</a:t>
            </a:r>
            <a:r>
              <a:rPr lang="en-US" b="1"/>
              <a:t>:</a:t>
            </a:r>
            <a:endParaRPr/>
          </a:p>
          <a:p>
            <a:pPr marL="457200" lvl="0" indent="-406400" algn="l" rtl="0">
              <a:lnSpc>
                <a:spcPct val="90000"/>
              </a:lnSpc>
              <a:spcBef>
                <a:spcPts val="1000"/>
              </a:spcBef>
              <a:spcAft>
                <a:spcPts val="0"/>
              </a:spcAft>
              <a:buSzPts val="2400"/>
              <a:buNone/>
            </a:pPr>
            <a:r>
              <a:rPr lang="en-US"/>
              <a:t>This section comes first and is used to document the logic of the program that the programmer going to code.</a:t>
            </a:r>
            <a:endParaRPr/>
          </a:p>
          <a:p>
            <a:pPr marL="457200" lvl="0" indent="-406400" algn="l" rtl="0">
              <a:lnSpc>
                <a:spcPct val="90000"/>
              </a:lnSpc>
              <a:spcBef>
                <a:spcPts val="1000"/>
              </a:spcBef>
              <a:spcAft>
                <a:spcPts val="0"/>
              </a:spcAft>
              <a:buSzPts val="2400"/>
              <a:buNone/>
            </a:pPr>
            <a:r>
              <a:rPr lang="en-US"/>
              <a:t>It can be also used to write for purpose of the program.</a:t>
            </a:r>
            <a:endParaRPr/>
          </a:p>
          <a:p>
            <a:pPr marL="457200" lvl="0" indent="-406400" algn="l" rtl="0">
              <a:lnSpc>
                <a:spcPct val="90000"/>
              </a:lnSpc>
              <a:spcBef>
                <a:spcPts val="1000"/>
              </a:spcBef>
              <a:spcAft>
                <a:spcPts val="0"/>
              </a:spcAft>
              <a:buSzPts val="2400"/>
              <a:buNone/>
            </a:pPr>
            <a:r>
              <a:rPr lang="en-US" b="1" u="sng"/>
              <a:t>Linking Section</a:t>
            </a:r>
            <a:r>
              <a:rPr lang="en-US" b="1"/>
              <a:t>:</a:t>
            </a:r>
            <a:endParaRPr/>
          </a:p>
          <a:p>
            <a:pPr marL="457200" lvl="0" indent="-406400" algn="l" rtl="0">
              <a:lnSpc>
                <a:spcPct val="90000"/>
              </a:lnSpc>
              <a:spcBef>
                <a:spcPts val="1000"/>
              </a:spcBef>
              <a:spcAft>
                <a:spcPts val="0"/>
              </a:spcAft>
              <a:buSzPts val="2400"/>
              <a:buNone/>
            </a:pPr>
            <a:r>
              <a:rPr lang="en-US"/>
              <a:t>The linking section contains two parts:</a:t>
            </a:r>
            <a:endParaRPr/>
          </a:p>
          <a:p>
            <a:pPr marL="457200" lvl="0" indent="-406400" algn="l" rtl="0">
              <a:lnSpc>
                <a:spcPct val="90000"/>
              </a:lnSpc>
              <a:spcBef>
                <a:spcPts val="1000"/>
              </a:spcBef>
              <a:spcAft>
                <a:spcPts val="0"/>
              </a:spcAft>
              <a:buSzPts val="2400"/>
              <a:buNone/>
            </a:pPr>
            <a:r>
              <a:rPr lang="en-US" b="1" u="sng"/>
              <a:t>Header Files</a:t>
            </a:r>
            <a:r>
              <a:rPr lang="en-US" b="1"/>
              <a:t>:</a:t>
            </a:r>
            <a:endParaRPr/>
          </a:p>
          <a:p>
            <a:pPr marL="457200" lvl="0" indent="-406400" algn="l" rtl="0">
              <a:lnSpc>
                <a:spcPct val="90000"/>
              </a:lnSpc>
              <a:spcBef>
                <a:spcPts val="1000"/>
              </a:spcBef>
              <a:spcAft>
                <a:spcPts val="0"/>
              </a:spcAft>
              <a:buClr>
                <a:schemeClr val="dk1"/>
              </a:buClr>
              <a:buSzPts val="2400"/>
              <a:buNone/>
            </a:pPr>
            <a:r>
              <a:rPr lang="en-US"/>
              <a:t>Standard headers are specified in a program through the preprocessor directive #include.</a:t>
            </a:r>
            <a:endParaRPr/>
          </a:p>
        </p:txBody>
      </p:sp>
      <p:pic>
        <p:nvPicPr>
          <p:cNvPr id="324" name="Google Shape;324;p52" descr="Lightbox"/>
          <p:cNvPicPr preferRelativeResize="0"/>
          <p:nvPr/>
        </p:nvPicPr>
        <p:blipFill rotWithShape="1">
          <a:blip r:embed="rId3">
            <a:alphaModFix/>
          </a:blip>
          <a:srcRect/>
          <a:stretch/>
        </p:blipFill>
        <p:spPr>
          <a:xfrm>
            <a:off x="8643359" y="2854561"/>
            <a:ext cx="3057525" cy="28098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53"/>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Cont..</a:t>
            </a:r>
            <a:endParaRPr/>
          </a:p>
        </p:txBody>
      </p:sp>
      <p:sp>
        <p:nvSpPr>
          <p:cNvPr id="330" name="Google Shape;330;p53"/>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70000" lnSpcReduction="20000"/>
          </a:bodyPr>
          <a:lstStyle/>
          <a:p>
            <a:pPr marL="457200" lvl="0" indent="-406400" algn="l" rtl="0">
              <a:lnSpc>
                <a:spcPct val="90000"/>
              </a:lnSpc>
              <a:spcBef>
                <a:spcPts val="1000"/>
              </a:spcBef>
              <a:spcAft>
                <a:spcPts val="0"/>
              </a:spcAft>
              <a:buSzPct val="142857"/>
              <a:buNone/>
            </a:pPr>
            <a:r>
              <a:rPr lang="en-US" b="1" u="sng"/>
              <a:t>Namespaces</a:t>
            </a:r>
            <a:r>
              <a:rPr lang="en-US" b="1"/>
              <a:t>:</a:t>
            </a:r>
            <a:endParaRPr/>
          </a:p>
          <a:p>
            <a:pPr marL="457200" lvl="0" indent="-406400" algn="l" rtl="0">
              <a:lnSpc>
                <a:spcPct val="90000"/>
              </a:lnSpc>
              <a:spcBef>
                <a:spcPts val="1000"/>
              </a:spcBef>
              <a:spcAft>
                <a:spcPts val="0"/>
              </a:spcAft>
              <a:buSzPct val="142857"/>
              <a:buNone/>
            </a:pPr>
            <a:r>
              <a:rPr lang="en-US"/>
              <a:t>A namespace permits grouping of various entities like classes, </a:t>
            </a:r>
            <a:r>
              <a:rPr lang="en-US" u="sng"/>
              <a:t>objects</a:t>
            </a:r>
            <a:r>
              <a:rPr lang="en-US"/>
              <a:t>, </a:t>
            </a:r>
            <a:r>
              <a:rPr lang="en-US" u="sng"/>
              <a:t>functions</a:t>
            </a:r>
            <a:r>
              <a:rPr lang="en-US"/>
              <a:t>, and various </a:t>
            </a:r>
            <a:r>
              <a:rPr lang="en-US" u="sng"/>
              <a:t>C++ tokens</a:t>
            </a:r>
            <a:r>
              <a:rPr lang="en-US"/>
              <a:t>, etc. under a single name.</a:t>
            </a:r>
            <a:endParaRPr/>
          </a:p>
          <a:p>
            <a:pPr marL="457200" lvl="0" indent="-406400" algn="l" rtl="0">
              <a:lnSpc>
                <a:spcPct val="90000"/>
              </a:lnSpc>
              <a:spcBef>
                <a:spcPts val="1000"/>
              </a:spcBef>
              <a:spcAft>
                <a:spcPts val="0"/>
              </a:spcAft>
              <a:buSzPct val="142857"/>
              <a:buNone/>
            </a:pPr>
            <a:r>
              <a:rPr lang="en-US"/>
              <a:t>Namespaces can be accessed in multiple ways:</a:t>
            </a:r>
            <a:endParaRPr/>
          </a:p>
          <a:p>
            <a:pPr marL="914400" lvl="1" indent="-381000" algn="ctr" rtl="0">
              <a:lnSpc>
                <a:spcPct val="90000"/>
              </a:lnSpc>
              <a:spcBef>
                <a:spcPts val="500"/>
              </a:spcBef>
              <a:spcAft>
                <a:spcPts val="0"/>
              </a:spcAft>
              <a:buSzPct val="142857"/>
              <a:buNone/>
            </a:pPr>
            <a:r>
              <a:rPr lang="en-US"/>
              <a:t>using namespace std;</a:t>
            </a:r>
            <a:endParaRPr/>
          </a:p>
          <a:p>
            <a:pPr marL="914400" lvl="1" indent="-381000" algn="ctr" rtl="0">
              <a:lnSpc>
                <a:spcPct val="90000"/>
              </a:lnSpc>
              <a:spcBef>
                <a:spcPts val="500"/>
              </a:spcBef>
              <a:spcAft>
                <a:spcPts val="0"/>
              </a:spcAft>
              <a:buSzPct val="142857"/>
              <a:buNone/>
            </a:pPr>
            <a:r>
              <a:rPr lang="en-US"/>
              <a:t>using std :: cout;</a:t>
            </a:r>
            <a:endParaRPr/>
          </a:p>
          <a:p>
            <a:pPr marL="457200" lvl="0" indent="-406400" algn="l" rtl="0">
              <a:lnSpc>
                <a:spcPct val="90000"/>
              </a:lnSpc>
              <a:spcBef>
                <a:spcPts val="1000"/>
              </a:spcBef>
              <a:spcAft>
                <a:spcPts val="0"/>
              </a:spcAft>
              <a:buSzPct val="142857"/>
              <a:buNone/>
            </a:pPr>
            <a:r>
              <a:rPr lang="en-US" b="1" u="sng"/>
              <a:t>Definition Section</a:t>
            </a:r>
            <a:r>
              <a:rPr lang="en-US" b="1"/>
              <a:t>:</a:t>
            </a:r>
            <a:endParaRPr/>
          </a:p>
          <a:p>
            <a:pPr marL="457200" lvl="0" indent="-406400" algn="l" rtl="0">
              <a:lnSpc>
                <a:spcPct val="90000"/>
              </a:lnSpc>
              <a:spcBef>
                <a:spcPts val="1000"/>
              </a:spcBef>
              <a:spcAft>
                <a:spcPts val="0"/>
              </a:spcAft>
              <a:buSzPct val="142857"/>
              <a:buNone/>
            </a:pPr>
            <a:r>
              <a:rPr lang="en-US"/>
              <a:t>It is used to declare some constants and assign them some value.</a:t>
            </a:r>
            <a:endParaRPr/>
          </a:p>
          <a:p>
            <a:pPr marL="457200" lvl="0" indent="-406400" algn="l" rtl="0">
              <a:lnSpc>
                <a:spcPct val="90000"/>
              </a:lnSpc>
              <a:spcBef>
                <a:spcPts val="1000"/>
              </a:spcBef>
              <a:spcAft>
                <a:spcPts val="0"/>
              </a:spcAft>
              <a:buSzPct val="142857"/>
              <a:buNone/>
            </a:pPr>
            <a:r>
              <a:rPr lang="en-US" b="1" u="sng"/>
              <a:t>Global Declaration Section</a:t>
            </a:r>
            <a:r>
              <a:rPr lang="en-US" b="1"/>
              <a:t>:</a:t>
            </a:r>
            <a:endParaRPr/>
          </a:p>
          <a:p>
            <a:pPr marL="457200" lvl="0" indent="-406400" algn="l" rtl="0">
              <a:lnSpc>
                <a:spcPct val="90000"/>
              </a:lnSpc>
              <a:spcBef>
                <a:spcPts val="1000"/>
              </a:spcBef>
              <a:spcAft>
                <a:spcPts val="0"/>
              </a:spcAft>
              <a:buSzPct val="142857"/>
              <a:buNone/>
            </a:pPr>
            <a:r>
              <a:rPr lang="en-US"/>
              <a:t>Here, the variables and the class definitions which are going to be used in the program are declared to make them global.</a:t>
            </a:r>
            <a:endParaRPr/>
          </a:p>
          <a:p>
            <a:pPr marL="457200" lvl="0" indent="-406400" algn="l" rtl="0">
              <a:lnSpc>
                <a:spcPct val="90000"/>
              </a:lnSpc>
              <a:spcBef>
                <a:spcPts val="1000"/>
              </a:spcBef>
              <a:spcAft>
                <a:spcPts val="0"/>
              </a:spcAft>
              <a:buSzPct val="142857"/>
              <a:buNone/>
            </a:pPr>
            <a:r>
              <a:rPr lang="en-US" b="1" u="sng"/>
              <a:t>Function Declaration Section</a:t>
            </a:r>
            <a:r>
              <a:rPr lang="en-US" b="1"/>
              <a:t>:</a:t>
            </a:r>
            <a:endParaRPr/>
          </a:p>
          <a:p>
            <a:pPr marL="457200" lvl="0" indent="-406400" algn="l" rtl="0">
              <a:lnSpc>
                <a:spcPct val="90000"/>
              </a:lnSpc>
              <a:spcBef>
                <a:spcPts val="1000"/>
              </a:spcBef>
              <a:spcAft>
                <a:spcPts val="0"/>
              </a:spcAft>
              <a:buSzPct val="142857"/>
              <a:buNone/>
            </a:pPr>
            <a:r>
              <a:rPr lang="en-US"/>
              <a:t>It contains all the functions which our main functions need.</a:t>
            </a:r>
            <a:endParaRPr/>
          </a:p>
          <a:p>
            <a:pPr marL="457200" lvl="0" indent="-406400" algn="l" rtl="0">
              <a:lnSpc>
                <a:spcPct val="90000"/>
              </a:lnSpc>
              <a:spcBef>
                <a:spcPts val="1000"/>
              </a:spcBef>
              <a:spcAft>
                <a:spcPts val="0"/>
              </a:spcAft>
              <a:buSzPct val="142857"/>
              <a:buNone/>
            </a:pPr>
            <a:r>
              <a:rPr lang="en-US"/>
              <a:t>Usually, this section contains the User-defined functions.</a:t>
            </a:r>
            <a:endParaRPr/>
          </a:p>
          <a:p>
            <a:pPr marL="457200" lvl="0" indent="-406400" algn="l" rtl="0">
              <a:lnSpc>
                <a:spcPct val="90000"/>
              </a:lnSpc>
              <a:spcBef>
                <a:spcPts val="1000"/>
              </a:spcBef>
              <a:spcAft>
                <a:spcPts val="0"/>
              </a:spcAft>
              <a:buSzPct val="142857"/>
              <a:buNone/>
            </a:pPr>
            <a:r>
              <a:rPr lang="en-US" b="1" u="sng">
                <a:solidFill>
                  <a:schemeClr val="dk1"/>
                </a:solidFill>
              </a:rPr>
              <a:t>Main Function</a:t>
            </a:r>
            <a:r>
              <a:rPr lang="en-US" b="1">
                <a:solidFill>
                  <a:schemeClr val="dk1"/>
                </a:solidFill>
              </a:rPr>
              <a:t>:</a:t>
            </a:r>
            <a:endParaRPr/>
          </a:p>
          <a:p>
            <a:pPr marL="457200" lvl="0" indent="-406400" algn="l" rtl="0">
              <a:lnSpc>
                <a:spcPct val="90000"/>
              </a:lnSpc>
              <a:spcBef>
                <a:spcPts val="1000"/>
              </a:spcBef>
              <a:spcAft>
                <a:spcPts val="0"/>
              </a:spcAft>
              <a:buSzPct val="142857"/>
              <a:buNone/>
            </a:pPr>
            <a:r>
              <a:rPr lang="en-US"/>
              <a:t>The main function tells the compiler where to start the execution of the program. The execution of the program starts with the main function.</a:t>
            </a:r>
            <a:endParaRPr/>
          </a:p>
          <a:p>
            <a:pPr marL="457200" lvl="0" indent="-406400" algn="l" rtl="0">
              <a:lnSpc>
                <a:spcPct val="90000"/>
              </a:lnSpc>
              <a:spcBef>
                <a:spcPts val="1000"/>
              </a:spcBef>
              <a:spcAft>
                <a:spcPts val="0"/>
              </a:spcAft>
              <a:buSzPct val="142857"/>
              <a:buNone/>
            </a:pPr>
            <a:endParaRPr/>
          </a:p>
          <a:p>
            <a:pPr marL="457200" lvl="0" indent="-406400" algn="l" rtl="0">
              <a:lnSpc>
                <a:spcPct val="90000"/>
              </a:lnSpc>
              <a:spcBef>
                <a:spcPts val="1000"/>
              </a:spcBef>
              <a:spcAft>
                <a:spcPts val="0"/>
              </a:spcAft>
              <a:buSzPct val="142857"/>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4"/>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Example of C++ program</a:t>
            </a:r>
            <a:endParaRPr/>
          </a:p>
        </p:txBody>
      </p:sp>
      <p:sp>
        <p:nvSpPr>
          <p:cNvPr id="336" name="Google Shape;336;p54"/>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400"/>
              <a:buNone/>
            </a:pPr>
            <a:r>
              <a:rPr lang="en-US"/>
              <a:t>#include &lt;iostream&gt;</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Clr>
                <a:schemeClr val="dk1"/>
              </a:buClr>
              <a:buSzPts val="2400"/>
              <a:buNone/>
            </a:pPr>
            <a:r>
              <a:rPr lang="en-US"/>
              <a:t>int main() {</a:t>
            </a:r>
            <a:endParaRPr/>
          </a:p>
          <a:p>
            <a:pPr marL="457200" lvl="0" indent="-406400" algn="l" rtl="0">
              <a:lnSpc>
                <a:spcPct val="90000"/>
              </a:lnSpc>
              <a:spcBef>
                <a:spcPts val="1000"/>
              </a:spcBef>
              <a:spcAft>
                <a:spcPts val="0"/>
              </a:spcAft>
              <a:buClr>
                <a:schemeClr val="dk1"/>
              </a:buClr>
              <a:buSzPts val="2400"/>
              <a:buNone/>
            </a:pPr>
            <a:r>
              <a:rPr lang="en-US"/>
              <a:t>    std::cout &lt;&lt; "Hello World!";</a:t>
            </a:r>
            <a:endParaRPr/>
          </a:p>
          <a:p>
            <a:pPr marL="457200" lvl="0" indent="-406400" algn="l" rtl="0">
              <a:lnSpc>
                <a:spcPct val="90000"/>
              </a:lnSpc>
              <a:spcBef>
                <a:spcPts val="1000"/>
              </a:spcBef>
              <a:spcAft>
                <a:spcPts val="0"/>
              </a:spcAft>
              <a:buClr>
                <a:schemeClr val="dk1"/>
              </a:buClr>
              <a:buSzPts val="2400"/>
              <a:buNone/>
            </a:pPr>
            <a:r>
              <a:rPr lang="en-US"/>
              <a:t>    return 0;</a:t>
            </a:r>
            <a:endParaRPr/>
          </a:p>
          <a:p>
            <a:pPr marL="457200" lvl="0" indent="-406400" algn="l" rtl="0">
              <a:lnSpc>
                <a:spcPct val="90000"/>
              </a:lnSpc>
              <a:spcBef>
                <a:spcPts val="1000"/>
              </a:spcBef>
              <a:spcAft>
                <a:spcPts val="0"/>
              </a:spcAft>
              <a:buClr>
                <a:schemeClr val="dk1"/>
              </a:buClr>
              <a:buSzPts val="2400"/>
              <a:buNone/>
            </a:pPr>
            <a:r>
              <a:rPr lang="en-US"/>
              <a:t>}</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Clr>
                <a:schemeClr val="dk1"/>
              </a:buClr>
              <a:buSzPts val="2400"/>
              <a:buNone/>
            </a:pPr>
            <a:r>
              <a:rPr lang="en-US"/>
              <a:t>Output</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Clr>
                <a:schemeClr val="dk1"/>
              </a:buClr>
              <a:buSzPts val="2400"/>
              <a:buNone/>
            </a:pPr>
            <a:r>
              <a:rPr lang="en-US"/>
              <a:t>Hello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9"/>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Key Features of C++</a:t>
            </a:r>
            <a:endParaRPr/>
          </a:p>
        </p:txBody>
      </p:sp>
      <p:sp>
        <p:nvSpPr>
          <p:cNvPr id="122" name="Google Shape;122;p39"/>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fontScale="92500" lnSpcReduction="20000"/>
          </a:bodyPr>
          <a:lstStyle/>
          <a:p>
            <a:pPr marL="457200" lvl="0" indent="-406400" algn="l" rtl="0">
              <a:lnSpc>
                <a:spcPct val="90000"/>
              </a:lnSpc>
              <a:spcBef>
                <a:spcPts val="1000"/>
              </a:spcBef>
              <a:spcAft>
                <a:spcPts val="0"/>
              </a:spcAft>
              <a:buSzPct val="108108"/>
              <a:buFont typeface="Arial"/>
              <a:buChar char="•"/>
            </a:pPr>
            <a:r>
              <a:rPr lang="en-US" b="1"/>
              <a:t>Object-Oriented Programming (OOP):</a:t>
            </a:r>
            <a:r>
              <a:rPr lang="en-US"/>
              <a:t> C++ supports OOP principles, making it easier to design, organise, and manage code. It allows developers to create classes, objects, and inherit properties and behaviours.</a:t>
            </a:r>
            <a:endParaRPr/>
          </a:p>
          <a:p>
            <a:pPr marL="457200" lvl="0" indent="-406400" algn="l" rtl="0">
              <a:lnSpc>
                <a:spcPct val="90000"/>
              </a:lnSpc>
              <a:spcBef>
                <a:spcPts val="1000"/>
              </a:spcBef>
              <a:spcAft>
                <a:spcPts val="0"/>
              </a:spcAft>
              <a:buSzPct val="108108"/>
              <a:buFont typeface="Arial"/>
              <a:buChar char="•"/>
            </a:pPr>
            <a:r>
              <a:rPr lang="en-US" b="1"/>
              <a:t>Classes and Objects:</a:t>
            </a:r>
            <a:r>
              <a:rPr lang="en-US"/>
              <a:t> C++ enables the creation of classes and objects, facilitating the modelling of real-world entities. This enhances code organisation and reusability.</a:t>
            </a:r>
            <a:endParaRPr/>
          </a:p>
          <a:p>
            <a:pPr marL="457200" lvl="0" indent="-406400" algn="l" rtl="0">
              <a:lnSpc>
                <a:spcPct val="90000"/>
              </a:lnSpc>
              <a:spcBef>
                <a:spcPts val="1000"/>
              </a:spcBef>
              <a:spcAft>
                <a:spcPts val="0"/>
              </a:spcAft>
              <a:buSzPct val="108108"/>
              <a:buFont typeface="Arial"/>
              <a:buChar char="•"/>
            </a:pPr>
            <a:r>
              <a:rPr lang="en-US" b="1"/>
              <a:t>Templates: </a:t>
            </a:r>
            <a:r>
              <a:rPr lang="en-US"/>
              <a:t>C++ templates allow developers to write generic code that can work with any data type, making it easier to write reusable and flexible code.</a:t>
            </a:r>
            <a:endParaRPr/>
          </a:p>
          <a:p>
            <a:pPr marL="457200" lvl="0" indent="-406400" algn="l" rtl="0">
              <a:lnSpc>
                <a:spcPct val="90000"/>
              </a:lnSpc>
              <a:spcBef>
                <a:spcPts val="1000"/>
              </a:spcBef>
              <a:spcAft>
                <a:spcPts val="0"/>
              </a:spcAft>
              <a:buSzPct val="108108"/>
              <a:buFont typeface="Arial"/>
              <a:buChar char="•"/>
            </a:pPr>
            <a:r>
              <a:rPr lang="en-US" b="1"/>
              <a:t>Standard Template Library (STL):</a:t>
            </a:r>
            <a:r>
              <a:rPr lang="en-US"/>
              <a:t> The STL provides a wide range of containers and algorithms for working with data, making it easier to write efficient and effective code. It is a collection of template classes and functions that provide essential data structures (like vectors and lists) and algorithms (like sorting and searching). It simplifies complex programming tasks.</a:t>
            </a:r>
            <a:endParaRPr/>
          </a:p>
          <a:p>
            <a:pPr marL="457200" lvl="0" indent="-406400" algn="l" rtl="0">
              <a:lnSpc>
                <a:spcPct val="90000"/>
              </a:lnSpc>
              <a:spcBef>
                <a:spcPts val="1000"/>
              </a:spcBef>
              <a:spcAft>
                <a:spcPts val="0"/>
              </a:spcAft>
              <a:buSzPct val="108108"/>
              <a:buFont typeface="Arial"/>
              <a:buChar char="•"/>
            </a:pPr>
            <a:r>
              <a:rPr lang="en-US" b="1"/>
              <a:t>Exception Handling:</a:t>
            </a:r>
            <a:r>
              <a:rPr lang="en-US"/>
              <a:t> C++ provides robust exception handling capabilities, making it easier to write code that can handle errors and unexpected situations.</a:t>
            </a:r>
            <a:endParaRPr/>
          </a:p>
          <a:p>
            <a:pPr marL="457200" lvl="0" indent="-406400" algn="l" rtl="0">
              <a:lnSpc>
                <a:spcPct val="90000"/>
              </a:lnSpc>
              <a:spcBef>
                <a:spcPts val="1000"/>
              </a:spcBef>
              <a:spcAft>
                <a:spcPts val="0"/>
              </a:spcAft>
              <a:buSzPct val="108108"/>
              <a:buFont typeface="Arial"/>
              <a:buChar char="•"/>
            </a:pPr>
            <a:r>
              <a:rPr lang="en-US" b="1"/>
              <a:t>Performance:</a:t>
            </a:r>
            <a:r>
              <a:rPr lang="en-US"/>
              <a:t> C++ offers high performance and low-level memory control, making it a preferred choice for system-level programming and resource-intensive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8"/>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Arial"/>
              <a:buNone/>
            </a:pPr>
            <a:r>
              <a:rPr lang="en-US" sz="4400"/>
              <a:t>Role of C++ in modern software development</a:t>
            </a:r>
            <a:endParaRPr sz="4400"/>
          </a:p>
        </p:txBody>
      </p:sp>
      <p:sp>
        <p:nvSpPr>
          <p:cNvPr id="128" name="Google Shape;128;p38"/>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lnSpcReduction="10000"/>
          </a:bodyPr>
          <a:lstStyle/>
          <a:p>
            <a:pPr marL="457200" lvl="0" indent="-406400" algn="l" rtl="0">
              <a:lnSpc>
                <a:spcPct val="90000"/>
              </a:lnSpc>
              <a:spcBef>
                <a:spcPts val="1000"/>
              </a:spcBef>
              <a:spcAft>
                <a:spcPts val="0"/>
              </a:spcAft>
              <a:buClr>
                <a:schemeClr val="dk1"/>
              </a:buClr>
              <a:buSzPts val="2400"/>
              <a:buNone/>
            </a:pPr>
            <a:r>
              <a:rPr lang="en-US"/>
              <a:t>Gaming</a:t>
            </a:r>
            <a:endParaRPr/>
          </a:p>
          <a:p>
            <a:pPr marL="457200" lvl="0" indent="-406400" algn="l" rtl="0">
              <a:lnSpc>
                <a:spcPct val="90000"/>
              </a:lnSpc>
              <a:spcBef>
                <a:spcPts val="1000"/>
              </a:spcBef>
              <a:spcAft>
                <a:spcPts val="0"/>
              </a:spcAft>
              <a:buClr>
                <a:schemeClr val="dk1"/>
              </a:buClr>
              <a:buSzPts val="2400"/>
              <a:buNone/>
            </a:pPr>
            <a:r>
              <a:rPr lang="en-US"/>
              <a:t>GUI based applications</a:t>
            </a:r>
            <a:endParaRPr/>
          </a:p>
          <a:p>
            <a:pPr marL="457200" lvl="0" indent="-406400" algn="l" rtl="0">
              <a:lnSpc>
                <a:spcPct val="90000"/>
              </a:lnSpc>
              <a:spcBef>
                <a:spcPts val="1000"/>
              </a:spcBef>
              <a:spcAft>
                <a:spcPts val="0"/>
              </a:spcAft>
              <a:buClr>
                <a:schemeClr val="dk1"/>
              </a:buClr>
              <a:buSzPts val="2400"/>
              <a:buNone/>
            </a:pPr>
            <a:r>
              <a:rPr lang="en-US"/>
              <a:t>Adobe Photoshop and Illustrator</a:t>
            </a:r>
            <a:endParaRPr/>
          </a:p>
          <a:p>
            <a:pPr marL="457200" lvl="0" indent="-406400" algn="l" rtl="0">
              <a:lnSpc>
                <a:spcPct val="90000"/>
              </a:lnSpc>
              <a:spcBef>
                <a:spcPts val="1000"/>
              </a:spcBef>
              <a:spcAft>
                <a:spcPts val="0"/>
              </a:spcAft>
              <a:buClr>
                <a:schemeClr val="dk1"/>
              </a:buClr>
              <a:buSzPts val="2400"/>
              <a:buNone/>
            </a:pPr>
            <a:r>
              <a:rPr lang="en-US"/>
              <a:t>Operating system</a:t>
            </a:r>
            <a:endParaRPr/>
          </a:p>
          <a:p>
            <a:pPr marL="457200" lvl="0" indent="-406400" algn="l" rtl="0">
              <a:lnSpc>
                <a:spcPct val="90000"/>
              </a:lnSpc>
              <a:spcBef>
                <a:spcPts val="1000"/>
              </a:spcBef>
              <a:spcAft>
                <a:spcPts val="0"/>
              </a:spcAft>
              <a:buClr>
                <a:schemeClr val="dk1"/>
              </a:buClr>
              <a:buSzPts val="2400"/>
              <a:buNone/>
            </a:pPr>
            <a:r>
              <a:rPr lang="en-US"/>
              <a:t>Database softwares</a:t>
            </a:r>
            <a:endParaRPr/>
          </a:p>
          <a:p>
            <a:pPr marL="457200" lvl="0" indent="-406400" algn="l" rtl="0">
              <a:lnSpc>
                <a:spcPct val="90000"/>
              </a:lnSpc>
              <a:spcBef>
                <a:spcPts val="1000"/>
              </a:spcBef>
              <a:spcAft>
                <a:spcPts val="0"/>
              </a:spcAft>
              <a:buClr>
                <a:schemeClr val="dk1"/>
              </a:buClr>
              <a:buSzPts val="2400"/>
              <a:buNone/>
            </a:pPr>
            <a:r>
              <a:rPr lang="en-US"/>
              <a:t>Browsers</a:t>
            </a:r>
            <a:endParaRPr/>
          </a:p>
          <a:p>
            <a:pPr marL="457200" lvl="0" indent="-406400" algn="l" rtl="0">
              <a:lnSpc>
                <a:spcPct val="90000"/>
              </a:lnSpc>
              <a:spcBef>
                <a:spcPts val="1000"/>
              </a:spcBef>
              <a:spcAft>
                <a:spcPts val="0"/>
              </a:spcAft>
              <a:buClr>
                <a:schemeClr val="dk1"/>
              </a:buClr>
              <a:buSzPts val="2400"/>
              <a:buNone/>
            </a:pPr>
            <a:r>
              <a:rPr lang="en-US"/>
              <a:t>Animation tools</a:t>
            </a:r>
            <a:endParaRPr/>
          </a:p>
          <a:p>
            <a:pPr marL="457200" lvl="0" indent="-406400" algn="l" rtl="0">
              <a:lnSpc>
                <a:spcPct val="90000"/>
              </a:lnSpc>
              <a:spcBef>
                <a:spcPts val="1000"/>
              </a:spcBef>
              <a:spcAft>
                <a:spcPts val="0"/>
              </a:spcAft>
              <a:buClr>
                <a:schemeClr val="dk1"/>
              </a:buClr>
              <a:buSzPts val="2400"/>
              <a:buNone/>
            </a:pPr>
            <a:r>
              <a:rPr lang="en-US"/>
              <a:t>Compilers</a:t>
            </a:r>
            <a:endParaRPr/>
          </a:p>
          <a:p>
            <a:pPr marL="457200" lvl="0" indent="-406400" algn="l" rtl="0">
              <a:lnSpc>
                <a:spcPct val="90000"/>
              </a:lnSpc>
              <a:spcBef>
                <a:spcPts val="1000"/>
              </a:spcBef>
              <a:spcAft>
                <a:spcPts val="0"/>
              </a:spcAft>
              <a:buClr>
                <a:schemeClr val="dk1"/>
              </a:buClr>
              <a:buSzPts val="2400"/>
              <a:buNone/>
            </a:pPr>
            <a:r>
              <a:rPr lang="en-US"/>
              <a:t>Banking applications</a:t>
            </a:r>
            <a:endParaRPr/>
          </a:p>
          <a:p>
            <a:pPr marL="457200" lvl="0" indent="-406400" algn="l" rtl="0">
              <a:lnSpc>
                <a:spcPct val="90000"/>
              </a:lnSpc>
              <a:spcBef>
                <a:spcPts val="1000"/>
              </a:spcBef>
              <a:spcAft>
                <a:spcPts val="0"/>
              </a:spcAft>
              <a:buClr>
                <a:schemeClr val="dk1"/>
              </a:buClr>
              <a:buSzPts val="2400"/>
              <a:buNone/>
            </a:pPr>
            <a:r>
              <a:rPr lang="en-US"/>
              <a:t>Embedded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5400"/>
              <a:buFont typeface="Arial"/>
              <a:buNone/>
            </a:pPr>
            <a:r>
              <a:rPr lang="en-US" sz="5100"/>
              <a:t>Procedure Oriented Programming</a:t>
            </a:r>
            <a:endParaRPr sz="5100"/>
          </a:p>
        </p:txBody>
      </p:sp>
      <p:sp>
        <p:nvSpPr>
          <p:cNvPr id="134" name="Google Shape;134;p5"/>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C Programming was Procedure Oriented Programming, well known as structured programming language, was popular in 1980s.</a:t>
            </a:r>
            <a:endParaRPr/>
          </a:p>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0"/>
              </a:spcBef>
              <a:spcAft>
                <a:spcPts val="0"/>
              </a:spcAft>
              <a:buClr>
                <a:schemeClr val="dk1"/>
              </a:buClr>
              <a:buSzPts val="2400"/>
              <a:buNone/>
            </a:pPr>
            <a:r>
              <a:rPr lang="en-US"/>
              <a:t>It helped programmers to write moderately complex programs.</a:t>
            </a:r>
            <a:endParaRPr/>
          </a:p>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0"/>
              </a:spcBef>
              <a:spcAft>
                <a:spcPts val="0"/>
              </a:spcAft>
              <a:buClr>
                <a:schemeClr val="dk1"/>
              </a:buClr>
              <a:buSzPts val="2400"/>
              <a:buNone/>
            </a:pPr>
            <a:r>
              <a:rPr lang="en-US"/>
              <a:t>However, when the program grows larger, the structured approach got failed in achieving desired results, in terms of bug-free, easy to maintain and reusable programs.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t>Why Object Oriented Programming?</a:t>
            </a:r>
            <a:endParaRPr/>
          </a:p>
        </p:txBody>
      </p:sp>
      <p:sp>
        <p:nvSpPr>
          <p:cNvPr id="140" name="Google Shape;140;p6"/>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It is an approach to organize and develop program in such a manner, which would eliminate pitfalls of conventional programming methods, by incorporating the best structured programming with several powerful new concepts.</a:t>
            </a:r>
            <a:endParaRPr/>
          </a:p>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0"/>
              </a:spcBef>
              <a:spcAft>
                <a:spcPts val="0"/>
              </a:spcAft>
              <a:buClr>
                <a:schemeClr val="dk1"/>
              </a:buClr>
              <a:buSzPts val="2400"/>
              <a:buNone/>
            </a:pPr>
            <a:r>
              <a:rPr lang="en-US"/>
              <a:t>So, we can consider it as a new way of organizing and developing programs and it has nothing to do with language.</a:t>
            </a:r>
            <a:endParaRPr/>
          </a:p>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0"/>
              </a:spcBef>
              <a:spcAft>
                <a:spcPts val="0"/>
              </a:spcAft>
              <a:buClr>
                <a:schemeClr val="dk1"/>
              </a:buClr>
              <a:buSzPts val="2400"/>
              <a:buNone/>
            </a:pPr>
            <a:r>
              <a:rPr lang="en-US"/>
              <a:t>All languages do not support object oriented programming concepts easily.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40"/>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 Datatypes</a:t>
            </a:r>
            <a:endParaRPr/>
          </a:p>
        </p:txBody>
      </p:sp>
      <p:sp>
        <p:nvSpPr>
          <p:cNvPr id="146" name="Google Shape;146;p40"/>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400"/>
              <a:buNone/>
            </a:pPr>
            <a:endParaRPr/>
          </a:p>
        </p:txBody>
      </p:sp>
      <p:pic>
        <p:nvPicPr>
          <p:cNvPr id="147" name="Google Shape;147;p40" descr="DATA TYPES in C++. C++ is used to create computer… | by y.h maneesha  harshani | Medium"/>
          <p:cNvPicPr preferRelativeResize="0"/>
          <p:nvPr/>
        </p:nvPicPr>
        <p:blipFill rotWithShape="1">
          <a:blip r:embed="rId3">
            <a:alphaModFix/>
          </a:blip>
          <a:srcRect/>
          <a:stretch/>
        </p:blipFill>
        <p:spPr>
          <a:xfrm>
            <a:off x="2286000" y="1899261"/>
            <a:ext cx="7885567" cy="431978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1"/>
          <p:cNvSpPr txBox="1">
            <a:spLocks noGrp="1"/>
          </p:cNvSpPr>
          <p:nvPr>
            <p:ph type="ctrTitle"/>
          </p:nvPr>
        </p:nvSpPr>
        <p:spPr>
          <a:xfrm>
            <a:off x="1" y="884324"/>
            <a:ext cx="12192000" cy="872100"/>
          </a:xfrm>
          <a:prstGeom prst="rect">
            <a:avLst/>
          </a:prstGeom>
          <a:solidFill>
            <a:srgbClr val="2C4E86"/>
          </a:solid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11111"/>
              <a:buFont typeface="Arial"/>
              <a:buNone/>
            </a:pPr>
            <a:r>
              <a:rPr lang="en-US"/>
              <a:t>C++ fundamental Datatypes</a:t>
            </a:r>
            <a:endParaRPr/>
          </a:p>
        </p:txBody>
      </p:sp>
      <p:sp>
        <p:nvSpPr>
          <p:cNvPr id="153" name="Google Shape;153;p41"/>
          <p:cNvSpPr txBox="1">
            <a:spLocks noGrp="1"/>
          </p:cNvSpPr>
          <p:nvPr>
            <p:ph type="subTitle" idx="1"/>
          </p:nvPr>
        </p:nvSpPr>
        <p:spPr>
          <a:xfrm>
            <a:off x="64655" y="1899261"/>
            <a:ext cx="11830800" cy="4443900"/>
          </a:xfrm>
          <a:prstGeom prst="rect">
            <a:avLst/>
          </a:prstGeom>
          <a:noFill/>
          <a:ln>
            <a:noFill/>
          </a:ln>
        </p:spPr>
        <p:txBody>
          <a:bodyPr spcFirstLastPara="1" wrap="square" lIns="91425" tIns="45700" rIns="91425" bIns="45700" anchor="t" anchorCtr="0">
            <a:normAutofit/>
          </a:bodyPr>
          <a:lstStyle/>
          <a:p>
            <a:pPr marL="457200" lvl="0" indent="-406400" algn="l" rtl="0">
              <a:lnSpc>
                <a:spcPct val="90000"/>
              </a:lnSpc>
              <a:spcBef>
                <a:spcPts val="1000"/>
              </a:spcBef>
              <a:spcAft>
                <a:spcPts val="0"/>
              </a:spcAft>
              <a:buClr>
                <a:schemeClr val="dk1"/>
              </a:buClr>
              <a:buSzPts val="2400"/>
              <a:buNone/>
            </a:pPr>
            <a:r>
              <a:rPr lang="en-US"/>
              <a:t>Whenever a variable is defined in C++, the compiler allocates some memory for that variable based on the data type with which it is declared as every data type requires a different amount of memory.</a:t>
            </a:r>
            <a:endParaRPr/>
          </a:p>
          <a:p>
            <a:pPr marL="457200" lvl="0" indent="-406400" algn="l" rtl="0">
              <a:lnSpc>
                <a:spcPct val="90000"/>
              </a:lnSpc>
              <a:spcBef>
                <a:spcPts val="1000"/>
              </a:spcBef>
              <a:spcAft>
                <a:spcPts val="0"/>
              </a:spcAft>
              <a:buClr>
                <a:schemeClr val="dk1"/>
              </a:buClr>
              <a:buSzPts val="2400"/>
              <a:buNone/>
            </a:pPr>
            <a:endParaRPr/>
          </a:p>
          <a:p>
            <a:pPr marL="457200" lvl="0" indent="-406400" algn="l" rtl="0">
              <a:lnSpc>
                <a:spcPct val="90000"/>
              </a:lnSpc>
              <a:spcBef>
                <a:spcPts val="1000"/>
              </a:spcBef>
              <a:spcAft>
                <a:spcPts val="0"/>
              </a:spcAft>
              <a:buClr>
                <a:schemeClr val="dk1"/>
              </a:buClr>
              <a:buSzPts val="2400"/>
              <a:buNone/>
            </a:pPr>
            <a:endParaRPr/>
          </a:p>
        </p:txBody>
      </p:sp>
      <p:graphicFrame>
        <p:nvGraphicFramePr>
          <p:cNvPr id="154" name="Google Shape;154;p41"/>
          <p:cNvGraphicFramePr/>
          <p:nvPr/>
        </p:nvGraphicFramePr>
        <p:xfrm>
          <a:off x="3200401" y="2959855"/>
          <a:ext cx="3000000" cy="3000000"/>
        </p:xfrm>
        <a:graphic>
          <a:graphicData uri="http://schemas.openxmlformats.org/drawingml/2006/table">
            <a:tbl>
              <a:tblPr>
                <a:gradFill>
                  <a:gsLst>
                    <a:gs pos="0">
                      <a:srgbClr val="9BCDFF"/>
                    </a:gs>
                    <a:gs pos="35000">
                      <a:srgbClr val="B8DCFF"/>
                    </a:gs>
                    <a:gs pos="100000">
                      <a:srgbClr val="E2F0FF"/>
                    </a:gs>
                  </a:gsLst>
                  <a:lin ang="16200000" scaled="0"/>
                </a:gradFill>
                <a:tableStyleId>{74A7D1F6-0E34-483A-84FC-C0AA9AD8AEFF}</a:tableStyleId>
              </a:tblPr>
              <a:tblGrid>
                <a:gridCol w="1930400">
                  <a:extLst>
                    <a:ext uri="{9D8B030D-6E8A-4147-A177-3AD203B41FA5}">
                      <a16:colId xmlns:a16="http://schemas.microsoft.com/office/drawing/2014/main" val="20000"/>
                    </a:ext>
                  </a:extLst>
                </a:gridCol>
                <a:gridCol w="20993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0">
                <a:tc>
                  <a:txBody>
                    <a:bodyPr/>
                    <a:lstStyle/>
                    <a:p>
                      <a:pPr marL="0" marR="0" lvl="0" indent="0" algn="ctr" rtl="0">
                        <a:lnSpc>
                          <a:spcPct val="100000"/>
                        </a:lnSpc>
                        <a:spcBef>
                          <a:spcPts val="0"/>
                        </a:spcBef>
                        <a:spcAft>
                          <a:spcPts val="0"/>
                        </a:spcAft>
                        <a:buNone/>
                      </a:pPr>
                      <a:r>
                        <a:rPr lang="en-US" sz="1400" b="1" u="none" strike="noStrike" cap="none"/>
                        <a:t>Data Type</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b="1" u="none" strike="noStrike" cap="none"/>
                        <a:t>Meaning</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b="1" u="none" strike="noStrike" cap="none"/>
                        <a:t>Size (in Bytes)</a:t>
                      </a:r>
                      <a:endParaRPr/>
                    </a:p>
                  </a:txBody>
                  <a:tcPr marL="182875" marR="182875" marT="91450" marB="91450" anchor="ctr"/>
                </a:tc>
                <a:extLst>
                  <a:ext uri="{0D108BD9-81ED-4DB2-BD59-A6C34878D82A}">
                    <a16:rowId xmlns:a16="http://schemas.microsoft.com/office/drawing/2014/main" val="10000"/>
                  </a:ext>
                </a:extLst>
              </a:tr>
              <a:tr h="0">
                <a:tc>
                  <a:txBody>
                    <a:bodyPr/>
                    <a:lstStyle/>
                    <a:p>
                      <a:pPr marL="0" marR="0" lvl="0" indent="0" algn="ctr" rtl="0">
                        <a:lnSpc>
                          <a:spcPct val="100000"/>
                        </a:lnSpc>
                        <a:spcBef>
                          <a:spcPts val="0"/>
                        </a:spcBef>
                        <a:spcAft>
                          <a:spcPts val="0"/>
                        </a:spcAft>
                        <a:buNone/>
                      </a:pPr>
                      <a:r>
                        <a:rPr lang="en-US" sz="1400" u="none" strike="noStrike" cap="none"/>
                        <a:t>int</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Integer</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2 or 4</a:t>
                      </a:r>
                      <a:endParaRPr/>
                    </a:p>
                  </a:txBody>
                  <a:tcPr marL="182875" marR="182875" marT="91450" marB="91450" anchor="ctr"/>
                </a:tc>
                <a:extLst>
                  <a:ext uri="{0D108BD9-81ED-4DB2-BD59-A6C34878D82A}">
                    <a16:rowId xmlns:a16="http://schemas.microsoft.com/office/drawing/2014/main" val="10001"/>
                  </a:ext>
                </a:extLst>
              </a:tr>
              <a:tr h="0">
                <a:tc>
                  <a:txBody>
                    <a:bodyPr/>
                    <a:lstStyle/>
                    <a:p>
                      <a:pPr marL="0" marR="0" lvl="0" indent="0" algn="ctr" rtl="0">
                        <a:lnSpc>
                          <a:spcPct val="100000"/>
                        </a:lnSpc>
                        <a:spcBef>
                          <a:spcPts val="0"/>
                        </a:spcBef>
                        <a:spcAft>
                          <a:spcPts val="0"/>
                        </a:spcAft>
                        <a:buNone/>
                      </a:pPr>
                      <a:r>
                        <a:rPr lang="en-US" sz="1400" u="none" strike="noStrike" cap="none"/>
                        <a:t>float</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Floating-point</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4</a:t>
                      </a:r>
                      <a:endParaRPr/>
                    </a:p>
                  </a:txBody>
                  <a:tcPr marL="182875" marR="182875" marT="91450" marB="91450" anchor="ctr"/>
                </a:tc>
                <a:extLst>
                  <a:ext uri="{0D108BD9-81ED-4DB2-BD59-A6C34878D82A}">
                    <a16:rowId xmlns:a16="http://schemas.microsoft.com/office/drawing/2014/main" val="10002"/>
                  </a:ext>
                </a:extLst>
              </a:tr>
              <a:tr h="0">
                <a:tc>
                  <a:txBody>
                    <a:bodyPr/>
                    <a:lstStyle/>
                    <a:p>
                      <a:pPr marL="0" marR="0" lvl="0" indent="0" algn="ctr" rtl="0">
                        <a:lnSpc>
                          <a:spcPct val="100000"/>
                        </a:lnSpc>
                        <a:spcBef>
                          <a:spcPts val="0"/>
                        </a:spcBef>
                        <a:spcAft>
                          <a:spcPts val="0"/>
                        </a:spcAft>
                        <a:buNone/>
                      </a:pPr>
                      <a:r>
                        <a:rPr lang="en-US" sz="1400" u="none" strike="noStrike" cap="none"/>
                        <a:t>double</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Double Floating-point</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8</a:t>
                      </a:r>
                      <a:endParaRPr/>
                    </a:p>
                  </a:txBody>
                  <a:tcPr marL="182875" marR="182875" marT="91450" marB="91450" anchor="ctr"/>
                </a:tc>
                <a:extLst>
                  <a:ext uri="{0D108BD9-81ED-4DB2-BD59-A6C34878D82A}">
                    <a16:rowId xmlns:a16="http://schemas.microsoft.com/office/drawing/2014/main" val="10003"/>
                  </a:ext>
                </a:extLst>
              </a:tr>
              <a:tr h="0">
                <a:tc>
                  <a:txBody>
                    <a:bodyPr/>
                    <a:lstStyle/>
                    <a:p>
                      <a:pPr marL="0" marR="0" lvl="0" indent="0" algn="ctr" rtl="0">
                        <a:lnSpc>
                          <a:spcPct val="100000"/>
                        </a:lnSpc>
                        <a:spcBef>
                          <a:spcPts val="0"/>
                        </a:spcBef>
                        <a:spcAft>
                          <a:spcPts val="0"/>
                        </a:spcAft>
                        <a:buNone/>
                      </a:pPr>
                      <a:r>
                        <a:rPr lang="en-US" sz="1400" u="none" strike="noStrike" cap="none"/>
                        <a:t>char</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Character</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1</a:t>
                      </a:r>
                      <a:endParaRPr/>
                    </a:p>
                  </a:txBody>
                  <a:tcPr marL="182875" marR="182875" marT="91450" marB="91450" anchor="ctr"/>
                </a:tc>
                <a:extLst>
                  <a:ext uri="{0D108BD9-81ED-4DB2-BD59-A6C34878D82A}">
                    <a16:rowId xmlns:a16="http://schemas.microsoft.com/office/drawing/2014/main" val="10004"/>
                  </a:ext>
                </a:extLst>
              </a:tr>
              <a:tr h="0">
                <a:tc>
                  <a:txBody>
                    <a:bodyPr/>
                    <a:lstStyle/>
                    <a:p>
                      <a:pPr marL="0" marR="0" lvl="0" indent="0" algn="ctr" rtl="0">
                        <a:lnSpc>
                          <a:spcPct val="100000"/>
                        </a:lnSpc>
                        <a:spcBef>
                          <a:spcPts val="0"/>
                        </a:spcBef>
                        <a:spcAft>
                          <a:spcPts val="0"/>
                        </a:spcAft>
                        <a:buNone/>
                      </a:pPr>
                      <a:r>
                        <a:rPr lang="en-US" sz="1400" u="none" strike="noStrike" cap="none"/>
                        <a:t>wchar_t</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Wide Character</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2</a:t>
                      </a:r>
                      <a:endParaRPr/>
                    </a:p>
                  </a:txBody>
                  <a:tcPr marL="182875" marR="182875" marT="91450" marB="91450" anchor="ctr"/>
                </a:tc>
                <a:extLst>
                  <a:ext uri="{0D108BD9-81ED-4DB2-BD59-A6C34878D82A}">
                    <a16:rowId xmlns:a16="http://schemas.microsoft.com/office/drawing/2014/main" val="10005"/>
                  </a:ext>
                </a:extLst>
              </a:tr>
              <a:tr h="0">
                <a:tc>
                  <a:txBody>
                    <a:bodyPr/>
                    <a:lstStyle/>
                    <a:p>
                      <a:pPr marL="0" marR="0" lvl="0" indent="0" algn="ctr" rtl="0">
                        <a:lnSpc>
                          <a:spcPct val="100000"/>
                        </a:lnSpc>
                        <a:spcBef>
                          <a:spcPts val="0"/>
                        </a:spcBef>
                        <a:spcAft>
                          <a:spcPts val="0"/>
                        </a:spcAft>
                        <a:buNone/>
                      </a:pPr>
                      <a:r>
                        <a:rPr lang="en-US" sz="1400" u="none" strike="noStrike" cap="none"/>
                        <a:t>bool</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Boolean</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1</a:t>
                      </a:r>
                      <a:endParaRPr/>
                    </a:p>
                  </a:txBody>
                  <a:tcPr marL="182875" marR="182875" marT="91450" marB="91450" anchor="ctr"/>
                </a:tc>
                <a:extLst>
                  <a:ext uri="{0D108BD9-81ED-4DB2-BD59-A6C34878D82A}">
                    <a16:rowId xmlns:a16="http://schemas.microsoft.com/office/drawing/2014/main" val="10006"/>
                  </a:ext>
                </a:extLst>
              </a:tr>
              <a:tr h="0">
                <a:tc>
                  <a:txBody>
                    <a:bodyPr/>
                    <a:lstStyle/>
                    <a:p>
                      <a:pPr marL="0" marR="0" lvl="0" indent="0" algn="ctr" rtl="0">
                        <a:lnSpc>
                          <a:spcPct val="100000"/>
                        </a:lnSpc>
                        <a:spcBef>
                          <a:spcPts val="0"/>
                        </a:spcBef>
                        <a:spcAft>
                          <a:spcPts val="0"/>
                        </a:spcAft>
                        <a:buNone/>
                      </a:pPr>
                      <a:r>
                        <a:rPr lang="en-US" sz="1400" u="none" strike="noStrike" cap="none"/>
                        <a:t>void</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Empty</a:t>
                      </a:r>
                      <a:endParaRPr/>
                    </a:p>
                  </a:txBody>
                  <a:tcPr marL="182875" marR="182875" marT="91450" marB="91450" anchor="ctr"/>
                </a:tc>
                <a:tc>
                  <a:txBody>
                    <a:bodyPr/>
                    <a:lstStyle/>
                    <a:p>
                      <a:pPr marL="0" marR="0" lvl="0" indent="0" algn="ctr" rtl="0">
                        <a:lnSpc>
                          <a:spcPct val="100000"/>
                        </a:lnSpc>
                        <a:spcBef>
                          <a:spcPts val="0"/>
                        </a:spcBef>
                        <a:spcAft>
                          <a:spcPts val="0"/>
                        </a:spcAft>
                        <a:buNone/>
                      </a:pPr>
                      <a:r>
                        <a:rPr lang="en-US" sz="1400" u="none" strike="noStrike" cap="none"/>
                        <a:t>0</a:t>
                      </a:r>
                      <a:endParaRPr/>
                    </a:p>
                  </a:txBody>
                  <a:tcPr marL="182875" marR="182875" marT="91450" marB="91450" anchor="ct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3724</Words>
  <Application>Microsoft Office PowerPoint</Application>
  <PresentationFormat>Widescreen</PresentationFormat>
  <Paragraphs>343</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Noto Sans Symbols</vt:lpstr>
      <vt:lpstr>Times New Roman</vt:lpstr>
      <vt:lpstr>Office Theme</vt:lpstr>
      <vt:lpstr>Unit-1  OVERVIEW OF C++ PROGRAMMING</vt:lpstr>
      <vt:lpstr>Contents</vt:lpstr>
      <vt:lpstr>Introduction to C++</vt:lpstr>
      <vt:lpstr>Key Features of C++</vt:lpstr>
      <vt:lpstr>Role of C++ in modern software development</vt:lpstr>
      <vt:lpstr>Procedure Oriented Programming</vt:lpstr>
      <vt:lpstr>Why Object Oriented Programming?</vt:lpstr>
      <vt:lpstr>C++ Datatypes</vt:lpstr>
      <vt:lpstr>C++ fundamental Datatypes</vt:lpstr>
      <vt:lpstr>C++ fundamental Datatypes</vt:lpstr>
      <vt:lpstr>C++ fundamental Datatypes</vt:lpstr>
      <vt:lpstr>C++ fundamental Datatypes</vt:lpstr>
      <vt:lpstr>Challenges in datatype portabilities</vt:lpstr>
      <vt:lpstr>Cont..</vt:lpstr>
      <vt:lpstr>Introduction to Object-Oriented Programming (OOP):  </vt:lpstr>
      <vt:lpstr>What is a class?</vt:lpstr>
      <vt:lpstr>Class</vt:lpstr>
      <vt:lpstr>Data Members and Member Functions</vt:lpstr>
      <vt:lpstr>What do you mean by an object?</vt:lpstr>
      <vt:lpstr>POP VS OOP</vt:lpstr>
      <vt:lpstr>What is Encapsulation?</vt:lpstr>
      <vt:lpstr>What is abstraction?</vt:lpstr>
      <vt:lpstr>What is inheritance?</vt:lpstr>
      <vt:lpstr>Inheritance Example</vt:lpstr>
      <vt:lpstr>Polymorphism</vt:lpstr>
      <vt:lpstr>Polymorphism cont..</vt:lpstr>
      <vt:lpstr>Dynamic Binding</vt:lpstr>
      <vt:lpstr>Significance of using OOP in software development</vt:lpstr>
      <vt:lpstr>Standard Library and Namespaces:  </vt:lpstr>
      <vt:lpstr>C++ std Identifiers</vt:lpstr>
      <vt:lpstr>Introduction to the C++ Standard Library</vt:lpstr>
      <vt:lpstr>Components of STL</vt:lpstr>
      <vt:lpstr>Overview of namespaces in C++,  </vt:lpstr>
      <vt:lpstr>structure of C++ program  </vt:lpstr>
      <vt:lpstr>Cont..</vt:lpstr>
      <vt:lpstr>Example of C++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resources</dc:creator>
  <cp:lastModifiedBy>Yogesh Kumar</cp:lastModifiedBy>
  <cp:revision>1</cp:revision>
  <dcterms:created xsi:type="dcterms:W3CDTF">2020-11-28T05:03:08Z</dcterms:created>
  <dcterms:modified xsi:type="dcterms:W3CDTF">2025-07-16T10:16:59Z</dcterms:modified>
</cp:coreProperties>
</file>