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2"/>
  </p:notesMasterIdLst>
  <p:sldIdLst>
    <p:sldId id="3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5" roundtripDataSignature="AMtx7mi+4DmN1a9ftYDM+kjrlOH8zUTa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5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customschemas.google.com/relationships/presentationmetadata" Target="meta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 name="Google Shape;49;p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4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4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3"/>
        <p:cNvGrpSpPr/>
        <p:nvPr/>
      </p:nvGrpSpPr>
      <p:grpSpPr>
        <a:xfrm>
          <a:off x="0" y="0"/>
          <a:ext cx="0" cy="0"/>
          <a:chOff x="0" y="0"/>
          <a:chExt cx="0" cy="0"/>
        </a:xfrm>
      </p:grpSpPr>
      <p:sp>
        <p:nvSpPr>
          <p:cNvPr id="1524" name="Google Shape;1524;p13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5" name="Google Shape;1525;p13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6"/>
        <p:cNvGrpSpPr/>
        <p:nvPr/>
      </p:nvGrpSpPr>
      <p:grpSpPr>
        <a:xfrm>
          <a:off x="0" y="0"/>
          <a:ext cx="0" cy="0"/>
          <a:chOff x="0" y="0"/>
          <a:chExt cx="0" cy="0"/>
        </a:xfrm>
      </p:grpSpPr>
      <p:sp>
        <p:nvSpPr>
          <p:cNvPr id="1537" name="Google Shape;1537;p13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8" name="Google Shape;1538;p13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p13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2" name="Google Shape;1552;p13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4"/>
        <p:cNvGrpSpPr/>
        <p:nvPr/>
      </p:nvGrpSpPr>
      <p:grpSpPr>
        <a:xfrm>
          <a:off x="0" y="0"/>
          <a:ext cx="0" cy="0"/>
          <a:chOff x="0" y="0"/>
          <a:chExt cx="0" cy="0"/>
        </a:xfrm>
      </p:grpSpPr>
      <p:sp>
        <p:nvSpPr>
          <p:cNvPr id="1565" name="Google Shape;1565;p13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6" name="Google Shape;1566;p13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0"/>
        <p:cNvGrpSpPr/>
        <p:nvPr/>
      </p:nvGrpSpPr>
      <p:grpSpPr>
        <a:xfrm>
          <a:off x="0" y="0"/>
          <a:ext cx="0" cy="0"/>
          <a:chOff x="0" y="0"/>
          <a:chExt cx="0" cy="0"/>
        </a:xfrm>
      </p:grpSpPr>
      <p:sp>
        <p:nvSpPr>
          <p:cNvPr id="1581" name="Google Shape;1581;p13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82" name="Google Shape;1582;p13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7"/>
        <p:cNvGrpSpPr/>
        <p:nvPr/>
      </p:nvGrpSpPr>
      <p:grpSpPr>
        <a:xfrm>
          <a:off x="0" y="0"/>
          <a:ext cx="0" cy="0"/>
          <a:chOff x="0" y="0"/>
          <a:chExt cx="0" cy="0"/>
        </a:xfrm>
      </p:grpSpPr>
      <p:sp>
        <p:nvSpPr>
          <p:cNvPr id="1598" name="Google Shape;1598;p14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9" name="Google Shape;1599;p14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p14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5" name="Google Shape;1615;p14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8"/>
        <p:cNvGrpSpPr/>
        <p:nvPr/>
      </p:nvGrpSpPr>
      <p:grpSpPr>
        <a:xfrm>
          <a:off x="0" y="0"/>
          <a:ext cx="0" cy="0"/>
          <a:chOff x="0" y="0"/>
          <a:chExt cx="0" cy="0"/>
        </a:xfrm>
      </p:grpSpPr>
      <p:sp>
        <p:nvSpPr>
          <p:cNvPr id="1629" name="Google Shape;1629;p14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30" name="Google Shape;1630;p14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p14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45" name="Google Shape;1645;p14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7"/>
        <p:cNvGrpSpPr/>
        <p:nvPr/>
      </p:nvGrpSpPr>
      <p:grpSpPr>
        <a:xfrm>
          <a:off x="0" y="0"/>
          <a:ext cx="0" cy="0"/>
          <a:chOff x="0" y="0"/>
          <a:chExt cx="0" cy="0"/>
        </a:xfrm>
      </p:grpSpPr>
      <p:sp>
        <p:nvSpPr>
          <p:cNvPr id="1658" name="Google Shape;1658;p14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9" name="Google Shape;1659;p14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4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1"/>
        <p:cNvGrpSpPr/>
        <p:nvPr/>
      </p:nvGrpSpPr>
      <p:grpSpPr>
        <a:xfrm>
          <a:off x="0" y="0"/>
          <a:ext cx="0" cy="0"/>
          <a:chOff x="0" y="0"/>
          <a:chExt cx="0" cy="0"/>
        </a:xfrm>
      </p:grpSpPr>
      <p:sp>
        <p:nvSpPr>
          <p:cNvPr id="1672" name="Google Shape;1672;p14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73" name="Google Shape;1673;p14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14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88" name="Google Shape;1688;p14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p14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04" name="Google Shape;1704;p14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14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8" name="Google Shape;1718;p14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2"/>
        <p:cNvGrpSpPr/>
        <p:nvPr/>
      </p:nvGrpSpPr>
      <p:grpSpPr>
        <a:xfrm>
          <a:off x="0" y="0"/>
          <a:ext cx="0" cy="0"/>
          <a:chOff x="0" y="0"/>
          <a:chExt cx="0" cy="0"/>
        </a:xfrm>
      </p:grpSpPr>
      <p:sp>
        <p:nvSpPr>
          <p:cNvPr id="1733" name="Google Shape;1733;p14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4" name="Google Shape;1734;p14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p15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0" name="Google Shape;1750;p15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4"/>
        <p:cNvGrpSpPr/>
        <p:nvPr/>
      </p:nvGrpSpPr>
      <p:grpSpPr>
        <a:xfrm>
          <a:off x="0" y="0"/>
          <a:ext cx="0" cy="0"/>
          <a:chOff x="0" y="0"/>
          <a:chExt cx="0" cy="0"/>
        </a:xfrm>
      </p:grpSpPr>
      <p:sp>
        <p:nvSpPr>
          <p:cNvPr id="1765" name="Google Shape;1765;p15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6" name="Google Shape;1766;p15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p15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2" name="Google Shape;1782;p15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4"/>
        <p:cNvGrpSpPr/>
        <p:nvPr/>
      </p:nvGrpSpPr>
      <p:grpSpPr>
        <a:xfrm>
          <a:off x="0" y="0"/>
          <a:ext cx="0" cy="0"/>
          <a:chOff x="0" y="0"/>
          <a:chExt cx="0" cy="0"/>
        </a:xfrm>
      </p:grpSpPr>
      <p:sp>
        <p:nvSpPr>
          <p:cNvPr id="1795" name="Google Shape;1795;p15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96" name="Google Shape;1796;p15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1"/>
        <p:cNvGrpSpPr/>
        <p:nvPr/>
      </p:nvGrpSpPr>
      <p:grpSpPr>
        <a:xfrm>
          <a:off x="0" y="0"/>
          <a:ext cx="0" cy="0"/>
          <a:chOff x="0" y="0"/>
          <a:chExt cx="0" cy="0"/>
        </a:xfrm>
      </p:grpSpPr>
      <p:sp>
        <p:nvSpPr>
          <p:cNvPr id="1812" name="Google Shape;1812;p3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3" name="Google Shape;1813;p3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4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7" name="Google Shape;217;p4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4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4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4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6" name="Google Shape;246;p4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5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0" name="Google Shape;260;p5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5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5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5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5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5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5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5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p5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 name="Google Shape;63;p3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5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5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5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5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5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5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5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5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6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6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6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2" name="Google Shape;422;p6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6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6" name="Google Shape;436;p6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6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0" name="Google Shape;450;p6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6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4" name="Google Shape;464;p6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3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6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9" name="Google Shape;479;p6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6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6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6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7" name="Google Shape;507;p6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6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3" name="Google Shape;523;p6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6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0" name="Google Shape;540;p6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7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7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7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3" name="Google Shape;573;p7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7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7" name="Google Shape;587;p7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7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4" name="Google Shape;604;p7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6"/>
        <p:cNvGrpSpPr/>
        <p:nvPr/>
      </p:nvGrpSpPr>
      <p:grpSpPr>
        <a:xfrm>
          <a:off x="0" y="0"/>
          <a:ext cx="0" cy="0"/>
          <a:chOff x="0" y="0"/>
          <a:chExt cx="0" cy="0"/>
        </a:xfrm>
      </p:grpSpPr>
      <p:sp>
        <p:nvSpPr>
          <p:cNvPr id="617" name="Google Shape;617;p7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8" name="Google Shape;618;p7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3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7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4" name="Google Shape;634;p7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7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6" name="Google Shape;646;p7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p7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9" name="Google Shape;659;p7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7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4" name="Google Shape;674;p7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7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9" name="Google Shape;689;p7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p8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06" name="Google Shape;706;p8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p8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0" name="Google Shape;720;p8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8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5" name="Google Shape;735;p8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9"/>
        <p:cNvGrpSpPr/>
        <p:nvPr/>
      </p:nvGrpSpPr>
      <p:grpSpPr>
        <a:xfrm>
          <a:off x="0" y="0"/>
          <a:ext cx="0" cy="0"/>
          <a:chOff x="0" y="0"/>
          <a:chExt cx="0" cy="0"/>
        </a:xfrm>
      </p:grpSpPr>
      <p:sp>
        <p:nvSpPr>
          <p:cNvPr id="750" name="Google Shape;750;p8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51" name="Google Shape;751;p8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8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5" name="Google Shape;765;p8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4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8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0" name="Google Shape;780;p8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p8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6" name="Google Shape;796;p8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8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0" name="Google Shape;810;p8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p8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6" name="Google Shape;826;p8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8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1" name="Google Shape;841;p8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9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6" name="Google Shape;856;p9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8"/>
        <p:cNvGrpSpPr/>
        <p:nvPr/>
      </p:nvGrpSpPr>
      <p:grpSpPr>
        <a:xfrm>
          <a:off x="0" y="0"/>
          <a:ext cx="0" cy="0"/>
          <a:chOff x="0" y="0"/>
          <a:chExt cx="0" cy="0"/>
        </a:xfrm>
      </p:grpSpPr>
      <p:sp>
        <p:nvSpPr>
          <p:cNvPr id="869" name="Google Shape;869;p9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0" name="Google Shape;870;p9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p9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86" name="Google Shape;886;p9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9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0" name="Google Shape;900;p9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9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16" name="Google Shape;916;p9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p4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9"/>
        <p:cNvGrpSpPr/>
        <p:nvPr/>
      </p:nvGrpSpPr>
      <p:grpSpPr>
        <a:xfrm>
          <a:off x="0" y="0"/>
          <a:ext cx="0" cy="0"/>
          <a:chOff x="0" y="0"/>
          <a:chExt cx="0" cy="0"/>
        </a:xfrm>
      </p:grpSpPr>
      <p:sp>
        <p:nvSpPr>
          <p:cNvPr id="930" name="Google Shape;930;p9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1" name="Google Shape;931;p9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p9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8" name="Google Shape;948;p9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9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3" name="Google Shape;963;p9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6"/>
        <p:cNvGrpSpPr/>
        <p:nvPr/>
      </p:nvGrpSpPr>
      <p:grpSpPr>
        <a:xfrm>
          <a:off x="0" y="0"/>
          <a:ext cx="0" cy="0"/>
          <a:chOff x="0" y="0"/>
          <a:chExt cx="0" cy="0"/>
        </a:xfrm>
      </p:grpSpPr>
      <p:sp>
        <p:nvSpPr>
          <p:cNvPr id="977" name="Google Shape;977;p9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8" name="Google Shape;978;p9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0"/>
        <p:cNvGrpSpPr/>
        <p:nvPr/>
      </p:nvGrpSpPr>
      <p:grpSpPr>
        <a:xfrm>
          <a:off x="0" y="0"/>
          <a:ext cx="0" cy="0"/>
          <a:chOff x="0" y="0"/>
          <a:chExt cx="0" cy="0"/>
        </a:xfrm>
      </p:grpSpPr>
      <p:sp>
        <p:nvSpPr>
          <p:cNvPr id="991" name="Google Shape;991;p9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2" name="Google Shape;992;p9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p10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8" name="Google Shape;1008;p10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0"/>
        <p:cNvGrpSpPr/>
        <p:nvPr/>
      </p:nvGrpSpPr>
      <p:grpSpPr>
        <a:xfrm>
          <a:off x="0" y="0"/>
          <a:ext cx="0" cy="0"/>
          <a:chOff x="0" y="0"/>
          <a:chExt cx="0" cy="0"/>
        </a:xfrm>
      </p:grpSpPr>
      <p:sp>
        <p:nvSpPr>
          <p:cNvPr id="1021" name="Google Shape;1021;p10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2" name="Google Shape;1022;p10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p10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6" name="Google Shape;1036;p10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10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2" name="Google Shape;1052;p10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4"/>
        <p:cNvGrpSpPr/>
        <p:nvPr/>
      </p:nvGrpSpPr>
      <p:grpSpPr>
        <a:xfrm>
          <a:off x="0" y="0"/>
          <a:ext cx="0" cy="0"/>
          <a:chOff x="0" y="0"/>
          <a:chExt cx="0" cy="0"/>
        </a:xfrm>
      </p:grpSpPr>
      <p:sp>
        <p:nvSpPr>
          <p:cNvPr id="1065" name="Google Shape;1065;p10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6" name="Google Shape;1066;p10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4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p10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1" name="Google Shape;1081;p10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p10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7" name="Google Shape;1097;p10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0"/>
        <p:cNvGrpSpPr/>
        <p:nvPr/>
      </p:nvGrpSpPr>
      <p:grpSpPr>
        <a:xfrm>
          <a:off x="0" y="0"/>
          <a:ext cx="0" cy="0"/>
          <a:chOff x="0" y="0"/>
          <a:chExt cx="0" cy="0"/>
        </a:xfrm>
      </p:grpSpPr>
      <p:sp>
        <p:nvSpPr>
          <p:cNvPr id="1111" name="Google Shape;1111;p10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2" name="Google Shape;1112;p10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p10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6" name="Google Shape;1126;p10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p10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0" name="Google Shape;1140;p10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2"/>
        <p:cNvGrpSpPr/>
        <p:nvPr/>
      </p:nvGrpSpPr>
      <p:grpSpPr>
        <a:xfrm>
          <a:off x="0" y="0"/>
          <a:ext cx="0" cy="0"/>
          <a:chOff x="0" y="0"/>
          <a:chExt cx="0" cy="0"/>
        </a:xfrm>
      </p:grpSpPr>
      <p:sp>
        <p:nvSpPr>
          <p:cNvPr id="1153" name="Google Shape;1153;p11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4" name="Google Shape;1154;p11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7"/>
        <p:cNvGrpSpPr/>
        <p:nvPr/>
      </p:nvGrpSpPr>
      <p:grpSpPr>
        <a:xfrm>
          <a:off x="0" y="0"/>
          <a:ext cx="0" cy="0"/>
          <a:chOff x="0" y="0"/>
          <a:chExt cx="0" cy="0"/>
        </a:xfrm>
      </p:grpSpPr>
      <p:sp>
        <p:nvSpPr>
          <p:cNvPr id="1168" name="Google Shape;1168;p11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9" name="Google Shape;1169;p11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2"/>
        <p:cNvGrpSpPr/>
        <p:nvPr/>
      </p:nvGrpSpPr>
      <p:grpSpPr>
        <a:xfrm>
          <a:off x="0" y="0"/>
          <a:ext cx="0" cy="0"/>
          <a:chOff x="0" y="0"/>
          <a:chExt cx="0" cy="0"/>
        </a:xfrm>
      </p:grpSpPr>
      <p:sp>
        <p:nvSpPr>
          <p:cNvPr id="1183" name="Google Shape;1183;p11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84" name="Google Shape;1184;p11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11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8" name="Google Shape;1198;p11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11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2" name="Google Shape;1212;p11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4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4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5"/>
        <p:cNvGrpSpPr/>
        <p:nvPr/>
      </p:nvGrpSpPr>
      <p:grpSpPr>
        <a:xfrm>
          <a:off x="0" y="0"/>
          <a:ext cx="0" cy="0"/>
          <a:chOff x="0" y="0"/>
          <a:chExt cx="0" cy="0"/>
        </a:xfrm>
      </p:grpSpPr>
      <p:sp>
        <p:nvSpPr>
          <p:cNvPr id="1226" name="Google Shape;1226;p11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7" name="Google Shape;1227;p11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p11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1" name="Google Shape;1241;p11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p11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6" name="Google Shape;1256;p11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p11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71" name="Google Shape;1271;p11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4"/>
        <p:cNvGrpSpPr/>
        <p:nvPr/>
      </p:nvGrpSpPr>
      <p:grpSpPr>
        <a:xfrm>
          <a:off x="0" y="0"/>
          <a:ext cx="0" cy="0"/>
          <a:chOff x="0" y="0"/>
          <a:chExt cx="0" cy="0"/>
        </a:xfrm>
      </p:grpSpPr>
      <p:sp>
        <p:nvSpPr>
          <p:cNvPr id="1285" name="Google Shape;1285;p11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6" name="Google Shape;1286;p11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p12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0" name="Google Shape;1300;p12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2"/>
        <p:cNvGrpSpPr/>
        <p:nvPr/>
      </p:nvGrpSpPr>
      <p:grpSpPr>
        <a:xfrm>
          <a:off x="0" y="0"/>
          <a:ext cx="0" cy="0"/>
          <a:chOff x="0" y="0"/>
          <a:chExt cx="0" cy="0"/>
        </a:xfrm>
      </p:grpSpPr>
      <p:sp>
        <p:nvSpPr>
          <p:cNvPr id="1313" name="Google Shape;1313;p12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4" name="Google Shape;1314;p12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p12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8" name="Google Shape;1328;p12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1"/>
        <p:cNvGrpSpPr/>
        <p:nvPr/>
      </p:nvGrpSpPr>
      <p:grpSpPr>
        <a:xfrm>
          <a:off x="0" y="0"/>
          <a:ext cx="0" cy="0"/>
          <a:chOff x="0" y="0"/>
          <a:chExt cx="0" cy="0"/>
        </a:xfrm>
      </p:grpSpPr>
      <p:sp>
        <p:nvSpPr>
          <p:cNvPr id="1342" name="Google Shape;1342;p12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3" name="Google Shape;1343;p12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6"/>
        <p:cNvGrpSpPr/>
        <p:nvPr/>
      </p:nvGrpSpPr>
      <p:grpSpPr>
        <a:xfrm>
          <a:off x="0" y="0"/>
          <a:ext cx="0" cy="0"/>
          <a:chOff x="0" y="0"/>
          <a:chExt cx="0" cy="0"/>
        </a:xfrm>
      </p:grpSpPr>
      <p:sp>
        <p:nvSpPr>
          <p:cNvPr id="1357" name="Google Shape;1357;p12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8" name="Google Shape;1358;p12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4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4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p125: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3" name="Google Shape;1373;p125: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5"/>
        <p:cNvGrpSpPr/>
        <p:nvPr/>
      </p:nvGrpSpPr>
      <p:grpSpPr>
        <a:xfrm>
          <a:off x="0" y="0"/>
          <a:ext cx="0" cy="0"/>
          <a:chOff x="0" y="0"/>
          <a:chExt cx="0" cy="0"/>
        </a:xfrm>
      </p:grpSpPr>
      <p:sp>
        <p:nvSpPr>
          <p:cNvPr id="1386" name="Google Shape;1386;p126: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7" name="Google Shape;1387;p126: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p127: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4" name="Google Shape;1404;p127: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6"/>
        <p:cNvGrpSpPr/>
        <p:nvPr/>
      </p:nvGrpSpPr>
      <p:grpSpPr>
        <a:xfrm>
          <a:off x="0" y="0"/>
          <a:ext cx="0" cy="0"/>
          <a:chOff x="0" y="0"/>
          <a:chExt cx="0" cy="0"/>
        </a:xfrm>
      </p:grpSpPr>
      <p:sp>
        <p:nvSpPr>
          <p:cNvPr id="1417" name="Google Shape;1417;p128: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8" name="Google Shape;1418;p128: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p129: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2" name="Google Shape;1432;p129: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p130: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0" name="Google Shape;1450;p130: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p131: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65" name="Google Shape;1465;p13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8"/>
        <p:cNvGrpSpPr/>
        <p:nvPr/>
      </p:nvGrpSpPr>
      <p:grpSpPr>
        <a:xfrm>
          <a:off x="0" y="0"/>
          <a:ext cx="0" cy="0"/>
          <a:chOff x="0" y="0"/>
          <a:chExt cx="0" cy="0"/>
        </a:xfrm>
      </p:grpSpPr>
      <p:sp>
        <p:nvSpPr>
          <p:cNvPr id="1479" name="Google Shape;1479;p132: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80" name="Google Shape;1480;p132: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3"/>
        <p:cNvGrpSpPr/>
        <p:nvPr/>
      </p:nvGrpSpPr>
      <p:grpSpPr>
        <a:xfrm>
          <a:off x="0" y="0"/>
          <a:ext cx="0" cy="0"/>
          <a:chOff x="0" y="0"/>
          <a:chExt cx="0" cy="0"/>
        </a:xfrm>
      </p:grpSpPr>
      <p:sp>
        <p:nvSpPr>
          <p:cNvPr id="1494" name="Google Shape;1494;p133: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5" name="Google Shape;1495;p133: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8"/>
        <p:cNvGrpSpPr/>
        <p:nvPr/>
      </p:nvGrpSpPr>
      <p:grpSpPr>
        <a:xfrm>
          <a:off x="0" y="0"/>
          <a:ext cx="0" cy="0"/>
          <a:chOff x="0" y="0"/>
          <a:chExt cx="0" cy="0"/>
        </a:xfrm>
      </p:grpSpPr>
      <p:sp>
        <p:nvSpPr>
          <p:cNvPr id="1509" name="Google Shape;1509;p134:notes"/>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0" name="Google Shape;1510;p134: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32"/>
          <p:cNvSpPr txBox="1">
            <a:spLocks noGrp="1"/>
          </p:cNvSpPr>
          <p:nvPr>
            <p:ph type="title"/>
          </p:nvPr>
        </p:nvSpPr>
        <p:spPr>
          <a:xfrm>
            <a:off x="2901188" y="3045028"/>
            <a:ext cx="3341623" cy="6953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32"/>
          <p:cNvSpPr txBox="1">
            <a:spLocks noGrp="1"/>
          </p:cNvSpPr>
          <p:nvPr>
            <p:ph type="body" idx="1"/>
          </p:nvPr>
        </p:nvSpPr>
        <p:spPr>
          <a:xfrm>
            <a:off x="3493801" y="2057400"/>
            <a:ext cx="5046980" cy="17907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9" name="Google Shape;19;p32"/>
          <p:cNvSpPr txBox="1">
            <a:spLocks noGrp="1"/>
          </p:cNvSpPr>
          <p:nvPr>
            <p:ph type="ftr" idx="11"/>
          </p:nvPr>
        </p:nvSpPr>
        <p:spPr>
          <a:xfrm>
            <a:off x="78739" y="6562369"/>
            <a:ext cx="1558925" cy="2546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0" i="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lvl1pPr marL="38100" marR="0" lvl="0"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1pPr>
            <a:lvl2pPr marL="38100" marR="0" lvl="1"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2pPr>
            <a:lvl3pPr marL="38100" marR="0" lvl="2"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3pPr>
            <a:lvl4pPr marL="38100" marR="0" lvl="3"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4pPr>
            <a:lvl5pPr marL="38100" marR="0" lvl="4"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5pPr>
            <a:lvl6pPr marL="38100" marR="0" lvl="5"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6pPr>
            <a:lvl7pPr marL="38100" marR="0" lvl="6"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7pPr>
            <a:lvl8pPr marL="38100" marR="0" lvl="7"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8pPr>
            <a:lvl9pPr marL="38100" marR="0" lvl="8"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22"/>
        <p:cNvGrpSpPr/>
        <p:nvPr/>
      </p:nvGrpSpPr>
      <p:grpSpPr>
        <a:xfrm>
          <a:off x="0" y="0"/>
          <a:ext cx="0" cy="0"/>
          <a:chOff x="0" y="0"/>
          <a:chExt cx="0" cy="0"/>
        </a:xfrm>
      </p:grpSpPr>
      <p:sp>
        <p:nvSpPr>
          <p:cNvPr id="23" name="Google Shape;23;p33"/>
          <p:cNvSpPr/>
          <p:nvPr/>
        </p:nvSpPr>
        <p:spPr>
          <a:xfrm>
            <a:off x="0" y="6463177"/>
            <a:ext cx="9143999" cy="39482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33"/>
          <p:cNvSpPr/>
          <p:nvPr/>
        </p:nvSpPr>
        <p:spPr>
          <a:xfrm>
            <a:off x="0" y="6434328"/>
            <a:ext cx="9083802" cy="42366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3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 name="Google Shape;26;p33"/>
          <p:cNvSpPr txBox="1">
            <a:spLocks noGrp="1"/>
          </p:cNvSpPr>
          <p:nvPr>
            <p:ph type="title"/>
          </p:nvPr>
        </p:nvSpPr>
        <p:spPr>
          <a:xfrm>
            <a:off x="2901188" y="3045028"/>
            <a:ext cx="3341623" cy="6953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3"/>
          <p:cNvSpPr txBox="1">
            <a:spLocks noGrp="1"/>
          </p:cNvSpPr>
          <p:nvPr>
            <p:ph type="ftr" idx="11"/>
          </p:nvPr>
        </p:nvSpPr>
        <p:spPr>
          <a:xfrm>
            <a:off x="78739" y="6562369"/>
            <a:ext cx="1558925" cy="2546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0" i="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lvl1pPr marL="38100" marR="0" lvl="0"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1pPr>
            <a:lvl2pPr marL="38100" marR="0" lvl="1"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2pPr>
            <a:lvl3pPr marL="38100" marR="0" lvl="2"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3pPr>
            <a:lvl4pPr marL="38100" marR="0" lvl="3"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4pPr>
            <a:lvl5pPr marL="38100" marR="0" lvl="4"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5pPr>
            <a:lvl6pPr marL="38100" marR="0" lvl="5"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6pPr>
            <a:lvl7pPr marL="38100" marR="0" lvl="6"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7pPr>
            <a:lvl8pPr marL="38100" marR="0" lvl="7"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8pPr>
            <a:lvl9pPr marL="38100" marR="0" lvl="8"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31" name="Google Shape;31;p34"/>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4"/>
          <p:cNvSpPr txBox="1">
            <a:spLocks noGrp="1"/>
          </p:cNvSpPr>
          <p:nvPr>
            <p:ph type="ftr" idx="11"/>
          </p:nvPr>
        </p:nvSpPr>
        <p:spPr>
          <a:xfrm>
            <a:off x="78739" y="6562369"/>
            <a:ext cx="1558925" cy="2546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0" i="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lvl1pPr marL="38100" marR="0" lvl="0"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1pPr>
            <a:lvl2pPr marL="38100" marR="0" lvl="1"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2pPr>
            <a:lvl3pPr marL="38100" marR="0" lvl="2"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3pPr>
            <a:lvl4pPr marL="38100" marR="0" lvl="3"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4pPr>
            <a:lvl5pPr marL="38100" marR="0" lvl="4"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5pPr>
            <a:lvl6pPr marL="38100" marR="0" lvl="5"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6pPr>
            <a:lvl7pPr marL="38100" marR="0" lvl="6"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7pPr>
            <a:lvl8pPr marL="38100" marR="0" lvl="7"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8pPr>
            <a:lvl9pPr marL="38100" marR="0" lvl="8"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35"/>
          <p:cNvSpPr txBox="1">
            <a:spLocks noGrp="1"/>
          </p:cNvSpPr>
          <p:nvPr>
            <p:ph type="title"/>
          </p:nvPr>
        </p:nvSpPr>
        <p:spPr>
          <a:xfrm>
            <a:off x="2901188" y="3045028"/>
            <a:ext cx="3341623" cy="69532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0" i="0">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3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35"/>
          <p:cNvSpPr txBox="1">
            <a:spLocks noGrp="1"/>
          </p:cNvSpPr>
          <p:nvPr>
            <p:ph type="ftr" idx="11"/>
          </p:nvPr>
        </p:nvSpPr>
        <p:spPr>
          <a:xfrm>
            <a:off x="78739" y="6562369"/>
            <a:ext cx="1558925" cy="2546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0" i="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lvl1pPr marL="38100" marR="0" lvl="0"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1pPr>
            <a:lvl2pPr marL="38100" marR="0" lvl="1"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2pPr>
            <a:lvl3pPr marL="38100" marR="0" lvl="2"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3pPr>
            <a:lvl4pPr marL="38100" marR="0" lvl="3"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4pPr>
            <a:lvl5pPr marL="38100" marR="0" lvl="4"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5pPr>
            <a:lvl6pPr marL="38100" marR="0" lvl="5"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6pPr>
            <a:lvl7pPr marL="38100" marR="0" lvl="6"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7pPr>
            <a:lvl8pPr marL="38100" marR="0" lvl="7"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8pPr>
            <a:lvl9pPr marL="38100" marR="0" lvl="8"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3"/>
        <p:cNvGrpSpPr/>
        <p:nvPr/>
      </p:nvGrpSpPr>
      <p:grpSpPr>
        <a:xfrm>
          <a:off x="0" y="0"/>
          <a:ext cx="0" cy="0"/>
          <a:chOff x="0" y="0"/>
          <a:chExt cx="0" cy="0"/>
        </a:xfrm>
      </p:grpSpPr>
      <p:sp>
        <p:nvSpPr>
          <p:cNvPr id="44" name="Google Shape;44;p36"/>
          <p:cNvSpPr txBox="1">
            <a:spLocks noGrp="1"/>
          </p:cNvSpPr>
          <p:nvPr>
            <p:ph type="ftr" idx="11"/>
          </p:nvPr>
        </p:nvSpPr>
        <p:spPr>
          <a:xfrm>
            <a:off x="78739" y="6562369"/>
            <a:ext cx="1558925" cy="25463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0" i="0">
                <a:solidFill>
                  <a:schemeClr val="l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lvl1pPr marL="38100" marR="0" lvl="0"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1pPr>
            <a:lvl2pPr marL="38100" marR="0" lvl="1"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2pPr>
            <a:lvl3pPr marL="38100" marR="0" lvl="2"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3pPr>
            <a:lvl4pPr marL="38100" marR="0" lvl="3"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4pPr>
            <a:lvl5pPr marL="38100" marR="0" lvl="4"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5pPr>
            <a:lvl6pPr marL="38100" marR="0" lvl="5"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6pPr>
            <a:lvl7pPr marL="38100" marR="0" lvl="6"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7pPr>
            <a:lvl8pPr marL="38100" marR="0" lvl="7"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8pPr>
            <a:lvl9pPr marL="38100" marR="0" lvl="8" indent="0" algn="l">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p:nvPr/>
        </p:nvSpPr>
        <p:spPr>
          <a:xfrm>
            <a:off x="0" y="6463177"/>
            <a:ext cx="9143999" cy="394820"/>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31"/>
          <p:cNvSpPr txBox="1">
            <a:spLocks noGrp="1"/>
          </p:cNvSpPr>
          <p:nvPr>
            <p:ph type="title"/>
          </p:nvPr>
        </p:nvSpPr>
        <p:spPr>
          <a:xfrm>
            <a:off x="2901188" y="3045028"/>
            <a:ext cx="3341623" cy="69532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 name="Google Shape;12;p31"/>
          <p:cNvSpPr txBox="1">
            <a:spLocks noGrp="1"/>
          </p:cNvSpPr>
          <p:nvPr>
            <p:ph type="body" idx="1"/>
          </p:nvPr>
        </p:nvSpPr>
        <p:spPr>
          <a:xfrm>
            <a:off x="3493801" y="2057400"/>
            <a:ext cx="5046980" cy="17907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78739" y="6562369"/>
            <a:ext cx="1558925" cy="25463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3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lvl1pPr marL="38100" marR="0" lvl="0" indent="0" algn="l" rtl="0">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1pPr>
            <a:lvl2pPr marL="38100" marR="0" lvl="1" indent="0" algn="l" rtl="0">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2pPr>
            <a:lvl3pPr marL="38100" marR="0" lvl="2" indent="0" algn="l" rtl="0">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3pPr>
            <a:lvl4pPr marL="38100" marR="0" lvl="3" indent="0" algn="l" rtl="0">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4pPr>
            <a:lvl5pPr marL="38100" marR="0" lvl="4" indent="0" algn="l" rtl="0">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5pPr>
            <a:lvl6pPr marL="38100" marR="0" lvl="5" indent="0" algn="l" rtl="0">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6pPr>
            <a:lvl7pPr marL="38100" marR="0" lvl="6" indent="0" algn="l" rtl="0">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7pPr>
            <a:lvl8pPr marL="38100" marR="0" lvl="7" indent="0" algn="l" rtl="0">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8pPr>
            <a:lvl9pPr marL="38100" marR="0" lvl="8" indent="0" algn="l" rtl="0">
              <a:lnSpc>
                <a:spcPct val="100555"/>
              </a:lnSpc>
              <a:spcBef>
                <a:spcPts val="0"/>
              </a:spcBef>
              <a:spcAft>
                <a:spcPts val="0"/>
              </a:spcAft>
              <a:buClr>
                <a:srgbClr val="000000"/>
              </a:buClr>
              <a:buSzPts val="1800"/>
              <a:buFont typeface="Arial"/>
              <a:buNone/>
              <a:defRPr sz="1800" b="0" i="0" u="none" strike="noStrike" cap="none">
                <a:solidFill>
                  <a:schemeClr val="lt1"/>
                </a:solidFill>
                <a:latin typeface="Calibri"/>
                <a:ea typeface="Calibri"/>
                <a:cs typeface="Calibri"/>
                <a:sym typeface="Calibri"/>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1.xml"/><Relationship Id="rId5" Type="http://schemas.openxmlformats.org/officeDocument/2006/relationships/image" Target="../media/image125.png"/><Relationship Id="rId4" Type="http://schemas.openxmlformats.org/officeDocument/2006/relationships/image" Target="../media/image3.png"/></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1.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30.png"/><Relationship Id="rId2" Type="http://schemas.openxmlformats.org/officeDocument/2006/relationships/notesSlide" Target="../notesSlides/notesSlide103.xml"/><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1.xml"/><Relationship Id="rId6" Type="http://schemas.openxmlformats.org/officeDocument/2006/relationships/image" Target="../media/image132.png"/><Relationship Id="rId5" Type="http://schemas.openxmlformats.org/officeDocument/2006/relationships/image" Target="../media/image131.png"/><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3.pn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1.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3.png"/></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1.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3.pn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1.xml"/><Relationship Id="rId5" Type="http://schemas.openxmlformats.org/officeDocument/2006/relationships/image" Target="../media/image13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1.xml"/><Relationship Id="rId5" Type="http://schemas.openxmlformats.org/officeDocument/2006/relationships/image" Target="../media/image140.png"/><Relationship Id="rId4" Type="http://schemas.openxmlformats.org/officeDocument/2006/relationships/image" Target="../media/image3.pn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1.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3.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1.xml"/><Relationship Id="rId6" Type="http://schemas.openxmlformats.org/officeDocument/2006/relationships/image" Target="../media/image144.png"/><Relationship Id="rId5" Type="http://schemas.openxmlformats.org/officeDocument/2006/relationships/image" Target="../media/image143.png"/><Relationship Id="rId4" Type="http://schemas.openxmlformats.org/officeDocument/2006/relationships/image" Target="../media/image3.png"/></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1.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3.png"/></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1.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3.png"/></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3.png"/></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3.png"/><Relationship Id="rId2" Type="http://schemas.openxmlformats.org/officeDocument/2006/relationships/notesSlide" Target="../notesSlides/notesSlide118.xml"/><Relationship Id="rId1" Type="http://schemas.openxmlformats.org/officeDocument/2006/relationships/slideLayout" Target="../slideLayouts/slideLayout1.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3.pn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png"/><Relationship Id="rId7"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3.png"/><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5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55.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8.png"/><Relationship Id="rId2" Type="http://schemas.openxmlformats.org/officeDocument/2006/relationships/notesSlide" Target="../notesSlides/notesSlide50.xml"/><Relationship Id="rId1" Type="http://schemas.openxmlformats.org/officeDocument/2006/relationships/slideLayout" Target="../slideLayouts/slideLayout1.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1.pn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8.png"/><Relationship Id="rId2" Type="http://schemas.openxmlformats.org/officeDocument/2006/relationships/notesSlide" Target="../notesSlides/notesSlide56.xml"/><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1.png"/><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4.png"/><Relationship Id="rId2" Type="http://schemas.openxmlformats.org/officeDocument/2006/relationships/notesSlide" Target="../notesSlides/notesSlide60.xml"/><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image" Target="../media/image75.png"/><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image" Target="../media/image78.png"/><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1.png"/><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3.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4.png"/><Relationship Id="rId2" Type="http://schemas.openxmlformats.org/officeDocument/2006/relationships/notesSlide" Target="../notesSlides/notesSlide69.xml"/><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7.png"/><Relationship Id="rId2" Type="http://schemas.openxmlformats.org/officeDocument/2006/relationships/notesSlide" Target="../notesSlides/notesSlide70.xml"/><Relationship Id="rId1" Type="http://schemas.openxmlformats.org/officeDocument/2006/relationships/slideLayout" Target="../slideLayouts/slideLayout1.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0.png"/><Relationship Id="rId2" Type="http://schemas.openxmlformats.org/officeDocument/2006/relationships/notesSlide" Target="../notesSlides/notesSlide71.xml"/><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3.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3.png"/></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3.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3.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xml"/><Relationship Id="rId5" Type="http://schemas.openxmlformats.org/officeDocument/2006/relationships/image" Target="../media/image95.png"/><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xml"/><Relationship Id="rId5" Type="http://schemas.openxmlformats.org/officeDocument/2006/relationships/image" Target="../media/image9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3.png"/></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1.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1.xml"/><Relationship Id="rId6" Type="http://schemas.openxmlformats.org/officeDocument/2006/relationships/image" Target="../media/image102.png"/><Relationship Id="rId5" Type="http://schemas.openxmlformats.org/officeDocument/2006/relationships/image" Target="../media/image101.png"/><Relationship Id="rId4" Type="http://schemas.openxmlformats.org/officeDocument/2006/relationships/image" Target="../media/image3.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3.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1.xml"/><Relationship Id="rId5" Type="http://schemas.openxmlformats.org/officeDocument/2006/relationships/image" Target="../media/image104.png"/><Relationship Id="rId4"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3.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3.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1.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13.png"/></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1.xml"/><Relationship Id="rId6" Type="http://schemas.openxmlformats.org/officeDocument/2006/relationships/image" Target="../media/image111.png"/><Relationship Id="rId5" Type="http://schemas.openxmlformats.org/officeDocument/2006/relationships/image" Target="../media/image110.png"/><Relationship Id="rId4" Type="http://schemas.openxmlformats.org/officeDocument/2006/relationships/image" Target="../media/image3.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png"/><Relationship Id="rId7" Type="http://schemas.openxmlformats.org/officeDocument/2006/relationships/image" Target="../media/image114.png"/><Relationship Id="rId2" Type="http://schemas.openxmlformats.org/officeDocument/2006/relationships/notesSlide" Target="../notesSlides/notesSlide91.xml"/><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3.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1.xml"/><Relationship Id="rId6" Type="http://schemas.openxmlformats.org/officeDocument/2006/relationships/image" Target="../media/image116.png"/><Relationship Id="rId5" Type="http://schemas.openxmlformats.org/officeDocument/2006/relationships/image" Target="../media/image115.png"/><Relationship Id="rId4" Type="http://schemas.openxmlformats.org/officeDocument/2006/relationships/image" Target="../media/image3.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1.x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1.xml"/><Relationship Id="rId5" Type="http://schemas.openxmlformats.org/officeDocument/2006/relationships/image" Target="../media/image119.png"/><Relationship Id="rId4" Type="http://schemas.openxmlformats.org/officeDocument/2006/relationships/image" Target="../media/image3.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1.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3.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1.xml"/><Relationship Id="rId6" Type="http://schemas.openxmlformats.org/officeDocument/2006/relationships/image" Target="../media/image124.png"/><Relationship Id="rId5" Type="http://schemas.openxmlformats.org/officeDocument/2006/relationships/image" Target="../media/image123.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39AE-0ECF-7629-B311-C807328DBD40}"/>
              </a:ext>
            </a:extLst>
          </p:cNvPr>
          <p:cNvSpPr>
            <a:spLocks noGrp="1"/>
          </p:cNvSpPr>
          <p:nvPr>
            <p:ph type="title"/>
          </p:nvPr>
        </p:nvSpPr>
        <p:spPr>
          <a:xfrm>
            <a:off x="1225486" y="3045028"/>
            <a:ext cx="6711884" cy="1846659"/>
          </a:xfrm>
        </p:spPr>
        <p:txBody>
          <a:bodyPr/>
          <a:lstStyle/>
          <a:p>
            <a:r>
              <a:rPr lang="en-US" sz="6000" b="1" dirty="0"/>
              <a:t>Functions in C++</a:t>
            </a:r>
            <a:endParaRPr lang="en-IN" sz="6000" b="1" dirty="0"/>
          </a:p>
        </p:txBody>
      </p:sp>
    </p:spTree>
    <p:extLst>
      <p:ext uri="{BB962C8B-B14F-4D97-AF65-F5344CB8AC3E}">
        <p14:creationId xmlns:p14="http://schemas.microsoft.com/office/powerpoint/2010/main" val="11399853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44"/>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6" name="Google Shape;176;p44"/>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Simple Function</a:t>
            </a:r>
            <a:endParaRPr/>
          </a:p>
        </p:txBody>
      </p:sp>
      <p:sp>
        <p:nvSpPr>
          <p:cNvPr id="177" name="Google Shape;177;p4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a:t>
            </a:fld>
            <a:endParaRPr/>
          </a:p>
        </p:txBody>
      </p:sp>
      <p:grpSp>
        <p:nvGrpSpPr>
          <p:cNvPr id="178" name="Google Shape;178;p44"/>
          <p:cNvGrpSpPr/>
          <p:nvPr/>
        </p:nvGrpSpPr>
        <p:grpSpPr>
          <a:xfrm>
            <a:off x="0" y="6434328"/>
            <a:ext cx="9144000" cy="423671"/>
            <a:chOff x="0" y="6434328"/>
            <a:chExt cx="9144000" cy="423671"/>
          </a:xfrm>
        </p:grpSpPr>
        <p:sp>
          <p:nvSpPr>
            <p:cNvPr id="179" name="Google Shape;179;p4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0" name="Google Shape;180;p4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1" name="Google Shape;181;p4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2" name="Google Shape;182;p4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83" name="Google Shape;183;p44"/>
          <p:cNvPicPr preferRelativeResize="0"/>
          <p:nvPr/>
        </p:nvPicPr>
        <p:blipFill rotWithShape="1">
          <a:blip r:embed="rId5">
            <a:alphaModFix/>
          </a:blip>
          <a:srcRect/>
          <a:stretch/>
        </p:blipFill>
        <p:spPr>
          <a:xfrm>
            <a:off x="190500" y="1013914"/>
            <a:ext cx="7581900" cy="5346450"/>
          </a:xfrm>
          <a:prstGeom prst="rect">
            <a:avLst/>
          </a:prstGeom>
          <a:noFill/>
          <a:ln>
            <a:noFill/>
          </a:ln>
        </p:spPr>
      </p:pic>
      <p:pic>
        <p:nvPicPr>
          <p:cNvPr id="184" name="Google Shape;184;p44"/>
          <p:cNvPicPr preferRelativeResize="0"/>
          <p:nvPr/>
        </p:nvPicPr>
        <p:blipFill rotWithShape="1">
          <a:blip r:embed="rId6">
            <a:alphaModFix/>
          </a:blip>
          <a:srcRect/>
          <a:stretch/>
        </p:blipFill>
        <p:spPr>
          <a:xfrm>
            <a:off x="6757987" y="3124200"/>
            <a:ext cx="2409825" cy="740634"/>
          </a:xfrm>
          <a:prstGeom prst="rect">
            <a:avLst/>
          </a:prstGeom>
          <a:noFill/>
          <a:ln>
            <a:noFill/>
          </a:ln>
        </p:spPr>
      </p:pic>
      <p:sp>
        <p:nvSpPr>
          <p:cNvPr id="185" name="Google Shape;185;p4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
                                        </p:tgtEl>
                                        <p:attrNameLst>
                                          <p:attrName>style.visibility</p:attrName>
                                        </p:attrNameLst>
                                      </p:cBhvr>
                                      <p:to>
                                        <p:strVal val="visible"/>
                                      </p:to>
                                    </p:set>
                                    <p:animEffect transition="in" filter="fade">
                                      <p:cBhvr>
                                        <p:cTn id="12" dur="1000"/>
                                        <p:tgtEl>
                                          <p:spTgt spid="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511"/>
        <p:cNvGrpSpPr/>
        <p:nvPr/>
      </p:nvGrpSpPr>
      <p:grpSpPr>
        <a:xfrm>
          <a:off x="0" y="0"/>
          <a:ext cx="0" cy="0"/>
          <a:chOff x="0" y="0"/>
          <a:chExt cx="0" cy="0"/>
        </a:xfrm>
      </p:grpSpPr>
      <p:sp>
        <p:nvSpPr>
          <p:cNvPr id="1512" name="Google Shape;1512;p134"/>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3" name="Google Shape;1513;p134"/>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Overloaded functions</a:t>
            </a:r>
            <a:endParaRPr/>
          </a:p>
        </p:txBody>
      </p:sp>
      <p:sp>
        <p:nvSpPr>
          <p:cNvPr id="1514" name="Google Shape;1514;p13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100</a:t>
            </a:fld>
            <a:endParaRPr/>
          </a:p>
        </p:txBody>
      </p:sp>
      <p:grpSp>
        <p:nvGrpSpPr>
          <p:cNvPr id="1515" name="Google Shape;1515;p134"/>
          <p:cNvGrpSpPr/>
          <p:nvPr/>
        </p:nvGrpSpPr>
        <p:grpSpPr>
          <a:xfrm>
            <a:off x="0" y="6434328"/>
            <a:ext cx="9144000" cy="423671"/>
            <a:chOff x="0" y="6434328"/>
            <a:chExt cx="9144000" cy="423671"/>
          </a:xfrm>
        </p:grpSpPr>
        <p:sp>
          <p:nvSpPr>
            <p:cNvPr id="1516" name="Google Shape;1516;p13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7" name="Google Shape;1517;p13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18" name="Google Shape;1518;p13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19" name="Google Shape;1519;p13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520" name="Google Shape;1520;p134"/>
          <p:cNvSpPr txBox="1"/>
          <p:nvPr/>
        </p:nvSpPr>
        <p:spPr>
          <a:xfrm>
            <a:off x="248193" y="957311"/>
            <a:ext cx="3333207" cy="5214889"/>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Define three functions named convert (). First function takes rupees as an input argument and converts into paisa, second function takes meter as an input argument and converts into centimeter and last function takes character as an input argument and converts entered small character into capital. Here, rupee is in integer and meter is in float. Use concept of </a:t>
            </a:r>
            <a:r>
              <a:rPr lang="en-US" sz="2200" b="1" i="0" u="none" strike="noStrike" cap="none">
                <a:solidFill>
                  <a:srgbClr val="0070C0"/>
                </a:solidFill>
                <a:latin typeface="Calibri"/>
                <a:ea typeface="Calibri"/>
                <a:cs typeface="Calibri"/>
                <a:sym typeface="Calibri"/>
              </a:rPr>
              <a:t>Function Overloading.</a:t>
            </a:r>
            <a:endParaRPr sz="1400" b="0" i="0" u="none" strike="noStrike" cap="none">
              <a:solidFill>
                <a:srgbClr val="000000"/>
              </a:solidFill>
              <a:latin typeface="Arial"/>
              <a:ea typeface="Arial"/>
              <a:cs typeface="Arial"/>
              <a:sym typeface="Arial"/>
            </a:endParaRPr>
          </a:p>
        </p:txBody>
      </p:sp>
      <p:pic>
        <p:nvPicPr>
          <p:cNvPr id="1521" name="Google Shape;1521;p134"/>
          <p:cNvPicPr preferRelativeResize="0"/>
          <p:nvPr/>
        </p:nvPicPr>
        <p:blipFill rotWithShape="1">
          <a:blip r:embed="rId5">
            <a:alphaModFix/>
          </a:blip>
          <a:srcRect/>
          <a:stretch/>
        </p:blipFill>
        <p:spPr>
          <a:xfrm>
            <a:off x="3962400" y="914400"/>
            <a:ext cx="5105400" cy="5485746"/>
          </a:xfrm>
          <a:prstGeom prst="rect">
            <a:avLst/>
          </a:prstGeom>
          <a:noFill/>
          <a:ln>
            <a:noFill/>
          </a:ln>
        </p:spPr>
      </p:pic>
      <p:sp>
        <p:nvSpPr>
          <p:cNvPr id="1522" name="Google Shape;1522;p13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20">
                                            <p:txEl>
                                              <p:pRg st="0" end="0"/>
                                            </p:txEl>
                                          </p:spTgt>
                                        </p:tgtEl>
                                        <p:attrNameLst>
                                          <p:attrName>style.visibility</p:attrName>
                                        </p:attrNameLst>
                                      </p:cBhvr>
                                      <p:to>
                                        <p:strVal val="visible"/>
                                      </p:to>
                                    </p:set>
                                    <p:animEffect transition="in" filter="fade">
                                      <p:cBhvr>
                                        <p:cTn id="7" dur="1000"/>
                                        <p:tgtEl>
                                          <p:spTgt spid="15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1"/>
                                        </p:tgtEl>
                                        <p:attrNameLst>
                                          <p:attrName>style.visibility</p:attrName>
                                        </p:attrNameLst>
                                      </p:cBhvr>
                                      <p:to>
                                        <p:strVal val="visible"/>
                                      </p:to>
                                    </p:set>
                                    <p:animEffect transition="in" filter="fade">
                                      <p:cBhvr>
                                        <p:cTn id="12" dur="1000"/>
                                        <p:tgtEl>
                                          <p:spTgt spid="1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526"/>
        <p:cNvGrpSpPr/>
        <p:nvPr/>
      </p:nvGrpSpPr>
      <p:grpSpPr>
        <a:xfrm>
          <a:off x="0" y="0"/>
          <a:ext cx="0" cy="0"/>
          <a:chOff x="0" y="0"/>
          <a:chExt cx="0" cy="0"/>
        </a:xfrm>
      </p:grpSpPr>
      <p:sp>
        <p:nvSpPr>
          <p:cNvPr id="1527" name="Google Shape;1527;p13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101</a:t>
            </a:fld>
            <a:endParaRPr/>
          </a:p>
        </p:txBody>
      </p:sp>
      <p:grpSp>
        <p:nvGrpSpPr>
          <p:cNvPr id="1528" name="Google Shape;1528;p135"/>
          <p:cNvGrpSpPr/>
          <p:nvPr/>
        </p:nvGrpSpPr>
        <p:grpSpPr>
          <a:xfrm>
            <a:off x="0" y="6434328"/>
            <a:ext cx="9144000" cy="423671"/>
            <a:chOff x="0" y="6434328"/>
            <a:chExt cx="9144000" cy="423671"/>
          </a:xfrm>
        </p:grpSpPr>
        <p:sp>
          <p:nvSpPr>
            <p:cNvPr id="1529" name="Google Shape;1529;p13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0" name="Google Shape;1530;p13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31" name="Google Shape;1531;p13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32" name="Google Shape;1532;p13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533" name="Google Shape;1533;p135"/>
          <p:cNvPicPr preferRelativeResize="0"/>
          <p:nvPr/>
        </p:nvPicPr>
        <p:blipFill rotWithShape="1">
          <a:blip r:embed="rId5">
            <a:alphaModFix/>
          </a:blip>
          <a:srcRect/>
          <a:stretch/>
        </p:blipFill>
        <p:spPr>
          <a:xfrm>
            <a:off x="76200" y="304943"/>
            <a:ext cx="5667375" cy="6162675"/>
          </a:xfrm>
          <a:prstGeom prst="rect">
            <a:avLst/>
          </a:prstGeom>
          <a:noFill/>
          <a:ln>
            <a:noFill/>
          </a:ln>
        </p:spPr>
      </p:pic>
      <p:pic>
        <p:nvPicPr>
          <p:cNvPr id="1534" name="Google Shape;1534;p135"/>
          <p:cNvPicPr preferRelativeResize="0"/>
          <p:nvPr/>
        </p:nvPicPr>
        <p:blipFill rotWithShape="1">
          <a:blip r:embed="rId6">
            <a:alphaModFix/>
          </a:blip>
          <a:srcRect/>
          <a:stretch/>
        </p:blipFill>
        <p:spPr>
          <a:xfrm>
            <a:off x="5412789" y="4005441"/>
            <a:ext cx="3543300" cy="1695450"/>
          </a:xfrm>
          <a:prstGeom prst="rect">
            <a:avLst/>
          </a:prstGeom>
          <a:noFill/>
          <a:ln>
            <a:noFill/>
          </a:ln>
        </p:spPr>
      </p:pic>
      <p:sp>
        <p:nvSpPr>
          <p:cNvPr id="1535" name="Google Shape;1535;p13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3"/>
                                        </p:tgtEl>
                                        <p:attrNameLst>
                                          <p:attrName>style.visibility</p:attrName>
                                        </p:attrNameLst>
                                      </p:cBhvr>
                                      <p:to>
                                        <p:strVal val="visible"/>
                                      </p:to>
                                    </p:set>
                                    <p:animEffect transition="in" filter="fade">
                                      <p:cBhvr>
                                        <p:cTn id="7" dur="1000"/>
                                        <p:tgtEl>
                                          <p:spTgt spid="15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34"/>
                                        </p:tgtEl>
                                        <p:attrNameLst>
                                          <p:attrName>style.visibility</p:attrName>
                                        </p:attrNameLst>
                                      </p:cBhvr>
                                      <p:to>
                                        <p:strVal val="visible"/>
                                      </p:to>
                                    </p:set>
                                    <p:animEffect transition="in" filter="fade">
                                      <p:cBhvr>
                                        <p:cTn id="12" dur="1000"/>
                                        <p:tgtEl>
                                          <p:spTgt spid="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539"/>
        <p:cNvGrpSpPr/>
        <p:nvPr/>
      </p:nvGrpSpPr>
      <p:grpSpPr>
        <a:xfrm>
          <a:off x="0" y="0"/>
          <a:ext cx="0" cy="0"/>
          <a:chOff x="0" y="0"/>
          <a:chExt cx="0" cy="0"/>
        </a:xfrm>
      </p:grpSpPr>
      <p:sp>
        <p:nvSpPr>
          <p:cNvPr id="1540" name="Google Shape;1540;p136"/>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1" name="Google Shape;1541;p136"/>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Function-call stack &amp; Activation Records</a:t>
            </a:r>
            <a:endParaRPr/>
          </a:p>
        </p:txBody>
      </p:sp>
      <p:sp>
        <p:nvSpPr>
          <p:cNvPr id="1542" name="Google Shape;1542;p13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102</a:t>
            </a:fld>
            <a:endParaRPr/>
          </a:p>
        </p:txBody>
      </p:sp>
      <p:grpSp>
        <p:nvGrpSpPr>
          <p:cNvPr id="1543" name="Google Shape;1543;p136"/>
          <p:cNvGrpSpPr/>
          <p:nvPr/>
        </p:nvGrpSpPr>
        <p:grpSpPr>
          <a:xfrm>
            <a:off x="0" y="6434328"/>
            <a:ext cx="9144000" cy="423671"/>
            <a:chOff x="0" y="6434328"/>
            <a:chExt cx="9144000" cy="423671"/>
          </a:xfrm>
        </p:grpSpPr>
        <p:sp>
          <p:nvSpPr>
            <p:cNvPr id="1544" name="Google Shape;1544;p13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5" name="Google Shape;1545;p13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46" name="Google Shape;1546;p13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47" name="Google Shape;1547;p13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548" name="Google Shape;1548;p136"/>
          <p:cNvSpPr/>
          <p:nvPr/>
        </p:nvSpPr>
        <p:spPr>
          <a:xfrm>
            <a:off x="297353" y="990600"/>
            <a:ext cx="8763000" cy="5693826"/>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a:t>
            </a:r>
            <a:r>
              <a:rPr lang="en-US" sz="2800" b="1" i="0" u="none" strike="noStrike" cap="none">
                <a:solidFill>
                  <a:srgbClr val="0070C0"/>
                </a:solidFill>
                <a:latin typeface="Calibri"/>
                <a:ea typeface="Calibri"/>
                <a:cs typeface="Calibri"/>
                <a:sym typeface="Calibri"/>
              </a:rPr>
              <a:t>function-call stack </a:t>
            </a:r>
            <a:r>
              <a:rPr lang="en-US" sz="2800" b="0" i="0" u="none" strike="noStrike" cap="none">
                <a:solidFill>
                  <a:schemeClr val="dk1"/>
                </a:solidFill>
                <a:latin typeface="Calibri"/>
                <a:ea typeface="Calibri"/>
                <a:cs typeface="Calibri"/>
                <a:sym typeface="Calibri"/>
              </a:rPr>
              <a:t>(or simply </a:t>
            </a:r>
            <a:r>
              <a:rPr lang="en-US" sz="2800" b="1" i="0" u="none" strike="noStrike" cap="none">
                <a:solidFill>
                  <a:srgbClr val="0070C0"/>
                </a:solidFill>
                <a:latin typeface="Calibri"/>
                <a:ea typeface="Calibri"/>
                <a:cs typeface="Calibri"/>
                <a:sym typeface="Calibri"/>
              </a:rPr>
              <a:t>call stack</a:t>
            </a:r>
            <a:r>
              <a:rPr lang="en-US" sz="2800" b="0" i="0" u="none" strike="noStrike" cap="none">
                <a:solidFill>
                  <a:schemeClr val="dk1"/>
                </a:solidFill>
                <a:latin typeface="Calibri"/>
                <a:ea typeface="Calibri"/>
                <a:cs typeface="Calibri"/>
                <a:sym typeface="Calibri"/>
              </a:rPr>
              <a:t>) is a special region of memory used by a program to manage function calls and returns.</a:t>
            </a:r>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It operates in a </a:t>
            </a:r>
            <a:r>
              <a:rPr lang="en-US" sz="2800" b="1" i="0" u="none" strike="noStrike" cap="none">
                <a:solidFill>
                  <a:srgbClr val="0070C0"/>
                </a:solidFill>
                <a:latin typeface="Calibri"/>
                <a:ea typeface="Calibri"/>
                <a:cs typeface="Calibri"/>
                <a:sym typeface="Calibri"/>
              </a:rPr>
              <a:t>Last In, First Out (LIFO)</a:t>
            </a:r>
            <a:r>
              <a:rPr lang="en-US" sz="2800" b="0" i="0" u="none" strike="noStrike" cap="none">
                <a:solidFill>
                  <a:schemeClr val="dk1"/>
                </a:solidFill>
                <a:latin typeface="Calibri"/>
                <a:ea typeface="Calibri"/>
                <a:cs typeface="Calibri"/>
                <a:sym typeface="Calibri"/>
              </a:rPr>
              <a:t> manner, meaning the most recently called function is the first to complete and return control to its caller.</a:t>
            </a:r>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Whenever a function is called, an </a:t>
            </a:r>
            <a:r>
              <a:rPr lang="en-US" sz="2800" b="1" i="0" u="none" strike="noStrike" cap="none">
                <a:solidFill>
                  <a:srgbClr val="0070C0"/>
                </a:solidFill>
                <a:latin typeface="Calibri"/>
                <a:ea typeface="Calibri"/>
                <a:cs typeface="Calibri"/>
                <a:sym typeface="Calibri"/>
              </a:rPr>
              <a:t>activation record </a:t>
            </a:r>
            <a:r>
              <a:rPr lang="en-US" sz="2800" b="0" i="0" u="none" strike="noStrike" cap="none">
                <a:solidFill>
                  <a:schemeClr val="dk1"/>
                </a:solidFill>
                <a:latin typeface="Calibri"/>
                <a:ea typeface="Calibri"/>
                <a:cs typeface="Calibri"/>
                <a:sym typeface="Calibri"/>
              </a:rPr>
              <a:t>(also known as a </a:t>
            </a:r>
            <a:r>
              <a:rPr lang="en-US" sz="2800" b="1" i="0" u="none" strike="noStrike" cap="none">
                <a:solidFill>
                  <a:srgbClr val="0070C0"/>
                </a:solidFill>
                <a:latin typeface="Calibri"/>
                <a:ea typeface="Calibri"/>
                <a:cs typeface="Calibri"/>
                <a:sym typeface="Calibri"/>
              </a:rPr>
              <a:t>stack frame</a:t>
            </a:r>
            <a:r>
              <a:rPr lang="en-US" sz="2800" b="0" i="0" u="none" strike="noStrike" cap="none">
                <a:solidFill>
                  <a:schemeClr val="dk1"/>
                </a:solidFill>
                <a:latin typeface="Calibri"/>
                <a:ea typeface="Calibri"/>
                <a:cs typeface="Calibri"/>
                <a:sym typeface="Calibri"/>
              </a:rPr>
              <a:t>) is created and pushed onto the stack. This record contains information necessary for the function’s execution, such as:</a:t>
            </a:r>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0" marR="0" lvl="3" indent="0" algn="just" rtl="0">
              <a:lnSpc>
                <a:spcPct val="100000"/>
              </a:lnSpc>
              <a:spcBef>
                <a:spcPts val="0"/>
              </a:spcBef>
              <a:spcAft>
                <a:spcPts val="0"/>
              </a:spcAft>
              <a:buNone/>
            </a:pPr>
            <a:r>
              <a:rPr lang="en-US" sz="2800" b="0" i="0" u="none" strike="noStrike" cap="none">
                <a:solidFill>
                  <a:schemeClr val="dk1"/>
                </a:solidFill>
                <a:latin typeface="Calibri"/>
                <a:ea typeface="Calibri"/>
                <a:cs typeface="Calibri"/>
                <a:sym typeface="Calibri"/>
              </a:rPr>
              <a:t>	</a:t>
            </a:r>
            <a:endParaRPr/>
          </a:p>
          <a:p>
            <a:pPr marL="457200" marR="0" lvl="2"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sp>
        <p:nvSpPr>
          <p:cNvPr id="1549" name="Google Shape;1549;p13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48">
                                            <p:txEl>
                                              <p:pRg st="0" end="0"/>
                                            </p:txEl>
                                          </p:spTgt>
                                        </p:tgtEl>
                                        <p:attrNameLst>
                                          <p:attrName>style.visibility</p:attrName>
                                        </p:attrNameLst>
                                      </p:cBhvr>
                                      <p:to>
                                        <p:strVal val="visible"/>
                                      </p:to>
                                    </p:set>
                                    <p:animEffect transition="in" filter="fade">
                                      <p:cBhvr>
                                        <p:cTn id="7" dur="1000"/>
                                        <p:tgtEl>
                                          <p:spTgt spid="15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48">
                                            <p:txEl>
                                              <p:pRg st="1" end="1"/>
                                            </p:txEl>
                                          </p:spTgt>
                                        </p:tgtEl>
                                        <p:attrNameLst>
                                          <p:attrName>style.visibility</p:attrName>
                                        </p:attrNameLst>
                                      </p:cBhvr>
                                      <p:to>
                                        <p:strVal val="visible"/>
                                      </p:to>
                                    </p:set>
                                    <p:animEffect transition="in" filter="fade">
                                      <p:cBhvr>
                                        <p:cTn id="12" dur="1000"/>
                                        <p:tgtEl>
                                          <p:spTgt spid="15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48">
                                            <p:txEl>
                                              <p:pRg st="2" end="2"/>
                                            </p:txEl>
                                          </p:spTgt>
                                        </p:tgtEl>
                                        <p:attrNameLst>
                                          <p:attrName>style.visibility</p:attrName>
                                        </p:attrNameLst>
                                      </p:cBhvr>
                                      <p:to>
                                        <p:strVal val="visible"/>
                                      </p:to>
                                    </p:set>
                                    <p:animEffect transition="in" filter="fade">
                                      <p:cBhvr>
                                        <p:cTn id="17" dur="1000"/>
                                        <p:tgtEl>
                                          <p:spTgt spid="15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48">
                                            <p:txEl>
                                              <p:pRg st="3" end="3"/>
                                            </p:txEl>
                                          </p:spTgt>
                                        </p:tgtEl>
                                        <p:attrNameLst>
                                          <p:attrName>style.visibility</p:attrName>
                                        </p:attrNameLst>
                                      </p:cBhvr>
                                      <p:to>
                                        <p:strVal val="visible"/>
                                      </p:to>
                                    </p:set>
                                    <p:animEffect transition="in" filter="fade">
                                      <p:cBhvr>
                                        <p:cTn id="22" dur="1000"/>
                                        <p:tgtEl>
                                          <p:spTgt spid="15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48">
                                            <p:txEl>
                                              <p:pRg st="4" end="4"/>
                                            </p:txEl>
                                          </p:spTgt>
                                        </p:tgtEl>
                                        <p:attrNameLst>
                                          <p:attrName>style.visibility</p:attrName>
                                        </p:attrNameLst>
                                      </p:cBhvr>
                                      <p:to>
                                        <p:strVal val="visible"/>
                                      </p:to>
                                    </p:set>
                                    <p:animEffect transition="in" filter="fade">
                                      <p:cBhvr>
                                        <p:cTn id="27" dur="1000"/>
                                        <p:tgtEl>
                                          <p:spTgt spid="15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48">
                                            <p:txEl>
                                              <p:pRg st="5" end="5"/>
                                            </p:txEl>
                                          </p:spTgt>
                                        </p:tgtEl>
                                        <p:attrNameLst>
                                          <p:attrName>style.visibility</p:attrName>
                                        </p:attrNameLst>
                                      </p:cBhvr>
                                      <p:to>
                                        <p:strVal val="visible"/>
                                      </p:to>
                                    </p:set>
                                    <p:animEffect transition="in" filter="fade">
                                      <p:cBhvr>
                                        <p:cTn id="32" dur="1000"/>
                                        <p:tgtEl>
                                          <p:spTgt spid="15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137"/>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5" name="Google Shape;1555;p137"/>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Function-call stack &amp; Activation Records</a:t>
            </a:r>
            <a:endParaRPr/>
          </a:p>
        </p:txBody>
      </p:sp>
      <p:sp>
        <p:nvSpPr>
          <p:cNvPr id="1556" name="Google Shape;1556;p13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103</a:t>
            </a:fld>
            <a:endParaRPr/>
          </a:p>
        </p:txBody>
      </p:sp>
      <p:grpSp>
        <p:nvGrpSpPr>
          <p:cNvPr id="1557" name="Google Shape;1557;p137"/>
          <p:cNvGrpSpPr/>
          <p:nvPr/>
        </p:nvGrpSpPr>
        <p:grpSpPr>
          <a:xfrm>
            <a:off x="0" y="6434328"/>
            <a:ext cx="9144000" cy="423671"/>
            <a:chOff x="0" y="6434328"/>
            <a:chExt cx="9144000" cy="423671"/>
          </a:xfrm>
        </p:grpSpPr>
        <p:sp>
          <p:nvSpPr>
            <p:cNvPr id="1558" name="Google Shape;1558;p13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59" name="Google Shape;1559;p13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0" name="Google Shape;1560;p13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61" name="Google Shape;1561;p13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562" name="Google Shape;1562;p137"/>
          <p:cNvSpPr/>
          <p:nvPr/>
        </p:nvSpPr>
        <p:spPr>
          <a:xfrm>
            <a:off x="297353" y="990600"/>
            <a:ext cx="8763000" cy="5262939"/>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rgbClr val="0070C0"/>
              </a:buClr>
              <a:buSzPts val="2800"/>
              <a:buFont typeface="Noto Sans Symbols"/>
              <a:buChar char="⮚"/>
            </a:pPr>
            <a:r>
              <a:rPr lang="en-US" sz="2800" b="1" i="0" u="none" strike="noStrike" cap="none">
                <a:solidFill>
                  <a:srgbClr val="0070C0"/>
                </a:solidFill>
                <a:latin typeface="Calibri"/>
                <a:ea typeface="Calibri"/>
                <a:cs typeface="Calibri"/>
                <a:sym typeface="Calibri"/>
              </a:rPr>
              <a:t>Return address: </a:t>
            </a:r>
            <a:r>
              <a:rPr lang="en-US" sz="2800" b="0" i="0" u="none" strike="noStrike" cap="none">
                <a:solidFill>
                  <a:schemeClr val="dk1"/>
                </a:solidFill>
                <a:latin typeface="Calibri"/>
                <a:ea typeface="Calibri"/>
                <a:cs typeface="Calibri"/>
                <a:sym typeface="Calibri"/>
              </a:rPr>
              <a:t>the point in the program where control should return after the function completes.</a:t>
            </a:r>
            <a:endParaRPr/>
          </a:p>
          <a:p>
            <a:pPr marL="457200" marR="0" lvl="0" indent="-457200" algn="just" rtl="0">
              <a:lnSpc>
                <a:spcPct val="100000"/>
              </a:lnSpc>
              <a:spcBef>
                <a:spcPts val="0"/>
              </a:spcBef>
              <a:spcAft>
                <a:spcPts val="0"/>
              </a:spcAft>
              <a:buClr>
                <a:srgbClr val="0070C0"/>
              </a:buClr>
              <a:buSzPts val="2800"/>
              <a:buFont typeface="Noto Sans Symbols"/>
              <a:buChar char="⮚"/>
            </a:pPr>
            <a:r>
              <a:rPr lang="en-US" sz="2800" b="1" i="0" u="none" strike="noStrike" cap="none">
                <a:solidFill>
                  <a:srgbClr val="0070C0"/>
                </a:solidFill>
                <a:latin typeface="Calibri"/>
                <a:ea typeface="Calibri"/>
                <a:cs typeface="Calibri"/>
                <a:sym typeface="Calibri"/>
              </a:rPr>
              <a:t>Parameters: </a:t>
            </a:r>
            <a:r>
              <a:rPr lang="en-US" sz="2800" b="0" i="0" u="none" strike="noStrike" cap="none">
                <a:solidFill>
                  <a:schemeClr val="dk1"/>
                </a:solidFill>
                <a:latin typeface="Calibri"/>
                <a:ea typeface="Calibri"/>
                <a:cs typeface="Calibri"/>
                <a:sym typeface="Calibri"/>
              </a:rPr>
              <a:t>the values passed to the function.</a:t>
            </a:r>
            <a:endParaRPr/>
          </a:p>
          <a:p>
            <a:pPr marL="457200" marR="0" lvl="0" indent="-457200" algn="just" rtl="0">
              <a:lnSpc>
                <a:spcPct val="100000"/>
              </a:lnSpc>
              <a:spcBef>
                <a:spcPts val="0"/>
              </a:spcBef>
              <a:spcAft>
                <a:spcPts val="0"/>
              </a:spcAft>
              <a:buClr>
                <a:srgbClr val="0070C0"/>
              </a:buClr>
              <a:buSzPts val="2800"/>
              <a:buFont typeface="Noto Sans Symbols"/>
              <a:buChar char="⮚"/>
            </a:pPr>
            <a:r>
              <a:rPr lang="en-US" sz="2800" b="1" i="0" u="none" strike="noStrike" cap="none">
                <a:solidFill>
                  <a:srgbClr val="0070C0"/>
                </a:solidFill>
                <a:latin typeface="Calibri"/>
                <a:ea typeface="Calibri"/>
                <a:cs typeface="Calibri"/>
                <a:sym typeface="Calibri"/>
              </a:rPr>
              <a:t>Local variables: </a:t>
            </a:r>
            <a:r>
              <a:rPr lang="en-US" sz="2800" b="0" i="0" u="none" strike="noStrike" cap="none">
                <a:solidFill>
                  <a:schemeClr val="dk1"/>
                </a:solidFill>
                <a:latin typeface="Calibri"/>
                <a:ea typeface="Calibri"/>
                <a:cs typeface="Calibri"/>
                <a:sym typeface="Calibri"/>
              </a:rPr>
              <a:t>variables that are specific to that function call.</a:t>
            </a:r>
            <a:endParaRPr/>
          </a:p>
          <a:p>
            <a:pPr marL="457200" marR="0" lvl="0" indent="-457200" algn="just" rtl="0">
              <a:lnSpc>
                <a:spcPct val="100000"/>
              </a:lnSpc>
              <a:spcBef>
                <a:spcPts val="0"/>
              </a:spcBef>
              <a:spcAft>
                <a:spcPts val="0"/>
              </a:spcAft>
              <a:buClr>
                <a:srgbClr val="0070C0"/>
              </a:buClr>
              <a:buSzPts val="2800"/>
              <a:buFont typeface="Noto Sans Symbols"/>
              <a:buChar char="⮚"/>
            </a:pPr>
            <a:r>
              <a:rPr lang="en-US" sz="2800" b="1" i="0" u="none" strike="noStrike" cap="none">
                <a:solidFill>
                  <a:srgbClr val="0070C0"/>
                </a:solidFill>
                <a:latin typeface="Calibri"/>
                <a:ea typeface="Calibri"/>
                <a:cs typeface="Calibri"/>
                <a:sym typeface="Calibri"/>
              </a:rPr>
              <a:t>Saved registers:</a:t>
            </a:r>
            <a:r>
              <a:rPr lang="en-US" sz="2800" b="0" i="0" u="none" strike="noStrike" cap="none">
                <a:solidFill>
                  <a:schemeClr val="dk1"/>
                </a:solidFill>
                <a:latin typeface="Calibri"/>
                <a:ea typeface="Calibri"/>
                <a:cs typeface="Calibri"/>
                <a:sym typeface="Calibri"/>
              </a:rPr>
              <a:t> system registers that need to be preserved across function calls. </a:t>
            </a: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rgbClr val="000000"/>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After the function finishes executing, its activation record is popped from the stack, and control is returned to the function that called it.</a:t>
            </a:r>
            <a:endParaRPr/>
          </a:p>
          <a:p>
            <a:pPr marL="457200" marR="0" lvl="0" indent="-279400" algn="just" rtl="0">
              <a:lnSpc>
                <a:spcPct val="100000"/>
              </a:lnSpc>
              <a:spcBef>
                <a:spcPts val="0"/>
              </a:spcBef>
              <a:spcAft>
                <a:spcPts val="0"/>
              </a:spcAft>
              <a:buClr>
                <a:srgbClr val="000000"/>
              </a:buClr>
              <a:buSzPts val="2800"/>
              <a:buFont typeface="Noto Sans Symbols"/>
              <a:buNone/>
            </a:pPr>
            <a:endParaRPr sz="2800" b="0" i="0" u="none" strike="noStrike" cap="none">
              <a:solidFill>
                <a:schemeClr val="dk1"/>
              </a:solidFill>
              <a:latin typeface="Calibri"/>
              <a:ea typeface="Calibri"/>
              <a:cs typeface="Calibri"/>
              <a:sym typeface="Calibri"/>
            </a:endParaRPr>
          </a:p>
        </p:txBody>
      </p:sp>
      <p:sp>
        <p:nvSpPr>
          <p:cNvPr id="1563" name="Google Shape;1563;p13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62">
                                            <p:txEl>
                                              <p:pRg st="0" end="0"/>
                                            </p:txEl>
                                          </p:spTgt>
                                        </p:tgtEl>
                                        <p:attrNameLst>
                                          <p:attrName>style.visibility</p:attrName>
                                        </p:attrNameLst>
                                      </p:cBhvr>
                                      <p:to>
                                        <p:strVal val="visible"/>
                                      </p:to>
                                    </p:set>
                                    <p:animEffect transition="in" filter="fade">
                                      <p:cBhvr>
                                        <p:cTn id="7" dur="1000"/>
                                        <p:tgtEl>
                                          <p:spTgt spid="15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62">
                                            <p:txEl>
                                              <p:pRg st="1" end="1"/>
                                            </p:txEl>
                                          </p:spTgt>
                                        </p:tgtEl>
                                        <p:attrNameLst>
                                          <p:attrName>style.visibility</p:attrName>
                                        </p:attrNameLst>
                                      </p:cBhvr>
                                      <p:to>
                                        <p:strVal val="visible"/>
                                      </p:to>
                                    </p:set>
                                    <p:animEffect transition="in" filter="fade">
                                      <p:cBhvr>
                                        <p:cTn id="12" dur="1000"/>
                                        <p:tgtEl>
                                          <p:spTgt spid="15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62">
                                            <p:txEl>
                                              <p:pRg st="2" end="2"/>
                                            </p:txEl>
                                          </p:spTgt>
                                        </p:tgtEl>
                                        <p:attrNameLst>
                                          <p:attrName>style.visibility</p:attrName>
                                        </p:attrNameLst>
                                      </p:cBhvr>
                                      <p:to>
                                        <p:strVal val="visible"/>
                                      </p:to>
                                    </p:set>
                                    <p:animEffect transition="in" filter="fade">
                                      <p:cBhvr>
                                        <p:cTn id="17" dur="1000"/>
                                        <p:tgtEl>
                                          <p:spTgt spid="15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62">
                                            <p:txEl>
                                              <p:pRg st="3" end="3"/>
                                            </p:txEl>
                                          </p:spTgt>
                                        </p:tgtEl>
                                        <p:attrNameLst>
                                          <p:attrName>style.visibility</p:attrName>
                                        </p:attrNameLst>
                                      </p:cBhvr>
                                      <p:to>
                                        <p:strVal val="visible"/>
                                      </p:to>
                                    </p:set>
                                    <p:animEffect transition="in" filter="fade">
                                      <p:cBhvr>
                                        <p:cTn id="22" dur="1000"/>
                                        <p:tgtEl>
                                          <p:spTgt spid="15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62">
                                            <p:txEl>
                                              <p:pRg st="4" end="4"/>
                                            </p:txEl>
                                          </p:spTgt>
                                        </p:tgtEl>
                                        <p:attrNameLst>
                                          <p:attrName>style.visibility</p:attrName>
                                        </p:attrNameLst>
                                      </p:cBhvr>
                                      <p:to>
                                        <p:strVal val="visible"/>
                                      </p:to>
                                    </p:set>
                                    <p:animEffect transition="in" filter="fade">
                                      <p:cBhvr>
                                        <p:cTn id="27" dur="1000"/>
                                        <p:tgtEl>
                                          <p:spTgt spid="15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62">
                                            <p:txEl>
                                              <p:pRg st="5" end="5"/>
                                            </p:txEl>
                                          </p:spTgt>
                                        </p:tgtEl>
                                        <p:attrNameLst>
                                          <p:attrName>style.visibility</p:attrName>
                                        </p:attrNameLst>
                                      </p:cBhvr>
                                      <p:to>
                                        <p:strVal val="visible"/>
                                      </p:to>
                                    </p:set>
                                    <p:animEffect transition="in" filter="fade">
                                      <p:cBhvr>
                                        <p:cTn id="32" dur="1000"/>
                                        <p:tgtEl>
                                          <p:spTgt spid="15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62">
                                            <p:txEl>
                                              <p:pRg st="6" end="6"/>
                                            </p:txEl>
                                          </p:spTgt>
                                        </p:tgtEl>
                                        <p:attrNameLst>
                                          <p:attrName>style.visibility</p:attrName>
                                        </p:attrNameLst>
                                      </p:cBhvr>
                                      <p:to>
                                        <p:strVal val="visible"/>
                                      </p:to>
                                    </p:set>
                                    <p:animEffect transition="in" filter="fade">
                                      <p:cBhvr>
                                        <p:cTn id="37" dur="1000"/>
                                        <p:tgtEl>
                                          <p:spTgt spid="15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567"/>
        <p:cNvGrpSpPr/>
        <p:nvPr/>
      </p:nvGrpSpPr>
      <p:grpSpPr>
        <a:xfrm>
          <a:off x="0" y="0"/>
          <a:ext cx="0" cy="0"/>
          <a:chOff x="0" y="0"/>
          <a:chExt cx="0" cy="0"/>
        </a:xfrm>
      </p:grpSpPr>
      <p:sp>
        <p:nvSpPr>
          <p:cNvPr id="1568" name="Google Shape;1568;p138"/>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9" name="Google Shape;1569;p138"/>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Function-call stack &amp; Activation Records</a:t>
            </a:r>
            <a:endParaRPr/>
          </a:p>
        </p:txBody>
      </p:sp>
      <p:sp>
        <p:nvSpPr>
          <p:cNvPr id="1570" name="Google Shape;1570;p13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104</a:t>
            </a:fld>
            <a:endParaRPr/>
          </a:p>
        </p:txBody>
      </p:sp>
      <p:grpSp>
        <p:nvGrpSpPr>
          <p:cNvPr id="1571" name="Google Shape;1571;p138"/>
          <p:cNvGrpSpPr/>
          <p:nvPr/>
        </p:nvGrpSpPr>
        <p:grpSpPr>
          <a:xfrm>
            <a:off x="0" y="6434328"/>
            <a:ext cx="9144000" cy="423671"/>
            <a:chOff x="0" y="6434328"/>
            <a:chExt cx="9144000" cy="423671"/>
          </a:xfrm>
        </p:grpSpPr>
        <p:sp>
          <p:nvSpPr>
            <p:cNvPr id="1572" name="Google Shape;1572;p13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3" name="Google Shape;1573;p13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74" name="Google Shape;1574;p13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75" name="Google Shape;1575;p13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576" name="Google Shape;1576;p13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pic>
        <p:nvPicPr>
          <p:cNvPr id="1577" name="Google Shape;1577;p138"/>
          <p:cNvPicPr preferRelativeResize="0"/>
          <p:nvPr/>
        </p:nvPicPr>
        <p:blipFill rotWithShape="1">
          <a:blip r:embed="rId5">
            <a:alphaModFix/>
          </a:blip>
          <a:srcRect/>
          <a:stretch/>
        </p:blipFill>
        <p:spPr>
          <a:xfrm>
            <a:off x="193546" y="858470"/>
            <a:ext cx="4686364" cy="5618528"/>
          </a:xfrm>
          <a:prstGeom prst="rect">
            <a:avLst/>
          </a:prstGeom>
          <a:noFill/>
          <a:ln>
            <a:noFill/>
          </a:ln>
        </p:spPr>
      </p:pic>
      <p:pic>
        <p:nvPicPr>
          <p:cNvPr id="1578" name="Google Shape;1578;p138"/>
          <p:cNvPicPr preferRelativeResize="0"/>
          <p:nvPr/>
        </p:nvPicPr>
        <p:blipFill rotWithShape="1">
          <a:blip r:embed="rId6">
            <a:alphaModFix/>
          </a:blip>
          <a:srcRect/>
          <a:stretch/>
        </p:blipFill>
        <p:spPr>
          <a:xfrm>
            <a:off x="5345974" y="914402"/>
            <a:ext cx="1633324" cy="1763484"/>
          </a:xfrm>
          <a:prstGeom prst="rect">
            <a:avLst/>
          </a:prstGeom>
          <a:noFill/>
          <a:ln>
            <a:noFill/>
          </a:ln>
        </p:spPr>
      </p:pic>
      <p:pic>
        <p:nvPicPr>
          <p:cNvPr id="1579" name="Google Shape;1579;p138"/>
          <p:cNvPicPr preferRelativeResize="0"/>
          <p:nvPr/>
        </p:nvPicPr>
        <p:blipFill rotWithShape="1">
          <a:blip r:embed="rId7">
            <a:alphaModFix/>
          </a:blip>
          <a:srcRect/>
          <a:stretch/>
        </p:blipFill>
        <p:spPr>
          <a:xfrm>
            <a:off x="7445362" y="890656"/>
            <a:ext cx="1546238" cy="178723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583"/>
        <p:cNvGrpSpPr/>
        <p:nvPr/>
      </p:nvGrpSpPr>
      <p:grpSpPr>
        <a:xfrm>
          <a:off x="0" y="0"/>
          <a:ext cx="0" cy="0"/>
          <a:chOff x="0" y="0"/>
          <a:chExt cx="0" cy="0"/>
        </a:xfrm>
      </p:grpSpPr>
      <p:sp>
        <p:nvSpPr>
          <p:cNvPr id="1584" name="Google Shape;1584;p139"/>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5" name="Google Shape;1585;p139"/>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Function-call stack &amp; Activation Records</a:t>
            </a:r>
            <a:endParaRPr/>
          </a:p>
        </p:txBody>
      </p:sp>
      <p:sp>
        <p:nvSpPr>
          <p:cNvPr id="1586" name="Google Shape;1586;p13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105</a:t>
            </a:fld>
            <a:endParaRPr/>
          </a:p>
        </p:txBody>
      </p:sp>
      <p:grpSp>
        <p:nvGrpSpPr>
          <p:cNvPr id="1587" name="Google Shape;1587;p139"/>
          <p:cNvGrpSpPr/>
          <p:nvPr/>
        </p:nvGrpSpPr>
        <p:grpSpPr>
          <a:xfrm>
            <a:off x="0" y="6434328"/>
            <a:ext cx="9144000" cy="423671"/>
            <a:chOff x="0" y="6434328"/>
            <a:chExt cx="9144000" cy="423671"/>
          </a:xfrm>
        </p:grpSpPr>
        <p:sp>
          <p:nvSpPr>
            <p:cNvPr id="1588" name="Google Shape;1588;p13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89" name="Google Shape;1589;p13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90" name="Google Shape;1590;p13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91" name="Google Shape;1591;p13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592" name="Google Shape;1592;p13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pic>
        <p:nvPicPr>
          <p:cNvPr id="1593" name="Google Shape;1593;p139"/>
          <p:cNvPicPr preferRelativeResize="0"/>
          <p:nvPr/>
        </p:nvPicPr>
        <p:blipFill rotWithShape="1">
          <a:blip r:embed="rId5">
            <a:alphaModFix/>
          </a:blip>
          <a:srcRect/>
          <a:stretch/>
        </p:blipFill>
        <p:spPr>
          <a:xfrm>
            <a:off x="193546" y="1379562"/>
            <a:ext cx="8763001" cy="1830170"/>
          </a:xfrm>
          <a:prstGeom prst="rect">
            <a:avLst/>
          </a:prstGeom>
          <a:noFill/>
          <a:ln>
            <a:noFill/>
          </a:ln>
        </p:spPr>
      </p:pic>
      <p:sp>
        <p:nvSpPr>
          <p:cNvPr id="1594" name="Google Shape;1594;p139"/>
          <p:cNvSpPr txBox="1"/>
          <p:nvPr/>
        </p:nvSpPr>
        <p:spPr>
          <a:xfrm>
            <a:off x="79592" y="908226"/>
            <a:ext cx="8828314"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Stack frame of A() will be created and pushed into the Call Stack. It will save the address of where to return after executing A() as return address.</a:t>
            </a:r>
            <a:endParaRPr sz="1400" b="1" i="0" u="none" strike="noStrike" cap="none">
              <a:solidFill>
                <a:srgbClr val="000000"/>
              </a:solidFill>
              <a:latin typeface="Arial"/>
              <a:ea typeface="Arial"/>
              <a:cs typeface="Arial"/>
              <a:sym typeface="Arial"/>
            </a:endParaRPr>
          </a:p>
        </p:txBody>
      </p:sp>
      <p:pic>
        <p:nvPicPr>
          <p:cNvPr id="1595" name="Google Shape;1595;p139"/>
          <p:cNvPicPr preferRelativeResize="0"/>
          <p:nvPr/>
        </p:nvPicPr>
        <p:blipFill rotWithShape="1">
          <a:blip r:embed="rId6">
            <a:alphaModFix/>
          </a:blip>
          <a:srcRect/>
          <a:stretch/>
        </p:blipFill>
        <p:spPr>
          <a:xfrm>
            <a:off x="190498" y="4161452"/>
            <a:ext cx="8763000" cy="1933257"/>
          </a:xfrm>
          <a:prstGeom prst="rect">
            <a:avLst/>
          </a:prstGeom>
          <a:noFill/>
          <a:ln>
            <a:noFill/>
          </a:ln>
        </p:spPr>
      </p:pic>
      <p:sp>
        <p:nvSpPr>
          <p:cNvPr id="1596" name="Google Shape;1596;p139"/>
          <p:cNvSpPr txBox="1"/>
          <p:nvPr/>
        </p:nvSpPr>
        <p:spPr>
          <a:xfrm>
            <a:off x="163286" y="3605261"/>
            <a:ext cx="8828314"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As B() is called by A(), Stack frame of B() will be created and pushed into to the Call Stack. The return address will be the point after the call of b() in  A().</a:t>
            </a:r>
            <a:endParaRPr sz="1400" b="1" i="0" u="none" strike="noStrike" cap="none">
              <a:solidFill>
                <a:srgbClr val="000000"/>
              </a:solidFill>
              <a:latin typeface="Arial"/>
              <a:ea typeface="Arial"/>
              <a:cs typeface="Arial"/>
              <a:sym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600"/>
        <p:cNvGrpSpPr/>
        <p:nvPr/>
      </p:nvGrpSpPr>
      <p:grpSpPr>
        <a:xfrm>
          <a:off x="0" y="0"/>
          <a:ext cx="0" cy="0"/>
          <a:chOff x="0" y="0"/>
          <a:chExt cx="0" cy="0"/>
        </a:xfrm>
      </p:grpSpPr>
      <p:sp>
        <p:nvSpPr>
          <p:cNvPr id="1601" name="Google Shape;1601;p140"/>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2" name="Google Shape;1602;p140"/>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Function-call stack &amp; Activation Records</a:t>
            </a:r>
            <a:endParaRPr/>
          </a:p>
        </p:txBody>
      </p:sp>
      <p:sp>
        <p:nvSpPr>
          <p:cNvPr id="1603" name="Google Shape;1603;p14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106</a:t>
            </a:fld>
            <a:endParaRPr/>
          </a:p>
        </p:txBody>
      </p:sp>
      <p:grpSp>
        <p:nvGrpSpPr>
          <p:cNvPr id="1604" name="Google Shape;1604;p140"/>
          <p:cNvGrpSpPr/>
          <p:nvPr/>
        </p:nvGrpSpPr>
        <p:grpSpPr>
          <a:xfrm>
            <a:off x="0" y="6434328"/>
            <a:ext cx="9144000" cy="423671"/>
            <a:chOff x="0" y="6434328"/>
            <a:chExt cx="9144000" cy="423671"/>
          </a:xfrm>
        </p:grpSpPr>
        <p:sp>
          <p:nvSpPr>
            <p:cNvPr id="1605" name="Google Shape;1605;p14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6" name="Google Shape;1606;p14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07" name="Google Shape;1607;p14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08" name="Google Shape;1608;p14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609" name="Google Shape;1609;p14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
        <p:nvSpPr>
          <p:cNvPr id="1610" name="Google Shape;1610;p140"/>
          <p:cNvSpPr txBox="1"/>
          <p:nvPr/>
        </p:nvSpPr>
        <p:spPr>
          <a:xfrm>
            <a:off x="79592" y="908226"/>
            <a:ext cx="8828314" cy="52322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400" b="1" i="0" u="none" strike="noStrike" cap="none">
                <a:solidFill>
                  <a:srgbClr val="000000"/>
                </a:solidFill>
                <a:latin typeface="Arial"/>
                <a:ea typeface="Arial"/>
                <a:cs typeface="Arial"/>
                <a:sym typeface="Arial"/>
              </a:rPr>
              <a:t>As C() is called by B(), Stack frame of C() will be created and pushed into to the Call Stack. The return address will be the point after the call of c() in  B().</a:t>
            </a:r>
            <a:endParaRPr sz="1400" b="1" i="0" u="none" strike="noStrike" cap="none">
              <a:solidFill>
                <a:srgbClr val="000000"/>
              </a:solidFill>
              <a:latin typeface="Arial"/>
              <a:ea typeface="Arial"/>
              <a:cs typeface="Arial"/>
              <a:sym typeface="Arial"/>
            </a:endParaRPr>
          </a:p>
        </p:txBody>
      </p:sp>
      <p:pic>
        <p:nvPicPr>
          <p:cNvPr id="1611" name="Google Shape;1611;p140"/>
          <p:cNvPicPr preferRelativeResize="0"/>
          <p:nvPr/>
        </p:nvPicPr>
        <p:blipFill rotWithShape="1">
          <a:blip r:embed="rId5">
            <a:alphaModFix/>
          </a:blip>
          <a:srcRect/>
          <a:stretch/>
        </p:blipFill>
        <p:spPr>
          <a:xfrm>
            <a:off x="193547" y="1446548"/>
            <a:ext cx="8714359" cy="1893811"/>
          </a:xfrm>
          <a:prstGeom prst="rect">
            <a:avLst/>
          </a:prstGeom>
          <a:noFill/>
          <a:ln>
            <a:noFill/>
          </a:ln>
        </p:spPr>
      </p:pic>
      <p:pic>
        <p:nvPicPr>
          <p:cNvPr id="1612" name="Google Shape;1612;p140"/>
          <p:cNvPicPr preferRelativeResize="0"/>
          <p:nvPr/>
        </p:nvPicPr>
        <p:blipFill rotWithShape="1">
          <a:blip r:embed="rId6">
            <a:alphaModFix/>
          </a:blip>
          <a:srcRect/>
          <a:stretch/>
        </p:blipFill>
        <p:spPr>
          <a:xfrm>
            <a:off x="79592" y="3624451"/>
            <a:ext cx="8828314" cy="2758679"/>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141"/>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8" name="Google Shape;1618;p141"/>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Function-call stack &amp; Activation Records</a:t>
            </a:r>
            <a:endParaRPr/>
          </a:p>
        </p:txBody>
      </p:sp>
      <p:sp>
        <p:nvSpPr>
          <p:cNvPr id="1619" name="Google Shape;1619;p14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107</a:t>
            </a:fld>
            <a:endParaRPr/>
          </a:p>
        </p:txBody>
      </p:sp>
      <p:grpSp>
        <p:nvGrpSpPr>
          <p:cNvPr id="1620" name="Google Shape;1620;p141"/>
          <p:cNvGrpSpPr/>
          <p:nvPr/>
        </p:nvGrpSpPr>
        <p:grpSpPr>
          <a:xfrm>
            <a:off x="0" y="6434328"/>
            <a:ext cx="9144000" cy="423671"/>
            <a:chOff x="0" y="6434328"/>
            <a:chExt cx="9144000" cy="423671"/>
          </a:xfrm>
        </p:grpSpPr>
        <p:sp>
          <p:nvSpPr>
            <p:cNvPr id="1621" name="Google Shape;1621;p14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2" name="Google Shape;1622;p14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3" name="Google Shape;1623;p14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24" name="Google Shape;1624;p14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625" name="Google Shape;1625;p14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pic>
        <p:nvPicPr>
          <p:cNvPr id="1626" name="Google Shape;1626;p141"/>
          <p:cNvPicPr preferRelativeResize="0"/>
          <p:nvPr/>
        </p:nvPicPr>
        <p:blipFill rotWithShape="1">
          <a:blip r:embed="rId5">
            <a:alphaModFix/>
          </a:blip>
          <a:srcRect/>
          <a:stretch/>
        </p:blipFill>
        <p:spPr>
          <a:xfrm>
            <a:off x="193547" y="1144981"/>
            <a:ext cx="8714359" cy="2204709"/>
          </a:xfrm>
          <a:prstGeom prst="rect">
            <a:avLst/>
          </a:prstGeom>
          <a:noFill/>
          <a:ln>
            <a:noFill/>
          </a:ln>
        </p:spPr>
      </p:pic>
      <p:pic>
        <p:nvPicPr>
          <p:cNvPr id="1627" name="Google Shape;1627;p141"/>
          <p:cNvPicPr preferRelativeResize="0"/>
          <p:nvPr/>
        </p:nvPicPr>
        <p:blipFill rotWithShape="1">
          <a:blip r:embed="rId6">
            <a:alphaModFix/>
          </a:blip>
          <a:srcRect/>
          <a:stretch/>
        </p:blipFill>
        <p:spPr>
          <a:xfrm>
            <a:off x="193547" y="3650721"/>
            <a:ext cx="8714359" cy="2339532"/>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631"/>
        <p:cNvGrpSpPr/>
        <p:nvPr/>
      </p:nvGrpSpPr>
      <p:grpSpPr>
        <a:xfrm>
          <a:off x="0" y="0"/>
          <a:ext cx="0" cy="0"/>
          <a:chOff x="0" y="0"/>
          <a:chExt cx="0" cy="0"/>
        </a:xfrm>
      </p:grpSpPr>
      <p:sp>
        <p:nvSpPr>
          <p:cNvPr id="1632" name="Google Shape;1632;p142"/>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3" name="Google Shape;1633;p142"/>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Function-call stack &amp; Activation Records</a:t>
            </a:r>
            <a:endParaRPr/>
          </a:p>
        </p:txBody>
      </p:sp>
      <p:sp>
        <p:nvSpPr>
          <p:cNvPr id="1634" name="Google Shape;1634;p14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108</a:t>
            </a:fld>
            <a:endParaRPr/>
          </a:p>
        </p:txBody>
      </p:sp>
      <p:grpSp>
        <p:nvGrpSpPr>
          <p:cNvPr id="1635" name="Google Shape;1635;p142"/>
          <p:cNvGrpSpPr/>
          <p:nvPr/>
        </p:nvGrpSpPr>
        <p:grpSpPr>
          <a:xfrm>
            <a:off x="0" y="6434328"/>
            <a:ext cx="9144000" cy="423671"/>
            <a:chOff x="0" y="6434328"/>
            <a:chExt cx="9144000" cy="423671"/>
          </a:xfrm>
        </p:grpSpPr>
        <p:sp>
          <p:nvSpPr>
            <p:cNvPr id="1636" name="Google Shape;1636;p14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7" name="Google Shape;1637;p14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38" name="Google Shape;1638;p14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39" name="Google Shape;1639;p14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640" name="Google Shape;1640;p14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pic>
        <p:nvPicPr>
          <p:cNvPr id="1641" name="Google Shape;1641;p142"/>
          <p:cNvPicPr preferRelativeResize="0"/>
          <p:nvPr/>
        </p:nvPicPr>
        <p:blipFill rotWithShape="1">
          <a:blip r:embed="rId5">
            <a:alphaModFix/>
          </a:blip>
          <a:srcRect/>
          <a:stretch/>
        </p:blipFill>
        <p:spPr>
          <a:xfrm>
            <a:off x="193546" y="1116990"/>
            <a:ext cx="8714359" cy="2307345"/>
          </a:xfrm>
          <a:prstGeom prst="rect">
            <a:avLst/>
          </a:prstGeom>
          <a:noFill/>
          <a:ln>
            <a:noFill/>
          </a:ln>
        </p:spPr>
      </p:pic>
      <p:pic>
        <p:nvPicPr>
          <p:cNvPr id="1642" name="Google Shape;1642;p142"/>
          <p:cNvPicPr preferRelativeResize="0"/>
          <p:nvPr/>
        </p:nvPicPr>
        <p:blipFill rotWithShape="1">
          <a:blip r:embed="rId6">
            <a:alphaModFix/>
          </a:blip>
          <a:srcRect/>
          <a:stretch/>
        </p:blipFill>
        <p:spPr>
          <a:xfrm>
            <a:off x="193546" y="3877043"/>
            <a:ext cx="8714359" cy="2442242"/>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143"/>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48" name="Google Shape;1648;p143"/>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Function-call stack &amp; Activation Records</a:t>
            </a:r>
            <a:endParaRPr/>
          </a:p>
        </p:txBody>
      </p:sp>
      <p:sp>
        <p:nvSpPr>
          <p:cNvPr id="1649" name="Google Shape;1649;p14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109</a:t>
            </a:fld>
            <a:endParaRPr/>
          </a:p>
        </p:txBody>
      </p:sp>
      <p:grpSp>
        <p:nvGrpSpPr>
          <p:cNvPr id="1650" name="Google Shape;1650;p143"/>
          <p:cNvGrpSpPr/>
          <p:nvPr/>
        </p:nvGrpSpPr>
        <p:grpSpPr>
          <a:xfrm>
            <a:off x="0" y="6434328"/>
            <a:ext cx="9144000" cy="423671"/>
            <a:chOff x="0" y="6434328"/>
            <a:chExt cx="9144000" cy="423671"/>
          </a:xfrm>
        </p:grpSpPr>
        <p:sp>
          <p:nvSpPr>
            <p:cNvPr id="1651" name="Google Shape;1651;p14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2" name="Google Shape;1652;p14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53" name="Google Shape;1653;p14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54" name="Google Shape;1654;p14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655" name="Google Shape;1655;p14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pic>
        <p:nvPicPr>
          <p:cNvPr id="1656" name="Google Shape;1656;p143"/>
          <p:cNvPicPr preferRelativeResize="0"/>
          <p:nvPr/>
        </p:nvPicPr>
        <p:blipFill rotWithShape="1">
          <a:blip r:embed="rId5">
            <a:alphaModFix/>
          </a:blip>
          <a:srcRect/>
          <a:stretch/>
        </p:blipFill>
        <p:spPr>
          <a:xfrm>
            <a:off x="193547" y="1021583"/>
            <a:ext cx="8763000" cy="2318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5"/>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1" name="Google Shape;191;p45"/>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Inline functions</a:t>
            </a:r>
            <a:endParaRPr/>
          </a:p>
        </p:txBody>
      </p:sp>
      <p:sp>
        <p:nvSpPr>
          <p:cNvPr id="192" name="Google Shape;192;p4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a:t>
            </a:fld>
            <a:endParaRPr/>
          </a:p>
        </p:txBody>
      </p:sp>
      <p:sp>
        <p:nvSpPr>
          <p:cNvPr id="193" name="Google Shape;193;p45"/>
          <p:cNvSpPr txBox="1"/>
          <p:nvPr/>
        </p:nvSpPr>
        <p:spPr>
          <a:xfrm>
            <a:off x="248193" y="910858"/>
            <a:ext cx="8708353" cy="4445448"/>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One of the objectives of using functions in a program is to save some </a:t>
            </a:r>
            <a:r>
              <a:rPr lang="en-US" sz="2800" b="1" i="0" u="none" strike="noStrike" cap="none">
                <a:solidFill>
                  <a:srgbClr val="0070C0"/>
                </a:solidFill>
                <a:latin typeface="Calibri"/>
                <a:ea typeface="Calibri"/>
                <a:cs typeface="Calibri"/>
                <a:sym typeface="Calibri"/>
              </a:rPr>
              <a:t>memory space</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However, every time a function is called, it takes a lot of extra time in executing a series of instructions for task such as</a:t>
            </a:r>
            <a:endParaRPr sz="1400" b="0" i="0" u="none" strike="noStrike" cap="none">
              <a:solidFill>
                <a:srgbClr val="000000"/>
              </a:solidFill>
              <a:latin typeface="Arial"/>
              <a:ea typeface="Arial"/>
              <a:cs typeface="Arial"/>
              <a:sym typeface="Arial"/>
            </a:endParaRPr>
          </a:p>
          <a:p>
            <a:pPr marL="914400" marR="0" lvl="1" indent="-457200" algn="just"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Calibri"/>
                <a:ea typeface="Calibri"/>
                <a:cs typeface="Calibri"/>
                <a:sym typeface="Calibri"/>
              </a:rPr>
              <a:t>Jumping to functions, saving registers, pushing arguments into the stack, and returning to the calling function.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When a function is </a:t>
            </a:r>
            <a:r>
              <a:rPr lang="en-US" sz="2800" b="1" i="0" u="none" strike="noStrike" cap="none">
                <a:solidFill>
                  <a:srgbClr val="0070C0"/>
                </a:solidFill>
                <a:latin typeface="Calibri"/>
                <a:ea typeface="Calibri"/>
                <a:cs typeface="Calibri"/>
                <a:sym typeface="Calibri"/>
              </a:rPr>
              <a:t>small</a:t>
            </a:r>
            <a:r>
              <a:rPr lang="en-US" sz="2800" b="0" i="0" u="none" strike="noStrike" cap="none">
                <a:solidFill>
                  <a:schemeClr val="dk1"/>
                </a:solidFill>
                <a:latin typeface="Calibri"/>
                <a:ea typeface="Calibri"/>
                <a:cs typeface="Calibri"/>
                <a:sym typeface="Calibri"/>
              </a:rPr>
              <a:t>, a substantial percentage of execution time may be spent in such overheads.</a:t>
            </a:r>
            <a:endParaRPr sz="1400" b="0" i="0" u="none" strike="noStrike" cap="none">
              <a:solidFill>
                <a:srgbClr val="000000"/>
              </a:solidFill>
              <a:latin typeface="Arial"/>
              <a:ea typeface="Arial"/>
              <a:cs typeface="Arial"/>
              <a:sym typeface="Arial"/>
            </a:endParaRPr>
          </a:p>
        </p:txBody>
      </p:sp>
      <p:grpSp>
        <p:nvGrpSpPr>
          <p:cNvPr id="194" name="Google Shape;194;p45"/>
          <p:cNvGrpSpPr/>
          <p:nvPr/>
        </p:nvGrpSpPr>
        <p:grpSpPr>
          <a:xfrm>
            <a:off x="0" y="6434328"/>
            <a:ext cx="9144000" cy="423671"/>
            <a:chOff x="0" y="6434328"/>
            <a:chExt cx="9144000" cy="423671"/>
          </a:xfrm>
        </p:grpSpPr>
        <p:sp>
          <p:nvSpPr>
            <p:cNvPr id="195" name="Google Shape;195;p4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6" name="Google Shape;196;p4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7" name="Google Shape;197;p4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98" name="Google Shape;198;p4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99" name="Google Shape;199;p4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3">
                                            <p:txEl>
                                              <p:pRg st="0" end="0"/>
                                            </p:txEl>
                                          </p:spTgt>
                                        </p:tgtEl>
                                        <p:attrNameLst>
                                          <p:attrName>style.visibility</p:attrName>
                                        </p:attrNameLst>
                                      </p:cBhvr>
                                      <p:to>
                                        <p:strVal val="visible"/>
                                      </p:to>
                                    </p:set>
                                    <p:animEffect transition="in" filter="fade">
                                      <p:cBhvr>
                                        <p:cTn id="7" dur="1000"/>
                                        <p:tgtEl>
                                          <p:spTgt spid="19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3">
                                            <p:txEl>
                                              <p:pRg st="1" end="1"/>
                                            </p:txEl>
                                          </p:spTgt>
                                        </p:tgtEl>
                                        <p:attrNameLst>
                                          <p:attrName>style.visibility</p:attrName>
                                        </p:attrNameLst>
                                      </p:cBhvr>
                                      <p:to>
                                        <p:strVal val="visible"/>
                                      </p:to>
                                    </p:set>
                                    <p:animEffect transition="in" filter="fade">
                                      <p:cBhvr>
                                        <p:cTn id="12" dur="1000"/>
                                        <p:tgtEl>
                                          <p:spTgt spid="19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3">
                                            <p:txEl>
                                              <p:pRg st="2" end="2"/>
                                            </p:txEl>
                                          </p:spTgt>
                                        </p:tgtEl>
                                        <p:attrNameLst>
                                          <p:attrName>style.visibility</p:attrName>
                                        </p:attrNameLst>
                                      </p:cBhvr>
                                      <p:to>
                                        <p:strVal val="visible"/>
                                      </p:to>
                                    </p:set>
                                    <p:animEffect transition="in" filter="fade">
                                      <p:cBhvr>
                                        <p:cTn id="17" dur="1000"/>
                                        <p:tgtEl>
                                          <p:spTgt spid="19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3">
                                            <p:txEl>
                                              <p:pRg st="3" end="3"/>
                                            </p:txEl>
                                          </p:spTgt>
                                        </p:tgtEl>
                                        <p:attrNameLst>
                                          <p:attrName>style.visibility</p:attrName>
                                        </p:attrNameLst>
                                      </p:cBhvr>
                                      <p:to>
                                        <p:strVal val="visible"/>
                                      </p:to>
                                    </p:set>
                                    <p:animEffect transition="in" filter="fade">
                                      <p:cBhvr>
                                        <p:cTn id="22" dur="1000"/>
                                        <p:tgtEl>
                                          <p:spTgt spid="1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1660"/>
        <p:cNvGrpSpPr/>
        <p:nvPr/>
      </p:nvGrpSpPr>
      <p:grpSpPr>
        <a:xfrm>
          <a:off x="0" y="0"/>
          <a:ext cx="0" cy="0"/>
          <a:chOff x="0" y="0"/>
          <a:chExt cx="0" cy="0"/>
        </a:xfrm>
      </p:grpSpPr>
      <p:sp>
        <p:nvSpPr>
          <p:cNvPr id="1661" name="Google Shape;1661;p144"/>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2" name="Google Shape;1662;p144"/>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Templates</a:t>
            </a:r>
            <a:endParaRPr/>
          </a:p>
        </p:txBody>
      </p:sp>
      <p:sp>
        <p:nvSpPr>
          <p:cNvPr id="1663" name="Google Shape;1663;p14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110</a:t>
            </a:fld>
            <a:endParaRPr/>
          </a:p>
        </p:txBody>
      </p:sp>
      <p:grpSp>
        <p:nvGrpSpPr>
          <p:cNvPr id="1664" name="Google Shape;1664;p144"/>
          <p:cNvGrpSpPr/>
          <p:nvPr/>
        </p:nvGrpSpPr>
        <p:grpSpPr>
          <a:xfrm>
            <a:off x="0" y="6434328"/>
            <a:ext cx="9144000" cy="423671"/>
            <a:chOff x="0" y="6434328"/>
            <a:chExt cx="9144000" cy="423671"/>
          </a:xfrm>
        </p:grpSpPr>
        <p:sp>
          <p:nvSpPr>
            <p:cNvPr id="1665" name="Google Shape;1665;p14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6" name="Google Shape;1666;p14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67" name="Google Shape;1667;p14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68" name="Google Shape;1668;p14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669" name="Google Shape;1669;p144"/>
          <p:cNvSpPr/>
          <p:nvPr/>
        </p:nvSpPr>
        <p:spPr>
          <a:xfrm>
            <a:off x="297353" y="990600"/>
            <a:ext cx="8763000" cy="5262939"/>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 </a:t>
            </a:r>
            <a:r>
              <a:rPr lang="en-US" sz="2800" b="1" i="0" u="none" strike="noStrike" cap="none">
                <a:solidFill>
                  <a:srgbClr val="0070C0"/>
                </a:solidFill>
                <a:latin typeface="Calibri"/>
                <a:ea typeface="Calibri"/>
                <a:cs typeface="Calibri"/>
                <a:sym typeface="Calibri"/>
              </a:rPr>
              <a:t>Template</a:t>
            </a:r>
            <a:r>
              <a:rPr lang="en-US" sz="2800" b="0" i="0" u="none" strike="noStrike" cap="none">
                <a:solidFill>
                  <a:schemeClr val="dk1"/>
                </a:solidFill>
                <a:latin typeface="Calibri"/>
                <a:ea typeface="Calibri"/>
                <a:cs typeface="Calibri"/>
                <a:sym typeface="Calibri"/>
              </a:rPr>
              <a:t> is a simple yet very powerful tool in C++.</a:t>
            </a:r>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 The simple idea is to pass the data type as a parameter so that we don’t need to write the same code for different data types. </a:t>
            </a: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1" i="0" u="none" strike="noStrike" cap="none">
                <a:solidFill>
                  <a:srgbClr val="0070C0"/>
                </a:solidFill>
                <a:latin typeface="Calibri"/>
                <a:ea typeface="Calibri"/>
                <a:cs typeface="Calibri"/>
                <a:sym typeface="Calibri"/>
              </a:rPr>
              <a:t>For example</a:t>
            </a:r>
            <a:r>
              <a:rPr lang="en-US" sz="2800" b="0" i="0" u="none" strike="noStrike" cap="none">
                <a:solidFill>
                  <a:schemeClr val="dk1"/>
                </a:solidFill>
                <a:latin typeface="Calibri"/>
                <a:ea typeface="Calibri"/>
                <a:cs typeface="Calibri"/>
                <a:sym typeface="Calibri"/>
              </a:rPr>
              <a:t>, a software company may need to sort() for different data types. Rather than writing and maintaining multiple codes, we can write one sort() and pass the datatype as a parameter. </a:t>
            </a:r>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0" marR="0" lvl="3" indent="0" algn="just" rtl="0">
              <a:lnSpc>
                <a:spcPct val="100000"/>
              </a:lnSpc>
              <a:spcBef>
                <a:spcPts val="0"/>
              </a:spcBef>
              <a:spcAft>
                <a:spcPts val="0"/>
              </a:spcAft>
              <a:buNone/>
            </a:pPr>
            <a:r>
              <a:rPr lang="en-US" sz="2800" b="0" i="0" u="none" strike="noStrike" cap="none">
                <a:solidFill>
                  <a:schemeClr val="dk1"/>
                </a:solidFill>
                <a:latin typeface="Calibri"/>
                <a:ea typeface="Calibri"/>
                <a:cs typeface="Calibri"/>
                <a:sym typeface="Calibri"/>
              </a:rPr>
              <a:t>	</a:t>
            </a:r>
            <a:endParaRPr/>
          </a:p>
          <a:p>
            <a:pPr marL="457200" marR="0" lvl="2"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sp>
        <p:nvSpPr>
          <p:cNvPr id="1670" name="Google Shape;1670;p14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1674"/>
        <p:cNvGrpSpPr/>
        <p:nvPr/>
      </p:nvGrpSpPr>
      <p:grpSpPr>
        <a:xfrm>
          <a:off x="0" y="0"/>
          <a:ext cx="0" cy="0"/>
          <a:chOff x="0" y="0"/>
          <a:chExt cx="0" cy="0"/>
        </a:xfrm>
      </p:grpSpPr>
      <p:sp>
        <p:nvSpPr>
          <p:cNvPr id="1675" name="Google Shape;1675;p145"/>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76" name="Google Shape;1676;p145"/>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How Do Templates Work?</a:t>
            </a:r>
            <a:endParaRPr/>
          </a:p>
        </p:txBody>
      </p:sp>
      <p:sp>
        <p:nvSpPr>
          <p:cNvPr id="1677" name="Google Shape;1677;p14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111</a:t>
            </a:fld>
            <a:endParaRPr/>
          </a:p>
        </p:txBody>
      </p:sp>
      <p:grpSp>
        <p:nvGrpSpPr>
          <p:cNvPr id="1678" name="Google Shape;1678;p145"/>
          <p:cNvGrpSpPr/>
          <p:nvPr/>
        </p:nvGrpSpPr>
        <p:grpSpPr>
          <a:xfrm>
            <a:off x="0" y="6434328"/>
            <a:ext cx="9144000" cy="423671"/>
            <a:chOff x="0" y="6434328"/>
            <a:chExt cx="9144000" cy="423671"/>
          </a:xfrm>
        </p:grpSpPr>
        <p:sp>
          <p:nvSpPr>
            <p:cNvPr id="1679" name="Google Shape;1679;p14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0" name="Google Shape;1680;p14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81" name="Google Shape;1681;p14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82" name="Google Shape;1682;p14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683" name="Google Shape;1683;p145"/>
          <p:cNvSpPr/>
          <p:nvPr/>
        </p:nvSpPr>
        <p:spPr>
          <a:xfrm>
            <a:off x="297353" y="747994"/>
            <a:ext cx="8763000" cy="3108503"/>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Templates are expanded at compiler time. This is like macros. The difference is, that the compiler does type-checking before template expansion. The idea is simple, source code contains only function/class, but compiled code may contain multiple copies of the same function/class. </a:t>
            </a:r>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sp>
        <p:nvSpPr>
          <p:cNvPr id="1684" name="Google Shape;1684;p14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pic>
        <p:nvPicPr>
          <p:cNvPr id="1685" name="Google Shape;1685;p145"/>
          <p:cNvPicPr preferRelativeResize="0"/>
          <p:nvPr/>
        </p:nvPicPr>
        <p:blipFill rotWithShape="1">
          <a:blip r:embed="rId5">
            <a:alphaModFix/>
          </a:blip>
          <a:srcRect/>
          <a:stretch/>
        </p:blipFill>
        <p:spPr>
          <a:xfrm>
            <a:off x="447869" y="3284376"/>
            <a:ext cx="8460037" cy="3170222"/>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sp>
        <p:nvSpPr>
          <p:cNvPr id="1690" name="Google Shape;1690;p146"/>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1" name="Google Shape;1691;p146"/>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 Templates</a:t>
            </a:r>
            <a:endParaRPr/>
          </a:p>
        </p:txBody>
      </p:sp>
      <p:sp>
        <p:nvSpPr>
          <p:cNvPr id="1692" name="Google Shape;1692;p14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112</a:t>
            </a:fld>
            <a:endParaRPr/>
          </a:p>
        </p:txBody>
      </p:sp>
      <p:grpSp>
        <p:nvGrpSpPr>
          <p:cNvPr id="1693" name="Google Shape;1693;p146"/>
          <p:cNvGrpSpPr/>
          <p:nvPr/>
        </p:nvGrpSpPr>
        <p:grpSpPr>
          <a:xfrm>
            <a:off x="0" y="6434328"/>
            <a:ext cx="9144000" cy="423671"/>
            <a:chOff x="0" y="6434328"/>
            <a:chExt cx="9144000" cy="423671"/>
          </a:xfrm>
        </p:grpSpPr>
        <p:sp>
          <p:nvSpPr>
            <p:cNvPr id="1694" name="Google Shape;1694;p14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5" name="Google Shape;1695;p14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96" name="Google Shape;1696;p14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97" name="Google Shape;1697;p14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698" name="Google Shape;1698;p146"/>
          <p:cNvSpPr/>
          <p:nvPr/>
        </p:nvSpPr>
        <p:spPr>
          <a:xfrm>
            <a:off x="297353" y="990600"/>
            <a:ext cx="8763000" cy="1815841"/>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We write a </a:t>
            </a:r>
            <a:r>
              <a:rPr lang="en-US" sz="2800" b="1" i="0" u="none" strike="noStrike" cap="none">
                <a:solidFill>
                  <a:srgbClr val="0070C0"/>
                </a:solidFill>
                <a:latin typeface="Calibri"/>
                <a:ea typeface="Calibri"/>
                <a:cs typeface="Calibri"/>
                <a:sym typeface="Calibri"/>
              </a:rPr>
              <a:t>generic function</a:t>
            </a:r>
            <a:r>
              <a:rPr lang="en-US" sz="2800" b="0" i="0" u="none" strike="noStrike" cap="none">
                <a:solidFill>
                  <a:schemeClr val="dk1"/>
                </a:solidFill>
                <a:latin typeface="Calibri"/>
                <a:ea typeface="Calibri"/>
                <a:cs typeface="Calibri"/>
                <a:sym typeface="Calibri"/>
              </a:rPr>
              <a:t> that can be used for different data types. Examples of function templates are sort(), max(), min(), printArray(). </a:t>
            </a:r>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sp>
        <p:nvSpPr>
          <p:cNvPr id="1699" name="Google Shape;1699;p14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pic>
        <p:nvPicPr>
          <p:cNvPr id="1700" name="Google Shape;1700;p146"/>
          <p:cNvPicPr preferRelativeResize="0"/>
          <p:nvPr/>
        </p:nvPicPr>
        <p:blipFill rotWithShape="1">
          <a:blip r:embed="rId5">
            <a:alphaModFix/>
          </a:blip>
          <a:srcRect/>
          <a:stretch/>
        </p:blipFill>
        <p:spPr>
          <a:xfrm>
            <a:off x="693147" y="2512347"/>
            <a:ext cx="5810289" cy="3924640"/>
          </a:xfrm>
          <a:prstGeom prst="rect">
            <a:avLst/>
          </a:prstGeom>
          <a:noFill/>
          <a:ln>
            <a:noFill/>
          </a:ln>
        </p:spPr>
      </p:pic>
      <p:pic>
        <p:nvPicPr>
          <p:cNvPr id="1701" name="Google Shape;1701;p146"/>
          <p:cNvPicPr preferRelativeResize="0"/>
          <p:nvPr/>
        </p:nvPicPr>
        <p:blipFill rotWithShape="1">
          <a:blip r:embed="rId6">
            <a:alphaModFix/>
          </a:blip>
          <a:srcRect/>
          <a:stretch/>
        </p:blipFill>
        <p:spPr>
          <a:xfrm>
            <a:off x="7196583" y="3797353"/>
            <a:ext cx="355519" cy="116351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147"/>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07" name="Google Shape;1707;p147"/>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Scope resolution operator</a:t>
            </a:r>
            <a:endParaRPr/>
          </a:p>
        </p:txBody>
      </p:sp>
      <p:sp>
        <p:nvSpPr>
          <p:cNvPr id="1708" name="Google Shape;1708;p14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113</a:t>
            </a:fld>
            <a:endParaRPr/>
          </a:p>
        </p:txBody>
      </p:sp>
      <p:sp>
        <p:nvSpPr>
          <p:cNvPr id="1709" name="Google Shape;1709;p147"/>
          <p:cNvSpPr txBox="1"/>
          <p:nvPr/>
        </p:nvSpPr>
        <p:spPr>
          <a:xfrm>
            <a:off x="248193" y="910858"/>
            <a:ext cx="8895806" cy="5307222"/>
          </a:xfrm>
          <a:prstGeom prst="rect">
            <a:avLst/>
          </a:prstGeom>
          <a:noFill/>
          <a:ln>
            <a:noFill/>
          </a:ln>
        </p:spPr>
        <p:txBody>
          <a:bodyPr spcFirstLastPara="1" wrap="square" lIns="0" tIns="135250" rIns="0" bIns="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Scope resolution operator ::  is used for following purposes: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514350" marR="0" lvl="0" indent="-514350" algn="l"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To access a global variable when there is a local variable with same name</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To define a function outside a class.</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Refer to a class inside another class</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For namespace</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To access a class’s static variables.</a:t>
            </a:r>
            <a:endParaRPr sz="1400" b="0" i="0" u="none" strike="noStrike" cap="none">
              <a:solidFill>
                <a:srgbClr val="000000"/>
              </a:solidFill>
              <a:latin typeface="Arial"/>
              <a:ea typeface="Arial"/>
              <a:cs typeface="Arial"/>
              <a:sym typeface="Arial"/>
            </a:endParaRPr>
          </a:p>
          <a:p>
            <a:pPr marL="514350" marR="0" lvl="0" indent="-514350" algn="l"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In case of multiple Inheritance</a:t>
            </a:r>
            <a:br>
              <a:rPr lang="en-US" sz="2800" b="0" i="0" u="none" strike="noStrike" cap="none">
                <a:solidFill>
                  <a:schemeClr val="dk1"/>
                </a:solidFill>
                <a:latin typeface="Calibri"/>
                <a:ea typeface="Calibri"/>
                <a:cs typeface="Calibri"/>
                <a:sym typeface="Calibri"/>
              </a:rPr>
            </a:br>
            <a:br>
              <a:rPr lang="en-US" sz="2800" b="0" i="0" u="none" strike="noStrike" cap="none">
                <a:solidFill>
                  <a:schemeClr val="dk1"/>
                </a:solidFill>
                <a:latin typeface="Calibri"/>
                <a:ea typeface="Calibri"/>
                <a:cs typeface="Calibri"/>
                <a:sym typeface="Calibri"/>
              </a:rPr>
            </a:br>
            <a:br>
              <a:rPr lang="en-US" sz="2800" b="0" i="0" u="none" strike="noStrike" cap="none">
                <a:solidFill>
                  <a:schemeClr val="dk1"/>
                </a:solidFill>
                <a:latin typeface="Calibri"/>
                <a:ea typeface="Calibri"/>
                <a:cs typeface="Calibri"/>
                <a:sym typeface="Calibri"/>
              </a:rPr>
            </a:br>
            <a:endParaRPr sz="2800" b="0" i="0" u="none" strike="noStrike" cap="none">
              <a:solidFill>
                <a:schemeClr val="dk1"/>
              </a:solidFill>
              <a:latin typeface="Calibri"/>
              <a:ea typeface="Calibri"/>
              <a:cs typeface="Calibri"/>
              <a:sym typeface="Calibri"/>
            </a:endParaRPr>
          </a:p>
        </p:txBody>
      </p:sp>
      <p:grpSp>
        <p:nvGrpSpPr>
          <p:cNvPr id="1710" name="Google Shape;1710;p147"/>
          <p:cNvGrpSpPr/>
          <p:nvPr/>
        </p:nvGrpSpPr>
        <p:grpSpPr>
          <a:xfrm>
            <a:off x="0" y="6434328"/>
            <a:ext cx="9144000" cy="423671"/>
            <a:chOff x="0" y="6434328"/>
            <a:chExt cx="9144000" cy="423671"/>
          </a:xfrm>
        </p:grpSpPr>
        <p:sp>
          <p:nvSpPr>
            <p:cNvPr id="1711" name="Google Shape;1711;p14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2" name="Google Shape;1712;p14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13" name="Google Shape;1713;p14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14" name="Google Shape;1714;p14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715" name="Google Shape;1715;p14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Unit 3: Tokens and Expressions &amp; Control Structure</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09">
                                            <p:txEl>
                                              <p:pRg st="0" end="0"/>
                                            </p:txEl>
                                          </p:spTgt>
                                        </p:tgtEl>
                                        <p:attrNameLst>
                                          <p:attrName>style.visibility</p:attrName>
                                        </p:attrNameLst>
                                      </p:cBhvr>
                                      <p:to>
                                        <p:strVal val="visible"/>
                                      </p:to>
                                    </p:set>
                                    <p:animEffect transition="in" filter="fade">
                                      <p:cBhvr>
                                        <p:cTn id="7" dur="1000"/>
                                        <p:tgtEl>
                                          <p:spTgt spid="170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9">
                                            <p:txEl>
                                              <p:pRg st="1" end="1"/>
                                            </p:txEl>
                                          </p:spTgt>
                                        </p:tgtEl>
                                        <p:attrNameLst>
                                          <p:attrName>style.visibility</p:attrName>
                                        </p:attrNameLst>
                                      </p:cBhvr>
                                      <p:to>
                                        <p:strVal val="visible"/>
                                      </p:to>
                                    </p:set>
                                    <p:animEffect transition="in" filter="fade">
                                      <p:cBhvr>
                                        <p:cTn id="12" dur="1000"/>
                                        <p:tgtEl>
                                          <p:spTgt spid="170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09">
                                            <p:txEl>
                                              <p:pRg st="2" end="2"/>
                                            </p:txEl>
                                          </p:spTgt>
                                        </p:tgtEl>
                                        <p:attrNameLst>
                                          <p:attrName>style.visibility</p:attrName>
                                        </p:attrNameLst>
                                      </p:cBhvr>
                                      <p:to>
                                        <p:strVal val="visible"/>
                                      </p:to>
                                    </p:set>
                                    <p:animEffect transition="in" filter="fade">
                                      <p:cBhvr>
                                        <p:cTn id="17" dur="1000"/>
                                        <p:tgtEl>
                                          <p:spTgt spid="170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09">
                                            <p:txEl>
                                              <p:pRg st="3" end="3"/>
                                            </p:txEl>
                                          </p:spTgt>
                                        </p:tgtEl>
                                        <p:attrNameLst>
                                          <p:attrName>style.visibility</p:attrName>
                                        </p:attrNameLst>
                                      </p:cBhvr>
                                      <p:to>
                                        <p:strVal val="visible"/>
                                      </p:to>
                                    </p:set>
                                    <p:animEffect transition="in" filter="fade">
                                      <p:cBhvr>
                                        <p:cTn id="22" dur="1000"/>
                                        <p:tgtEl>
                                          <p:spTgt spid="170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09">
                                            <p:txEl>
                                              <p:pRg st="4" end="4"/>
                                            </p:txEl>
                                          </p:spTgt>
                                        </p:tgtEl>
                                        <p:attrNameLst>
                                          <p:attrName>style.visibility</p:attrName>
                                        </p:attrNameLst>
                                      </p:cBhvr>
                                      <p:to>
                                        <p:strVal val="visible"/>
                                      </p:to>
                                    </p:set>
                                    <p:animEffect transition="in" filter="fade">
                                      <p:cBhvr>
                                        <p:cTn id="27" dur="1000"/>
                                        <p:tgtEl>
                                          <p:spTgt spid="170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9">
                                            <p:txEl>
                                              <p:pRg st="5" end="5"/>
                                            </p:txEl>
                                          </p:spTgt>
                                        </p:tgtEl>
                                        <p:attrNameLst>
                                          <p:attrName>style.visibility</p:attrName>
                                        </p:attrNameLst>
                                      </p:cBhvr>
                                      <p:to>
                                        <p:strVal val="visible"/>
                                      </p:to>
                                    </p:set>
                                    <p:animEffect transition="in" filter="fade">
                                      <p:cBhvr>
                                        <p:cTn id="32" dur="1000"/>
                                        <p:tgtEl>
                                          <p:spTgt spid="170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09">
                                            <p:txEl>
                                              <p:pRg st="6" end="6"/>
                                            </p:txEl>
                                          </p:spTgt>
                                        </p:tgtEl>
                                        <p:attrNameLst>
                                          <p:attrName>style.visibility</p:attrName>
                                        </p:attrNameLst>
                                      </p:cBhvr>
                                      <p:to>
                                        <p:strVal val="visible"/>
                                      </p:to>
                                    </p:set>
                                    <p:animEffect transition="in" filter="fade">
                                      <p:cBhvr>
                                        <p:cTn id="37" dur="1000"/>
                                        <p:tgtEl>
                                          <p:spTgt spid="170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09">
                                            <p:txEl>
                                              <p:pRg st="7" end="7"/>
                                            </p:txEl>
                                          </p:spTgt>
                                        </p:tgtEl>
                                        <p:attrNameLst>
                                          <p:attrName>style.visibility</p:attrName>
                                        </p:attrNameLst>
                                      </p:cBhvr>
                                      <p:to>
                                        <p:strVal val="visible"/>
                                      </p:to>
                                    </p:set>
                                    <p:animEffect transition="in" filter="fade">
                                      <p:cBhvr>
                                        <p:cTn id="42" dur="1000"/>
                                        <p:tgtEl>
                                          <p:spTgt spid="17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0" name="Google Shape;1720;p148"/>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1" name="Google Shape;1721;p148"/>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Scope resolution operator</a:t>
            </a:r>
            <a:endParaRPr/>
          </a:p>
        </p:txBody>
      </p:sp>
      <p:sp>
        <p:nvSpPr>
          <p:cNvPr id="1722" name="Google Shape;1722;p14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114</a:t>
            </a:fld>
            <a:endParaRPr/>
          </a:p>
        </p:txBody>
      </p:sp>
      <p:grpSp>
        <p:nvGrpSpPr>
          <p:cNvPr id="1723" name="Google Shape;1723;p148"/>
          <p:cNvGrpSpPr/>
          <p:nvPr/>
        </p:nvGrpSpPr>
        <p:grpSpPr>
          <a:xfrm>
            <a:off x="0" y="6434328"/>
            <a:ext cx="9144000" cy="423671"/>
            <a:chOff x="0" y="6434328"/>
            <a:chExt cx="9144000" cy="423671"/>
          </a:xfrm>
        </p:grpSpPr>
        <p:sp>
          <p:nvSpPr>
            <p:cNvPr id="1724" name="Google Shape;1724;p14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5" name="Google Shape;1725;p14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26" name="Google Shape;1726;p14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27" name="Google Shape;1727;p14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728" name="Google Shape;1728;p14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Unit 3: Tokens and Expressions &amp; Control Structure</a:t>
            </a:r>
            <a:endParaRPr sz="1800" b="0" i="0" u="none" strike="noStrike" cap="none">
              <a:solidFill>
                <a:schemeClr val="dk1"/>
              </a:solidFill>
              <a:latin typeface="Calibri"/>
              <a:ea typeface="Calibri"/>
              <a:cs typeface="Calibri"/>
              <a:sym typeface="Calibri"/>
            </a:endParaRPr>
          </a:p>
        </p:txBody>
      </p:sp>
      <p:pic>
        <p:nvPicPr>
          <p:cNvPr id="1729" name="Google Shape;1729;p148"/>
          <p:cNvPicPr preferRelativeResize="0"/>
          <p:nvPr/>
        </p:nvPicPr>
        <p:blipFill rotWithShape="1">
          <a:blip r:embed="rId5">
            <a:alphaModFix/>
          </a:blip>
          <a:srcRect/>
          <a:stretch/>
        </p:blipFill>
        <p:spPr>
          <a:xfrm>
            <a:off x="228600" y="1400432"/>
            <a:ext cx="7848600" cy="5045006"/>
          </a:xfrm>
          <a:prstGeom prst="rect">
            <a:avLst/>
          </a:prstGeom>
          <a:noFill/>
          <a:ln>
            <a:noFill/>
          </a:ln>
        </p:spPr>
      </p:pic>
      <p:pic>
        <p:nvPicPr>
          <p:cNvPr id="1730" name="Google Shape;1730;p148"/>
          <p:cNvPicPr preferRelativeResize="0"/>
          <p:nvPr/>
        </p:nvPicPr>
        <p:blipFill rotWithShape="1">
          <a:blip r:embed="rId6">
            <a:alphaModFix/>
          </a:blip>
          <a:srcRect/>
          <a:stretch/>
        </p:blipFill>
        <p:spPr>
          <a:xfrm>
            <a:off x="6726949" y="3886200"/>
            <a:ext cx="2340851" cy="2397406"/>
          </a:xfrm>
          <a:prstGeom prst="rect">
            <a:avLst/>
          </a:prstGeom>
          <a:noFill/>
          <a:ln>
            <a:noFill/>
          </a:ln>
        </p:spPr>
      </p:pic>
      <p:sp>
        <p:nvSpPr>
          <p:cNvPr id="1731" name="Google Shape;1731;p148"/>
          <p:cNvSpPr/>
          <p:nvPr/>
        </p:nvSpPr>
        <p:spPr>
          <a:xfrm>
            <a:off x="228600" y="957648"/>
            <a:ext cx="872794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a:solidFill>
                  <a:schemeClr val="dk1"/>
                </a:solidFill>
                <a:latin typeface="Calibri"/>
                <a:ea typeface="Calibri"/>
                <a:cs typeface="Calibri"/>
                <a:sym typeface="Calibri"/>
              </a:rPr>
              <a:t>Use-1: To access global variable:</a:t>
            </a:r>
            <a:endParaRPr sz="1800" b="1"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29"/>
                                        </p:tgtEl>
                                        <p:attrNameLst>
                                          <p:attrName>style.visibility</p:attrName>
                                        </p:attrNameLst>
                                      </p:cBhvr>
                                      <p:to>
                                        <p:strVal val="visible"/>
                                      </p:to>
                                    </p:set>
                                    <p:animEffect transition="in" filter="fade">
                                      <p:cBhvr>
                                        <p:cTn id="7" dur="1000"/>
                                        <p:tgtEl>
                                          <p:spTgt spid="17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0"/>
                                        </p:tgtEl>
                                        <p:attrNameLst>
                                          <p:attrName>style.visibility</p:attrName>
                                        </p:attrNameLst>
                                      </p:cBhvr>
                                      <p:to>
                                        <p:strVal val="visible"/>
                                      </p:to>
                                    </p:set>
                                    <p:animEffect transition="in" filter="fade">
                                      <p:cBhvr>
                                        <p:cTn id="12" dur="1000"/>
                                        <p:tgtEl>
                                          <p:spTgt spid="17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1">
                                            <p:txEl>
                                              <p:pRg st="0" end="0"/>
                                            </p:txEl>
                                          </p:spTgt>
                                        </p:tgtEl>
                                        <p:attrNameLst>
                                          <p:attrName>style.visibility</p:attrName>
                                        </p:attrNameLst>
                                      </p:cBhvr>
                                      <p:to>
                                        <p:strVal val="visible"/>
                                      </p:to>
                                    </p:set>
                                    <p:animEffect transition="in" filter="fade">
                                      <p:cBhvr>
                                        <p:cTn id="17" dur="1000"/>
                                        <p:tgtEl>
                                          <p:spTgt spid="173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1735"/>
        <p:cNvGrpSpPr/>
        <p:nvPr/>
      </p:nvGrpSpPr>
      <p:grpSpPr>
        <a:xfrm>
          <a:off x="0" y="0"/>
          <a:ext cx="0" cy="0"/>
          <a:chOff x="0" y="0"/>
          <a:chExt cx="0" cy="0"/>
        </a:xfrm>
      </p:grpSpPr>
      <p:sp>
        <p:nvSpPr>
          <p:cNvPr id="1736" name="Google Shape;1736;p149"/>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37" name="Google Shape;1737;p149"/>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Scope resolution operator</a:t>
            </a:r>
            <a:endParaRPr/>
          </a:p>
        </p:txBody>
      </p:sp>
      <p:sp>
        <p:nvSpPr>
          <p:cNvPr id="1738" name="Google Shape;1738;p14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115</a:t>
            </a:fld>
            <a:endParaRPr/>
          </a:p>
        </p:txBody>
      </p:sp>
      <p:grpSp>
        <p:nvGrpSpPr>
          <p:cNvPr id="1739" name="Google Shape;1739;p149"/>
          <p:cNvGrpSpPr/>
          <p:nvPr/>
        </p:nvGrpSpPr>
        <p:grpSpPr>
          <a:xfrm>
            <a:off x="0" y="6434328"/>
            <a:ext cx="9144000" cy="423671"/>
            <a:chOff x="0" y="6434328"/>
            <a:chExt cx="9144000" cy="423671"/>
          </a:xfrm>
        </p:grpSpPr>
        <p:sp>
          <p:nvSpPr>
            <p:cNvPr id="1740" name="Google Shape;1740;p14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1" name="Google Shape;1741;p14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42" name="Google Shape;1742;p14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43" name="Google Shape;1743;p14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744" name="Google Shape;1744;p14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Unit 3: Tokens and Expressions &amp; Control Structure</a:t>
            </a:r>
            <a:endParaRPr sz="1800" b="0" i="0" u="none" strike="noStrike" cap="none">
              <a:solidFill>
                <a:schemeClr val="dk1"/>
              </a:solidFill>
              <a:latin typeface="Calibri"/>
              <a:ea typeface="Calibri"/>
              <a:cs typeface="Calibri"/>
              <a:sym typeface="Calibri"/>
            </a:endParaRPr>
          </a:p>
        </p:txBody>
      </p:sp>
      <p:sp>
        <p:nvSpPr>
          <p:cNvPr id="1745" name="Google Shape;1745;p149"/>
          <p:cNvSpPr/>
          <p:nvPr/>
        </p:nvSpPr>
        <p:spPr>
          <a:xfrm>
            <a:off x="228600" y="990600"/>
            <a:ext cx="872794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Use-2: To define a function outside a class:</a:t>
            </a:r>
            <a:endParaRPr sz="1800" b="1" i="0" u="none" strike="noStrike" cap="none">
              <a:solidFill>
                <a:schemeClr val="dk1"/>
              </a:solidFill>
              <a:latin typeface="Calibri"/>
              <a:ea typeface="Calibri"/>
              <a:cs typeface="Calibri"/>
              <a:sym typeface="Calibri"/>
            </a:endParaRPr>
          </a:p>
        </p:txBody>
      </p:sp>
      <p:pic>
        <p:nvPicPr>
          <p:cNvPr id="1746" name="Google Shape;1746;p149"/>
          <p:cNvPicPr preferRelativeResize="0"/>
          <p:nvPr/>
        </p:nvPicPr>
        <p:blipFill rotWithShape="1">
          <a:blip r:embed="rId5">
            <a:alphaModFix/>
          </a:blip>
          <a:srcRect/>
          <a:stretch/>
        </p:blipFill>
        <p:spPr>
          <a:xfrm>
            <a:off x="152400" y="1638300"/>
            <a:ext cx="6885113" cy="4686300"/>
          </a:xfrm>
          <a:prstGeom prst="rect">
            <a:avLst/>
          </a:prstGeom>
          <a:noFill/>
          <a:ln>
            <a:noFill/>
          </a:ln>
        </p:spPr>
      </p:pic>
      <p:pic>
        <p:nvPicPr>
          <p:cNvPr id="1747" name="Google Shape;1747;p149"/>
          <p:cNvPicPr preferRelativeResize="0"/>
          <p:nvPr/>
        </p:nvPicPr>
        <p:blipFill rotWithShape="1">
          <a:blip r:embed="rId6">
            <a:alphaModFix/>
          </a:blip>
          <a:srcRect/>
          <a:stretch/>
        </p:blipFill>
        <p:spPr>
          <a:xfrm>
            <a:off x="7037513" y="3331312"/>
            <a:ext cx="1716405" cy="52049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5">
                                            <p:txEl>
                                              <p:pRg st="0" end="0"/>
                                            </p:txEl>
                                          </p:spTgt>
                                        </p:tgtEl>
                                        <p:attrNameLst>
                                          <p:attrName>style.visibility</p:attrName>
                                        </p:attrNameLst>
                                      </p:cBhvr>
                                      <p:to>
                                        <p:strVal val="visible"/>
                                      </p:to>
                                    </p:set>
                                    <p:animEffect transition="in" filter="fade">
                                      <p:cBhvr>
                                        <p:cTn id="7" dur="1000"/>
                                        <p:tgtEl>
                                          <p:spTgt spid="17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46"/>
                                        </p:tgtEl>
                                        <p:attrNameLst>
                                          <p:attrName>style.visibility</p:attrName>
                                        </p:attrNameLst>
                                      </p:cBhvr>
                                      <p:to>
                                        <p:strVal val="visible"/>
                                      </p:to>
                                    </p:set>
                                    <p:animEffect transition="in" filter="fade">
                                      <p:cBhvr>
                                        <p:cTn id="12" dur="1000"/>
                                        <p:tgtEl>
                                          <p:spTgt spid="17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47"/>
                                        </p:tgtEl>
                                        <p:attrNameLst>
                                          <p:attrName>style.visibility</p:attrName>
                                        </p:attrNameLst>
                                      </p:cBhvr>
                                      <p:to>
                                        <p:strVal val="visible"/>
                                      </p:to>
                                    </p:set>
                                    <p:animEffect transition="in" filter="fade">
                                      <p:cBhvr>
                                        <p:cTn id="17" dur="1000"/>
                                        <p:tgtEl>
                                          <p:spTgt spid="1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150"/>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3" name="Google Shape;1753;p150"/>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Scope resolution operator</a:t>
            </a:r>
            <a:endParaRPr/>
          </a:p>
        </p:txBody>
      </p:sp>
      <p:sp>
        <p:nvSpPr>
          <p:cNvPr id="1754" name="Google Shape;1754;p15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116</a:t>
            </a:fld>
            <a:endParaRPr/>
          </a:p>
        </p:txBody>
      </p:sp>
      <p:grpSp>
        <p:nvGrpSpPr>
          <p:cNvPr id="1755" name="Google Shape;1755;p150"/>
          <p:cNvGrpSpPr/>
          <p:nvPr/>
        </p:nvGrpSpPr>
        <p:grpSpPr>
          <a:xfrm>
            <a:off x="0" y="6434328"/>
            <a:ext cx="9144000" cy="423671"/>
            <a:chOff x="0" y="6434328"/>
            <a:chExt cx="9144000" cy="423671"/>
          </a:xfrm>
        </p:grpSpPr>
        <p:sp>
          <p:nvSpPr>
            <p:cNvPr id="1756" name="Google Shape;1756;p15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7" name="Google Shape;1757;p15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58" name="Google Shape;1758;p15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59" name="Google Shape;1759;p15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760" name="Google Shape;1760;p15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Unit 3: Tokens and Expressions &amp; Control Structure</a:t>
            </a:r>
            <a:endParaRPr sz="1800" b="0" i="0" u="none" strike="noStrike" cap="none">
              <a:solidFill>
                <a:schemeClr val="dk1"/>
              </a:solidFill>
              <a:latin typeface="Calibri"/>
              <a:ea typeface="Calibri"/>
              <a:cs typeface="Calibri"/>
              <a:sym typeface="Calibri"/>
            </a:endParaRPr>
          </a:p>
        </p:txBody>
      </p:sp>
      <p:sp>
        <p:nvSpPr>
          <p:cNvPr id="1761" name="Google Shape;1761;p150"/>
          <p:cNvSpPr/>
          <p:nvPr/>
        </p:nvSpPr>
        <p:spPr>
          <a:xfrm>
            <a:off x="228599" y="990600"/>
            <a:ext cx="8727947" cy="16312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Use-3: Refer to a class inside another class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a:solidFill>
                  <a:schemeClr val="dk1"/>
                </a:solidFill>
                <a:latin typeface="Calibri"/>
                <a:ea typeface="Calibri"/>
                <a:cs typeface="Calibri"/>
                <a:sym typeface="Calibri"/>
              </a:rPr>
            </a:br>
            <a:endParaRPr sz="1800" b="0" i="0" u="none" strike="noStrike" cap="none">
              <a:solidFill>
                <a:schemeClr val="dk1"/>
              </a:solidFill>
              <a:latin typeface="Calibri"/>
              <a:ea typeface="Calibri"/>
              <a:cs typeface="Calibri"/>
              <a:sym typeface="Calibri"/>
            </a:endParaRPr>
          </a:p>
        </p:txBody>
      </p:sp>
      <p:pic>
        <p:nvPicPr>
          <p:cNvPr id="1762" name="Google Shape;1762;p150"/>
          <p:cNvPicPr preferRelativeResize="0"/>
          <p:nvPr/>
        </p:nvPicPr>
        <p:blipFill rotWithShape="1">
          <a:blip r:embed="rId5">
            <a:alphaModFix/>
          </a:blip>
          <a:srcRect/>
          <a:stretch/>
        </p:blipFill>
        <p:spPr>
          <a:xfrm>
            <a:off x="228600" y="1493211"/>
            <a:ext cx="4419600" cy="4983789"/>
          </a:xfrm>
          <a:prstGeom prst="rect">
            <a:avLst/>
          </a:prstGeom>
          <a:noFill/>
          <a:ln>
            <a:noFill/>
          </a:ln>
        </p:spPr>
      </p:pic>
      <p:pic>
        <p:nvPicPr>
          <p:cNvPr id="1763" name="Google Shape;1763;p150"/>
          <p:cNvPicPr preferRelativeResize="0"/>
          <p:nvPr/>
        </p:nvPicPr>
        <p:blipFill rotWithShape="1">
          <a:blip r:embed="rId6">
            <a:alphaModFix/>
          </a:blip>
          <a:srcRect/>
          <a:stretch/>
        </p:blipFill>
        <p:spPr>
          <a:xfrm>
            <a:off x="6248400" y="3235712"/>
            <a:ext cx="762000" cy="6504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61">
                                            <p:txEl>
                                              <p:pRg st="0" end="0"/>
                                            </p:txEl>
                                          </p:spTgt>
                                        </p:tgtEl>
                                        <p:attrNameLst>
                                          <p:attrName>style.visibility</p:attrName>
                                        </p:attrNameLst>
                                      </p:cBhvr>
                                      <p:to>
                                        <p:strVal val="visible"/>
                                      </p:to>
                                    </p:set>
                                    <p:animEffect transition="in" filter="fade">
                                      <p:cBhvr>
                                        <p:cTn id="7" dur="1000"/>
                                        <p:tgtEl>
                                          <p:spTgt spid="17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1">
                                            <p:txEl>
                                              <p:pRg st="1" end="1"/>
                                            </p:txEl>
                                          </p:spTgt>
                                        </p:tgtEl>
                                        <p:attrNameLst>
                                          <p:attrName>style.visibility</p:attrName>
                                        </p:attrNameLst>
                                      </p:cBhvr>
                                      <p:to>
                                        <p:strVal val="visible"/>
                                      </p:to>
                                    </p:set>
                                    <p:animEffect transition="in" filter="fade">
                                      <p:cBhvr>
                                        <p:cTn id="12" dur="1000"/>
                                        <p:tgtEl>
                                          <p:spTgt spid="17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61">
                                            <p:txEl>
                                              <p:pRg st="2" end="2"/>
                                            </p:txEl>
                                          </p:spTgt>
                                        </p:tgtEl>
                                        <p:attrNameLst>
                                          <p:attrName>style.visibility</p:attrName>
                                        </p:attrNameLst>
                                      </p:cBhvr>
                                      <p:to>
                                        <p:strVal val="visible"/>
                                      </p:to>
                                    </p:set>
                                    <p:animEffect transition="in" filter="fade">
                                      <p:cBhvr>
                                        <p:cTn id="17" dur="1000"/>
                                        <p:tgtEl>
                                          <p:spTgt spid="17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61">
                                            <p:txEl>
                                              <p:pRg st="3" end="3"/>
                                            </p:txEl>
                                          </p:spTgt>
                                        </p:tgtEl>
                                        <p:attrNameLst>
                                          <p:attrName>style.visibility</p:attrName>
                                        </p:attrNameLst>
                                      </p:cBhvr>
                                      <p:to>
                                        <p:strVal val="visible"/>
                                      </p:to>
                                    </p:set>
                                    <p:animEffect transition="in" filter="fade">
                                      <p:cBhvr>
                                        <p:cTn id="22" dur="1000"/>
                                        <p:tgtEl>
                                          <p:spTgt spid="17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62"/>
                                        </p:tgtEl>
                                        <p:attrNameLst>
                                          <p:attrName>style.visibility</p:attrName>
                                        </p:attrNameLst>
                                      </p:cBhvr>
                                      <p:to>
                                        <p:strVal val="visible"/>
                                      </p:to>
                                    </p:set>
                                    <p:animEffect transition="in" filter="fade">
                                      <p:cBhvr>
                                        <p:cTn id="27" dur="1000"/>
                                        <p:tgtEl>
                                          <p:spTgt spid="17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63"/>
                                        </p:tgtEl>
                                        <p:attrNameLst>
                                          <p:attrName>style.visibility</p:attrName>
                                        </p:attrNameLst>
                                      </p:cBhvr>
                                      <p:to>
                                        <p:strVal val="visible"/>
                                      </p:to>
                                    </p:set>
                                    <p:animEffect transition="in" filter="fade">
                                      <p:cBhvr>
                                        <p:cTn id="32" dur="1000"/>
                                        <p:tgtEl>
                                          <p:spTgt spid="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1767"/>
        <p:cNvGrpSpPr/>
        <p:nvPr/>
      </p:nvGrpSpPr>
      <p:grpSpPr>
        <a:xfrm>
          <a:off x="0" y="0"/>
          <a:ext cx="0" cy="0"/>
          <a:chOff x="0" y="0"/>
          <a:chExt cx="0" cy="0"/>
        </a:xfrm>
      </p:grpSpPr>
      <p:sp>
        <p:nvSpPr>
          <p:cNvPr id="1768" name="Google Shape;1768;p151"/>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69" name="Google Shape;1769;p151"/>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Scope resolution operator</a:t>
            </a:r>
            <a:endParaRPr/>
          </a:p>
        </p:txBody>
      </p:sp>
      <p:sp>
        <p:nvSpPr>
          <p:cNvPr id="1770" name="Google Shape;1770;p15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117</a:t>
            </a:fld>
            <a:endParaRPr/>
          </a:p>
        </p:txBody>
      </p:sp>
      <p:grpSp>
        <p:nvGrpSpPr>
          <p:cNvPr id="1771" name="Google Shape;1771;p151"/>
          <p:cNvGrpSpPr/>
          <p:nvPr/>
        </p:nvGrpSpPr>
        <p:grpSpPr>
          <a:xfrm>
            <a:off x="0" y="6434328"/>
            <a:ext cx="9144000" cy="423671"/>
            <a:chOff x="0" y="6434328"/>
            <a:chExt cx="9144000" cy="423671"/>
          </a:xfrm>
        </p:grpSpPr>
        <p:sp>
          <p:nvSpPr>
            <p:cNvPr id="1772" name="Google Shape;1772;p15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73" name="Google Shape;1773;p15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74" name="Google Shape;1774;p15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75" name="Google Shape;1775;p15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776" name="Google Shape;1776;p15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FFF"/>
                </a:solidFill>
                <a:latin typeface="Calibri"/>
                <a:ea typeface="Calibri"/>
                <a:cs typeface="Calibri"/>
                <a:sym typeface="Calibri"/>
              </a:rPr>
              <a:t>Unit 3: Tokens and Expressions &amp; Control Structure</a:t>
            </a:r>
            <a:endParaRPr sz="1800" b="0" i="0" u="none" strike="noStrike" cap="none">
              <a:solidFill>
                <a:schemeClr val="dk1"/>
              </a:solidFill>
              <a:latin typeface="Calibri"/>
              <a:ea typeface="Calibri"/>
              <a:cs typeface="Calibri"/>
              <a:sym typeface="Calibri"/>
            </a:endParaRPr>
          </a:p>
        </p:txBody>
      </p:sp>
      <p:sp>
        <p:nvSpPr>
          <p:cNvPr id="1777" name="Google Shape;1777;p151"/>
          <p:cNvSpPr/>
          <p:nvPr/>
        </p:nvSpPr>
        <p:spPr>
          <a:xfrm>
            <a:off x="228599" y="990600"/>
            <a:ext cx="8727947" cy="50167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Use-4: Namespace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Use-5: To access a class’s static variables (Slide  51)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Use-6: In case of multiple Inheritance(Unit-4)</a:t>
            </a:r>
            <a:br>
              <a:rPr lang="en-US" sz="2800" b="1" i="0" u="none" strike="noStrike" cap="none">
                <a:solidFill>
                  <a:schemeClr val="dk1"/>
                </a:solidFill>
                <a:latin typeface="Calibri"/>
                <a:ea typeface="Calibri"/>
                <a:cs typeface="Calibri"/>
                <a:sym typeface="Calibri"/>
              </a:rPr>
            </a:br>
            <a:endParaRPr sz="2800" b="1" i="0" u="none" strike="noStrike" cap="none">
              <a:solidFill>
                <a:schemeClr val="dk1"/>
              </a:solidFill>
              <a:latin typeface="Calibri"/>
              <a:ea typeface="Calibri"/>
              <a:cs typeface="Calibri"/>
              <a:sym typeface="Calibri"/>
            </a:endParaRPr>
          </a:p>
        </p:txBody>
      </p:sp>
      <p:pic>
        <p:nvPicPr>
          <p:cNvPr id="1778" name="Google Shape;1778;p151"/>
          <p:cNvPicPr preferRelativeResize="0"/>
          <p:nvPr/>
        </p:nvPicPr>
        <p:blipFill rotWithShape="1">
          <a:blip r:embed="rId5">
            <a:alphaModFix/>
          </a:blip>
          <a:srcRect/>
          <a:stretch/>
        </p:blipFill>
        <p:spPr>
          <a:xfrm>
            <a:off x="269240" y="1866328"/>
            <a:ext cx="4343400" cy="2096072"/>
          </a:xfrm>
          <a:prstGeom prst="rect">
            <a:avLst/>
          </a:prstGeom>
          <a:noFill/>
          <a:ln>
            <a:noFill/>
          </a:ln>
        </p:spPr>
      </p:pic>
      <p:pic>
        <p:nvPicPr>
          <p:cNvPr id="1779" name="Google Shape;1779;p151"/>
          <p:cNvPicPr preferRelativeResize="0"/>
          <p:nvPr/>
        </p:nvPicPr>
        <p:blipFill rotWithShape="1">
          <a:blip r:embed="rId6">
            <a:alphaModFix/>
          </a:blip>
          <a:srcRect/>
          <a:stretch/>
        </p:blipFill>
        <p:spPr>
          <a:xfrm>
            <a:off x="6172200" y="2574519"/>
            <a:ext cx="814388" cy="47348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77">
                                            <p:txEl>
                                              <p:pRg st="0" end="0"/>
                                            </p:txEl>
                                          </p:spTgt>
                                        </p:tgtEl>
                                        <p:attrNameLst>
                                          <p:attrName>style.visibility</p:attrName>
                                        </p:attrNameLst>
                                      </p:cBhvr>
                                      <p:to>
                                        <p:strVal val="visible"/>
                                      </p:to>
                                    </p:set>
                                    <p:animEffect transition="in" filter="fade">
                                      <p:cBhvr>
                                        <p:cTn id="7" dur="1000"/>
                                        <p:tgtEl>
                                          <p:spTgt spid="17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77">
                                            <p:txEl>
                                              <p:pRg st="1" end="1"/>
                                            </p:txEl>
                                          </p:spTgt>
                                        </p:tgtEl>
                                        <p:attrNameLst>
                                          <p:attrName>style.visibility</p:attrName>
                                        </p:attrNameLst>
                                      </p:cBhvr>
                                      <p:to>
                                        <p:strVal val="visible"/>
                                      </p:to>
                                    </p:set>
                                    <p:animEffect transition="in" filter="fade">
                                      <p:cBhvr>
                                        <p:cTn id="12" dur="1000"/>
                                        <p:tgtEl>
                                          <p:spTgt spid="177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77">
                                            <p:txEl>
                                              <p:pRg st="2" end="2"/>
                                            </p:txEl>
                                          </p:spTgt>
                                        </p:tgtEl>
                                        <p:attrNameLst>
                                          <p:attrName>style.visibility</p:attrName>
                                        </p:attrNameLst>
                                      </p:cBhvr>
                                      <p:to>
                                        <p:strVal val="visible"/>
                                      </p:to>
                                    </p:set>
                                    <p:animEffect transition="in" filter="fade">
                                      <p:cBhvr>
                                        <p:cTn id="17" dur="1000"/>
                                        <p:tgtEl>
                                          <p:spTgt spid="177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77">
                                            <p:txEl>
                                              <p:pRg st="3" end="3"/>
                                            </p:txEl>
                                          </p:spTgt>
                                        </p:tgtEl>
                                        <p:attrNameLst>
                                          <p:attrName>style.visibility</p:attrName>
                                        </p:attrNameLst>
                                      </p:cBhvr>
                                      <p:to>
                                        <p:strVal val="visible"/>
                                      </p:to>
                                    </p:set>
                                    <p:animEffect transition="in" filter="fade">
                                      <p:cBhvr>
                                        <p:cTn id="22" dur="1000"/>
                                        <p:tgtEl>
                                          <p:spTgt spid="177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77">
                                            <p:txEl>
                                              <p:pRg st="4" end="4"/>
                                            </p:txEl>
                                          </p:spTgt>
                                        </p:tgtEl>
                                        <p:attrNameLst>
                                          <p:attrName>style.visibility</p:attrName>
                                        </p:attrNameLst>
                                      </p:cBhvr>
                                      <p:to>
                                        <p:strVal val="visible"/>
                                      </p:to>
                                    </p:set>
                                    <p:animEffect transition="in" filter="fade">
                                      <p:cBhvr>
                                        <p:cTn id="27" dur="1000"/>
                                        <p:tgtEl>
                                          <p:spTgt spid="177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77">
                                            <p:txEl>
                                              <p:pRg st="5" end="5"/>
                                            </p:txEl>
                                          </p:spTgt>
                                        </p:tgtEl>
                                        <p:attrNameLst>
                                          <p:attrName>style.visibility</p:attrName>
                                        </p:attrNameLst>
                                      </p:cBhvr>
                                      <p:to>
                                        <p:strVal val="visible"/>
                                      </p:to>
                                    </p:set>
                                    <p:animEffect transition="in" filter="fade">
                                      <p:cBhvr>
                                        <p:cTn id="32" dur="1000"/>
                                        <p:tgtEl>
                                          <p:spTgt spid="177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77">
                                            <p:txEl>
                                              <p:pRg st="6" end="6"/>
                                            </p:txEl>
                                          </p:spTgt>
                                        </p:tgtEl>
                                        <p:attrNameLst>
                                          <p:attrName>style.visibility</p:attrName>
                                        </p:attrNameLst>
                                      </p:cBhvr>
                                      <p:to>
                                        <p:strVal val="visible"/>
                                      </p:to>
                                    </p:set>
                                    <p:animEffect transition="in" filter="fade">
                                      <p:cBhvr>
                                        <p:cTn id="37" dur="1000"/>
                                        <p:tgtEl>
                                          <p:spTgt spid="177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77">
                                            <p:txEl>
                                              <p:pRg st="7" end="7"/>
                                            </p:txEl>
                                          </p:spTgt>
                                        </p:tgtEl>
                                        <p:attrNameLst>
                                          <p:attrName>style.visibility</p:attrName>
                                        </p:attrNameLst>
                                      </p:cBhvr>
                                      <p:to>
                                        <p:strVal val="visible"/>
                                      </p:to>
                                    </p:set>
                                    <p:animEffect transition="in" filter="fade">
                                      <p:cBhvr>
                                        <p:cTn id="42" dur="1000"/>
                                        <p:tgtEl>
                                          <p:spTgt spid="177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77">
                                            <p:txEl>
                                              <p:pRg st="8" end="8"/>
                                            </p:txEl>
                                          </p:spTgt>
                                        </p:tgtEl>
                                        <p:attrNameLst>
                                          <p:attrName>style.visibility</p:attrName>
                                        </p:attrNameLst>
                                      </p:cBhvr>
                                      <p:to>
                                        <p:strVal val="visible"/>
                                      </p:to>
                                    </p:set>
                                    <p:animEffect transition="in" filter="fade">
                                      <p:cBhvr>
                                        <p:cTn id="47" dur="1000"/>
                                        <p:tgtEl>
                                          <p:spTgt spid="177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777">
                                            <p:txEl>
                                              <p:pRg st="9" end="9"/>
                                            </p:txEl>
                                          </p:spTgt>
                                        </p:tgtEl>
                                        <p:attrNameLst>
                                          <p:attrName>style.visibility</p:attrName>
                                        </p:attrNameLst>
                                      </p:cBhvr>
                                      <p:to>
                                        <p:strVal val="visible"/>
                                      </p:to>
                                    </p:set>
                                    <p:animEffect transition="in" filter="fade">
                                      <p:cBhvr>
                                        <p:cTn id="52" dur="1000"/>
                                        <p:tgtEl>
                                          <p:spTgt spid="177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777">
                                            <p:txEl>
                                              <p:pRg st="10" end="10"/>
                                            </p:txEl>
                                          </p:spTgt>
                                        </p:tgtEl>
                                        <p:attrNameLst>
                                          <p:attrName>style.visibility</p:attrName>
                                        </p:attrNameLst>
                                      </p:cBhvr>
                                      <p:to>
                                        <p:strVal val="visible"/>
                                      </p:to>
                                    </p:set>
                                    <p:animEffect transition="in" filter="fade">
                                      <p:cBhvr>
                                        <p:cTn id="57" dur="1000"/>
                                        <p:tgtEl>
                                          <p:spTgt spid="177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777">
                                            <p:txEl>
                                              <p:pRg st="11" end="11"/>
                                            </p:txEl>
                                          </p:spTgt>
                                        </p:tgtEl>
                                        <p:attrNameLst>
                                          <p:attrName>style.visibility</p:attrName>
                                        </p:attrNameLst>
                                      </p:cBhvr>
                                      <p:to>
                                        <p:strVal val="visible"/>
                                      </p:to>
                                    </p:set>
                                    <p:animEffect transition="in" filter="fade">
                                      <p:cBhvr>
                                        <p:cTn id="62" dur="1000"/>
                                        <p:tgtEl>
                                          <p:spTgt spid="177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777">
                                            <p:txEl>
                                              <p:pRg st="12" end="12"/>
                                            </p:txEl>
                                          </p:spTgt>
                                        </p:tgtEl>
                                        <p:attrNameLst>
                                          <p:attrName>style.visibility</p:attrName>
                                        </p:attrNameLst>
                                      </p:cBhvr>
                                      <p:to>
                                        <p:strVal val="visible"/>
                                      </p:to>
                                    </p:set>
                                    <p:animEffect transition="in" filter="fade">
                                      <p:cBhvr>
                                        <p:cTn id="67" dur="1000"/>
                                        <p:tgtEl>
                                          <p:spTgt spid="1777">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777">
                                            <p:txEl>
                                              <p:pRg st="13" end="13"/>
                                            </p:txEl>
                                          </p:spTgt>
                                        </p:tgtEl>
                                        <p:attrNameLst>
                                          <p:attrName>style.visibility</p:attrName>
                                        </p:attrNameLst>
                                      </p:cBhvr>
                                      <p:to>
                                        <p:strVal val="visible"/>
                                      </p:to>
                                    </p:set>
                                    <p:animEffect transition="in" filter="fade">
                                      <p:cBhvr>
                                        <p:cTn id="72" dur="1000"/>
                                        <p:tgtEl>
                                          <p:spTgt spid="1777">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78"/>
                                        </p:tgtEl>
                                        <p:attrNameLst>
                                          <p:attrName>style.visibility</p:attrName>
                                        </p:attrNameLst>
                                      </p:cBhvr>
                                      <p:to>
                                        <p:strVal val="visible"/>
                                      </p:to>
                                    </p:set>
                                    <p:animEffect transition="in" filter="fade">
                                      <p:cBhvr>
                                        <p:cTn id="77" dur="1000"/>
                                        <p:tgtEl>
                                          <p:spTgt spid="177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779"/>
                                        </p:tgtEl>
                                        <p:attrNameLst>
                                          <p:attrName>style.visibility</p:attrName>
                                        </p:attrNameLst>
                                      </p:cBhvr>
                                      <p:to>
                                        <p:strVal val="visible"/>
                                      </p:to>
                                    </p:set>
                                    <p:animEffect transition="in" filter="fade">
                                      <p:cBhvr>
                                        <p:cTn id="82" dur="1000"/>
                                        <p:tgtEl>
                                          <p:spTgt spid="17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1783"/>
        <p:cNvGrpSpPr/>
        <p:nvPr/>
      </p:nvGrpSpPr>
      <p:grpSpPr>
        <a:xfrm>
          <a:off x="0" y="0"/>
          <a:ext cx="0" cy="0"/>
          <a:chOff x="0" y="0"/>
          <a:chExt cx="0" cy="0"/>
        </a:xfrm>
      </p:grpSpPr>
      <p:sp>
        <p:nvSpPr>
          <p:cNvPr id="1784" name="Google Shape;1784;p152"/>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5" name="Google Shape;1785;p152"/>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Recursion</a:t>
            </a:r>
            <a:endParaRPr/>
          </a:p>
        </p:txBody>
      </p:sp>
      <p:sp>
        <p:nvSpPr>
          <p:cNvPr id="1786" name="Google Shape;1786;p15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118</a:t>
            </a:fld>
            <a:endParaRPr/>
          </a:p>
        </p:txBody>
      </p:sp>
      <p:grpSp>
        <p:nvGrpSpPr>
          <p:cNvPr id="1787" name="Google Shape;1787;p152"/>
          <p:cNvGrpSpPr/>
          <p:nvPr/>
        </p:nvGrpSpPr>
        <p:grpSpPr>
          <a:xfrm>
            <a:off x="0" y="6434328"/>
            <a:ext cx="9144000" cy="423671"/>
            <a:chOff x="0" y="6434328"/>
            <a:chExt cx="9144000" cy="423671"/>
          </a:xfrm>
        </p:grpSpPr>
        <p:sp>
          <p:nvSpPr>
            <p:cNvPr id="1788" name="Google Shape;1788;p15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89" name="Google Shape;1789;p15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90" name="Google Shape;1790;p15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791" name="Google Shape;1791;p15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792" name="Google Shape;1792;p152"/>
          <p:cNvSpPr/>
          <p:nvPr/>
        </p:nvSpPr>
        <p:spPr>
          <a:xfrm>
            <a:off x="297353" y="990600"/>
            <a:ext cx="8763000" cy="2677616"/>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1" i="0" u="none" strike="noStrike" cap="none">
                <a:solidFill>
                  <a:srgbClr val="0070C0"/>
                </a:solidFill>
                <a:latin typeface="Calibri"/>
                <a:ea typeface="Calibri"/>
                <a:cs typeface="Calibri"/>
                <a:sym typeface="Calibri"/>
              </a:rPr>
              <a:t>Recursion</a:t>
            </a:r>
            <a:r>
              <a:rPr lang="en-US" sz="2800" b="0" i="0" u="none" strike="noStrike" cap="none">
                <a:solidFill>
                  <a:schemeClr val="dk1"/>
                </a:solidFill>
                <a:latin typeface="Calibri"/>
                <a:ea typeface="Calibri"/>
                <a:cs typeface="Calibri"/>
                <a:sym typeface="Calibri"/>
              </a:rPr>
              <a:t> in C++ is a technique in which a function calls itself repeatedly until a given condition is satisfied.</a:t>
            </a:r>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 function that calls itself is called a </a:t>
            </a:r>
            <a:r>
              <a:rPr lang="en-US" sz="2800" b="1" i="0" u="none" strike="noStrike" cap="none">
                <a:solidFill>
                  <a:srgbClr val="0070C0"/>
                </a:solidFill>
                <a:latin typeface="Calibri"/>
                <a:ea typeface="Calibri"/>
                <a:cs typeface="Calibri"/>
                <a:sym typeface="Calibri"/>
              </a:rPr>
              <a:t>recursive function</a:t>
            </a:r>
            <a:r>
              <a:rPr lang="en-US" sz="2800" b="0" i="0" u="none" strike="noStrike" cap="none">
                <a:solidFill>
                  <a:schemeClr val="dk1"/>
                </a:solidFill>
                <a:latin typeface="Calibri"/>
                <a:ea typeface="Calibri"/>
                <a:cs typeface="Calibri"/>
                <a:sym typeface="Calibri"/>
              </a:rPr>
              <a:t>.</a:t>
            </a:r>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1" i="0" u="none" strike="noStrike" cap="none">
                <a:solidFill>
                  <a:srgbClr val="0070C0"/>
                </a:solidFill>
                <a:latin typeface="Calibri"/>
                <a:ea typeface="Calibri"/>
                <a:cs typeface="Calibri"/>
                <a:sym typeface="Calibri"/>
              </a:rPr>
              <a:t>The base condition </a:t>
            </a:r>
            <a:r>
              <a:rPr lang="en-US" sz="2800" b="0" i="0" u="none" strike="noStrike" cap="none">
                <a:solidFill>
                  <a:schemeClr val="dk1"/>
                </a:solidFill>
                <a:latin typeface="Calibri"/>
                <a:ea typeface="Calibri"/>
                <a:cs typeface="Calibri"/>
                <a:sym typeface="Calibri"/>
              </a:rPr>
              <a:t>is the condition that is used to terminate the recursion. The recursive function will keep calling itself till the base condition is satisfied</a:t>
            </a:r>
            <a:endParaRPr/>
          </a:p>
        </p:txBody>
      </p:sp>
      <p:sp>
        <p:nvSpPr>
          <p:cNvPr id="1793" name="Google Shape;1793;p15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2">
                                            <p:txEl>
                                              <p:pRg st="0" end="0"/>
                                            </p:txEl>
                                          </p:spTgt>
                                        </p:tgtEl>
                                        <p:attrNameLst>
                                          <p:attrName>style.visibility</p:attrName>
                                        </p:attrNameLst>
                                      </p:cBhvr>
                                      <p:to>
                                        <p:strVal val="visible"/>
                                      </p:to>
                                    </p:set>
                                    <p:animEffect transition="in" filter="fade">
                                      <p:cBhvr>
                                        <p:cTn id="7" dur="1000"/>
                                        <p:tgtEl>
                                          <p:spTgt spid="17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2">
                                            <p:txEl>
                                              <p:pRg st="1" end="1"/>
                                            </p:txEl>
                                          </p:spTgt>
                                        </p:tgtEl>
                                        <p:attrNameLst>
                                          <p:attrName>style.visibility</p:attrName>
                                        </p:attrNameLst>
                                      </p:cBhvr>
                                      <p:to>
                                        <p:strVal val="visible"/>
                                      </p:to>
                                    </p:set>
                                    <p:animEffect transition="in" filter="fade">
                                      <p:cBhvr>
                                        <p:cTn id="12" dur="1000"/>
                                        <p:tgtEl>
                                          <p:spTgt spid="17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2">
                                            <p:txEl>
                                              <p:pRg st="2" end="2"/>
                                            </p:txEl>
                                          </p:spTgt>
                                        </p:tgtEl>
                                        <p:attrNameLst>
                                          <p:attrName>style.visibility</p:attrName>
                                        </p:attrNameLst>
                                      </p:cBhvr>
                                      <p:to>
                                        <p:strVal val="visible"/>
                                      </p:to>
                                    </p:set>
                                    <p:animEffect transition="in" filter="fade">
                                      <p:cBhvr>
                                        <p:cTn id="17" dur="1000"/>
                                        <p:tgtEl>
                                          <p:spTgt spid="179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1797"/>
        <p:cNvGrpSpPr/>
        <p:nvPr/>
      </p:nvGrpSpPr>
      <p:grpSpPr>
        <a:xfrm>
          <a:off x="0" y="0"/>
          <a:ext cx="0" cy="0"/>
          <a:chOff x="0" y="0"/>
          <a:chExt cx="0" cy="0"/>
        </a:xfrm>
      </p:grpSpPr>
      <p:sp>
        <p:nvSpPr>
          <p:cNvPr id="1798" name="Google Shape;1798;p153"/>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99" name="Google Shape;1799;p153"/>
          <p:cNvSpPr txBox="1">
            <a:spLocks noGrp="1"/>
          </p:cNvSpPr>
          <p:nvPr>
            <p:ph type="title"/>
          </p:nvPr>
        </p:nvSpPr>
        <p:spPr>
          <a:xfrm>
            <a:off x="-1" y="129286"/>
            <a:ext cx="9143999"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Recursion</a:t>
            </a:r>
            <a:endParaRPr/>
          </a:p>
        </p:txBody>
      </p:sp>
      <p:sp>
        <p:nvSpPr>
          <p:cNvPr id="1800" name="Google Shape;1800;p15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119</a:t>
            </a:fld>
            <a:endParaRPr/>
          </a:p>
        </p:txBody>
      </p:sp>
      <p:grpSp>
        <p:nvGrpSpPr>
          <p:cNvPr id="1801" name="Google Shape;1801;p153"/>
          <p:cNvGrpSpPr/>
          <p:nvPr/>
        </p:nvGrpSpPr>
        <p:grpSpPr>
          <a:xfrm>
            <a:off x="0" y="6434328"/>
            <a:ext cx="9144000" cy="423671"/>
            <a:chOff x="0" y="6434328"/>
            <a:chExt cx="9144000" cy="423671"/>
          </a:xfrm>
        </p:grpSpPr>
        <p:sp>
          <p:nvSpPr>
            <p:cNvPr id="1802" name="Google Shape;1802;p15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03" name="Google Shape;1803;p15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04" name="Google Shape;1804;p15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05" name="Google Shape;1805;p15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806" name="Google Shape;1806;p15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pic>
        <p:nvPicPr>
          <p:cNvPr id="1807" name="Google Shape;1807;p153"/>
          <p:cNvPicPr preferRelativeResize="0"/>
          <p:nvPr/>
        </p:nvPicPr>
        <p:blipFill rotWithShape="1">
          <a:blip r:embed="rId5">
            <a:alphaModFix/>
          </a:blip>
          <a:srcRect/>
          <a:stretch/>
        </p:blipFill>
        <p:spPr>
          <a:xfrm>
            <a:off x="385570" y="846075"/>
            <a:ext cx="4607053" cy="4935893"/>
          </a:xfrm>
          <a:prstGeom prst="rect">
            <a:avLst/>
          </a:prstGeom>
          <a:noFill/>
          <a:ln>
            <a:noFill/>
          </a:ln>
        </p:spPr>
      </p:pic>
      <p:pic>
        <p:nvPicPr>
          <p:cNvPr id="1808" name="Google Shape;1808;p153"/>
          <p:cNvPicPr preferRelativeResize="0"/>
          <p:nvPr/>
        </p:nvPicPr>
        <p:blipFill rotWithShape="1">
          <a:blip r:embed="rId6">
            <a:alphaModFix/>
          </a:blip>
          <a:srcRect/>
          <a:stretch/>
        </p:blipFill>
        <p:spPr>
          <a:xfrm>
            <a:off x="5359595" y="868234"/>
            <a:ext cx="3596952" cy="3275045"/>
          </a:xfrm>
          <a:prstGeom prst="rect">
            <a:avLst/>
          </a:prstGeom>
          <a:noFill/>
          <a:ln>
            <a:noFill/>
          </a:ln>
        </p:spPr>
      </p:pic>
      <p:pic>
        <p:nvPicPr>
          <p:cNvPr id="1809" name="Google Shape;1809;p153"/>
          <p:cNvPicPr preferRelativeResize="0"/>
          <p:nvPr/>
        </p:nvPicPr>
        <p:blipFill rotWithShape="1">
          <a:blip r:embed="rId7">
            <a:alphaModFix/>
          </a:blip>
          <a:srcRect/>
          <a:stretch/>
        </p:blipFill>
        <p:spPr>
          <a:xfrm>
            <a:off x="5490702" y="4802328"/>
            <a:ext cx="3417204" cy="544408"/>
          </a:xfrm>
          <a:prstGeom prst="rect">
            <a:avLst/>
          </a:prstGeom>
          <a:noFill/>
          <a:ln>
            <a:noFill/>
          </a:ln>
        </p:spPr>
      </p:pic>
      <p:sp>
        <p:nvSpPr>
          <p:cNvPr id="1810" name="Google Shape;1810;p153"/>
          <p:cNvSpPr txBox="1"/>
          <p:nvPr/>
        </p:nvSpPr>
        <p:spPr>
          <a:xfrm>
            <a:off x="277241" y="5714126"/>
            <a:ext cx="8714359" cy="861774"/>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500" b="1" i="0" u="none" strike="noStrike" cap="none">
                <a:solidFill>
                  <a:srgbClr val="0070C0"/>
                </a:solidFill>
                <a:latin typeface="Arial"/>
                <a:ea typeface="Arial"/>
                <a:cs typeface="Arial"/>
                <a:sym typeface="Arial"/>
              </a:rPr>
              <a:t>Practice Program</a:t>
            </a:r>
            <a:r>
              <a:rPr lang="en-US" sz="2500" b="1" i="0" u="none" strike="noStrike" cap="none">
                <a:solidFill>
                  <a:srgbClr val="000000"/>
                </a:solidFill>
                <a:latin typeface="Arial"/>
                <a:ea typeface="Arial"/>
                <a:cs typeface="Arial"/>
                <a:sym typeface="Arial"/>
              </a:rPr>
              <a:t>: Write C++ Program to Display Fibonacci Series using Recursion.</a:t>
            </a:r>
            <a:endParaRPr sz="2500" b="1"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6"/>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5" name="Google Shape;205;p46"/>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Inline functions</a:t>
            </a:r>
            <a:endParaRPr/>
          </a:p>
        </p:txBody>
      </p:sp>
      <p:sp>
        <p:nvSpPr>
          <p:cNvPr id="206" name="Google Shape;206;p4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12</a:t>
            </a:fld>
            <a:endParaRPr/>
          </a:p>
        </p:txBody>
      </p:sp>
      <p:sp>
        <p:nvSpPr>
          <p:cNvPr id="207" name="Google Shape;207;p46"/>
          <p:cNvSpPr txBox="1"/>
          <p:nvPr/>
        </p:nvSpPr>
        <p:spPr>
          <a:xfrm>
            <a:off x="248193" y="910858"/>
            <a:ext cx="8708353" cy="4014561"/>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To eliminate the cost of calls to small functions, C++ proposes a new feature called inline function.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An </a:t>
            </a:r>
            <a:r>
              <a:rPr lang="en-US" sz="2800" b="1" i="0" u="none" strike="noStrike" cap="none">
                <a:solidFill>
                  <a:srgbClr val="0070C0"/>
                </a:solidFill>
                <a:latin typeface="Calibri"/>
                <a:ea typeface="Calibri"/>
                <a:cs typeface="Calibri"/>
                <a:sym typeface="Calibri"/>
              </a:rPr>
              <a:t>inline function</a:t>
            </a:r>
            <a:r>
              <a:rPr lang="en-US" sz="2800" b="0" i="0" u="none" strike="noStrike" cap="none">
                <a:solidFill>
                  <a:schemeClr val="dk1"/>
                </a:solidFill>
                <a:latin typeface="Calibri"/>
                <a:ea typeface="Calibri"/>
                <a:cs typeface="Calibri"/>
                <a:sym typeface="Calibri"/>
              </a:rPr>
              <a:t> is a function that is expanded in line when it is invoked. That is, the compiler replaces the function call with the corresponding function code (something similar to macros expansion).</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Syntax:</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grpSp>
        <p:nvGrpSpPr>
          <p:cNvPr id="208" name="Google Shape;208;p46"/>
          <p:cNvGrpSpPr/>
          <p:nvPr/>
        </p:nvGrpSpPr>
        <p:grpSpPr>
          <a:xfrm>
            <a:off x="0" y="6434328"/>
            <a:ext cx="9144000" cy="423671"/>
            <a:chOff x="0" y="6434328"/>
            <a:chExt cx="9144000" cy="423671"/>
          </a:xfrm>
        </p:grpSpPr>
        <p:sp>
          <p:nvSpPr>
            <p:cNvPr id="209" name="Google Shape;209;p4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0" name="Google Shape;210;p4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1" name="Google Shape;211;p4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12" name="Google Shape;212;p4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213" name="Google Shape;213;p46"/>
          <p:cNvPicPr preferRelativeResize="0"/>
          <p:nvPr/>
        </p:nvPicPr>
        <p:blipFill rotWithShape="1">
          <a:blip r:embed="rId5">
            <a:alphaModFix/>
          </a:blip>
          <a:srcRect/>
          <a:stretch/>
        </p:blipFill>
        <p:spPr>
          <a:xfrm>
            <a:off x="2133600" y="4629150"/>
            <a:ext cx="5867400" cy="1238250"/>
          </a:xfrm>
          <a:prstGeom prst="rect">
            <a:avLst/>
          </a:prstGeom>
          <a:noFill/>
          <a:ln>
            <a:noFill/>
          </a:ln>
        </p:spPr>
      </p:pic>
      <p:sp>
        <p:nvSpPr>
          <p:cNvPr id="214" name="Google Shape;214;p4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fade">
                                      <p:cBhvr>
                                        <p:cTn id="7" dur="1000"/>
                                        <p:tgtEl>
                                          <p:spTgt spid="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xEl>
                                              <p:pRg st="1" end="1"/>
                                            </p:txEl>
                                          </p:spTgt>
                                        </p:tgtEl>
                                        <p:attrNameLst>
                                          <p:attrName>style.visibility</p:attrName>
                                        </p:attrNameLst>
                                      </p:cBhvr>
                                      <p:to>
                                        <p:strVal val="visible"/>
                                      </p:to>
                                    </p:set>
                                    <p:animEffect transition="in" filter="fade">
                                      <p:cBhvr>
                                        <p:cTn id="12" dur="1000"/>
                                        <p:tgtEl>
                                          <p:spTgt spid="2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
                                            <p:txEl>
                                              <p:pRg st="2" end="2"/>
                                            </p:txEl>
                                          </p:spTgt>
                                        </p:tgtEl>
                                        <p:attrNameLst>
                                          <p:attrName>style.visibility</p:attrName>
                                        </p:attrNameLst>
                                      </p:cBhvr>
                                      <p:to>
                                        <p:strVal val="visible"/>
                                      </p:to>
                                    </p:set>
                                    <p:animEffect transition="in" filter="fade">
                                      <p:cBhvr>
                                        <p:cTn id="17" dur="1000"/>
                                        <p:tgtEl>
                                          <p:spTgt spid="2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7">
                                            <p:txEl>
                                              <p:pRg st="3" end="3"/>
                                            </p:txEl>
                                          </p:spTgt>
                                        </p:tgtEl>
                                        <p:attrNameLst>
                                          <p:attrName>style.visibility</p:attrName>
                                        </p:attrNameLst>
                                      </p:cBhvr>
                                      <p:to>
                                        <p:strVal val="visible"/>
                                      </p:to>
                                    </p:set>
                                    <p:animEffect transition="in" filter="fade">
                                      <p:cBhvr>
                                        <p:cTn id="22" dur="1000"/>
                                        <p:tgtEl>
                                          <p:spTgt spid="20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7">
                                            <p:txEl>
                                              <p:pRg st="4" end="4"/>
                                            </p:txEl>
                                          </p:spTgt>
                                        </p:tgtEl>
                                        <p:attrNameLst>
                                          <p:attrName>style.visibility</p:attrName>
                                        </p:attrNameLst>
                                      </p:cBhvr>
                                      <p:to>
                                        <p:strVal val="visible"/>
                                      </p:to>
                                    </p:set>
                                    <p:animEffect transition="in" filter="fade">
                                      <p:cBhvr>
                                        <p:cTn id="27" dur="1000"/>
                                        <p:tgtEl>
                                          <p:spTgt spid="20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3"/>
                                        </p:tgtEl>
                                        <p:attrNameLst>
                                          <p:attrName>style.visibility</p:attrName>
                                        </p:attrNameLst>
                                      </p:cBhvr>
                                      <p:to>
                                        <p:strVal val="visible"/>
                                      </p:to>
                                    </p:set>
                                    <p:animEffect transition="in" filter="fade">
                                      <p:cBhvr>
                                        <p:cTn id="32" dur="1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1814"/>
        <p:cNvGrpSpPr/>
        <p:nvPr/>
      </p:nvGrpSpPr>
      <p:grpSpPr>
        <a:xfrm>
          <a:off x="0" y="0"/>
          <a:ext cx="0" cy="0"/>
          <a:chOff x="0" y="0"/>
          <a:chExt cx="0" cy="0"/>
        </a:xfrm>
      </p:grpSpPr>
      <p:sp>
        <p:nvSpPr>
          <p:cNvPr id="1815" name="Google Shape;1815;p30"/>
          <p:cNvSpPr txBox="1">
            <a:spLocks noGrp="1"/>
          </p:cNvSpPr>
          <p:nvPr>
            <p:ph type="title"/>
          </p:nvPr>
        </p:nvSpPr>
        <p:spPr>
          <a:xfrm>
            <a:off x="2901188" y="2748400"/>
            <a:ext cx="3306445" cy="1366400"/>
          </a:xfrm>
          <a:prstGeom prst="rect">
            <a:avLst/>
          </a:prstGeom>
          <a:noFill/>
          <a:ln>
            <a:noFill/>
          </a:ln>
        </p:spPr>
        <p:txBody>
          <a:bodyPr spcFirstLastPara="1" wrap="square" lIns="0" tIns="12050" rIns="0" bIns="0" anchor="t" anchorCtr="0">
            <a:spAutoFit/>
          </a:bodyPr>
          <a:lstStyle/>
          <a:p>
            <a:pPr marL="12700" lvl="0" indent="0" algn="ctr" rtl="0">
              <a:lnSpc>
                <a:spcPct val="100000"/>
              </a:lnSpc>
              <a:spcBef>
                <a:spcPts val="0"/>
              </a:spcBef>
              <a:spcAft>
                <a:spcPts val="0"/>
              </a:spcAft>
              <a:buSzPts val="1400"/>
              <a:buNone/>
            </a:pPr>
            <a:r>
              <a:rPr lang="en-US"/>
              <a:t>End of Unit-2</a:t>
            </a: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7"/>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0" name="Google Shape;220;p47"/>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Inline functions</a:t>
            </a:r>
            <a:endParaRPr/>
          </a:p>
        </p:txBody>
      </p:sp>
      <p:sp>
        <p:nvSpPr>
          <p:cNvPr id="221" name="Google Shape;221;p4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13</a:t>
            </a:fld>
            <a:endParaRPr/>
          </a:p>
        </p:txBody>
      </p:sp>
      <p:grpSp>
        <p:nvGrpSpPr>
          <p:cNvPr id="222" name="Google Shape;222;p47"/>
          <p:cNvGrpSpPr/>
          <p:nvPr/>
        </p:nvGrpSpPr>
        <p:grpSpPr>
          <a:xfrm>
            <a:off x="0" y="6434328"/>
            <a:ext cx="9144000" cy="423671"/>
            <a:chOff x="0" y="6434328"/>
            <a:chExt cx="9144000" cy="423671"/>
          </a:xfrm>
        </p:grpSpPr>
        <p:sp>
          <p:nvSpPr>
            <p:cNvPr id="223" name="Google Shape;223;p4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4" name="Google Shape;224;p4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5" name="Google Shape;225;p4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26" name="Google Shape;226;p4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227" name="Google Shape;227;p47"/>
          <p:cNvPicPr preferRelativeResize="0"/>
          <p:nvPr/>
        </p:nvPicPr>
        <p:blipFill rotWithShape="1">
          <a:blip r:embed="rId5">
            <a:alphaModFix/>
          </a:blip>
          <a:srcRect/>
          <a:stretch/>
        </p:blipFill>
        <p:spPr>
          <a:xfrm>
            <a:off x="228600" y="1485900"/>
            <a:ext cx="7781925" cy="3619500"/>
          </a:xfrm>
          <a:prstGeom prst="rect">
            <a:avLst/>
          </a:prstGeom>
          <a:noFill/>
          <a:ln>
            <a:noFill/>
          </a:ln>
        </p:spPr>
      </p:pic>
      <p:pic>
        <p:nvPicPr>
          <p:cNvPr id="228" name="Google Shape;228;p47"/>
          <p:cNvPicPr preferRelativeResize="0"/>
          <p:nvPr/>
        </p:nvPicPr>
        <p:blipFill rotWithShape="1">
          <a:blip r:embed="rId6">
            <a:alphaModFix/>
          </a:blip>
          <a:srcRect/>
          <a:stretch/>
        </p:blipFill>
        <p:spPr>
          <a:xfrm>
            <a:off x="5988552" y="2514600"/>
            <a:ext cx="2393448" cy="533397"/>
          </a:xfrm>
          <a:prstGeom prst="rect">
            <a:avLst/>
          </a:prstGeom>
          <a:noFill/>
          <a:ln>
            <a:noFill/>
          </a:ln>
        </p:spPr>
      </p:pic>
      <p:sp>
        <p:nvSpPr>
          <p:cNvPr id="229" name="Google Shape;229;p4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fade">
                                      <p:cBhvr>
                                        <p:cTn id="12" dur="10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8"/>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5" name="Google Shape;235;p48"/>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Inline functions</a:t>
            </a:r>
            <a:endParaRPr/>
          </a:p>
        </p:txBody>
      </p:sp>
      <p:sp>
        <p:nvSpPr>
          <p:cNvPr id="236" name="Google Shape;236;p4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14</a:t>
            </a:fld>
            <a:endParaRPr/>
          </a:p>
        </p:txBody>
      </p:sp>
      <p:grpSp>
        <p:nvGrpSpPr>
          <p:cNvPr id="237" name="Google Shape;237;p48"/>
          <p:cNvGrpSpPr/>
          <p:nvPr/>
        </p:nvGrpSpPr>
        <p:grpSpPr>
          <a:xfrm>
            <a:off x="0" y="6434328"/>
            <a:ext cx="9144000" cy="423671"/>
            <a:chOff x="0" y="6434328"/>
            <a:chExt cx="9144000" cy="423671"/>
          </a:xfrm>
        </p:grpSpPr>
        <p:sp>
          <p:nvSpPr>
            <p:cNvPr id="238" name="Google Shape;238;p4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9" name="Google Shape;239;p4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0" name="Google Shape;240;p4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41" name="Google Shape;241;p4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42" name="Google Shape;242;p48"/>
          <p:cNvSpPr txBox="1"/>
          <p:nvPr/>
        </p:nvSpPr>
        <p:spPr>
          <a:xfrm>
            <a:off x="248193" y="1066800"/>
            <a:ext cx="8708353" cy="4014561"/>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NOTE: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All inline functions must be </a:t>
            </a:r>
            <a:r>
              <a:rPr lang="en-US" sz="2800" b="1" i="0" u="none" strike="noStrike" cap="none">
                <a:solidFill>
                  <a:srgbClr val="0070C0"/>
                </a:solidFill>
                <a:latin typeface="Calibri"/>
                <a:ea typeface="Calibri"/>
                <a:cs typeface="Calibri"/>
                <a:sym typeface="Calibri"/>
              </a:rPr>
              <a:t>defined</a:t>
            </a:r>
            <a:r>
              <a:rPr lang="en-US" sz="2800" b="0" i="0" u="none" strike="noStrike" cap="none">
                <a:solidFill>
                  <a:schemeClr val="dk1"/>
                </a:solidFill>
                <a:latin typeface="Calibri"/>
                <a:ea typeface="Calibri"/>
                <a:cs typeface="Calibri"/>
                <a:sym typeface="Calibri"/>
              </a:rPr>
              <a:t> before they are called.</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To make a function inline, prefix the keyword </a:t>
            </a:r>
            <a:r>
              <a:rPr lang="en-US" sz="2800" b="1" i="0" u="none" strike="noStrike" cap="none">
                <a:solidFill>
                  <a:schemeClr val="dk1"/>
                </a:solidFill>
                <a:latin typeface="Calibri"/>
                <a:ea typeface="Calibri"/>
                <a:cs typeface="Calibri"/>
                <a:sym typeface="Calibri"/>
              </a:rPr>
              <a:t>inline</a:t>
            </a:r>
            <a:r>
              <a:rPr lang="en-US" sz="2800" b="0" i="0" u="none" strike="noStrike" cap="none">
                <a:solidFill>
                  <a:schemeClr val="dk1"/>
                </a:solidFill>
                <a:latin typeface="Calibri"/>
                <a:ea typeface="Calibri"/>
                <a:cs typeface="Calibri"/>
                <a:sym typeface="Calibri"/>
              </a:rPr>
              <a:t> to the function definition.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Usually, functions are made inline when they are </a:t>
            </a:r>
            <a:r>
              <a:rPr lang="en-US" sz="2800" b="1" i="0" u="none" strike="noStrike" cap="none">
                <a:solidFill>
                  <a:srgbClr val="0070C0"/>
                </a:solidFill>
                <a:latin typeface="Calibri"/>
                <a:ea typeface="Calibri"/>
                <a:cs typeface="Calibri"/>
                <a:sym typeface="Calibri"/>
              </a:rPr>
              <a:t>small</a:t>
            </a:r>
            <a:r>
              <a:rPr lang="en-US" sz="2800" b="0" i="0" u="none" strike="noStrike" cap="none">
                <a:solidFill>
                  <a:schemeClr val="dk1"/>
                </a:solidFill>
                <a:latin typeface="Calibri"/>
                <a:ea typeface="Calibri"/>
                <a:cs typeface="Calibri"/>
                <a:sym typeface="Calibri"/>
              </a:rPr>
              <a:t> enough to be defined in one or two lines.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If the function grows in size, the speed benefit of inline function diminish.</a:t>
            </a:r>
            <a:endParaRPr sz="1400" b="0" i="0" u="none" strike="noStrike" cap="none">
              <a:solidFill>
                <a:srgbClr val="000000"/>
              </a:solidFill>
              <a:latin typeface="Arial"/>
              <a:ea typeface="Arial"/>
              <a:cs typeface="Arial"/>
              <a:sym typeface="Arial"/>
            </a:endParaRPr>
          </a:p>
        </p:txBody>
      </p:sp>
      <p:sp>
        <p:nvSpPr>
          <p:cNvPr id="243" name="Google Shape;243;p4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animEffect transition="in" filter="fade">
                                      <p:cBhvr>
                                        <p:cTn id="7" dur="1000"/>
                                        <p:tgtEl>
                                          <p:spTgt spid="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2">
                                            <p:txEl>
                                              <p:pRg st="1" end="1"/>
                                            </p:txEl>
                                          </p:spTgt>
                                        </p:tgtEl>
                                        <p:attrNameLst>
                                          <p:attrName>style.visibility</p:attrName>
                                        </p:attrNameLst>
                                      </p:cBhvr>
                                      <p:to>
                                        <p:strVal val="visible"/>
                                      </p:to>
                                    </p:set>
                                    <p:animEffect transition="in" filter="fade">
                                      <p:cBhvr>
                                        <p:cTn id="12" dur="1000"/>
                                        <p:tgtEl>
                                          <p:spTgt spid="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xEl>
                                              <p:pRg st="2" end="2"/>
                                            </p:txEl>
                                          </p:spTgt>
                                        </p:tgtEl>
                                        <p:attrNameLst>
                                          <p:attrName>style.visibility</p:attrName>
                                        </p:attrNameLst>
                                      </p:cBhvr>
                                      <p:to>
                                        <p:strVal val="visible"/>
                                      </p:to>
                                    </p:set>
                                    <p:animEffect transition="in" filter="fade">
                                      <p:cBhvr>
                                        <p:cTn id="17" dur="1000"/>
                                        <p:tgtEl>
                                          <p:spTgt spid="24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2">
                                            <p:txEl>
                                              <p:pRg st="3" end="3"/>
                                            </p:txEl>
                                          </p:spTgt>
                                        </p:tgtEl>
                                        <p:attrNameLst>
                                          <p:attrName>style.visibility</p:attrName>
                                        </p:attrNameLst>
                                      </p:cBhvr>
                                      <p:to>
                                        <p:strVal val="visible"/>
                                      </p:to>
                                    </p:set>
                                    <p:animEffect transition="in" filter="fade">
                                      <p:cBhvr>
                                        <p:cTn id="22" dur="1000"/>
                                        <p:tgtEl>
                                          <p:spTgt spid="24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2">
                                            <p:txEl>
                                              <p:pRg st="4" end="4"/>
                                            </p:txEl>
                                          </p:spTgt>
                                        </p:tgtEl>
                                        <p:attrNameLst>
                                          <p:attrName>style.visibility</p:attrName>
                                        </p:attrNameLst>
                                      </p:cBhvr>
                                      <p:to>
                                        <p:strVal val="visible"/>
                                      </p:to>
                                    </p:set>
                                    <p:animEffect transition="in" filter="fade">
                                      <p:cBhvr>
                                        <p:cTn id="27" dur="1000"/>
                                        <p:tgtEl>
                                          <p:spTgt spid="24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9"/>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9" name="Google Shape;249;p49"/>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Inline functions</a:t>
            </a:r>
            <a:endParaRPr/>
          </a:p>
        </p:txBody>
      </p:sp>
      <p:sp>
        <p:nvSpPr>
          <p:cNvPr id="250" name="Google Shape;250;p4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15</a:t>
            </a:fld>
            <a:endParaRPr/>
          </a:p>
        </p:txBody>
      </p:sp>
      <p:grpSp>
        <p:nvGrpSpPr>
          <p:cNvPr id="251" name="Google Shape;251;p49"/>
          <p:cNvGrpSpPr/>
          <p:nvPr/>
        </p:nvGrpSpPr>
        <p:grpSpPr>
          <a:xfrm>
            <a:off x="0" y="6434328"/>
            <a:ext cx="9144000" cy="423671"/>
            <a:chOff x="0" y="6434328"/>
            <a:chExt cx="9144000" cy="423671"/>
          </a:xfrm>
        </p:grpSpPr>
        <p:sp>
          <p:nvSpPr>
            <p:cNvPr id="252" name="Google Shape;252;p4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3" name="Google Shape;253;p4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4" name="Google Shape;254;p4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55" name="Google Shape;255;p4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56" name="Google Shape;256;p49"/>
          <p:cNvSpPr txBox="1"/>
          <p:nvPr/>
        </p:nvSpPr>
        <p:spPr>
          <a:xfrm>
            <a:off x="248193" y="1066800"/>
            <a:ext cx="8708353" cy="5307222"/>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Remember, inlining is only a </a:t>
            </a:r>
            <a:r>
              <a:rPr lang="en-US" sz="2800" b="1" i="0" u="none" strike="noStrike" cap="none">
                <a:solidFill>
                  <a:srgbClr val="0070C0"/>
                </a:solidFill>
                <a:latin typeface="Calibri"/>
                <a:ea typeface="Calibri"/>
                <a:cs typeface="Calibri"/>
                <a:sym typeface="Calibri"/>
              </a:rPr>
              <a:t>request</a:t>
            </a:r>
            <a:r>
              <a:rPr lang="en-US" sz="2800" b="0" i="0" u="none" strike="noStrike" cap="none">
                <a:solidFill>
                  <a:schemeClr val="dk1"/>
                </a:solidFill>
                <a:latin typeface="Calibri"/>
                <a:ea typeface="Calibri"/>
                <a:cs typeface="Calibri"/>
                <a:sym typeface="Calibri"/>
              </a:rPr>
              <a:t> to the compiler, not a command.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Compiler can </a:t>
            </a:r>
            <a:r>
              <a:rPr lang="en-US" sz="2800" b="1" i="0" u="none" strike="noStrike" cap="none">
                <a:solidFill>
                  <a:srgbClr val="0070C0"/>
                </a:solidFill>
                <a:latin typeface="Calibri"/>
                <a:ea typeface="Calibri"/>
                <a:cs typeface="Calibri"/>
                <a:sym typeface="Calibri"/>
              </a:rPr>
              <a:t>ignore the request</a:t>
            </a:r>
            <a:r>
              <a:rPr lang="en-US" sz="2800" b="0" i="0" u="none" strike="noStrike" cap="none">
                <a:solidFill>
                  <a:schemeClr val="dk1"/>
                </a:solidFill>
                <a:latin typeface="Calibri"/>
                <a:ea typeface="Calibri"/>
                <a:cs typeface="Calibri"/>
                <a:sym typeface="Calibri"/>
              </a:rPr>
              <a:t> for inlining if function definition is too long or too complicated and compile the function as a normal function.</a:t>
            </a:r>
            <a:endParaRPr sz="2800" b="1"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Some situations where inline expansion may not work:</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If a function contains a loop. (for, while, do-while)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If a function contains static variables.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If a function is recursive.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If a function return type is other than void, and the return statement doesn’t exist in function body.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If a function contains switch or goto statement.</a:t>
            </a:r>
            <a:endParaRPr sz="1400" b="0" i="0" u="none" strike="noStrike" cap="none">
              <a:solidFill>
                <a:srgbClr val="000000"/>
              </a:solidFill>
              <a:latin typeface="Arial"/>
              <a:ea typeface="Arial"/>
              <a:cs typeface="Arial"/>
              <a:sym typeface="Arial"/>
            </a:endParaRPr>
          </a:p>
        </p:txBody>
      </p:sp>
      <p:sp>
        <p:nvSpPr>
          <p:cNvPr id="257" name="Google Shape;257;p4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animEffect transition="in" filter="fade">
                                      <p:cBhvr>
                                        <p:cTn id="7" dur="1000"/>
                                        <p:tgtEl>
                                          <p:spTgt spid="2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
                                            <p:txEl>
                                              <p:pRg st="1" end="1"/>
                                            </p:txEl>
                                          </p:spTgt>
                                        </p:tgtEl>
                                        <p:attrNameLst>
                                          <p:attrName>style.visibility</p:attrName>
                                        </p:attrNameLst>
                                      </p:cBhvr>
                                      <p:to>
                                        <p:strVal val="visible"/>
                                      </p:to>
                                    </p:set>
                                    <p:animEffect transition="in" filter="fade">
                                      <p:cBhvr>
                                        <p:cTn id="12" dur="1000"/>
                                        <p:tgtEl>
                                          <p:spTgt spid="2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xEl>
                                              <p:pRg st="2" end="2"/>
                                            </p:txEl>
                                          </p:spTgt>
                                        </p:tgtEl>
                                        <p:attrNameLst>
                                          <p:attrName>style.visibility</p:attrName>
                                        </p:attrNameLst>
                                      </p:cBhvr>
                                      <p:to>
                                        <p:strVal val="visible"/>
                                      </p:to>
                                    </p:set>
                                    <p:animEffect transition="in" filter="fade">
                                      <p:cBhvr>
                                        <p:cTn id="17" dur="1000"/>
                                        <p:tgtEl>
                                          <p:spTgt spid="2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56">
                                            <p:txEl>
                                              <p:pRg st="3" end="3"/>
                                            </p:txEl>
                                          </p:spTgt>
                                        </p:tgtEl>
                                        <p:attrNameLst>
                                          <p:attrName>style.visibility</p:attrName>
                                        </p:attrNameLst>
                                      </p:cBhvr>
                                      <p:to>
                                        <p:strVal val="visible"/>
                                      </p:to>
                                    </p:set>
                                    <p:animEffect transition="in" filter="fade">
                                      <p:cBhvr>
                                        <p:cTn id="22" dur="1000"/>
                                        <p:tgtEl>
                                          <p:spTgt spid="2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6">
                                            <p:txEl>
                                              <p:pRg st="4" end="4"/>
                                            </p:txEl>
                                          </p:spTgt>
                                        </p:tgtEl>
                                        <p:attrNameLst>
                                          <p:attrName>style.visibility</p:attrName>
                                        </p:attrNameLst>
                                      </p:cBhvr>
                                      <p:to>
                                        <p:strVal val="visible"/>
                                      </p:to>
                                    </p:set>
                                    <p:animEffect transition="in" filter="fade">
                                      <p:cBhvr>
                                        <p:cTn id="27" dur="1000"/>
                                        <p:tgtEl>
                                          <p:spTgt spid="2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6">
                                            <p:txEl>
                                              <p:pRg st="5" end="5"/>
                                            </p:txEl>
                                          </p:spTgt>
                                        </p:tgtEl>
                                        <p:attrNameLst>
                                          <p:attrName>style.visibility</p:attrName>
                                        </p:attrNameLst>
                                      </p:cBhvr>
                                      <p:to>
                                        <p:strVal val="visible"/>
                                      </p:to>
                                    </p:set>
                                    <p:animEffect transition="in" filter="fade">
                                      <p:cBhvr>
                                        <p:cTn id="32" dur="1000"/>
                                        <p:tgtEl>
                                          <p:spTgt spid="2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56">
                                            <p:txEl>
                                              <p:pRg st="6" end="6"/>
                                            </p:txEl>
                                          </p:spTgt>
                                        </p:tgtEl>
                                        <p:attrNameLst>
                                          <p:attrName>style.visibility</p:attrName>
                                        </p:attrNameLst>
                                      </p:cBhvr>
                                      <p:to>
                                        <p:strVal val="visible"/>
                                      </p:to>
                                    </p:set>
                                    <p:animEffect transition="in" filter="fade">
                                      <p:cBhvr>
                                        <p:cTn id="37" dur="1000"/>
                                        <p:tgtEl>
                                          <p:spTgt spid="25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56">
                                            <p:txEl>
                                              <p:pRg st="7" end="7"/>
                                            </p:txEl>
                                          </p:spTgt>
                                        </p:tgtEl>
                                        <p:attrNameLst>
                                          <p:attrName>style.visibility</p:attrName>
                                        </p:attrNameLst>
                                      </p:cBhvr>
                                      <p:to>
                                        <p:strVal val="visible"/>
                                      </p:to>
                                    </p:set>
                                    <p:animEffect transition="in" filter="fade">
                                      <p:cBhvr>
                                        <p:cTn id="42" dur="1000"/>
                                        <p:tgtEl>
                                          <p:spTgt spid="2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50"/>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3" name="Google Shape;263;p50"/>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Inline functions</a:t>
            </a:r>
            <a:endParaRPr/>
          </a:p>
        </p:txBody>
      </p:sp>
      <p:sp>
        <p:nvSpPr>
          <p:cNvPr id="264" name="Google Shape;264;p5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16</a:t>
            </a:fld>
            <a:endParaRPr/>
          </a:p>
        </p:txBody>
      </p:sp>
      <p:grpSp>
        <p:nvGrpSpPr>
          <p:cNvPr id="265" name="Google Shape;265;p50"/>
          <p:cNvGrpSpPr/>
          <p:nvPr/>
        </p:nvGrpSpPr>
        <p:grpSpPr>
          <a:xfrm>
            <a:off x="0" y="6434328"/>
            <a:ext cx="9144000" cy="423671"/>
            <a:chOff x="0" y="6434328"/>
            <a:chExt cx="9144000" cy="423671"/>
          </a:xfrm>
        </p:grpSpPr>
        <p:sp>
          <p:nvSpPr>
            <p:cNvPr id="266" name="Google Shape;266;p5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7" name="Google Shape;267;p5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68" name="Google Shape;268;p5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69" name="Google Shape;269;p5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270" name="Google Shape;270;p50"/>
          <p:cNvPicPr preferRelativeResize="0"/>
          <p:nvPr/>
        </p:nvPicPr>
        <p:blipFill rotWithShape="1">
          <a:blip r:embed="rId5">
            <a:alphaModFix/>
          </a:blip>
          <a:srcRect/>
          <a:stretch/>
        </p:blipFill>
        <p:spPr>
          <a:xfrm>
            <a:off x="228600" y="1013913"/>
            <a:ext cx="5257800" cy="5463087"/>
          </a:xfrm>
          <a:prstGeom prst="rect">
            <a:avLst/>
          </a:prstGeom>
          <a:noFill/>
          <a:ln>
            <a:noFill/>
          </a:ln>
        </p:spPr>
      </p:pic>
      <p:pic>
        <p:nvPicPr>
          <p:cNvPr id="271" name="Google Shape;271;p50"/>
          <p:cNvPicPr preferRelativeResize="0"/>
          <p:nvPr/>
        </p:nvPicPr>
        <p:blipFill rotWithShape="1">
          <a:blip r:embed="rId6">
            <a:alphaModFix/>
          </a:blip>
          <a:srcRect/>
          <a:stretch/>
        </p:blipFill>
        <p:spPr>
          <a:xfrm>
            <a:off x="7086600" y="2969164"/>
            <a:ext cx="933450" cy="494179"/>
          </a:xfrm>
          <a:prstGeom prst="rect">
            <a:avLst/>
          </a:prstGeom>
          <a:noFill/>
          <a:ln>
            <a:noFill/>
          </a:ln>
        </p:spPr>
      </p:pic>
      <p:sp>
        <p:nvSpPr>
          <p:cNvPr id="272" name="Google Shape;272;p5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animEffect transition="in" filter="fade">
                                      <p:cBhvr>
                                        <p:cTn id="7" dur="1000"/>
                                        <p:tgtEl>
                                          <p:spTgt spid="2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1"/>
                                        </p:tgtEl>
                                        <p:attrNameLst>
                                          <p:attrName>style.visibility</p:attrName>
                                        </p:attrNameLst>
                                      </p:cBhvr>
                                      <p:to>
                                        <p:strVal val="visible"/>
                                      </p:to>
                                    </p:set>
                                    <p:animEffect transition="in" filter="fade">
                                      <p:cBhvr>
                                        <p:cTn id="12" dur="1000"/>
                                        <p:tgtEl>
                                          <p:spTgt spid="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1"/>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78" name="Google Shape;278;p51"/>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Default Arguments</a:t>
            </a:r>
            <a:endParaRPr/>
          </a:p>
        </p:txBody>
      </p:sp>
      <p:sp>
        <p:nvSpPr>
          <p:cNvPr id="279" name="Google Shape;279;p5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17</a:t>
            </a:fld>
            <a:endParaRPr/>
          </a:p>
        </p:txBody>
      </p:sp>
      <p:grpSp>
        <p:nvGrpSpPr>
          <p:cNvPr id="280" name="Google Shape;280;p51"/>
          <p:cNvGrpSpPr/>
          <p:nvPr/>
        </p:nvGrpSpPr>
        <p:grpSpPr>
          <a:xfrm>
            <a:off x="0" y="6434328"/>
            <a:ext cx="9144000" cy="423671"/>
            <a:chOff x="0" y="6434328"/>
            <a:chExt cx="9144000" cy="423671"/>
          </a:xfrm>
        </p:grpSpPr>
        <p:sp>
          <p:nvSpPr>
            <p:cNvPr id="281" name="Google Shape;281;p5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2" name="Google Shape;282;p5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83" name="Google Shape;283;p5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84" name="Google Shape;284;p5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285" name="Google Shape;285;p51"/>
          <p:cNvSpPr txBox="1"/>
          <p:nvPr/>
        </p:nvSpPr>
        <p:spPr>
          <a:xfrm>
            <a:off x="248193" y="1066800"/>
            <a:ext cx="8708353" cy="4445448"/>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C++ allows us to call a function without specifying all its arguments.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In such cases, the function assigns a </a:t>
            </a:r>
            <a:r>
              <a:rPr lang="en-US" sz="2800" b="1" i="0" u="none" strike="noStrike" cap="none">
                <a:solidFill>
                  <a:srgbClr val="0070C0"/>
                </a:solidFill>
                <a:latin typeface="Calibri"/>
                <a:ea typeface="Calibri"/>
                <a:cs typeface="Calibri"/>
                <a:sym typeface="Calibri"/>
              </a:rPr>
              <a:t>default value</a:t>
            </a:r>
            <a:r>
              <a:rPr lang="en-US" sz="2800" b="0" i="0" u="none" strike="noStrike" cap="none">
                <a:solidFill>
                  <a:schemeClr val="dk1"/>
                </a:solidFill>
                <a:latin typeface="Calibri"/>
                <a:ea typeface="Calibri"/>
                <a:cs typeface="Calibri"/>
                <a:sym typeface="Calibri"/>
              </a:rPr>
              <a:t> to the parameter which does not have a matching argument in the function call.</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Default values are specified when the function is </a:t>
            </a:r>
            <a:r>
              <a:rPr lang="en-US" sz="2800" b="1" i="0" u="none" strike="noStrike" cap="none">
                <a:solidFill>
                  <a:srgbClr val="0070C0"/>
                </a:solidFill>
                <a:latin typeface="Calibri"/>
                <a:ea typeface="Calibri"/>
                <a:cs typeface="Calibri"/>
                <a:sym typeface="Calibri"/>
              </a:rPr>
              <a:t>declared</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compiler looks at the prototype to see how many arguments a function uses and alerts the program for possible default values.</a:t>
            </a:r>
            <a:endParaRPr sz="1400" b="0" i="0" u="none" strike="noStrike" cap="none">
              <a:solidFill>
                <a:srgbClr val="000000"/>
              </a:solidFill>
              <a:latin typeface="Arial"/>
              <a:ea typeface="Arial"/>
              <a:cs typeface="Arial"/>
              <a:sym typeface="Arial"/>
            </a:endParaRPr>
          </a:p>
        </p:txBody>
      </p:sp>
      <p:sp>
        <p:nvSpPr>
          <p:cNvPr id="286" name="Google Shape;286;p5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animEffect transition="in" filter="fade">
                                      <p:cBhvr>
                                        <p:cTn id="7" dur="1000"/>
                                        <p:tgtEl>
                                          <p:spTgt spid="2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5">
                                            <p:txEl>
                                              <p:pRg st="1" end="1"/>
                                            </p:txEl>
                                          </p:spTgt>
                                        </p:tgtEl>
                                        <p:attrNameLst>
                                          <p:attrName>style.visibility</p:attrName>
                                        </p:attrNameLst>
                                      </p:cBhvr>
                                      <p:to>
                                        <p:strVal val="visible"/>
                                      </p:to>
                                    </p:set>
                                    <p:animEffect transition="in" filter="fade">
                                      <p:cBhvr>
                                        <p:cTn id="12" dur="1000"/>
                                        <p:tgtEl>
                                          <p:spTgt spid="28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5">
                                            <p:txEl>
                                              <p:pRg st="2" end="2"/>
                                            </p:txEl>
                                          </p:spTgt>
                                        </p:tgtEl>
                                        <p:attrNameLst>
                                          <p:attrName>style.visibility</p:attrName>
                                        </p:attrNameLst>
                                      </p:cBhvr>
                                      <p:to>
                                        <p:strVal val="visible"/>
                                      </p:to>
                                    </p:set>
                                    <p:animEffect transition="in" filter="fade">
                                      <p:cBhvr>
                                        <p:cTn id="17" dur="1000"/>
                                        <p:tgtEl>
                                          <p:spTgt spid="28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5">
                                            <p:txEl>
                                              <p:pRg st="3" end="3"/>
                                            </p:txEl>
                                          </p:spTgt>
                                        </p:tgtEl>
                                        <p:attrNameLst>
                                          <p:attrName>style.visibility</p:attrName>
                                        </p:attrNameLst>
                                      </p:cBhvr>
                                      <p:to>
                                        <p:strVal val="visible"/>
                                      </p:to>
                                    </p:set>
                                    <p:animEffect transition="in" filter="fade">
                                      <p:cBhvr>
                                        <p:cTn id="22" dur="1000"/>
                                        <p:tgtEl>
                                          <p:spTgt spid="28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2"/>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2" name="Google Shape;292;p52"/>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Default Arguments</a:t>
            </a:r>
            <a:endParaRPr/>
          </a:p>
        </p:txBody>
      </p:sp>
      <p:sp>
        <p:nvSpPr>
          <p:cNvPr id="293" name="Google Shape;293;p5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18</a:t>
            </a:fld>
            <a:endParaRPr/>
          </a:p>
        </p:txBody>
      </p:sp>
      <p:grpSp>
        <p:nvGrpSpPr>
          <p:cNvPr id="294" name="Google Shape;294;p52"/>
          <p:cNvGrpSpPr/>
          <p:nvPr/>
        </p:nvGrpSpPr>
        <p:grpSpPr>
          <a:xfrm>
            <a:off x="0" y="6434328"/>
            <a:ext cx="9144000" cy="423671"/>
            <a:chOff x="0" y="6434328"/>
            <a:chExt cx="9144000" cy="423671"/>
          </a:xfrm>
        </p:grpSpPr>
        <p:sp>
          <p:nvSpPr>
            <p:cNvPr id="295" name="Google Shape;295;p5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6" name="Google Shape;296;p5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97" name="Google Shape;297;p5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298" name="Google Shape;298;p5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299" name="Google Shape;299;p52"/>
          <p:cNvPicPr preferRelativeResize="0"/>
          <p:nvPr/>
        </p:nvPicPr>
        <p:blipFill rotWithShape="1">
          <a:blip r:embed="rId5">
            <a:alphaModFix/>
          </a:blip>
          <a:srcRect/>
          <a:stretch/>
        </p:blipFill>
        <p:spPr>
          <a:xfrm>
            <a:off x="228600" y="985837"/>
            <a:ext cx="4800600" cy="5033959"/>
          </a:xfrm>
          <a:prstGeom prst="rect">
            <a:avLst/>
          </a:prstGeom>
          <a:noFill/>
          <a:ln>
            <a:noFill/>
          </a:ln>
        </p:spPr>
      </p:pic>
      <p:pic>
        <p:nvPicPr>
          <p:cNvPr id="300" name="Google Shape;300;p52"/>
          <p:cNvPicPr preferRelativeResize="0"/>
          <p:nvPr/>
        </p:nvPicPr>
        <p:blipFill rotWithShape="1">
          <a:blip r:embed="rId6">
            <a:alphaModFix/>
          </a:blip>
          <a:srcRect/>
          <a:stretch/>
        </p:blipFill>
        <p:spPr>
          <a:xfrm>
            <a:off x="7010400" y="2970814"/>
            <a:ext cx="609600" cy="916372"/>
          </a:xfrm>
          <a:prstGeom prst="rect">
            <a:avLst/>
          </a:prstGeom>
          <a:noFill/>
          <a:ln>
            <a:noFill/>
          </a:ln>
        </p:spPr>
      </p:pic>
      <p:sp>
        <p:nvSpPr>
          <p:cNvPr id="301" name="Google Shape;301;p5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fade">
                                      <p:cBhvr>
                                        <p:cTn id="7" dur="1000"/>
                                        <p:tgtEl>
                                          <p:spTgt spid="2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0"/>
                                        </p:tgtEl>
                                        <p:attrNameLst>
                                          <p:attrName>style.visibility</p:attrName>
                                        </p:attrNameLst>
                                      </p:cBhvr>
                                      <p:to>
                                        <p:strVal val="visible"/>
                                      </p:to>
                                    </p:set>
                                    <p:animEffect transition="in" filter="fade">
                                      <p:cBhvr>
                                        <p:cTn id="12" dur="1000"/>
                                        <p:tgtEl>
                                          <p:spTgt spid="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3"/>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07" name="Google Shape;307;p53"/>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Default Arguments</a:t>
            </a:r>
            <a:endParaRPr/>
          </a:p>
        </p:txBody>
      </p:sp>
      <p:sp>
        <p:nvSpPr>
          <p:cNvPr id="308" name="Google Shape;308;p5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19</a:t>
            </a:fld>
            <a:endParaRPr/>
          </a:p>
        </p:txBody>
      </p:sp>
      <p:grpSp>
        <p:nvGrpSpPr>
          <p:cNvPr id="309" name="Google Shape;309;p53"/>
          <p:cNvGrpSpPr/>
          <p:nvPr/>
        </p:nvGrpSpPr>
        <p:grpSpPr>
          <a:xfrm>
            <a:off x="0" y="6434328"/>
            <a:ext cx="9144000" cy="423671"/>
            <a:chOff x="0" y="6434328"/>
            <a:chExt cx="9144000" cy="423671"/>
          </a:xfrm>
        </p:grpSpPr>
        <p:sp>
          <p:nvSpPr>
            <p:cNvPr id="310" name="Google Shape;310;p5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1" name="Google Shape;311;p5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12" name="Google Shape;312;p5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13" name="Google Shape;313;p5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14" name="Google Shape;314;p53"/>
          <p:cNvSpPr txBox="1"/>
          <p:nvPr/>
        </p:nvSpPr>
        <p:spPr>
          <a:xfrm>
            <a:off x="248193" y="1066800"/>
            <a:ext cx="8708353" cy="4445448"/>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NOTE: </a:t>
            </a:r>
            <a:r>
              <a:rPr lang="en-US" sz="2800" b="0" i="0" u="none" strike="noStrike" cap="none">
                <a:solidFill>
                  <a:schemeClr val="dk1"/>
                </a:solidFill>
                <a:latin typeface="Calibri"/>
                <a:ea typeface="Calibri"/>
                <a:cs typeface="Calibri"/>
                <a:sym typeface="Calibri"/>
              </a:rPr>
              <a:t>Only the trailing arguments can have default values and therefore we must add defaults from </a:t>
            </a:r>
            <a:r>
              <a:rPr lang="en-US" sz="2800" b="1" i="0" u="none" strike="noStrike" cap="none">
                <a:solidFill>
                  <a:srgbClr val="0070C0"/>
                </a:solidFill>
                <a:latin typeface="Calibri"/>
                <a:ea typeface="Calibri"/>
                <a:cs typeface="Calibri"/>
                <a:sym typeface="Calibri"/>
              </a:rPr>
              <a:t>right to left</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Default arguments are useful in situations where some arguments always have the same value.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FF0000"/>
              </a:buClr>
              <a:buSzPts val="2800"/>
              <a:buFont typeface="Noto Sans Symbols"/>
              <a:buChar char="⮚"/>
            </a:pPr>
            <a:r>
              <a:rPr lang="en-US" sz="2800" b="1" i="0" u="none" strike="noStrike" cap="none">
                <a:solidFill>
                  <a:srgbClr val="FF0000"/>
                </a:solidFill>
                <a:latin typeface="Calibri"/>
                <a:ea typeface="Calibri"/>
                <a:cs typeface="Calibri"/>
                <a:sym typeface="Calibri"/>
              </a:rPr>
              <a:t>Example:</a:t>
            </a:r>
            <a:r>
              <a:rPr lang="en-US" sz="2800" b="0" i="0" u="none" strike="noStrike" cap="none">
                <a:solidFill>
                  <a:schemeClr val="dk1"/>
                </a:solidFill>
                <a:latin typeface="Calibri"/>
                <a:ea typeface="Calibri"/>
                <a:cs typeface="Calibri"/>
                <a:sym typeface="Calibri"/>
              </a:rPr>
              <a:t> bank interest may remain the same for all customers for a particular period of deposit.</a:t>
            </a:r>
            <a:endParaRPr sz="1400" b="0" i="0" u="none" strike="noStrike" cap="none">
              <a:solidFill>
                <a:srgbClr val="000000"/>
              </a:solidFill>
              <a:latin typeface="Arial"/>
              <a:ea typeface="Arial"/>
              <a:cs typeface="Arial"/>
              <a:sym typeface="Arial"/>
            </a:endParaRPr>
          </a:p>
        </p:txBody>
      </p:sp>
      <p:pic>
        <p:nvPicPr>
          <p:cNvPr id="315" name="Google Shape;315;p53"/>
          <p:cNvPicPr preferRelativeResize="0"/>
          <p:nvPr/>
        </p:nvPicPr>
        <p:blipFill rotWithShape="1">
          <a:blip r:embed="rId5">
            <a:alphaModFix/>
          </a:blip>
          <a:srcRect/>
          <a:stretch/>
        </p:blipFill>
        <p:spPr>
          <a:xfrm>
            <a:off x="1514474" y="2352675"/>
            <a:ext cx="6115050" cy="1076325"/>
          </a:xfrm>
          <a:prstGeom prst="rect">
            <a:avLst/>
          </a:prstGeom>
          <a:noFill/>
          <a:ln>
            <a:noFill/>
          </a:ln>
        </p:spPr>
      </p:pic>
      <p:sp>
        <p:nvSpPr>
          <p:cNvPr id="316" name="Google Shape;316;p5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xEl>
                                              <p:pRg st="0" end="0"/>
                                            </p:txEl>
                                          </p:spTgt>
                                        </p:tgtEl>
                                        <p:attrNameLst>
                                          <p:attrName>style.visibility</p:attrName>
                                        </p:attrNameLst>
                                      </p:cBhvr>
                                      <p:to>
                                        <p:strVal val="visible"/>
                                      </p:to>
                                    </p:set>
                                    <p:animEffect transition="in" filter="fade">
                                      <p:cBhvr>
                                        <p:cTn id="7" dur="1000"/>
                                        <p:tgtEl>
                                          <p:spTgt spid="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4">
                                            <p:txEl>
                                              <p:pRg st="1" end="1"/>
                                            </p:txEl>
                                          </p:spTgt>
                                        </p:tgtEl>
                                        <p:attrNameLst>
                                          <p:attrName>style.visibility</p:attrName>
                                        </p:attrNameLst>
                                      </p:cBhvr>
                                      <p:to>
                                        <p:strVal val="visible"/>
                                      </p:to>
                                    </p:set>
                                    <p:animEffect transition="in" filter="fade">
                                      <p:cBhvr>
                                        <p:cTn id="12" dur="1000"/>
                                        <p:tgtEl>
                                          <p:spTgt spid="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4">
                                            <p:txEl>
                                              <p:pRg st="2" end="2"/>
                                            </p:txEl>
                                          </p:spTgt>
                                        </p:tgtEl>
                                        <p:attrNameLst>
                                          <p:attrName>style.visibility</p:attrName>
                                        </p:attrNameLst>
                                      </p:cBhvr>
                                      <p:to>
                                        <p:strVal val="visible"/>
                                      </p:to>
                                    </p:set>
                                    <p:animEffect transition="in" filter="fade">
                                      <p:cBhvr>
                                        <p:cTn id="17" dur="1000"/>
                                        <p:tgtEl>
                                          <p:spTgt spid="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4">
                                            <p:txEl>
                                              <p:pRg st="3" end="3"/>
                                            </p:txEl>
                                          </p:spTgt>
                                        </p:tgtEl>
                                        <p:attrNameLst>
                                          <p:attrName>style.visibility</p:attrName>
                                        </p:attrNameLst>
                                      </p:cBhvr>
                                      <p:to>
                                        <p:strVal val="visible"/>
                                      </p:to>
                                    </p:set>
                                    <p:animEffect transition="in" filter="fade">
                                      <p:cBhvr>
                                        <p:cTn id="22" dur="1000"/>
                                        <p:tgtEl>
                                          <p:spTgt spid="3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14">
                                            <p:txEl>
                                              <p:pRg st="4" end="4"/>
                                            </p:txEl>
                                          </p:spTgt>
                                        </p:tgtEl>
                                        <p:attrNameLst>
                                          <p:attrName>style.visibility</p:attrName>
                                        </p:attrNameLst>
                                      </p:cBhvr>
                                      <p:to>
                                        <p:strVal val="visible"/>
                                      </p:to>
                                    </p:set>
                                    <p:animEffect transition="in" filter="fade">
                                      <p:cBhvr>
                                        <p:cTn id="27" dur="1000"/>
                                        <p:tgtEl>
                                          <p:spTgt spid="3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14">
                                            <p:txEl>
                                              <p:pRg st="5" end="5"/>
                                            </p:txEl>
                                          </p:spTgt>
                                        </p:tgtEl>
                                        <p:attrNameLst>
                                          <p:attrName>style.visibility</p:attrName>
                                        </p:attrNameLst>
                                      </p:cBhvr>
                                      <p:to>
                                        <p:strVal val="visible"/>
                                      </p:to>
                                    </p:set>
                                    <p:animEffect transition="in" filter="fade">
                                      <p:cBhvr>
                                        <p:cTn id="32" dur="1000"/>
                                        <p:tgtEl>
                                          <p:spTgt spid="3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4">
                                            <p:txEl>
                                              <p:pRg st="6" end="6"/>
                                            </p:txEl>
                                          </p:spTgt>
                                        </p:tgtEl>
                                        <p:attrNameLst>
                                          <p:attrName>style.visibility</p:attrName>
                                        </p:attrNameLst>
                                      </p:cBhvr>
                                      <p:to>
                                        <p:strVal val="visible"/>
                                      </p:to>
                                    </p:set>
                                    <p:animEffect transition="in" filter="fade">
                                      <p:cBhvr>
                                        <p:cTn id="37" dur="1000"/>
                                        <p:tgtEl>
                                          <p:spTgt spid="31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15"/>
                                        </p:tgtEl>
                                        <p:attrNameLst>
                                          <p:attrName>style.visibility</p:attrName>
                                        </p:attrNameLst>
                                      </p:cBhvr>
                                      <p:to>
                                        <p:strVal val="visible"/>
                                      </p:to>
                                    </p:set>
                                    <p:animEffect transition="in" filter="fade">
                                      <p:cBhvr>
                                        <p:cTn id="42" dur="10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2"/>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2"/>
          <p:cNvSpPr txBox="1">
            <a:spLocks noGrp="1"/>
          </p:cNvSpPr>
          <p:nvPr>
            <p:ph type="title"/>
          </p:nvPr>
        </p:nvSpPr>
        <p:spPr>
          <a:xfrm>
            <a:off x="269240" y="129286"/>
            <a:ext cx="5926287" cy="695325"/>
          </a:xfrm>
          <a:prstGeom prst="rect">
            <a:avLst/>
          </a:prstGeom>
          <a:noFill/>
          <a:ln>
            <a:noFill/>
          </a:ln>
        </p:spPr>
        <p:txBody>
          <a:bodyPr spcFirstLastPara="1" wrap="square" lIns="0" tIns="11425" rIns="0" bIns="0" anchor="t" anchorCtr="0">
            <a:spAutoFit/>
          </a:bodyPr>
          <a:lstStyle/>
          <a:p>
            <a:pPr marL="12700" lvl="0" indent="0" algn="l" rtl="0">
              <a:lnSpc>
                <a:spcPct val="100000"/>
              </a:lnSpc>
              <a:spcBef>
                <a:spcPts val="0"/>
              </a:spcBef>
              <a:spcAft>
                <a:spcPts val="0"/>
              </a:spcAft>
              <a:buSzPts val="1400"/>
              <a:buNone/>
            </a:pPr>
            <a:r>
              <a:rPr lang="en-US"/>
              <a:t>Topics to be covered</a:t>
            </a:r>
            <a:endParaRPr/>
          </a:p>
        </p:txBody>
      </p:sp>
      <p:sp>
        <p:nvSpPr>
          <p:cNvPr id="53" name="Google Shape;53;p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a:t>
            </a:fld>
            <a:endParaRPr/>
          </a:p>
        </p:txBody>
      </p:sp>
      <p:sp>
        <p:nvSpPr>
          <p:cNvPr id="54" name="Google Shape;54;p2"/>
          <p:cNvSpPr txBox="1"/>
          <p:nvPr/>
        </p:nvSpPr>
        <p:spPr>
          <a:xfrm>
            <a:off x="269240" y="910858"/>
            <a:ext cx="8722500" cy="5676549"/>
          </a:xfrm>
          <a:prstGeom prst="rect">
            <a:avLst/>
          </a:prstGeom>
          <a:noFill/>
          <a:ln>
            <a:noFill/>
          </a:ln>
        </p:spPr>
        <p:txBody>
          <a:bodyPr spcFirstLastPara="1" wrap="square" lIns="0" tIns="135250" rIns="0" bIns="0" anchor="t" anchorCtr="0">
            <a:spAutoFit/>
          </a:bodyPr>
          <a:lstStyle/>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Function Definitions and Function Prototypes</a:t>
            </a:r>
            <a:endParaRPr/>
          </a:p>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Inline Functions</a:t>
            </a:r>
            <a:endParaRPr/>
          </a:p>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Function-call stack and Activation Records</a:t>
            </a:r>
            <a:endParaRPr/>
          </a:p>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Default argument and object as function argument &amp; returning object</a:t>
            </a:r>
            <a:endParaRPr sz="3000" b="1" i="0" u="none" strike="noStrike" cap="none">
              <a:solidFill>
                <a:schemeClr val="dk1"/>
              </a:solidFill>
              <a:latin typeface="Calibri"/>
              <a:ea typeface="Calibri"/>
              <a:cs typeface="Calibri"/>
              <a:sym typeface="Calibri"/>
            </a:endParaRPr>
          </a:p>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Friend function</a:t>
            </a:r>
            <a:endParaRPr/>
          </a:p>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Static data member and static member function,</a:t>
            </a:r>
            <a:endParaRPr/>
          </a:p>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Constant member function</a:t>
            </a:r>
            <a:endParaRPr/>
          </a:p>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Function Overloading, Function Templates</a:t>
            </a:r>
            <a:endParaRPr/>
          </a:p>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Unary Scope Resolution Operator</a:t>
            </a:r>
            <a:endParaRPr/>
          </a:p>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Introduction to Functional-Style Programming</a:t>
            </a:r>
            <a:endParaRPr sz="3000" b="1" i="0" u="none" strike="noStrike" cap="none">
              <a:solidFill>
                <a:schemeClr val="dk1"/>
              </a:solidFill>
              <a:latin typeface="Calibri"/>
              <a:ea typeface="Calibri"/>
              <a:cs typeface="Calibri"/>
              <a:sym typeface="Calibri"/>
            </a:endParaRPr>
          </a:p>
          <a:p>
            <a:pPr marL="356870" marR="0" lvl="0" indent="-344805" algn="l" rtl="0">
              <a:lnSpc>
                <a:spcPct val="100000"/>
              </a:lnSpc>
              <a:spcBef>
                <a:spcPts val="0"/>
              </a:spcBef>
              <a:spcAft>
                <a:spcPts val="0"/>
              </a:spcAft>
              <a:buClr>
                <a:schemeClr val="dk1"/>
              </a:buClr>
              <a:buSzPts val="3200"/>
              <a:buFont typeface="Noto Sans Symbols"/>
              <a:buChar char="▪"/>
            </a:pPr>
            <a:r>
              <a:rPr lang="en-US" sz="3000" b="1" i="0" u="none" strike="noStrike" cap="none">
                <a:solidFill>
                  <a:schemeClr val="dk1"/>
                </a:solidFill>
                <a:latin typeface="Calibri"/>
                <a:ea typeface="Calibri"/>
                <a:cs typeface="Calibri"/>
                <a:sym typeface="Calibri"/>
              </a:rPr>
              <a:t>Recursion</a:t>
            </a:r>
            <a:endParaRPr sz="3000" b="1" i="0" u="none" strike="noStrike" cap="none">
              <a:solidFill>
                <a:schemeClr val="dk1"/>
              </a:solidFill>
              <a:latin typeface="Calibri"/>
              <a:ea typeface="Calibri"/>
              <a:cs typeface="Calibri"/>
              <a:sym typeface="Calibri"/>
            </a:endParaRPr>
          </a:p>
        </p:txBody>
      </p:sp>
      <p:grpSp>
        <p:nvGrpSpPr>
          <p:cNvPr id="55" name="Google Shape;55;p2"/>
          <p:cNvGrpSpPr/>
          <p:nvPr/>
        </p:nvGrpSpPr>
        <p:grpSpPr>
          <a:xfrm>
            <a:off x="0" y="6434328"/>
            <a:ext cx="9144000" cy="423671"/>
            <a:chOff x="0" y="6434328"/>
            <a:chExt cx="9144000" cy="423671"/>
          </a:xfrm>
        </p:grpSpPr>
        <p:sp>
          <p:nvSpPr>
            <p:cNvPr id="56" name="Google Shape;56;p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 name="Google Shape;57;p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 name="Google Shape;58;p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9" name="Google Shape;59;p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0" name="Google Shape;60;p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4"/>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2" name="Google Shape;322;p54"/>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 Default Arguments</a:t>
            </a:r>
            <a:endParaRPr/>
          </a:p>
        </p:txBody>
      </p:sp>
      <p:sp>
        <p:nvSpPr>
          <p:cNvPr id="323" name="Google Shape;323;p5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20</a:t>
            </a:fld>
            <a:endParaRPr/>
          </a:p>
        </p:txBody>
      </p:sp>
      <p:grpSp>
        <p:nvGrpSpPr>
          <p:cNvPr id="324" name="Google Shape;324;p54"/>
          <p:cNvGrpSpPr/>
          <p:nvPr/>
        </p:nvGrpSpPr>
        <p:grpSpPr>
          <a:xfrm>
            <a:off x="0" y="6434328"/>
            <a:ext cx="9144000" cy="423671"/>
            <a:chOff x="0" y="6434328"/>
            <a:chExt cx="9144000" cy="423671"/>
          </a:xfrm>
        </p:grpSpPr>
        <p:sp>
          <p:nvSpPr>
            <p:cNvPr id="325" name="Google Shape;325;p5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6" name="Google Shape;326;p5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27" name="Google Shape;327;p5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28" name="Google Shape;328;p5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29" name="Google Shape;329;p54"/>
          <p:cNvSpPr txBox="1"/>
          <p:nvPr/>
        </p:nvSpPr>
        <p:spPr>
          <a:xfrm>
            <a:off x="248193" y="685800"/>
            <a:ext cx="8708353" cy="1367682"/>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Write a function called power () that takes two arguments: a double value for n and an int for p, and returns the result as double value. Use </a:t>
            </a:r>
            <a:r>
              <a:rPr lang="en-US" sz="2000" b="1" i="0" u="none" strike="noStrike" cap="none">
                <a:solidFill>
                  <a:srgbClr val="0070C0"/>
                </a:solidFill>
                <a:latin typeface="Calibri"/>
                <a:ea typeface="Calibri"/>
                <a:cs typeface="Calibri"/>
                <a:sym typeface="Calibri"/>
              </a:rPr>
              <a:t>default argument </a:t>
            </a:r>
            <a:r>
              <a:rPr lang="en-US" sz="2000" b="0" i="0" u="none" strike="noStrike" cap="none">
                <a:solidFill>
                  <a:schemeClr val="dk1"/>
                </a:solidFill>
                <a:latin typeface="Calibri"/>
                <a:ea typeface="Calibri"/>
                <a:cs typeface="Calibri"/>
                <a:sym typeface="Calibri"/>
              </a:rPr>
              <a:t>of 2 for p, so that if this argument is omitted, the number will be squared. Write a main () function that gets values from the user to test this function.</a:t>
            </a:r>
            <a:endParaRPr sz="1400" b="0" i="0" u="none" strike="noStrike" cap="none">
              <a:solidFill>
                <a:srgbClr val="000000"/>
              </a:solidFill>
              <a:latin typeface="Arial"/>
              <a:ea typeface="Arial"/>
              <a:cs typeface="Arial"/>
              <a:sym typeface="Arial"/>
            </a:endParaRPr>
          </a:p>
        </p:txBody>
      </p:sp>
      <p:pic>
        <p:nvPicPr>
          <p:cNvPr id="330" name="Google Shape;330;p54"/>
          <p:cNvPicPr preferRelativeResize="0"/>
          <p:nvPr/>
        </p:nvPicPr>
        <p:blipFill rotWithShape="1">
          <a:blip r:embed="rId5">
            <a:alphaModFix/>
          </a:blip>
          <a:srcRect/>
          <a:stretch/>
        </p:blipFill>
        <p:spPr>
          <a:xfrm>
            <a:off x="187454" y="2053482"/>
            <a:ext cx="8804146" cy="4388629"/>
          </a:xfrm>
          <a:prstGeom prst="rect">
            <a:avLst/>
          </a:prstGeom>
          <a:noFill/>
          <a:ln>
            <a:noFill/>
          </a:ln>
        </p:spPr>
      </p:pic>
      <p:pic>
        <p:nvPicPr>
          <p:cNvPr id="331" name="Google Shape;331;p54"/>
          <p:cNvPicPr preferRelativeResize="0"/>
          <p:nvPr/>
        </p:nvPicPr>
        <p:blipFill rotWithShape="1">
          <a:blip r:embed="rId6">
            <a:alphaModFix/>
          </a:blip>
          <a:srcRect/>
          <a:stretch/>
        </p:blipFill>
        <p:spPr>
          <a:xfrm>
            <a:off x="5700402" y="3200917"/>
            <a:ext cx="3223780" cy="695325"/>
          </a:xfrm>
          <a:prstGeom prst="rect">
            <a:avLst/>
          </a:prstGeom>
          <a:noFill/>
          <a:ln>
            <a:noFill/>
          </a:ln>
        </p:spPr>
      </p:pic>
      <p:sp>
        <p:nvSpPr>
          <p:cNvPr id="332" name="Google Shape;332;p5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animEffect transition="in" filter="fade">
                                      <p:cBhvr>
                                        <p:cTn id="7" dur="1000"/>
                                        <p:tgtEl>
                                          <p:spTgt spid="3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30"/>
                                        </p:tgtEl>
                                        <p:attrNameLst>
                                          <p:attrName>style.visibility</p:attrName>
                                        </p:attrNameLst>
                                      </p:cBhvr>
                                      <p:to>
                                        <p:strVal val="visible"/>
                                      </p:to>
                                    </p:set>
                                    <p:animEffect transition="in" filter="fade">
                                      <p:cBhvr>
                                        <p:cTn id="12" dur="1000"/>
                                        <p:tgtEl>
                                          <p:spTgt spid="3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31"/>
                                        </p:tgtEl>
                                        <p:attrNameLst>
                                          <p:attrName>style.visibility</p:attrName>
                                        </p:attrNameLst>
                                      </p:cBhvr>
                                      <p:to>
                                        <p:strVal val="visible"/>
                                      </p:to>
                                    </p:set>
                                    <p:animEffect transition="in" filter="fade">
                                      <p:cBhvr>
                                        <p:cTn id="17" dur="1000"/>
                                        <p:tgtEl>
                                          <p:spTgt spid="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5"/>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38" name="Google Shape;338;p55"/>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Default Arguments</a:t>
            </a:r>
            <a:endParaRPr/>
          </a:p>
        </p:txBody>
      </p:sp>
      <p:sp>
        <p:nvSpPr>
          <p:cNvPr id="339" name="Google Shape;339;p5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21</a:t>
            </a:fld>
            <a:endParaRPr/>
          </a:p>
        </p:txBody>
      </p:sp>
      <p:grpSp>
        <p:nvGrpSpPr>
          <p:cNvPr id="340" name="Google Shape;340;p55"/>
          <p:cNvGrpSpPr/>
          <p:nvPr/>
        </p:nvGrpSpPr>
        <p:grpSpPr>
          <a:xfrm>
            <a:off x="0" y="6434328"/>
            <a:ext cx="9144000" cy="423671"/>
            <a:chOff x="0" y="6434328"/>
            <a:chExt cx="9144000" cy="423671"/>
          </a:xfrm>
        </p:grpSpPr>
        <p:sp>
          <p:nvSpPr>
            <p:cNvPr id="341" name="Google Shape;341;p5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2" name="Google Shape;342;p5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43" name="Google Shape;343;p5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44" name="Google Shape;344;p5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345" name="Google Shape;345;p55"/>
          <p:cNvPicPr preferRelativeResize="0"/>
          <p:nvPr/>
        </p:nvPicPr>
        <p:blipFill rotWithShape="1">
          <a:blip r:embed="rId5">
            <a:alphaModFix/>
          </a:blip>
          <a:srcRect/>
          <a:stretch/>
        </p:blipFill>
        <p:spPr>
          <a:xfrm>
            <a:off x="2286000" y="1066800"/>
            <a:ext cx="4363591" cy="2062788"/>
          </a:xfrm>
          <a:prstGeom prst="rect">
            <a:avLst/>
          </a:prstGeom>
          <a:noFill/>
          <a:ln>
            <a:noFill/>
          </a:ln>
        </p:spPr>
      </p:pic>
      <p:sp>
        <p:nvSpPr>
          <p:cNvPr id="346" name="Google Shape;346;p55"/>
          <p:cNvSpPr/>
          <p:nvPr/>
        </p:nvSpPr>
        <p:spPr>
          <a:xfrm>
            <a:off x="297353" y="3657600"/>
            <a:ext cx="8763000" cy="193899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Calibri"/>
                <a:ea typeface="Calibri"/>
                <a:cs typeface="Calibri"/>
                <a:sym typeface="Calibri"/>
              </a:rPr>
              <a:t>Volume of Ellipsoid = (4/3) × pi × radius1 × radius2 × radius3. Write a program having function volume () which takes three float arguments: radius1, radius 2 and radius3 and returns the volume of an Ellipsoid. Use default argument of 2 for radius1, 3 for radius2 and 4 for radius3 so that if arguments are omitted then the volume of Ellipsoid is always 100.48. Write a main ( ) function that gets values from the user to test this function.</a:t>
            </a:r>
            <a:endParaRPr sz="1400" b="0" i="0" u="none" strike="noStrike" cap="none">
              <a:solidFill>
                <a:srgbClr val="000000"/>
              </a:solidFill>
              <a:latin typeface="Arial"/>
              <a:ea typeface="Arial"/>
              <a:cs typeface="Arial"/>
              <a:sym typeface="Arial"/>
            </a:endParaRPr>
          </a:p>
        </p:txBody>
      </p:sp>
      <p:sp>
        <p:nvSpPr>
          <p:cNvPr id="347" name="Google Shape;347;p5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5"/>
                                        </p:tgtEl>
                                        <p:attrNameLst>
                                          <p:attrName>style.visibility</p:attrName>
                                        </p:attrNameLst>
                                      </p:cBhvr>
                                      <p:to>
                                        <p:strVal val="visible"/>
                                      </p:to>
                                    </p:set>
                                    <p:animEffect transition="in" filter="fade">
                                      <p:cBhvr>
                                        <p:cTn id="7" dur="1000"/>
                                        <p:tgtEl>
                                          <p:spTgt spid="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6"/>
                                        </p:tgtEl>
                                        <p:attrNameLst>
                                          <p:attrName>style.visibility</p:attrName>
                                        </p:attrNameLst>
                                      </p:cBhvr>
                                      <p:to>
                                        <p:strVal val="visible"/>
                                      </p:to>
                                    </p:set>
                                    <p:animEffect transition="in" filter="fade">
                                      <p:cBhvr>
                                        <p:cTn id="12" dur="1000"/>
                                        <p:tgtEl>
                                          <p:spTgt spid="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6"/>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3" name="Google Shape;353;p56"/>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Introduction to Class</a:t>
            </a:r>
            <a:endParaRPr/>
          </a:p>
        </p:txBody>
      </p:sp>
      <p:sp>
        <p:nvSpPr>
          <p:cNvPr id="354" name="Google Shape;354;p5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22</a:t>
            </a:fld>
            <a:endParaRPr/>
          </a:p>
        </p:txBody>
      </p:sp>
      <p:sp>
        <p:nvSpPr>
          <p:cNvPr id="355" name="Google Shape;355;p56"/>
          <p:cNvSpPr txBox="1"/>
          <p:nvPr/>
        </p:nvSpPr>
        <p:spPr>
          <a:xfrm>
            <a:off x="248193" y="910858"/>
            <a:ext cx="8708353" cy="3152786"/>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most important feature of C++ is the “</a:t>
            </a:r>
            <a:r>
              <a:rPr lang="en-US" sz="2800" b="1" i="0" u="none" strike="noStrike" cap="none">
                <a:solidFill>
                  <a:srgbClr val="0070C0"/>
                </a:solidFill>
                <a:latin typeface="Calibri"/>
                <a:ea typeface="Calibri"/>
                <a:cs typeface="Calibri"/>
                <a:sym typeface="Calibri"/>
              </a:rPr>
              <a:t>class</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 class is an extension of the idea of </a:t>
            </a:r>
            <a:r>
              <a:rPr lang="en-US" sz="2800" b="1" i="0" u="none" strike="noStrike" cap="none">
                <a:solidFill>
                  <a:srgbClr val="0070C0"/>
                </a:solidFill>
                <a:latin typeface="Calibri"/>
                <a:ea typeface="Calibri"/>
                <a:cs typeface="Calibri"/>
                <a:sym typeface="Calibri"/>
              </a:rPr>
              <a:t>structure</a:t>
            </a:r>
            <a:r>
              <a:rPr lang="en-US" sz="2800" b="0" i="0" u="none" strike="noStrike" cap="none">
                <a:solidFill>
                  <a:schemeClr val="dk1"/>
                </a:solidFill>
                <a:latin typeface="Calibri"/>
                <a:ea typeface="Calibri"/>
                <a:cs typeface="Calibri"/>
                <a:sym typeface="Calibri"/>
              </a:rPr>
              <a:t> used in C</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It is a new way of creating and implementing a </a:t>
            </a:r>
            <a:r>
              <a:rPr lang="en-US" sz="2800" b="1" i="0" u="none" strike="noStrike" cap="none">
                <a:solidFill>
                  <a:srgbClr val="0070C0"/>
                </a:solidFill>
                <a:latin typeface="Calibri"/>
                <a:ea typeface="Calibri"/>
                <a:cs typeface="Calibri"/>
                <a:sym typeface="Calibri"/>
              </a:rPr>
              <a:t>user-defined data type</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grpSp>
        <p:nvGrpSpPr>
          <p:cNvPr id="356" name="Google Shape;356;p56"/>
          <p:cNvGrpSpPr/>
          <p:nvPr/>
        </p:nvGrpSpPr>
        <p:grpSpPr>
          <a:xfrm>
            <a:off x="0" y="6434328"/>
            <a:ext cx="9144000" cy="423671"/>
            <a:chOff x="0" y="6434328"/>
            <a:chExt cx="9144000" cy="423671"/>
          </a:xfrm>
        </p:grpSpPr>
        <p:sp>
          <p:nvSpPr>
            <p:cNvPr id="357" name="Google Shape;357;p5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8" name="Google Shape;358;p5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9" name="Google Shape;359;p5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60" name="Google Shape;360;p5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361" name="Google Shape;361;p5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5">
                                            <p:txEl>
                                              <p:pRg st="0" end="0"/>
                                            </p:txEl>
                                          </p:spTgt>
                                        </p:tgtEl>
                                        <p:attrNameLst>
                                          <p:attrName>style.visibility</p:attrName>
                                        </p:attrNameLst>
                                      </p:cBhvr>
                                      <p:to>
                                        <p:strVal val="visible"/>
                                      </p:to>
                                    </p:set>
                                    <p:animEffect transition="in" filter="fade">
                                      <p:cBhvr>
                                        <p:cTn id="7" dur="1000"/>
                                        <p:tgtEl>
                                          <p:spTgt spid="3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5">
                                            <p:txEl>
                                              <p:pRg st="1" end="1"/>
                                            </p:txEl>
                                          </p:spTgt>
                                        </p:tgtEl>
                                        <p:attrNameLst>
                                          <p:attrName>style.visibility</p:attrName>
                                        </p:attrNameLst>
                                      </p:cBhvr>
                                      <p:to>
                                        <p:strVal val="visible"/>
                                      </p:to>
                                    </p:set>
                                    <p:animEffect transition="in" filter="fade">
                                      <p:cBhvr>
                                        <p:cTn id="12" dur="1000"/>
                                        <p:tgtEl>
                                          <p:spTgt spid="35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5">
                                            <p:txEl>
                                              <p:pRg st="2" end="2"/>
                                            </p:txEl>
                                          </p:spTgt>
                                        </p:tgtEl>
                                        <p:attrNameLst>
                                          <p:attrName>style.visibility</p:attrName>
                                        </p:attrNameLst>
                                      </p:cBhvr>
                                      <p:to>
                                        <p:strVal val="visible"/>
                                      </p:to>
                                    </p:set>
                                    <p:animEffect transition="in" filter="fade">
                                      <p:cBhvr>
                                        <p:cTn id="17" dur="1000"/>
                                        <p:tgtEl>
                                          <p:spTgt spid="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55">
                                            <p:txEl>
                                              <p:pRg st="3" end="3"/>
                                            </p:txEl>
                                          </p:spTgt>
                                        </p:tgtEl>
                                        <p:attrNameLst>
                                          <p:attrName>style.visibility</p:attrName>
                                        </p:attrNameLst>
                                      </p:cBhvr>
                                      <p:to>
                                        <p:strVal val="visible"/>
                                      </p:to>
                                    </p:set>
                                    <p:animEffect transition="in" filter="fade">
                                      <p:cBhvr>
                                        <p:cTn id="22" dur="1000"/>
                                        <p:tgtEl>
                                          <p:spTgt spid="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55">
                                            <p:txEl>
                                              <p:pRg st="4" end="4"/>
                                            </p:txEl>
                                          </p:spTgt>
                                        </p:tgtEl>
                                        <p:attrNameLst>
                                          <p:attrName>style.visibility</p:attrName>
                                        </p:attrNameLst>
                                      </p:cBhvr>
                                      <p:to>
                                        <p:strVal val="visible"/>
                                      </p:to>
                                    </p:set>
                                    <p:animEffect transition="in" filter="fade">
                                      <p:cBhvr>
                                        <p:cTn id="27" dur="1000"/>
                                        <p:tgtEl>
                                          <p:spTgt spid="3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5">
                                            <p:txEl>
                                              <p:pRg st="5" end="5"/>
                                            </p:txEl>
                                          </p:spTgt>
                                        </p:tgtEl>
                                        <p:attrNameLst>
                                          <p:attrName>style.visibility</p:attrName>
                                        </p:attrNameLst>
                                      </p:cBhvr>
                                      <p:to>
                                        <p:strVal val="visible"/>
                                      </p:to>
                                    </p:set>
                                    <p:animEffect transition="in" filter="fade">
                                      <p:cBhvr>
                                        <p:cTn id="32" dur="1000"/>
                                        <p:tgtEl>
                                          <p:spTgt spid="3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57"/>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7" name="Google Shape;367;p57"/>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 Structure Revisited</a:t>
            </a:r>
            <a:endParaRPr/>
          </a:p>
        </p:txBody>
      </p:sp>
      <p:sp>
        <p:nvSpPr>
          <p:cNvPr id="368" name="Google Shape;368;p5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23</a:t>
            </a:fld>
            <a:endParaRPr/>
          </a:p>
        </p:txBody>
      </p:sp>
      <p:sp>
        <p:nvSpPr>
          <p:cNvPr id="369" name="Google Shape;369;p57"/>
          <p:cNvSpPr txBox="1"/>
          <p:nvPr/>
        </p:nvSpPr>
        <p:spPr>
          <a:xfrm>
            <a:off x="248193" y="910858"/>
            <a:ext cx="8708353" cy="1429237"/>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C Structure provide a method for packing together </a:t>
            </a:r>
            <a:r>
              <a:rPr lang="en-US" sz="2800" b="1" i="0" u="none" strike="noStrike" cap="none">
                <a:solidFill>
                  <a:srgbClr val="0070C0"/>
                </a:solidFill>
                <a:latin typeface="Calibri"/>
                <a:ea typeface="Calibri"/>
                <a:cs typeface="Calibri"/>
                <a:sym typeface="Calibri"/>
              </a:rPr>
              <a:t>data of different data types.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It is </a:t>
            </a:r>
            <a:r>
              <a:rPr lang="en-US" sz="2800" b="1" i="0" u="none" strike="noStrike" cap="none">
                <a:solidFill>
                  <a:schemeClr val="dk1"/>
                </a:solidFill>
                <a:latin typeface="Calibri"/>
                <a:ea typeface="Calibri"/>
                <a:cs typeface="Calibri"/>
                <a:sym typeface="Calibri"/>
              </a:rPr>
              <a:t>user defined data type</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grpSp>
        <p:nvGrpSpPr>
          <p:cNvPr id="370" name="Google Shape;370;p57"/>
          <p:cNvGrpSpPr/>
          <p:nvPr/>
        </p:nvGrpSpPr>
        <p:grpSpPr>
          <a:xfrm>
            <a:off x="0" y="6434328"/>
            <a:ext cx="9144000" cy="423671"/>
            <a:chOff x="0" y="6434328"/>
            <a:chExt cx="9144000" cy="423671"/>
          </a:xfrm>
        </p:grpSpPr>
        <p:sp>
          <p:nvSpPr>
            <p:cNvPr id="371" name="Google Shape;371;p5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2" name="Google Shape;372;p5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73" name="Google Shape;373;p5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74" name="Google Shape;374;p5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375" name="Google Shape;375;p57"/>
          <p:cNvPicPr preferRelativeResize="0"/>
          <p:nvPr/>
        </p:nvPicPr>
        <p:blipFill rotWithShape="1">
          <a:blip r:embed="rId5">
            <a:alphaModFix/>
          </a:blip>
          <a:srcRect/>
          <a:stretch/>
        </p:blipFill>
        <p:spPr>
          <a:xfrm>
            <a:off x="705392" y="2340095"/>
            <a:ext cx="5238208" cy="4102017"/>
          </a:xfrm>
          <a:prstGeom prst="rect">
            <a:avLst/>
          </a:prstGeom>
          <a:noFill/>
          <a:ln>
            <a:noFill/>
          </a:ln>
        </p:spPr>
      </p:pic>
      <p:sp>
        <p:nvSpPr>
          <p:cNvPr id="376" name="Google Shape;376;p5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9">
                                            <p:txEl>
                                              <p:pRg st="0" end="0"/>
                                            </p:txEl>
                                          </p:spTgt>
                                        </p:tgtEl>
                                        <p:attrNameLst>
                                          <p:attrName>style.visibility</p:attrName>
                                        </p:attrNameLst>
                                      </p:cBhvr>
                                      <p:to>
                                        <p:strVal val="visible"/>
                                      </p:to>
                                    </p:set>
                                    <p:animEffect transition="in" filter="fade">
                                      <p:cBhvr>
                                        <p:cTn id="7" dur="1000"/>
                                        <p:tgtEl>
                                          <p:spTgt spid="3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9">
                                            <p:txEl>
                                              <p:pRg st="1" end="1"/>
                                            </p:txEl>
                                          </p:spTgt>
                                        </p:tgtEl>
                                        <p:attrNameLst>
                                          <p:attrName>style.visibility</p:attrName>
                                        </p:attrNameLst>
                                      </p:cBhvr>
                                      <p:to>
                                        <p:strVal val="visible"/>
                                      </p:to>
                                    </p:set>
                                    <p:animEffect transition="in" filter="fade">
                                      <p:cBhvr>
                                        <p:cTn id="12" dur="1000"/>
                                        <p:tgtEl>
                                          <p:spTgt spid="3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5"/>
                                        </p:tgtEl>
                                        <p:attrNameLst>
                                          <p:attrName>style.visibility</p:attrName>
                                        </p:attrNameLst>
                                      </p:cBhvr>
                                      <p:to>
                                        <p:strVal val="visible"/>
                                      </p:to>
                                    </p:set>
                                    <p:animEffect transition="in" filter="fade">
                                      <p:cBhvr>
                                        <p:cTn id="17" dur="1000"/>
                                        <p:tgtEl>
                                          <p:spTgt spid="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8"/>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2" name="Google Shape;382;p58"/>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Limitation of C Structure</a:t>
            </a:r>
            <a:endParaRPr/>
          </a:p>
        </p:txBody>
      </p:sp>
      <p:sp>
        <p:nvSpPr>
          <p:cNvPr id="383" name="Google Shape;383;p5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24</a:t>
            </a:fld>
            <a:endParaRPr/>
          </a:p>
        </p:txBody>
      </p:sp>
      <p:sp>
        <p:nvSpPr>
          <p:cNvPr id="384" name="Google Shape;384;p58"/>
          <p:cNvSpPr txBox="1"/>
          <p:nvPr/>
        </p:nvSpPr>
        <p:spPr>
          <a:xfrm>
            <a:off x="248193" y="910858"/>
            <a:ext cx="8708353" cy="1860125"/>
          </a:xfrm>
          <a:prstGeom prst="rect">
            <a:avLst/>
          </a:prstGeom>
          <a:noFill/>
          <a:ln>
            <a:noFill/>
          </a:ln>
        </p:spPr>
        <p:txBody>
          <a:bodyPr spcFirstLastPara="1" wrap="square" lIns="0" tIns="135250" rIns="0" bIns="0" anchor="t" anchorCtr="0">
            <a:spAutoFit/>
          </a:bodyPr>
          <a:lstStyle/>
          <a:p>
            <a:pPr marL="514350" marR="0" lvl="0" indent="-514350" algn="just"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The C structure does not allow the struct data type to be treated like </a:t>
            </a:r>
            <a:r>
              <a:rPr lang="en-US" sz="2800" b="1" i="0" u="none" strike="noStrike" cap="none">
                <a:solidFill>
                  <a:srgbClr val="0070C0"/>
                </a:solidFill>
                <a:latin typeface="Calibri"/>
                <a:ea typeface="Calibri"/>
                <a:cs typeface="Calibri"/>
                <a:sym typeface="Calibri"/>
              </a:rPr>
              <a:t>built-in data types </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We cannot use operators like </a:t>
            </a:r>
            <a:r>
              <a:rPr lang="en-US" sz="2800" b="1" i="0" u="none" strike="noStrike" cap="none">
                <a:solidFill>
                  <a:srgbClr val="0070C0"/>
                </a:solidFill>
                <a:latin typeface="Calibri"/>
                <a:ea typeface="Calibri"/>
                <a:cs typeface="Calibri"/>
                <a:sym typeface="Calibri"/>
              </a:rPr>
              <a:t>+,-</a:t>
            </a:r>
            <a:r>
              <a:rPr lang="en-US" sz="2800" b="0" i="0" u="none" strike="noStrike" cap="none">
                <a:solidFill>
                  <a:schemeClr val="dk1"/>
                </a:solidFill>
                <a:latin typeface="Calibri"/>
                <a:ea typeface="Calibri"/>
                <a:cs typeface="Calibri"/>
                <a:sym typeface="Calibri"/>
              </a:rPr>
              <a:t> etc. on Structure variables</a:t>
            </a:r>
            <a:endParaRPr sz="1400" b="0" i="0" u="none" strike="noStrike" cap="none">
              <a:solidFill>
                <a:srgbClr val="000000"/>
              </a:solidFill>
              <a:latin typeface="Arial"/>
              <a:ea typeface="Arial"/>
              <a:cs typeface="Arial"/>
              <a:sym typeface="Arial"/>
            </a:endParaRPr>
          </a:p>
        </p:txBody>
      </p:sp>
      <p:grpSp>
        <p:nvGrpSpPr>
          <p:cNvPr id="385" name="Google Shape;385;p58"/>
          <p:cNvGrpSpPr/>
          <p:nvPr/>
        </p:nvGrpSpPr>
        <p:grpSpPr>
          <a:xfrm>
            <a:off x="0" y="6434328"/>
            <a:ext cx="9144000" cy="423671"/>
            <a:chOff x="0" y="6434328"/>
            <a:chExt cx="9144000" cy="423671"/>
          </a:xfrm>
        </p:grpSpPr>
        <p:sp>
          <p:nvSpPr>
            <p:cNvPr id="386" name="Google Shape;386;p5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7" name="Google Shape;387;p5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8" name="Google Shape;388;p5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89" name="Google Shape;389;p5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390" name="Google Shape;390;p58"/>
          <p:cNvPicPr preferRelativeResize="0"/>
          <p:nvPr/>
        </p:nvPicPr>
        <p:blipFill rotWithShape="1">
          <a:blip r:embed="rId5">
            <a:alphaModFix/>
          </a:blip>
          <a:srcRect/>
          <a:stretch/>
        </p:blipFill>
        <p:spPr>
          <a:xfrm>
            <a:off x="0" y="2819399"/>
            <a:ext cx="9144000" cy="3516939"/>
          </a:xfrm>
          <a:prstGeom prst="rect">
            <a:avLst/>
          </a:prstGeom>
          <a:noFill/>
          <a:ln>
            <a:noFill/>
          </a:ln>
        </p:spPr>
      </p:pic>
      <p:sp>
        <p:nvSpPr>
          <p:cNvPr id="391" name="Google Shape;391;p5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4">
                                            <p:txEl>
                                              <p:pRg st="0" end="0"/>
                                            </p:txEl>
                                          </p:spTgt>
                                        </p:tgtEl>
                                        <p:attrNameLst>
                                          <p:attrName>style.visibility</p:attrName>
                                        </p:attrNameLst>
                                      </p:cBhvr>
                                      <p:to>
                                        <p:strVal val="visible"/>
                                      </p:to>
                                    </p:set>
                                    <p:animEffect transition="in" filter="fade">
                                      <p:cBhvr>
                                        <p:cTn id="7" dur="1000"/>
                                        <p:tgtEl>
                                          <p:spTgt spid="3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4">
                                            <p:txEl>
                                              <p:pRg st="1" end="1"/>
                                            </p:txEl>
                                          </p:spTgt>
                                        </p:tgtEl>
                                        <p:attrNameLst>
                                          <p:attrName>style.visibility</p:attrName>
                                        </p:attrNameLst>
                                      </p:cBhvr>
                                      <p:to>
                                        <p:strVal val="visible"/>
                                      </p:to>
                                    </p:set>
                                    <p:animEffect transition="in" filter="fade">
                                      <p:cBhvr>
                                        <p:cTn id="12" dur="1000"/>
                                        <p:tgtEl>
                                          <p:spTgt spid="3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0"/>
                                        </p:tgtEl>
                                        <p:attrNameLst>
                                          <p:attrName>style.visibility</p:attrName>
                                        </p:attrNameLst>
                                      </p:cBhvr>
                                      <p:to>
                                        <p:strVal val="visible"/>
                                      </p:to>
                                    </p:set>
                                    <p:animEffect transition="in" filter="fade">
                                      <p:cBhvr>
                                        <p:cTn id="17" dur="1000"/>
                                        <p:tgtEl>
                                          <p:spTgt spid="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9"/>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7" name="Google Shape;397;p59"/>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Limitation of C Structure</a:t>
            </a:r>
            <a:endParaRPr/>
          </a:p>
        </p:txBody>
      </p:sp>
      <p:sp>
        <p:nvSpPr>
          <p:cNvPr id="398" name="Google Shape;398;p5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25</a:t>
            </a:fld>
            <a:endParaRPr/>
          </a:p>
        </p:txBody>
      </p:sp>
      <p:sp>
        <p:nvSpPr>
          <p:cNvPr id="399" name="Google Shape;399;p59"/>
          <p:cNvSpPr txBox="1"/>
          <p:nvPr/>
        </p:nvSpPr>
        <p:spPr>
          <a:xfrm>
            <a:off x="248193" y="910858"/>
            <a:ext cx="8708353" cy="5738109"/>
          </a:xfrm>
          <a:prstGeom prst="rect">
            <a:avLst/>
          </a:prstGeom>
          <a:noFill/>
          <a:ln>
            <a:noFill/>
          </a:ln>
        </p:spPr>
        <p:txBody>
          <a:bodyPr spcFirstLastPara="1" wrap="square" lIns="0" tIns="135250" rIns="0" bIns="0" anchor="t" anchorCtr="0">
            <a:spAutoFit/>
          </a:bodyPr>
          <a:lstStyle/>
          <a:p>
            <a:pPr marL="514350" marR="0" lvl="0" indent="-514350" algn="just" rtl="0">
              <a:lnSpc>
                <a:spcPct val="100000"/>
              </a:lnSpc>
              <a:spcBef>
                <a:spcPts val="0"/>
              </a:spcBef>
              <a:spcAft>
                <a:spcPts val="0"/>
              </a:spcAft>
              <a:buClr>
                <a:srgbClr val="0070C0"/>
              </a:buClr>
              <a:buSzPts val="2800"/>
              <a:buFont typeface="Calibri"/>
              <a:buAutoNum type="arabicPeriod" startAt="2"/>
            </a:pPr>
            <a:r>
              <a:rPr lang="en-US" sz="2800" b="1" i="0" u="none" strike="noStrike" cap="none">
                <a:solidFill>
                  <a:srgbClr val="0070C0"/>
                </a:solidFill>
                <a:latin typeface="Calibri"/>
                <a:ea typeface="Calibri"/>
                <a:cs typeface="Calibri"/>
                <a:sym typeface="Calibri"/>
              </a:rPr>
              <a:t>No Data Hiding</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Structure members can be directly accessed by the structure variables by any function anywhere in their scope.</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In other words, the structure members are </a:t>
            </a:r>
            <a:r>
              <a:rPr lang="en-US" sz="2800" b="1" i="0" u="none" strike="noStrike" cap="none">
                <a:solidFill>
                  <a:schemeClr val="dk1"/>
                </a:solidFill>
                <a:latin typeface="Calibri"/>
                <a:ea typeface="Calibri"/>
                <a:cs typeface="Calibri"/>
                <a:sym typeface="Calibri"/>
              </a:rPr>
              <a:t>public</a:t>
            </a:r>
            <a:r>
              <a:rPr lang="en-US" sz="2800" b="0" i="0" u="none" strike="noStrike" cap="none">
                <a:solidFill>
                  <a:schemeClr val="dk1"/>
                </a:solidFill>
                <a:latin typeface="Calibri"/>
                <a:ea typeface="Calibri"/>
                <a:cs typeface="Calibri"/>
                <a:sym typeface="Calibri"/>
              </a:rPr>
              <a:t> members.</a:t>
            </a:r>
            <a:endParaRPr sz="2800" b="0" i="0" u="none" strike="noStrike" cap="none">
              <a:solidFill>
                <a:schemeClr val="dk1"/>
              </a:solidFill>
              <a:latin typeface="Calibri"/>
              <a:ea typeface="Calibri"/>
              <a:cs typeface="Calibri"/>
              <a:sym typeface="Calibri"/>
            </a:endParaRPr>
          </a:p>
          <a:p>
            <a:pPr marL="514350" marR="0" lvl="0" indent="-514350" algn="just" rtl="0">
              <a:lnSpc>
                <a:spcPct val="100000"/>
              </a:lnSpc>
              <a:spcBef>
                <a:spcPts val="0"/>
              </a:spcBef>
              <a:spcAft>
                <a:spcPts val="0"/>
              </a:spcAft>
              <a:buClr>
                <a:srgbClr val="0070C0"/>
              </a:buClr>
              <a:buSzPts val="2800"/>
              <a:buFont typeface="Calibri"/>
              <a:buAutoNum type="arabicPeriod" startAt="2"/>
            </a:pPr>
            <a:r>
              <a:rPr lang="en-US" sz="2800" b="1" i="0" u="none" strike="noStrike" cap="none">
                <a:solidFill>
                  <a:srgbClr val="0070C0"/>
                </a:solidFill>
                <a:latin typeface="Calibri"/>
                <a:ea typeface="Calibri"/>
                <a:cs typeface="Calibri"/>
                <a:sym typeface="Calibri"/>
              </a:rPr>
              <a:t>Functions inside Structure </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C structures do not permit functions inside Structure</a:t>
            </a:r>
            <a:endParaRPr sz="1400" b="0" i="0" u="none" strike="noStrike" cap="none">
              <a:solidFill>
                <a:srgbClr val="000000"/>
              </a:solidFill>
              <a:latin typeface="Arial"/>
              <a:ea typeface="Arial"/>
              <a:cs typeface="Arial"/>
              <a:sym typeface="Arial"/>
            </a:endParaRPr>
          </a:p>
          <a:p>
            <a:pPr marL="514350" marR="0" lvl="0" indent="-514350" algn="just" rtl="0">
              <a:lnSpc>
                <a:spcPct val="100000"/>
              </a:lnSpc>
              <a:spcBef>
                <a:spcPts val="0"/>
              </a:spcBef>
              <a:spcAft>
                <a:spcPts val="0"/>
              </a:spcAft>
              <a:buClr>
                <a:srgbClr val="0070C0"/>
              </a:buClr>
              <a:buSzPts val="2800"/>
              <a:buFont typeface="Calibri"/>
              <a:buAutoNum type="arabicPeriod" startAt="2"/>
            </a:pPr>
            <a:r>
              <a:rPr lang="en-US" sz="2800" b="1" i="0" u="none" strike="noStrike" cap="none">
                <a:solidFill>
                  <a:srgbClr val="0070C0"/>
                </a:solidFill>
                <a:latin typeface="Calibri"/>
                <a:ea typeface="Calibri"/>
                <a:cs typeface="Calibri"/>
                <a:sym typeface="Calibri"/>
              </a:rPr>
              <a:t>Static Members</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 C Structures cannot have static members inside their body</a:t>
            </a:r>
            <a:endParaRPr sz="1400" b="0" i="0" u="none" strike="noStrike" cap="none">
              <a:solidFill>
                <a:srgbClr val="000000"/>
              </a:solidFill>
              <a:latin typeface="Arial"/>
              <a:ea typeface="Arial"/>
              <a:cs typeface="Arial"/>
              <a:sym typeface="Arial"/>
            </a:endParaRPr>
          </a:p>
          <a:p>
            <a:pPr marL="971550" marR="0" lvl="1" indent="-33655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971550" marR="0" lvl="1" indent="-336550" algn="just" rtl="0">
              <a:lnSpc>
                <a:spcPct val="100000"/>
              </a:lnSpc>
              <a:spcBef>
                <a:spcPts val="0"/>
              </a:spcBef>
              <a:spcAft>
                <a:spcPts val="0"/>
              </a:spcAft>
              <a:buClr>
                <a:schemeClr val="dk1"/>
              </a:buClr>
              <a:buSzPts val="2800"/>
              <a:buFont typeface="Calibri"/>
              <a:buNone/>
            </a:pPr>
            <a:endParaRPr sz="2800" b="0" i="0" u="none" strike="noStrike" cap="none">
              <a:solidFill>
                <a:schemeClr val="dk1"/>
              </a:solidFill>
              <a:latin typeface="Calibri"/>
              <a:ea typeface="Calibri"/>
              <a:cs typeface="Calibri"/>
              <a:sym typeface="Calibri"/>
            </a:endParaRPr>
          </a:p>
        </p:txBody>
      </p:sp>
      <p:grpSp>
        <p:nvGrpSpPr>
          <p:cNvPr id="400" name="Google Shape;400;p59"/>
          <p:cNvGrpSpPr/>
          <p:nvPr/>
        </p:nvGrpSpPr>
        <p:grpSpPr>
          <a:xfrm>
            <a:off x="0" y="6434328"/>
            <a:ext cx="9144000" cy="423671"/>
            <a:chOff x="0" y="6434328"/>
            <a:chExt cx="9144000" cy="423671"/>
          </a:xfrm>
        </p:grpSpPr>
        <p:sp>
          <p:nvSpPr>
            <p:cNvPr id="401" name="Google Shape;401;p5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2" name="Google Shape;402;p5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3" name="Google Shape;403;p5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04" name="Google Shape;404;p5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05" name="Google Shape;405;p5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
                                            <p:txEl>
                                              <p:pRg st="0" end="0"/>
                                            </p:txEl>
                                          </p:spTgt>
                                        </p:tgtEl>
                                        <p:attrNameLst>
                                          <p:attrName>style.visibility</p:attrName>
                                        </p:attrNameLst>
                                      </p:cBhvr>
                                      <p:to>
                                        <p:strVal val="visible"/>
                                      </p:to>
                                    </p:set>
                                    <p:animEffect transition="in" filter="fade">
                                      <p:cBhvr>
                                        <p:cTn id="7" dur="1000"/>
                                        <p:tgtEl>
                                          <p:spTgt spid="3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9">
                                            <p:txEl>
                                              <p:pRg st="1" end="1"/>
                                            </p:txEl>
                                          </p:spTgt>
                                        </p:tgtEl>
                                        <p:attrNameLst>
                                          <p:attrName>style.visibility</p:attrName>
                                        </p:attrNameLst>
                                      </p:cBhvr>
                                      <p:to>
                                        <p:strVal val="visible"/>
                                      </p:to>
                                    </p:set>
                                    <p:animEffect transition="in" filter="fade">
                                      <p:cBhvr>
                                        <p:cTn id="12" dur="1000"/>
                                        <p:tgtEl>
                                          <p:spTgt spid="3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9">
                                            <p:txEl>
                                              <p:pRg st="2" end="2"/>
                                            </p:txEl>
                                          </p:spTgt>
                                        </p:tgtEl>
                                        <p:attrNameLst>
                                          <p:attrName>style.visibility</p:attrName>
                                        </p:attrNameLst>
                                      </p:cBhvr>
                                      <p:to>
                                        <p:strVal val="visible"/>
                                      </p:to>
                                    </p:set>
                                    <p:animEffect transition="in" filter="fade">
                                      <p:cBhvr>
                                        <p:cTn id="17" dur="1000"/>
                                        <p:tgtEl>
                                          <p:spTgt spid="3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99">
                                            <p:txEl>
                                              <p:pRg st="3" end="3"/>
                                            </p:txEl>
                                          </p:spTgt>
                                        </p:tgtEl>
                                        <p:attrNameLst>
                                          <p:attrName>style.visibility</p:attrName>
                                        </p:attrNameLst>
                                      </p:cBhvr>
                                      <p:to>
                                        <p:strVal val="visible"/>
                                      </p:to>
                                    </p:set>
                                    <p:animEffect transition="in" filter="fade">
                                      <p:cBhvr>
                                        <p:cTn id="22" dur="1000"/>
                                        <p:tgtEl>
                                          <p:spTgt spid="3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9">
                                            <p:txEl>
                                              <p:pRg st="4" end="4"/>
                                            </p:txEl>
                                          </p:spTgt>
                                        </p:tgtEl>
                                        <p:attrNameLst>
                                          <p:attrName>style.visibility</p:attrName>
                                        </p:attrNameLst>
                                      </p:cBhvr>
                                      <p:to>
                                        <p:strVal val="visible"/>
                                      </p:to>
                                    </p:set>
                                    <p:animEffect transition="in" filter="fade">
                                      <p:cBhvr>
                                        <p:cTn id="27" dur="1000"/>
                                        <p:tgtEl>
                                          <p:spTgt spid="3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9">
                                            <p:txEl>
                                              <p:pRg st="5" end="5"/>
                                            </p:txEl>
                                          </p:spTgt>
                                        </p:tgtEl>
                                        <p:attrNameLst>
                                          <p:attrName>style.visibility</p:attrName>
                                        </p:attrNameLst>
                                      </p:cBhvr>
                                      <p:to>
                                        <p:strVal val="visible"/>
                                      </p:to>
                                    </p:set>
                                    <p:animEffect transition="in" filter="fade">
                                      <p:cBhvr>
                                        <p:cTn id="32" dur="1000"/>
                                        <p:tgtEl>
                                          <p:spTgt spid="3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9">
                                            <p:txEl>
                                              <p:pRg st="6" end="6"/>
                                            </p:txEl>
                                          </p:spTgt>
                                        </p:tgtEl>
                                        <p:attrNameLst>
                                          <p:attrName>style.visibility</p:attrName>
                                        </p:attrNameLst>
                                      </p:cBhvr>
                                      <p:to>
                                        <p:strVal val="visible"/>
                                      </p:to>
                                    </p:set>
                                    <p:animEffect transition="in" filter="fade">
                                      <p:cBhvr>
                                        <p:cTn id="37" dur="1000"/>
                                        <p:tgtEl>
                                          <p:spTgt spid="3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9">
                                            <p:txEl>
                                              <p:pRg st="7" end="7"/>
                                            </p:txEl>
                                          </p:spTgt>
                                        </p:tgtEl>
                                        <p:attrNameLst>
                                          <p:attrName>style.visibility</p:attrName>
                                        </p:attrNameLst>
                                      </p:cBhvr>
                                      <p:to>
                                        <p:strVal val="visible"/>
                                      </p:to>
                                    </p:set>
                                    <p:animEffect transition="in" filter="fade">
                                      <p:cBhvr>
                                        <p:cTn id="42" dur="1000"/>
                                        <p:tgtEl>
                                          <p:spTgt spid="3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99">
                                            <p:txEl>
                                              <p:pRg st="8" end="8"/>
                                            </p:txEl>
                                          </p:spTgt>
                                        </p:tgtEl>
                                        <p:attrNameLst>
                                          <p:attrName>style.visibility</p:attrName>
                                        </p:attrNameLst>
                                      </p:cBhvr>
                                      <p:to>
                                        <p:strVal val="visible"/>
                                      </p:to>
                                    </p:set>
                                    <p:animEffect transition="in" filter="fade">
                                      <p:cBhvr>
                                        <p:cTn id="47" dur="1000"/>
                                        <p:tgtEl>
                                          <p:spTgt spid="39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0"/>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1" name="Google Shape;411;p60"/>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Limitation of C Structure</a:t>
            </a:r>
            <a:endParaRPr/>
          </a:p>
        </p:txBody>
      </p:sp>
      <p:sp>
        <p:nvSpPr>
          <p:cNvPr id="412" name="Google Shape;412;p6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26</a:t>
            </a:fld>
            <a:endParaRPr/>
          </a:p>
        </p:txBody>
      </p:sp>
      <p:sp>
        <p:nvSpPr>
          <p:cNvPr id="413" name="Google Shape;413;p60"/>
          <p:cNvSpPr txBox="1"/>
          <p:nvPr/>
        </p:nvSpPr>
        <p:spPr>
          <a:xfrm>
            <a:off x="248193" y="910858"/>
            <a:ext cx="8708353" cy="5307222"/>
          </a:xfrm>
          <a:prstGeom prst="rect">
            <a:avLst/>
          </a:prstGeom>
          <a:noFill/>
          <a:ln>
            <a:noFill/>
          </a:ln>
        </p:spPr>
        <p:txBody>
          <a:bodyPr spcFirstLastPara="1" wrap="square" lIns="0" tIns="135250" rIns="0" bIns="0" anchor="t" anchorCtr="0">
            <a:spAutoFit/>
          </a:bodyPr>
          <a:lstStyle/>
          <a:p>
            <a:pPr marL="514350" marR="0" lvl="0" indent="-514350" algn="just" rtl="0">
              <a:lnSpc>
                <a:spcPct val="100000"/>
              </a:lnSpc>
              <a:spcBef>
                <a:spcPts val="0"/>
              </a:spcBef>
              <a:spcAft>
                <a:spcPts val="0"/>
              </a:spcAft>
              <a:buClr>
                <a:srgbClr val="0070C0"/>
              </a:buClr>
              <a:buSzPts val="2800"/>
              <a:buFont typeface="Calibri"/>
              <a:buAutoNum type="arabicPeriod" startAt="5"/>
            </a:pPr>
            <a:r>
              <a:rPr lang="en-US" sz="2800" b="1" i="0" u="none" strike="noStrike" cap="none">
                <a:solidFill>
                  <a:srgbClr val="0070C0"/>
                </a:solidFill>
                <a:latin typeface="Calibri"/>
                <a:ea typeface="Calibri"/>
                <a:cs typeface="Calibri"/>
                <a:sym typeface="Calibri"/>
              </a:rPr>
              <a:t>Access Modifiers</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 C Programming language do not support access modifiers. So they cannot be used in C Structures.</a:t>
            </a:r>
            <a:endParaRPr sz="1400" b="0" i="0" u="none" strike="noStrike" cap="none">
              <a:solidFill>
                <a:srgbClr val="000000"/>
              </a:solidFill>
              <a:latin typeface="Arial"/>
              <a:ea typeface="Arial"/>
              <a:cs typeface="Arial"/>
              <a:sym typeface="Arial"/>
            </a:endParaRPr>
          </a:p>
          <a:p>
            <a:pPr marL="514350" marR="0" lvl="0" indent="-514350" algn="just" rtl="0">
              <a:lnSpc>
                <a:spcPct val="100000"/>
              </a:lnSpc>
              <a:spcBef>
                <a:spcPts val="0"/>
              </a:spcBef>
              <a:spcAft>
                <a:spcPts val="0"/>
              </a:spcAft>
              <a:buClr>
                <a:srgbClr val="0070C0"/>
              </a:buClr>
              <a:buSzPts val="2800"/>
              <a:buFont typeface="Calibri"/>
              <a:buAutoNum type="arabicPeriod" startAt="5"/>
            </a:pPr>
            <a:r>
              <a:rPr lang="en-US" sz="2800" b="1" i="0" u="none" strike="noStrike" cap="none">
                <a:solidFill>
                  <a:srgbClr val="0070C0"/>
                </a:solidFill>
                <a:latin typeface="Calibri"/>
                <a:ea typeface="Calibri"/>
                <a:cs typeface="Calibri"/>
                <a:sym typeface="Calibri"/>
              </a:rPr>
              <a:t>Construction creation in Structure</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 Structures in C cannot have constructor inside Structures.</a:t>
            </a:r>
            <a:endParaRPr sz="1400" b="0" i="0" u="none" strike="noStrike" cap="none">
              <a:solidFill>
                <a:srgbClr val="000000"/>
              </a:solidFill>
              <a:latin typeface="Arial"/>
              <a:ea typeface="Arial"/>
              <a:cs typeface="Arial"/>
              <a:sym typeface="Arial"/>
            </a:endParaRPr>
          </a:p>
          <a:p>
            <a:pPr marL="514350" marR="0" lvl="0" indent="-514350" algn="just" rtl="0">
              <a:lnSpc>
                <a:spcPct val="100000"/>
              </a:lnSpc>
              <a:spcBef>
                <a:spcPts val="0"/>
              </a:spcBef>
              <a:spcAft>
                <a:spcPts val="0"/>
              </a:spcAft>
              <a:buClr>
                <a:srgbClr val="0070C0"/>
              </a:buClr>
              <a:buSzPts val="2800"/>
              <a:buFont typeface="Calibri"/>
              <a:buAutoNum type="arabicPeriod" startAt="5"/>
            </a:pPr>
            <a:r>
              <a:rPr lang="en-US" sz="2800" b="1" i="0" u="none" strike="noStrike" cap="none">
                <a:solidFill>
                  <a:srgbClr val="0070C0"/>
                </a:solidFill>
                <a:latin typeface="Calibri"/>
                <a:ea typeface="Calibri"/>
                <a:cs typeface="Calibri"/>
                <a:sym typeface="Calibri"/>
              </a:rPr>
              <a:t>Direct Initialization </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We cannot directly initialize structure data members in C</a:t>
            </a:r>
            <a:endParaRPr sz="1400" b="0" i="0" u="none" strike="noStrike" cap="none">
              <a:solidFill>
                <a:srgbClr val="000000"/>
              </a:solidFill>
              <a:latin typeface="Arial"/>
              <a:ea typeface="Arial"/>
              <a:cs typeface="Arial"/>
              <a:sym typeface="Arial"/>
            </a:endParaRPr>
          </a:p>
          <a:p>
            <a:pPr marL="514350" marR="0" lvl="0" indent="-514350" algn="just" rtl="0">
              <a:lnSpc>
                <a:spcPct val="100000"/>
              </a:lnSpc>
              <a:spcBef>
                <a:spcPts val="0"/>
              </a:spcBef>
              <a:spcAft>
                <a:spcPts val="0"/>
              </a:spcAft>
              <a:buClr>
                <a:srgbClr val="0070C0"/>
              </a:buClr>
              <a:buSzPts val="2800"/>
              <a:buFont typeface="Calibri"/>
              <a:buAutoNum type="arabicPeriod" startAt="5"/>
            </a:pPr>
            <a:r>
              <a:rPr lang="en-US" sz="2800" b="1" i="0" u="none" strike="noStrike" cap="none">
                <a:solidFill>
                  <a:srgbClr val="0070C0"/>
                </a:solidFill>
                <a:latin typeface="Calibri"/>
                <a:ea typeface="Calibri"/>
                <a:cs typeface="Calibri"/>
                <a:sym typeface="Calibri"/>
              </a:rPr>
              <a:t>Using struct keyword</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 In C, we need to use struct to declare a struct variable</a:t>
            </a:r>
            <a:endParaRPr sz="1400" b="0" i="0" u="none" strike="noStrike" cap="none">
              <a:solidFill>
                <a:srgbClr val="000000"/>
              </a:solidFill>
              <a:latin typeface="Arial"/>
              <a:ea typeface="Arial"/>
              <a:cs typeface="Arial"/>
              <a:sym typeface="Arial"/>
            </a:endParaRPr>
          </a:p>
        </p:txBody>
      </p:sp>
      <p:grpSp>
        <p:nvGrpSpPr>
          <p:cNvPr id="414" name="Google Shape;414;p60"/>
          <p:cNvGrpSpPr/>
          <p:nvPr/>
        </p:nvGrpSpPr>
        <p:grpSpPr>
          <a:xfrm>
            <a:off x="0" y="6434328"/>
            <a:ext cx="9144000" cy="423671"/>
            <a:chOff x="0" y="6434328"/>
            <a:chExt cx="9144000" cy="423671"/>
          </a:xfrm>
        </p:grpSpPr>
        <p:sp>
          <p:nvSpPr>
            <p:cNvPr id="415" name="Google Shape;415;p6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6" name="Google Shape;416;p6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7" name="Google Shape;417;p6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18" name="Google Shape;418;p6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19" name="Google Shape;419;p6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
                                            <p:txEl>
                                              <p:pRg st="0" end="0"/>
                                            </p:txEl>
                                          </p:spTgt>
                                        </p:tgtEl>
                                        <p:attrNameLst>
                                          <p:attrName>style.visibility</p:attrName>
                                        </p:attrNameLst>
                                      </p:cBhvr>
                                      <p:to>
                                        <p:strVal val="visible"/>
                                      </p:to>
                                    </p:set>
                                    <p:animEffect transition="in" filter="fade">
                                      <p:cBhvr>
                                        <p:cTn id="7" dur="1000"/>
                                        <p:tgtEl>
                                          <p:spTgt spid="4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3">
                                            <p:txEl>
                                              <p:pRg st="1" end="1"/>
                                            </p:txEl>
                                          </p:spTgt>
                                        </p:tgtEl>
                                        <p:attrNameLst>
                                          <p:attrName>style.visibility</p:attrName>
                                        </p:attrNameLst>
                                      </p:cBhvr>
                                      <p:to>
                                        <p:strVal val="visible"/>
                                      </p:to>
                                    </p:set>
                                    <p:animEffect transition="in" filter="fade">
                                      <p:cBhvr>
                                        <p:cTn id="12" dur="1000"/>
                                        <p:tgtEl>
                                          <p:spTgt spid="41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3">
                                            <p:txEl>
                                              <p:pRg st="2" end="2"/>
                                            </p:txEl>
                                          </p:spTgt>
                                        </p:tgtEl>
                                        <p:attrNameLst>
                                          <p:attrName>style.visibility</p:attrName>
                                        </p:attrNameLst>
                                      </p:cBhvr>
                                      <p:to>
                                        <p:strVal val="visible"/>
                                      </p:to>
                                    </p:set>
                                    <p:animEffect transition="in" filter="fade">
                                      <p:cBhvr>
                                        <p:cTn id="17" dur="1000"/>
                                        <p:tgtEl>
                                          <p:spTgt spid="41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3">
                                            <p:txEl>
                                              <p:pRg st="3" end="3"/>
                                            </p:txEl>
                                          </p:spTgt>
                                        </p:tgtEl>
                                        <p:attrNameLst>
                                          <p:attrName>style.visibility</p:attrName>
                                        </p:attrNameLst>
                                      </p:cBhvr>
                                      <p:to>
                                        <p:strVal val="visible"/>
                                      </p:to>
                                    </p:set>
                                    <p:animEffect transition="in" filter="fade">
                                      <p:cBhvr>
                                        <p:cTn id="22" dur="1000"/>
                                        <p:tgtEl>
                                          <p:spTgt spid="41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3">
                                            <p:txEl>
                                              <p:pRg st="4" end="4"/>
                                            </p:txEl>
                                          </p:spTgt>
                                        </p:tgtEl>
                                        <p:attrNameLst>
                                          <p:attrName>style.visibility</p:attrName>
                                        </p:attrNameLst>
                                      </p:cBhvr>
                                      <p:to>
                                        <p:strVal val="visible"/>
                                      </p:to>
                                    </p:set>
                                    <p:animEffect transition="in" filter="fade">
                                      <p:cBhvr>
                                        <p:cTn id="27" dur="1000"/>
                                        <p:tgtEl>
                                          <p:spTgt spid="41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3">
                                            <p:txEl>
                                              <p:pRg st="5" end="5"/>
                                            </p:txEl>
                                          </p:spTgt>
                                        </p:tgtEl>
                                        <p:attrNameLst>
                                          <p:attrName>style.visibility</p:attrName>
                                        </p:attrNameLst>
                                      </p:cBhvr>
                                      <p:to>
                                        <p:strVal val="visible"/>
                                      </p:to>
                                    </p:set>
                                    <p:animEffect transition="in" filter="fade">
                                      <p:cBhvr>
                                        <p:cTn id="32" dur="1000"/>
                                        <p:tgtEl>
                                          <p:spTgt spid="41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3">
                                            <p:txEl>
                                              <p:pRg st="6" end="6"/>
                                            </p:txEl>
                                          </p:spTgt>
                                        </p:tgtEl>
                                        <p:attrNameLst>
                                          <p:attrName>style.visibility</p:attrName>
                                        </p:attrNameLst>
                                      </p:cBhvr>
                                      <p:to>
                                        <p:strVal val="visible"/>
                                      </p:to>
                                    </p:set>
                                    <p:animEffect transition="in" filter="fade">
                                      <p:cBhvr>
                                        <p:cTn id="37" dur="1000"/>
                                        <p:tgtEl>
                                          <p:spTgt spid="41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3">
                                            <p:txEl>
                                              <p:pRg st="7" end="7"/>
                                            </p:txEl>
                                          </p:spTgt>
                                        </p:tgtEl>
                                        <p:attrNameLst>
                                          <p:attrName>style.visibility</p:attrName>
                                        </p:attrNameLst>
                                      </p:cBhvr>
                                      <p:to>
                                        <p:strVal val="visible"/>
                                      </p:to>
                                    </p:set>
                                    <p:animEffect transition="in" filter="fade">
                                      <p:cBhvr>
                                        <p:cTn id="42" dur="1000"/>
                                        <p:tgtEl>
                                          <p:spTgt spid="41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61"/>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5" name="Google Shape;425;p61"/>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Limitation of C Structure</a:t>
            </a:r>
            <a:endParaRPr/>
          </a:p>
        </p:txBody>
      </p:sp>
      <p:sp>
        <p:nvSpPr>
          <p:cNvPr id="426" name="Google Shape;426;p6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27</a:t>
            </a:fld>
            <a:endParaRPr/>
          </a:p>
        </p:txBody>
      </p:sp>
      <p:sp>
        <p:nvSpPr>
          <p:cNvPr id="427" name="Google Shape;427;p61"/>
          <p:cNvSpPr txBox="1"/>
          <p:nvPr/>
        </p:nvSpPr>
        <p:spPr>
          <a:xfrm>
            <a:off x="248193" y="910858"/>
            <a:ext cx="8708353" cy="1429237"/>
          </a:xfrm>
          <a:prstGeom prst="rect">
            <a:avLst/>
          </a:prstGeom>
          <a:noFill/>
          <a:ln>
            <a:noFill/>
          </a:ln>
        </p:spPr>
        <p:txBody>
          <a:bodyPr spcFirstLastPara="1" wrap="square" lIns="0" tIns="135250" rIns="0" bIns="0" anchor="t" anchorCtr="0">
            <a:spAutoFit/>
          </a:bodyPr>
          <a:lstStyle/>
          <a:p>
            <a:pPr marL="514350" marR="0" lvl="0" indent="-514350" algn="just" rtl="0">
              <a:lnSpc>
                <a:spcPct val="100000"/>
              </a:lnSpc>
              <a:spcBef>
                <a:spcPts val="0"/>
              </a:spcBef>
              <a:spcAft>
                <a:spcPts val="0"/>
              </a:spcAft>
              <a:buClr>
                <a:srgbClr val="0070C0"/>
              </a:buClr>
              <a:buSzPts val="2800"/>
              <a:buFont typeface="Calibri"/>
              <a:buAutoNum type="arabicPeriod" startAt="9"/>
            </a:pPr>
            <a:r>
              <a:rPr lang="en-US" sz="2800" b="1" i="0" u="none" strike="noStrike" cap="none">
                <a:solidFill>
                  <a:srgbClr val="0070C0"/>
                </a:solidFill>
                <a:latin typeface="Calibri"/>
                <a:ea typeface="Calibri"/>
                <a:cs typeface="Calibri"/>
                <a:sym typeface="Calibri"/>
              </a:rPr>
              <a:t>sizeof operator</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This operator will generate 0 for an empty structure in C whereas 1 for an empty structure in C++.</a:t>
            </a:r>
            <a:endParaRPr sz="1400" b="0" i="0" u="none" strike="noStrike" cap="none">
              <a:solidFill>
                <a:srgbClr val="000000"/>
              </a:solidFill>
              <a:latin typeface="Arial"/>
              <a:ea typeface="Arial"/>
              <a:cs typeface="Arial"/>
              <a:sym typeface="Arial"/>
            </a:endParaRPr>
          </a:p>
        </p:txBody>
      </p:sp>
      <p:grpSp>
        <p:nvGrpSpPr>
          <p:cNvPr id="428" name="Google Shape;428;p61"/>
          <p:cNvGrpSpPr/>
          <p:nvPr/>
        </p:nvGrpSpPr>
        <p:grpSpPr>
          <a:xfrm>
            <a:off x="0" y="6434328"/>
            <a:ext cx="9144000" cy="423671"/>
            <a:chOff x="0" y="6434328"/>
            <a:chExt cx="9144000" cy="423671"/>
          </a:xfrm>
        </p:grpSpPr>
        <p:sp>
          <p:nvSpPr>
            <p:cNvPr id="429" name="Google Shape;429;p6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0" name="Google Shape;430;p6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1" name="Google Shape;431;p6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32" name="Google Shape;432;p6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33" name="Google Shape;433;p6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xEl>
                                              <p:pRg st="0" end="0"/>
                                            </p:txEl>
                                          </p:spTgt>
                                        </p:tgtEl>
                                        <p:attrNameLst>
                                          <p:attrName>style.visibility</p:attrName>
                                        </p:attrNameLst>
                                      </p:cBhvr>
                                      <p:to>
                                        <p:strVal val="visible"/>
                                      </p:to>
                                    </p:set>
                                    <p:animEffect transition="in" filter="fade">
                                      <p:cBhvr>
                                        <p:cTn id="7" dur="1000"/>
                                        <p:tgtEl>
                                          <p:spTgt spid="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7">
                                            <p:txEl>
                                              <p:pRg st="1" end="1"/>
                                            </p:txEl>
                                          </p:spTgt>
                                        </p:tgtEl>
                                        <p:attrNameLst>
                                          <p:attrName>style.visibility</p:attrName>
                                        </p:attrNameLst>
                                      </p:cBhvr>
                                      <p:to>
                                        <p:strVal val="visible"/>
                                      </p:to>
                                    </p:set>
                                    <p:animEffect transition="in" filter="fade">
                                      <p:cBhvr>
                                        <p:cTn id="12" dur="1000"/>
                                        <p:tgtEl>
                                          <p:spTgt spid="4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62"/>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9" name="Google Shape;439;p62"/>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 Structure</a:t>
            </a:r>
            <a:endParaRPr/>
          </a:p>
        </p:txBody>
      </p:sp>
      <p:sp>
        <p:nvSpPr>
          <p:cNvPr id="440" name="Google Shape;440;p6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28</a:t>
            </a:fld>
            <a:endParaRPr/>
          </a:p>
        </p:txBody>
      </p:sp>
      <p:sp>
        <p:nvSpPr>
          <p:cNvPr id="441" name="Google Shape;441;p62"/>
          <p:cNvSpPr txBox="1"/>
          <p:nvPr/>
        </p:nvSpPr>
        <p:spPr>
          <a:xfrm>
            <a:off x="248193" y="910858"/>
            <a:ext cx="8708353" cy="5738109"/>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C++ supports all the features of structure as defined in C</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But C++ has expanded its capabilities further to suit its </a:t>
            </a:r>
            <a:r>
              <a:rPr lang="en-US" sz="2800" b="1" i="0" u="none" strike="noStrike" cap="none">
                <a:solidFill>
                  <a:schemeClr val="dk1"/>
                </a:solidFill>
                <a:latin typeface="Calibri"/>
                <a:ea typeface="Calibri"/>
                <a:cs typeface="Calibri"/>
                <a:sym typeface="Calibri"/>
              </a:rPr>
              <a:t>OOP philosophy</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It attempts to bring the user-defined types as close as possible to the </a:t>
            </a:r>
            <a:r>
              <a:rPr lang="en-US" sz="2800" b="1" i="0" u="none" strike="noStrike" cap="none">
                <a:solidFill>
                  <a:srgbClr val="0070C0"/>
                </a:solidFill>
                <a:latin typeface="Calibri"/>
                <a:ea typeface="Calibri"/>
                <a:cs typeface="Calibri"/>
                <a:sym typeface="Calibri"/>
              </a:rPr>
              <a:t>built-in data types</a:t>
            </a:r>
            <a:endParaRPr sz="1400" b="0" i="0" u="none" strike="noStrike" cap="none">
              <a:solidFill>
                <a:srgbClr val="000000"/>
              </a:solidFill>
              <a:latin typeface="Arial"/>
              <a:ea typeface="Arial"/>
              <a:cs typeface="Arial"/>
              <a:sym typeface="Arial"/>
            </a:endParaRPr>
          </a:p>
          <a:p>
            <a:pPr marL="1428750" marR="0" lvl="2" indent="-514350" algn="just" rtl="0">
              <a:lnSpc>
                <a:spcPct val="100000"/>
              </a:lnSpc>
              <a:spcBef>
                <a:spcPts val="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Keyword </a:t>
            </a:r>
            <a:r>
              <a:rPr lang="en-US" sz="2800" b="1" i="0" u="none" strike="noStrike" cap="none">
                <a:solidFill>
                  <a:srgbClr val="0070C0"/>
                </a:solidFill>
                <a:latin typeface="Calibri"/>
                <a:ea typeface="Calibri"/>
                <a:cs typeface="Calibri"/>
                <a:sym typeface="Calibri"/>
              </a:rPr>
              <a:t>struct can be omitted </a:t>
            </a:r>
            <a:r>
              <a:rPr lang="en-US" sz="2800" b="0" i="0" u="none" strike="noStrike" cap="none">
                <a:solidFill>
                  <a:schemeClr val="dk1"/>
                </a:solidFill>
                <a:latin typeface="Calibri"/>
                <a:ea typeface="Calibri"/>
                <a:cs typeface="Calibri"/>
                <a:sym typeface="Calibri"/>
              </a:rPr>
              <a:t>in the declaration of structure variables and can be used like any other type names.</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Provides a facility to </a:t>
            </a:r>
            <a:r>
              <a:rPr lang="en-US" sz="2800" b="1" i="0" u="none" strike="noStrike" cap="none">
                <a:solidFill>
                  <a:srgbClr val="0070C0"/>
                </a:solidFill>
                <a:latin typeface="Calibri"/>
                <a:ea typeface="Calibri"/>
                <a:cs typeface="Calibri"/>
                <a:sym typeface="Calibri"/>
              </a:rPr>
              <a:t>hide the data</a:t>
            </a:r>
            <a:r>
              <a:rPr lang="en-US" sz="2800" b="0" i="0" u="none" strike="noStrike" cap="none">
                <a:solidFill>
                  <a:schemeClr val="dk1"/>
                </a:solidFill>
                <a:latin typeface="Calibri"/>
                <a:ea typeface="Calibri"/>
                <a:cs typeface="Calibri"/>
                <a:sym typeface="Calibri"/>
              </a:rPr>
              <a:t>(using </a:t>
            </a:r>
            <a:r>
              <a:rPr lang="en-US" sz="2800" b="1" i="0" u="none" strike="noStrike" cap="none">
                <a:solidFill>
                  <a:srgbClr val="0070C0"/>
                </a:solidFill>
                <a:latin typeface="Calibri"/>
                <a:ea typeface="Calibri"/>
                <a:cs typeface="Calibri"/>
                <a:sym typeface="Calibri"/>
              </a:rPr>
              <a:t>private</a:t>
            </a:r>
            <a:r>
              <a:rPr lang="en-US" sz="2800" b="0" i="0" u="none" strike="noStrike" cap="none">
                <a:solidFill>
                  <a:schemeClr val="dk1"/>
                </a:solidFill>
                <a:latin typeface="Calibri"/>
                <a:ea typeface="Calibri"/>
                <a:cs typeface="Calibri"/>
                <a:sym typeface="Calibri"/>
              </a:rPr>
              <a:t> declaration) which is one of the main principle of OOP.</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In C++, a structure can have both </a:t>
            </a:r>
            <a:r>
              <a:rPr lang="en-US" sz="2800" b="1" i="0" u="none" strike="noStrike" cap="none">
                <a:solidFill>
                  <a:srgbClr val="0070C0"/>
                </a:solidFill>
                <a:latin typeface="Calibri"/>
                <a:ea typeface="Calibri"/>
                <a:cs typeface="Calibri"/>
                <a:sym typeface="Calibri"/>
              </a:rPr>
              <a:t>data members and functions.</a:t>
            </a:r>
            <a:endParaRPr sz="1400" b="0" i="0" u="none" strike="noStrike" cap="none">
              <a:solidFill>
                <a:srgbClr val="000000"/>
              </a:solidFill>
              <a:latin typeface="Arial"/>
              <a:ea typeface="Arial"/>
              <a:cs typeface="Arial"/>
              <a:sym typeface="Arial"/>
            </a:endParaRPr>
          </a:p>
        </p:txBody>
      </p:sp>
      <p:grpSp>
        <p:nvGrpSpPr>
          <p:cNvPr id="442" name="Google Shape;442;p62"/>
          <p:cNvGrpSpPr/>
          <p:nvPr/>
        </p:nvGrpSpPr>
        <p:grpSpPr>
          <a:xfrm>
            <a:off x="0" y="6434328"/>
            <a:ext cx="9144000" cy="423671"/>
            <a:chOff x="0" y="6434328"/>
            <a:chExt cx="9144000" cy="423671"/>
          </a:xfrm>
        </p:grpSpPr>
        <p:sp>
          <p:nvSpPr>
            <p:cNvPr id="443" name="Google Shape;443;p6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4" name="Google Shape;444;p6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5" name="Google Shape;445;p6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46" name="Google Shape;446;p6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47" name="Google Shape;447;p6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1">
                                            <p:txEl>
                                              <p:pRg st="0" end="0"/>
                                            </p:txEl>
                                          </p:spTgt>
                                        </p:tgtEl>
                                        <p:attrNameLst>
                                          <p:attrName>style.visibility</p:attrName>
                                        </p:attrNameLst>
                                      </p:cBhvr>
                                      <p:to>
                                        <p:strVal val="visible"/>
                                      </p:to>
                                    </p:set>
                                    <p:animEffect transition="in" filter="fade">
                                      <p:cBhvr>
                                        <p:cTn id="7" dur="1000"/>
                                        <p:tgtEl>
                                          <p:spTgt spid="4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1">
                                            <p:txEl>
                                              <p:pRg st="1" end="1"/>
                                            </p:txEl>
                                          </p:spTgt>
                                        </p:tgtEl>
                                        <p:attrNameLst>
                                          <p:attrName>style.visibility</p:attrName>
                                        </p:attrNameLst>
                                      </p:cBhvr>
                                      <p:to>
                                        <p:strVal val="visible"/>
                                      </p:to>
                                    </p:set>
                                    <p:animEffect transition="in" filter="fade">
                                      <p:cBhvr>
                                        <p:cTn id="12" dur="1000"/>
                                        <p:tgtEl>
                                          <p:spTgt spid="4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1">
                                            <p:txEl>
                                              <p:pRg st="2" end="2"/>
                                            </p:txEl>
                                          </p:spTgt>
                                        </p:tgtEl>
                                        <p:attrNameLst>
                                          <p:attrName>style.visibility</p:attrName>
                                        </p:attrNameLst>
                                      </p:cBhvr>
                                      <p:to>
                                        <p:strVal val="visible"/>
                                      </p:to>
                                    </p:set>
                                    <p:animEffect transition="in" filter="fade">
                                      <p:cBhvr>
                                        <p:cTn id="17" dur="1000"/>
                                        <p:tgtEl>
                                          <p:spTgt spid="4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1">
                                            <p:txEl>
                                              <p:pRg st="3" end="3"/>
                                            </p:txEl>
                                          </p:spTgt>
                                        </p:tgtEl>
                                        <p:attrNameLst>
                                          <p:attrName>style.visibility</p:attrName>
                                        </p:attrNameLst>
                                      </p:cBhvr>
                                      <p:to>
                                        <p:strVal val="visible"/>
                                      </p:to>
                                    </p:set>
                                    <p:animEffect transition="in" filter="fade">
                                      <p:cBhvr>
                                        <p:cTn id="22" dur="1000"/>
                                        <p:tgtEl>
                                          <p:spTgt spid="4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1">
                                            <p:txEl>
                                              <p:pRg st="4" end="4"/>
                                            </p:txEl>
                                          </p:spTgt>
                                        </p:tgtEl>
                                        <p:attrNameLst>
                                          <p:attrName>style.visibility</p:attrName>
                                        </p:attrNameLst>
                                      </p:cBhvr>
                                      <p:to>
                                        <p:strVal val="visible"/>
                                      </p:to>
                                    </p:set>
                                    <p:animEffect transition="in" filter="fade">
                                      <p:cBhvr>
                                        <p:cTn id="27" dur="1000"/>
                                        <p:tgtEl>
                                          <p:spTgt spid="44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1">
                                            <p:txEl>
                                              <p:pRg st="5" end="5"/>
                                            </p:txEl>
                                          </p:spTgt>
                                        </p:tgtEl>
                                        <p:attrNameLst>
                                          <p:attrName>style.visibility</p:attrName>
                                        </p:attrNameLst>
                                      </p:cBhvr>
                                      <p:to>
                                        <p:strVal val="visible"/>
                                      </p:to>
                                    </p:set>
                                    <p:animEffect transition="in" filter="fade">
                                      <p:cBhvr>
                                        <p:cTn id="32" dur="1000"/>
                                        <p:tgtEl>
                                          <p:spTgt spid="4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3"/>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3" name="Google Shape;453;p63"/>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 Structure</a:t>
            </a:r>
            <a:endParaRPr/>
          </a:p>
        </p:txBody>
      </p:sp>
      <p:sp>
        <p:nvSpPr>
          <p:cNvPr id="454" name="Google Shape;454;p6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29</a:t>
            </a:fld>
            <a:endParaRPr/>
          </a:p>
        </p:txBody>
      </p:sp>
      <p:grpSp>
        <p:nvGrpSpPr>
          <p:cNvPr id="455" name="Google Shape;455;p63"/>
          <p:cNvGrpSpPr/>
          <p:nvPr/>
        </p:nvGrpSpPr>
        <p:grpSpPr>
          <a:xfrm>
            <a:off x="0" y="6434328"/>
            <a:ext cx="9144000" cy="423671"/>
            <a:chOff x="0" y="6434328"/>
            <a:chExt cx="9144000" cy="423671"/>
          </a:xfrm>
        </p:grpSpPr>
        <p:sp>
          <p:nvSpPr>
            <p:cNvPr id="456" name="Google Shape;456;p6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7" name="Google Shape;457;p6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8" name="Google Shape;458;p6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59" name="Google Shape;459;p6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460" name="Google Shape;460;p63"/>
          <p:cNvPicPr preferRelativeResize="0"/>
          <p:nvPr/>
        </p:nvPicPr>
        <p:blipFill rotWithShape="1">
          <a:blip r:embed="rId5">
            <a:alphaModFix/>
          </a:blip>
          <a:srcRect/>
          <a:stretch/>
        </p:blipFill>
        <p:spPr>
          <a:xfrm>
            <a:off x="80962" y="990600"/>
            <a:ext cx="8982075" cy="5423368"/>
          </a:xfrm>
          <a:prstGeom prst="rect">
            <a:avLst/>
          </a:prstGeom>
          <a:noFill/>
          <a:ln>
            <a:noFill/>
          </a:ln>
        </p:spPr>
      </p:pic>
      <p:sp>
        <p:nvSpPr>
          <p:cNvPr id="461" name="Google Shape;461;p6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1000"/>
                                        <p:tgtEl>
                                          <p:spTgt spid="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7"/>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37"/>
          <p:cNvSpPr txBox="1">
            <a:spLocks noGrp="1"/>
          </p:cNvSpPr>
          <p:nvPr>
            <p:ph type="title"/>
          </p:nvPr>
        </p:nvSpPr>
        <p:spPr>
          <a:xfrm>
            <a:off x="269240" y="129286"/>
            <a:ext cx="8638666"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a:t>
            </a:r>
            <a:endParaRPr/>
          </a:p>
        </p:txBody>
      </p:sp>
      <p:sp>
        <p:nvSpPr>
          <p:cNvPr id="67" name="Google Shape;67;p3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a:t>
            </a:fld>
            <a:endParaRPr/>
          </a:p>
        </p:txBody>
      </p:sp>
      <p:sp>
        <p:nvSpPr>
          <p:cNvPr id="68" name="Google Shape;68;p37"/>
          <p:cNvSpPr txBox="1"/>
          <p:nvPr/>
        </p:nvSpPr>
        <p:spPr>
          <a:xfrm>
            <a:off x="248193" y="910858"/>
            <a:ext cx="8708353" cy="1860120"/>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 </a:t>
            </a:r>
            <a:r>
              <a:rPr lang="en-US" sz="2800" b="1" i="0" u="none" strike="noStrike" cap="none">
                <a:solidFill>
                  <a:srgbClr val="0070C0"/>
                </a:solidFill>
                <a:latin typeface="Calibri"/>
                <a:ea typeface="Calibri"/>
                <a:cs typeface="Calibri"/>
                <a:sym typeface="Calibri"/>
              </a:rPr>
              <a:t>function</a:t>
            </a:r>
            <a:r>
              <a:rPr lang="en-US" sz="2800" b="0" i="0" u="none" strike="noStrike" cap="none">
                <a:solidFill>
                  <a:schemeClr val="dk1"/>
                </a:solidFill>
                <a:latin typeface="Calibri"/>
                <a:ea typeface="Calibri"/>
                <a:cs typeface="Calibri"/>
                <a:sym typeface="Calibri"/>
              </a:rPr>
              <a:t> is a group of statements that together perform a task.</a:t>
            </a:r>
            <a:endParaRPr sz="28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Functions are made for code </a:t>
            </a:r>
            <a:r>
              <a:rPr lang="en-US" sz="2800" b="1" i="0" u="none" strike="noStrike" cap="none">
                <a:solidFill>
                  <a:srgbClr val="0070C0"/>
                </a:solidFill>
                <a:latin typeface="Calibri"/>
                <a:ea typeface="Calibri"/>
                <a:cs typeface="Calibri"/>
                <a:sym typeface="Calibri"/>
              </a:rPr>
              <a:t>reusability</a:t>
            </a:r>
            <a:r>
              <a:rPr lang="en-US" sz="2800" b="0" i="0" u="none" strike="noStrike" cap="none">
                <a:solidFill>
                  <a:schemeClr val="dk1"/>
                </a:solidFill>
                <a:latin typeface="Calibri"/>
                <a:ea typeface="Calibri"/>
                <a:cs typeface="Calibri"/>
                <a:sym typeface="Calibri"/>
              </a:rPr>
              <a:t> and for saving </a:t>
            </a:r>
            <a:r>
              <a:rPr lang="en-US" sz="2800" b="1" i="0" u="none" strike="noStrike" cap="none">
                <a:solidFill>
                  <a:srgbClr val="0070C0"/>
                </a:solidFill>
                <a:latin typeface="Calibri"/>
                <a:ea typeface="Calibri"/>
                <a:cs typeface="Calibri"/>
                <a:sym typeface="Calibri"/>
              </a:rPr>
              <a:t>time</a:t>
            </a:r>
            <a:r>
              <a:rPr lang="en-US" sz="2800" b="0" i="0" u="none" strike="noStrike" cap="none">
                <a:solidFill>
                  <a:schemeClr val="dk1"/>
                </a:solidFill>
                <a:latin typeface="Calibri"/>
                <a:ea typeface="Calibri"/>
                <a:cs typeface="Calibri"/>
                <a:sym typeface="Calibri"/>
              </a:rPr>
              <a:t> and </a:t>
            </a:r>
            <a:r>
              <a:rPr lang="en-US" sz="2800" b="1" i="0" u="none" strike="noStrike" cap="none">
                <a:solidFill>
                  <a:srgbClr val="0070C0"/>
                </a:solidFill>
                <a:latin typeface="Calibri"/>
                <a:ea typeface="Calibri"/>
                <a:cs typeface="Calibri"/>
                <a:sym typeface="Calibri"/>
              </a:rPr>
              <a:t>space</a:t>
            </a:r>
            <a:r>
              <a:rPr lang="en-US" sz="2800" b="0" i="0" u="none" strike="noStrike" cap="none">
                <a:solidFill>
                  <a:schemeClr val="dk1"/>
                </a:solidFill>
                <a:latin typeface="Calibri"/>
                <a:ea typeface="Calibri"/>
                <a:cs typeface="Calibri"/>
                <a:sym typeface="Calibri"/>
              </a:rPr>
              <a:t>.</a:t>
            </a:r>
            <a:endParaRPr sz="2800" b="0" i="0" u="none" strike="noStrike" cap="none">
              <a:solidFill>
                <a:srgbClr val="000000"/>
              </a:solidFill>
              <a:latin typeface="Arial"/>
              <a:ea typeface="Arial"/>
              <a:cs typeface="Arial"/>
              <a:sym typeface="Arial"/>
            </a:endParaRPr>
          </a:p>
        </p:txBody>
      </p:sp>
      <p:grpSp>
        <p:nvGrpSpPr>
          <p:cNvPr id="69" name="Google Shape;69;p37"/>
          <p:cNvGrpSpPr/>
          <p:nvPr/>
        </p:nvGrpSpPr>
        <p:grpSpPr>
          <a:xfrm>
            <a:off x="0" y="6434328"/>
            <a:ext cx="9144000" cy="423671"/>
            <a:chOff x="0" y="6434328"/>
            <a:chExt cx="9144000" cy="423671"/>
          </a:xfrm>
        </p:grpSpPr>
        <p:sp>
          <p:nvSpPr>
            <p:cNvPr id="70" name="Google Shape;70;p3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3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3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3" name="Google Shape;73;p3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74" name="Google Shape;74;p37"/>
          <p:cNvPicPr preferRelativeResize="0"/>
          <p:nvPr/>
        </p:nvPicPr>
        <p:blipFill rotWithShape="1">
          <a:blip r:embed="rId5">
            <a:alphaModFix/>
          </a:blip>
          <a:srcRect/>
          <a:stretch/>
        </p:blipFill>
        <p:spPr>
          <a:xfrm>
            <a:off x="685800" y="2971800"/>
            <a:ext cx="8000999" cy="3399497"/>
          </a:xfrm>
          <a:prstGeom prst="rect">
            <a:avLst/>
          </a:prstGeom>
          <a:noFill/>
          <a:ln>
            <a:noFill/>
          </a:ln>
        </p:spPr>
      </p:pic>
      <p:sp>
        <p:nvSpPr>
          <p:cNvPr id="75" name="Google Shape;75;p3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animEffect transition="in" filter="fade">
                                      <p:cBhvr>
                                        <p:cTn id="7" dur="1000"/>
                                        <p:tgtEl>
                                          <p:spTgt spid="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xEl>
                                              <p:pRg st="1" end="1"/>
                                            </p:txEl>
                                          </p:spTgt>
                                        </p:tgtEl>
                                        <p:attrNameLst>
                                          <p:attrName>style.visibility</p:attrName>
                                        </p:attrNameLst>
                                      </p:cBhvr>
                                      <p:to>
                                        <p:strVal val="visible"/>
                                      </p:to>
                                    </p:set>
                                    <p:animEffect transition="in" filter="fade">
                                      <p:cBhvr>
                                        <p:cTn id="12" dur="1000"/>
                                        <p:tgtEl>
                                          <p:spTgt spid="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
                                        </p:tgtEl>
                                        <p:attrNameLst>
                                          <p:attrName>style.visibility</p:attrName>
                                        </p:attrNameLst>
                                      </p:cBhvr>
                                      <p:to>
                                        <p:strVal val="visible"/>
                                      </p:to>
                                    </p:set>
                                    <p:animEffect transition="in" filter="fade">
                                      <p:cBhvr>
                                        <p:cTn id="17"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64"/>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7" name="Google Shape;467;p64"/>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 Structure</a:t>
            </a:r>
            <a:endParaRPr/>
          </a:p>
        </p:txBody>
      </p:sp>
      <p:sp>
        <p:nvSpPr>
          <p:cNvPr id="468" name="Google Shape;468;p6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30</a:t>
            </a:fld>
            <a:endParaRPr/>
          </a:p>
        </p:txBody>
      </p:sp>
      <p:sp>
        <p:nvSpPr>
          <p:cNvPr id="469" name="Google Shape;469;p64"/>
          <p:cNvSpPr txBox="1"/>
          <p:nvPr/>
        </p:nvSpPr>
        <p:spPr>
          <a:xfrm>
            <a:off x="269240" y="3555213"/>
            <a:ext cx="8708353" cy="1860125"/>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Create a C++ Structure </a:t>
            </a:r>
            <a:r>
              <a:rPr lang="en-US" sz="2800" b="1" i="0" u="none" strike="noStrike" cap="none">
                <a:solidFill>
                  <a:srgbClr val="0070C0"/>
                </a:solidFill>
                <a:latin typeface="Calibri"/>
                <a:ea typeface="Calibri"/>
                <a:cs typeface="Calibri"/>
                <a:sym typeface="Calibri"/>
              </a:rPr>
              <a:t>Weight</a:t>
            </a:r>
            <a:r>
              <a:rPr lang="en-US" sz="2800" b="0" i="0" u="none" strike="noStrike" cap="none">
                <a:solidFill>
                  <a:schemeClr val="dk1"/>
                </a:solidFill>
                <a:latin typeface="Calibri"/>
                <a:ea typeface="Calibri"/>
                <a:cs typeface="Calibri"/>
                <a:sym typeface="Calibri"/>
              </a:rPr>
              <a:t> having private data members: float </a:t>
            </a:r>
            <a:r>
              <a:rPr lang="en-US" sz="2800" b="1" i="0" u="none" strike="noStrike" cap="none">
                <a:solidFill>
                  <a:srgbClr val="0070C0"/>
                </a:solidFill>
                <a:latin typeface="Calibri"/>
                <a:ea typeface="Calibri"/>
                <a:cs typeface="Calibri"/>
                <a:sym typeface="Calibri"/>
              </a:rPr>
              <a:t>kg, grams</a:t>
            </a:r>
            <a:r>
              <a:rPr lang="en-US" sz="2800" b="0" i="0" u="none" strike="noStrike" cap="none">
                <a:solidFill>
                  <a:schemeClr val="dk1"/>
                </a:solidFill>
                <a:latin typeface="Calibri"/>
                <a:ea typeface="Calibri"/>
                <a:cs typeface="Calibri"/>
                <a:sym typeface="Calibri"/>
              </a:rPr>
              <a:t>. A member function </a:t>
            </a:r>
            <a:r>
              <a:rPr lang="en-US" sz="2800" b="1" i="0" u="none" strike="noStrike" cap="none">
                <a:solidFill>
                  <a:srgbClr val="0070C0"/>
                </a:solidFill>
                <a:latin typeface="Calibri"/>
                <a:ea typeface="Calibri"/>
                <a:cs typeface="Calibri"/>
                <a:sym typeface="Calibri"/>
              </a:rPr>
              <a:t>getvalue () </a:t>
            </a:r>
            <a:r>
              <a:rPr lang="en-US" sz="2800" b="0" i="0" u="none" strike="noStrike" cap="none">
                <a:solidFill>
                  <a:schemeClr val="dk1"/>
                </a:solidFill>
                <a:latin typeface="Calibri"/>
                <a:ea typeface="Calibri"/>
                <a:cs typeface="Calibri"/>
                <a:sym typeface="Calibri"/>
              </a:rPr>
              <a:t>should enter their values. Another member function </a:t>
            </a:r>
            <a:r>
              <a:rPr lang="en-US" sz="2800" b="1" i="0" u="none" strike="noStrike" cap="none">
                <a:solidFill>
                  <a:srgbClr val="0070C0"/>
                </a:solidFill>
                <a:latin typeface="Calibri"/>
                <a:ea typeface="Calibri"/>
                <a:cs typeface="Calibri"/>
                <a:sym typeface="Calibri"/>
              </a:rPr>
              <a:t>putvalue () </a:t>
            </a:r>
            <a:r>
              <a:rPr lang="en-US" sz="2800" b="0" i="0" u="none" strike="noStrike" cap="none">
                <a:solidFill>
                  <a:schemeClr val="dk1"/>
                </a:solidFill>
                <a:latin typeface="Calibri"/>
                <a:ea typeface="Calibri"/>
                <a:cs typeface="Calibri"/>
                <a:sym typeface="Calibri"/>
              </a:rPr>
              <a:t>should display their values.</a:t>
            </a:r>
            <a:endParaRPr sz="2800" b="1" i="0" u="none" strike="noStrike" cap="none">
              <a:solidFill>
                <a:srgbClr val="0070C0"/>
              </a:solidFill>
              <a:latin typeface="Calibri"/>
              <a:ea typeface="Calibri"/>
              <a:cs typeface="Calibri"/>
              <a:sym typeface="Calibri"/>
            </a:endParaRPr>
          </a:p>
        </p:txBody>
      </p:sp>
      <p:grpSp>
        <p:nvGrpSpPr>
          <p:cNvPr id="470" name="Google Shape;470;p64"/>
          <p:cNvGrpSpPr/>
          <p:nvPr/>
        </p:nvGrpSpPr>
        <p:grpSpPr>
          <a:xfrm>
            <a:off x="0" y="6434328"/>
            <a:ext cx="9144000" cy="423671"/>
            <a:chOff x="0" y="6434328"/>
            <a:chExt cx="9144000" cy="423671"/>
          </a:xfrm>
        </p:grpSpPr>
        <p:sp>
          <p:nvSpPr>
            <p:cNvPr id="471" name="Google Shape;471;p6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2" name="Google Shape;472;p6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3" name="Google Shape;473;p6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74" name="Google Shape;474;p6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475" name="Google Shape;475;p64"/>
          <p:cNvPicPr preferRelativeResize="0"/>
          <p:nvPr/>
        </p:nvPicPr>
        <p:blipFill rotWithShape="1">
          <a:blip r:embed="rId5">
            <a:alphaModFix/>
          </a:blip>
          <a:srcRect/>
          <a:stretch/>
        </p:blipFill>
        <p:spPr>
          <a:xfrm>
            <a:off x="1905000" y="1115806"/>
            <a:ext cx="4953000" cy="2341418"/>
          </a:xfrm>
          <a:prstGeom prst="rect">
            <a:avLst/>
          </a:prstGeom>
          <a:noFill/>
          <a:ln>
            <a:noFill/>
          </a:ln>
        </p:spPr>
      </p:pic>
      <p:sp>
        <p:nvSpPr>
          <p:cNvPr id="476" name="Google Shape;476;p6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75"/>
                                        </p:tgtEl>
                                        <p:attrNameLst>
                                          <p:attrName>style.visibility</p:attrName>
                                        </p:attrNameLst>
                                      </p:cBhvr>
                                      <p:to>
                                        <p:strVal val="visible"/>
                                      </p:to>
                                    </p:set>
                                    <p:animEffect transition="in" filter="fade">
                                      <p:cBhvr>
                                        <p:cTn id="7" dur="1000"/>
                                        <p:tgtEl>
                                          <p:spTgt spid="4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9"/>
                                        </p:tgtEl>
                                        <p:attrNameLst>
                                          <p:attrName>style.visibility</p:attrName>
                                        </p:attrNameLst>
                                      </p:cBhvr>
                                      <p:to>
                                        <p:strVal val="visible"/>
                                      </p:to>
                                    </p:set>
                                    <p:animEffect transition="in" filter="fade">
                                      <p:cBhvr>
                                        <p:cTn id="12" dur="10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5"/>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Google Shape;482;p65"/>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 class</a:t>
            </a:r>
            <a:endParaRPr/>
          </a:p>
        </p:txBody>
      </p:sp>
      <p:sp>
        <p:nvSpPr>
          <p:cNvPr id="483" name="Google Shape;483;p6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31</a:t>
            </a:fld>
            <a:endParaRPr/>
          </a:p>
        </p:txBody>
      </p:sp>
      <p:grpSp>
        <p:nvGrpSpPr>
          <p:cNvPr id="484" name="Google Shape;484;p65"/>
          <p:cNvGrpSpPr/>
          <p:nvPr/>
        </p:nvGrpSpPr>
        <p:grpSpPr>
          <a:xfrm>
            <a:off x="0" y="6434328"/>
            <a:ext cx="9144000" cy="423671"/>
            <a:chOff x="0" y="6434328"/>
            <a:chExt cx="9144000" cy="423671"/>
          </a:xfrm>
        </p:grpSpPr>
        <p:sp>
          <p:nvSpPr>
            <p:cNvPr id="485" name="Google Shape;485;p6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6" name="Google Shape;486;p6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7" name="Google Shape;487;p6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488" name="Google Shape;488;p6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489" name="Google Shape;489;p65"/>
          <p:cNvSpPr txBox="1"/>
          <p:nvPr/>
        </p:nvSpPr>
        <p:spPr>
          <a:xfrm>
            <a:off x="248193" y="910858"/>
            <a:ext cx="8708353" cy="4014561"/>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C++ incorporates all these extensions in another user-defined type known as </a:t>
            </a:r>
            <a:r>
              <a:rPr lang="en-US" sz="2800" b="1" i="0" u="none" strike="noStrike" cap="none">
                <a:solidFill>
                  <a:srgbClr val="0070C0"/>
                </a:solidFill>
                <a:latin typeface="Calibri"/>
                <a:ea typeface="Calibri"/>
                <a:cs typeface="Calibri"/>
                <a:sym typeface="Calibri"/>
              </a:rPr>
              <a:t>class</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only </a:t>
            </a:r>
            <a:r>
              <a:rPr lang="en-US" sz="2800" b="1" i="0" u="none" strike="noStrike" cap="none">
                <a:solidFill>
                  <a:schemeClr val="dk1"/>
                </a:solidFill>
                <a:latin typeface="Calibri"/>
                <a:ea typeface="Calibri"/>
                <a:cs typeface="Calibri"/>
                <a:sym typeface="Calibri"/>
              </a:rPr>
              <a:t>difference between a structure and a class </a:t>
            </a:r>
            <a:r>
              <a:rPr lang="en-US" sz="2800" b="0" i="0" u="none" strike="noStrike" cap="none">
                <a:solidFill>
                  <a:schemeClr val="dk1"/>
                </a:solidFill>
                <a:latin typeface="Calibri"/>
                <a:ea typeface="Calibri"/>
                <a:cs typeface="Calibri"/>
                <a:sym typeface="Calibri"/>
              </a:rPr>
              <a:t>in C++ is that,</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914400" marR="0" lvl="1"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By default, the members of a </a:t>
            </a:r>
            <a:r>
              <a:rPr lang="en-US" sz="2800" b="1" i="0" u="none" strike="noStrike" cap="none">
                <a:solidFill>
                  <a:srgbClr val="0070C0"/>
                </a:solidFill>
                <a:latin typeface="Calibri"/>
                <a:ea typeface="Calibri"/>
                <a:cs typeface="Calibri"/>
                <a:sym typeface="Calibri"/>
              </a:rPr>
              <a:t>class</a:t>
            </a:r>
            <a:r>
              <a:rPr lang="en-US" sz="2800" b="0" i="0" u="none" strike="noStrike" cap="none">
                <a:solidFill>
                  <a:schemeClr val="dk1"/>
                </a:solidFill>
                <a:latin typeface="Calibri"/>
                <a:ea typeface="Calibri"/>
                <a:cs typeface="Calibri"/>
                <a:sym typeface="Calibri"/>
              </a:rPr>
              <a:t> are </a:t>
            </a:r>
            <a:r>
              <a:rPr lang="en-US" sz="2800" b="1" i="0" u="none" strike="noStrike" cap="none">
                <a:solidFill>
                  <a:srgbClr val="0070C0"/>
                </a:solidFill>
                <a:latin typeface="Calibri"/>
                <a:ea typeface="Calibri"/>
                <a:cs typeface="Calibri"/>
                <a:sym typeface="Calibri"/>
              </a:rPr>
              <a:t>private</a:t>
            </a:r>
            <a:endParaRPr sz="1400" b="0" i="0" u="none" strike="noStrike" cap="none">
              <a:solidFill>
                <a:srgbClr val="000000"/>
              </a:solidFill>
              <a:latin typeface="Arial"/>
              <a:ea typeface="Arial"/>
              <a:cs typeface="Arial"/>
              <a:sym typeface="Arial"/>
            </a:endParaRPr>
          </a:p>
          <a:p>
            <a:pPr marL="914400" marR="0" lvl="1"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914400" marR="0" lvl="1"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By default, the members of a </a:t>
            </a:r>
            <a:r>
              <a:rPr lang="en-US" sz="2800" b="1" i="0" u="none" strike="noStrike" cap="none">
                <a:solidFill>
                  <a:srgbClr val="0070C0"/>
                </a:solidFill>
                <a:latin typeface="Calibri"/>
                <a:ea typeface="Calibri"/>
                <a:cs typeface="Calibri"/>
                <a:sym typeface="Calibri"/>
              </a:rPr>
              <a:t>structure</a:t>
            </a:r>
            <a:r>
              <a:rPr lang="en-US" sz="2800" b="0" i="0" u="none" strike="noStrike" cap="none">
                <a:solidFill>
                  <a:schemeClr val="dk1"/>
                </a:solidFill>
                <a:latin typeface="Calibri"/>
                <a:ea typeface="Calibri"/>
                <a:cs typeface="Calibri"/>
                <a:sym typeface="Calibri"/>
              </a:rPr>
              <a:t> are </a:t>
            </a:r>
            <a:r>
              <a:rPr lang="en-US" sz="2800" b="1" i="0" u="none" strike="noStrike" cap="none">
                <a:solidFill>
                  <a:srgbClr val="0070C0"/>
                </a:solidFill>
                <a:latin typeface="Calibri"/>
                <a:ea typeface="Calibri"/>
                <a:cs typeface="Calibri"/>
                <a:sym typeface="Calibri"/>
              </a:rPr>
              <a:t>public</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490" name="Google Shape;490;p6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9">
                                            <p:txEl>
                                              <p:pRg st="0" end="0"/>
                                            </p:txEl>
                                          </p:spTgt>
                                        </p:tgtEl>
                                        <p:attrNameLst>
                                          <p:attrName>style.visibility</p:attrName>
                                        </p:attrNameLst>
                                      </p:cBhvr>
                                      <p:to>
                                        <p:strVal val="visible"/>
                                      </p:to>
                                    </p:set>
                                    <p:animEffect transition="in" filter="fade">
                                      <p:cBhvr>
                                        <p:cTn id="7" dur="1000"/>
                                        <p:tgtEl>
                                          <p:spTgt spid="4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9">
                                            <p:txEl>
                                              <p:pRg st="1" end="1"/>
                                            </p:txEl>
                                          </p:spTgt>
                                        </p:tgtEl>
                                        <p:attrNameLst>
                                          <p:attrName>style.visibility</p:attrName>
                                        </p:attrNameLst>
                                      </p:cBhvr>
                                      <p:to>
                                        <p:strVal val="visible"/>
                                      </p:to>
                                    </p:set>
                                    <p:animEffect transition="in" filter="fade">
                                      <p:cBhvr>
                                        <p:cTn id="12" dur="1000"/>
                                        <p:tgtEl>
                                          <p:spTgt spid="48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9">
                                            <p:txEl>
                                              <p:pRg st="2" end="2"/>
                                            </p:txEl>
                                          </p:spTgt>
                                        </p:tgtEl>
                                        <p:attrNameLst>
                                          <p:attrName>style.visibility</p:attrName>
                                        </p:attrNameLst>
                                      </p:cBhvr>
                                      <p:to>
                                        <p:strVal val="visible"/>
                                      </p:to>
                                    </p:set>
                                    <p:animEffect transition="in" filter="fade">
                                      <p:cBhvr>
                                        <p:cTn id="17" dur="1000"/>
                                        <p:tgtEl>
                                          <p:spTgt spid="48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9">
                                            <p:txEl>
                                              <p:pRg st="3" end="3"/>
                                            </p:txEl>
                                          </p:spTgt>
                                        </p:tgtEl>
                                        <p:attrNameLst>
                                          <p:attrName>style.visibility</p:attrName>
                                        </p:attrNameLst>
                                      </p:cBhvr>
                                      <p:to>
                                        <p:strVal val="visible"/>
                                      </p:to>
                                    </p:set>
                                    <p:animEffect transition="in" filter="fade">
                                      <p:cBhvr>
                                        <p:cTn id="22" dur="1000"/>
                                        <p:tgtEl>
                                          <p:spTgt spid="48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9">
                                            <p:txEl>
                                              <p:pRg st="4" end="4"/>
                                            </p:txEl>
                                          </p:spTgt>
                                        </p:tgtEl>
                                        <p:attrNameLst>
                                          <p:attrName>style.visibility</p:attrName>
                                        </p:attrNameLst>
                                      </p:cBhvr>
                                      <p:to>
                                        <p:strVal val="visible"/>
                                      </p:to>
                                    </p:set>
                                    <p:animEffect transition="in" filter="fade">
                                      <p:cBhvr>
                                        <p:cTn id="27" dur="1000"/>
                                        <p:tgtEl>
                                          <p:spTgt spid="48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9">
                                            <p:txEl>
                                              <p:pRg st="5" end="5"/>
                                            </p:txEl>
                                          </p:spTgt>
                                        </p:tgtEl>
                                        <p:attrNameLst>
                                          <p:attrName>style.visibility</p:attrName>
                                        </p:attrNameLst>
                                      </p:cBhvr>
                                      <p:to>
                                        <p:strVal val="visible"/>
                                      </p:to>
                                    </p:set>
                                    <p:animEffect transition="in" filter="fade">
                                      <p:cBhvr>
                                        <p:cTn id="32" dur="1000"/>
                                        <p:tgtEl>
                                          <p:spTgt spid="48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9">
                                            <p:txEl>
                                              <p:pRg st="6" end="6"/>
                                            </p:txEl>
                                          </p:spTgt>
                                        </p:tgtEl>
                                        <p:attrNameLst>
                                          <p:attrName>style.visibility</p:attrName>
                                        </p:attrNameLst>
                                      </p:cBhvr>
                                      <p:to>
                                        <p:strVal val="visible"/>
                                      </p:to>
                                    </p:set>
                                    <p:animEffect transition="in" filter="fade">
                                      <p:cBhvr>
                                        <p:cTn id="37" dur="1000"/>
                                        <p:tgtEl>
                                          <p:spTgt spid="48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66"/>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6" name="Google Shape;496;p66"/>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Specifying a Class</a:t>
            </a:r>
            <a:endParaRPr/>
          </a:p>
        </p:txBody>
      </p:sp>
      <p:sp>
        <p:nvSpPr>
          <p:cNvPr id="497" name="Google Shape;497;p6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32</a:t>
            </a:fld>
            <a:endParaRPr/>
          </a:p>
        </p:txBody>
      </p:sp>
      <p:grpSp>
        <p:nvGrpSpPr>
          <p:cNvPr id="498" name="Google Shape;498;p66"/>
          <p:cNvGrpSpPr/>
          <p:nvPr/>
        </p:nvGrpSpPr>
        <p:grpSpPr>
          <a:xfrm>
            <a:off x="0" y="6434328"/>
            <a:ext cx="9144000" cy="423671"/>
            <a:chOff x="0" y="6434328"/>
            <a:chExt cx="9144000" cy="423671"/>
          </a:xfrm>
        </p:grpSpPr>
        <p:sp>
          <p:nvSpPr>
            <p:cNvPr id="499" name="Google Shape;499;p6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6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6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02" name="Google Shape;502;p6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03" name="Google Shape;503;p66"/>
          <p:cNvSpPr txBox="1"/>
          <p:nvPr/>
        </p:nvSpPr>
        <p:spPr>
          <a:xfrm>
            <a:off x="248193" y="910858"/>
            <a:ext cx="8708353" cy="4876330"/>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 </a:t>
            </a:r>
            <a:r>
              <a:rPr lang="en-US" sz="2800" b="1" i="0" u="none" strike="noStrike" cap="none">
                <a:solidFill>
                  <a:srgbClr val="0070C0"/>
                </a:solidFill>
                <a:latin typeface="Calibri"/>
                <a:ea typeface="Calibri"/>
                <a:cs typeface="Calibri"/>
                <a:sym typeface="Calibri"/>
              </a:rPr>
              <a:t>class</a:t>
            </a:r>
            <a:r>
              <a:rPr lang="en-US" sz="2800" b="0" i="0" u="none" strike="noStrike" cap="none">
                <a:solidFill>
                  <a:schemeClr val="dk1"/>
                </a:solidFill>
                <a:latin typeface="Calibri"/>
                <a:ea typeface="Calibri"/>
                <a:cs typeface="Calibri"/>
                <a:sym typeface="Calibri"/>
              </a:rPr>
              <a:t> is a way to bind the data and its associated functions together(</a:t>
            </a:r>
            <a:r>
              <a:rPr lang="en-US" sz="2800" b="1" i="0" u="none" strike="noStrike" cap="none">
                <a:solidFill>
                  <a:srgbClr val="0070C0"/>
                </a:solidFill>
                <a:latin typeface="Calibri"/>
                <a:ea typeface="Calibri"/>
                <a:cs typeface="Calibri"/>
                <a:sym typeface="Calibri"/>
              </a:rPr>
              <a:t>encapsulation</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It allows the data(and function) to be </a:t>
            </a:r>
            <a:r>
              <a:rPr lang="en-US" sz="2800" b="1" i="0" u="none" strike="noStrike" cap="none">
                <a:solidFill>
                  <a:srgbClr val="0070C0"/>
                </a:solidFill>
                <a:latin typeface="Calibri"/>
                <a:ea typeface="Calibri"/>
                <a:cs typeface="Calibri"/>
                <a:sym typeface="Calibri"/>
              </a:rPr>
              <a:t>hidden</a:t>
            </a:r>
            <a:r>
              <a:rPr lang="en-US" sz="2800" b="0" i="0" u="none" strike="noStrike" cap="none">
                <a:solidFill>
                  <a:schemeClr val="dk1"/>
                </a:solidFill>
                <a:latin typeface="Calibri"/>
                <a:ea typeface="Calibri"/>
                <a:cs typeface="Calibri"/>
                <a:sym typeface="Calibri"/>
              </a:rPr>
              <a:t>, if necessary, from external use.</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1" i="0" u="none" strike="noStrike" cap="none">
                <a:solidFill>
                  <a:schemeClr val="dk1"/>
                </a:solidFill>
                <a:latin typeface="Calibri"/>
                <a:ea typeface="Calibri"/>
                <a:cs typeface="Calibri"/>
                <a:sym typeface="Calibri"/>
              </a:rPr>
              <a:t>A class specification has two parts:</a:t>
            </a:r>
            <a:endParaRPr sz="1400" b="0" i="0" u="none" strike="noStrike" cap="none">
              <a:solidFill>
                <a:srgbClr val="000000"/>
              </a:solidFill>
              <a:latin typeface="Arial"/>
              <a:ea typeface="Arial"/>
              <a:cs typeface="Arial"/>
              <a:sym typeface="Arial"/>
            </a:endParaRPr>
          </a:p>
          <a:p>
            <a:pPr marL="971550" marR="0" lvl="1" indent="-336550" algn="just" rtl="0">
              <a:lnSpc>
                <a:spcPct val="100000"/>
              </a:lnSpc>
              <a:spcBef>
                <a:spcPts val="0"/>
              </a:spcBef>
              <a:spcAft>
                <a:spcPts val="0"/>
              </a:spcAft>
              <a:buClr>
                <a:schemeClr val="dk1"/>
              </a:buClr>
              <a:buSzPts val="2800"/>
              <a:buFont typeface="Calibri"/>
              <a:buNone/>
            </a:pPr>
            <a:endParaRPr sz="2800" b="1" i="0" u="none" strike="noStrike" cap="none">
              <a:solidFill>
                <a:srgbClr val="0070C0"/>
              </a:solidFill>
              <a:latin typeface="Calibri"/>
              <a:ea typeface="Calibri"/>
              <a:cs typeface="Calibri"/>
              <a:sym typeface="Calibri"/>
            </a:endParaRPr>
          </a:p>
          <a:p>
            <a:pPr marL="971550" marR="0" lvl="1" indent="-514350" algn="just" rtl="0">
              <a:lnSpc>
                <a:spcPct val="100000"/>
              </a:lnSpc>
              <a:spcBef>
                <a:spcPts val="0"/>
              </a:spcBef>
              <a:spcAft>
                <a:spcPts val="0"/>
              </a:spcAft>
              <a:buClr>
                <a:srgbClr val="0070C0"/>
              </a:buClr>
              <a:buSzPts val="2800"/>
              <a:buFont typeface="Calibri"/>
              <a:buAutoNum type="arabicPeriod"/>
            </a:pPr>
            <a:r>
              <a:rPr lang="en-US" sz="2800" b="1" i="0" u="none" strike="noStrike" cap="none">
                <a:solidFill>
                  <a:srgbClr val="0070C0"/>
                </a:solidFill>
                <a:latin typeface="Calibri"/>
                <a:ea typeface="Calibri"/>
                <a:cs typeface="Calibri"/>
                <a:sym typeface="Calibri"/>
              </a:rPr>
              <a:t>Class declaration</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rgbClr val="0070C0"/>
              </a:buClr>
              <a:buSzPts val="2800"/>
              <a:buFont typeface="Calibri"/>
              <a:buAutoNum type="arabicPeriod"/>
            </a:pPr>
            <a:r>
              <a:rPr lang="en-US" sz="2800" b="1" i="0" u="none" strike="noStrike" cap="none">
                <a:solidFill>
                  <a:srgbClr val="0070C0"/>
                </a:solidFill>
                <a:latin typeface="Calibri"/>
                <a:ea typeface="Calibri"/>
                <a:cs typeface="Calibri"/>
                <a:sym typeface="Calibri"/>
              </a:rPr>
              <a:t>Class function definitions</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sp>
        <p:nvSpPr>
          <p:cNvPr id="504" name="Google Shape;504;p6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3">
                                            <p:txEl>
                                              <p:pRg st="0" end="0"/>
                                            </p:txEl>
                                          </p:spTgt>
                                        </p:tgtEl>
                                        <p:attrNameLst>
                                          <p:attrName>style.visibility</p:attrName>
                                        </p:attrNameLst>
                                      </p:cBhvr>
                                      <p:to>
                                        <p:strVal val="visible"/>
                                      </p:to>
                                    </p:set>
                                    <p:animEffect transition="in" filter="fade">
                                      <p:cBhvr>
                                        <p:cTn id="7" dur="1000"/>
                                        <p:tgtEl>
                                          <p:spTgt spid="5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3">
                                            <p:txEl>
                                              <p:pRg st="1" end="1"/>
                                            </p:txEl>
                                          </p:spTgt>
                                        </p:tgtEl>
                                        <p:attrNameLst>
                                          <p:attrName>style.visibility</p:attrName>
                                        </p:attrNameLst>
                                      </p:cBhvr>
                                      <p:to>
                                        <p:strVal val="visible"/>
                                      </p:to>
                                    </p:set>
                                    <p:animEffect transition="in" filter="fade">
                                      <p:cBhvr>
                                        <p:cTn id="12" dur="1000"/>
                                        <p:tgtEl>
                                          <p:spTgt spid="5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3">
                                            <p:txEl>
                                              <p:pRg st="2" end="2"/>
                                            </p:txEl>
                                          </p:spTgt>
                                        </p:tgtEl>
                                        <p:attrNameLst>
                                          <p:attrName>style.visibility</p:attrName>
                                        </p:attrNameLst>
                                      </p:cBhvr>
                                      <p:to>
                                        <p:strVal val="visible"/>
                                      </p:to>
                                    </p:set>
                                    <p:animEffect transition="in" filter="fade">
                                      <p:cBhvr>
                                        <p:cTn id="17" dur="1000"/>
                                        <p:tgtEl>
                                          <p:spTgt spid="5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3">
                                            <p:txEl>
                                              <p:pRg st="3" end="3"/>
                                            </p:txEl>
                                          </p:spTgt>
                                        </p:tgtEl>
                                        <p:attrNameLst>
                                          <p:attrName>style.visibility</p:attrName>
                                        </p:attrNameLst>
                                      </p:cBhvr>
                                      <p:to>
                                        <p:strVal val="visible"/>
                                      </p:to>
                                    </p:set>
                                    <p:animEffect transition="in" filter="fade">
                                      <p:cBhvr>
                                        <p:cTn id="22" dur="1000"/>
                                        <p:tgtEl>
                                          <p:spTgt spid="5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03">
                                            <p:txEl>
                                              <p:pRg st="4" end="4"/>
                                            </p:txEl>
                                          </p:spTgt>
                                        </p:tgtEl>
                                        <p:attrNameLst>
                                          <p:attrName>style.visibility</p:attrName>
                                        </p:attrNameLst>
                                      </p:cBhvr>
                                      <p:to>
                                        <p:strVal val="visible"/>
                                      </p:to>
                                    </p:set>
                                    <p:animEffect transition="in" filter="fade">
                                      <p:cBhvr>
                                        <p:cTn id="27" dur="1000"/>
                                        <p:tgtEl>
                                          <p:spTgt spid="5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03">
                                            <p:txEl>
                                              <p:pRg st="5" end="5"/>
                                            </p:txEl>
                                          </p:spTgt>
                                        </p:tgtEl>
                                        <p:attrNameLst>
                                          <p:attrName>style.visibility</p:attrName>
                                        </p:attrNameLst>
                                      </p:cBhvr>
                                      <p:to>
                                        <p:strVal val="visible"/>
                                      </p:to>
                                    </p:set>
                                    <p:animEffect transition="in" filter="fade">
                                      <p:cBhvr>
                                        <p:cTn id="32" dur="1000"/>
                                        <p:tgtEl>
                                          <p:spTgt spid="5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3">
                                            <p:txEl>
                                              <p:pRg st="6" end="6"/>
                                            </p:txEl>
                                          </p:spTgt>
                                        </p:tgtEl>
                                        <p:attrNameLst>
                                          <p:attrName>style.visibility</p:attrName>
                                        </p:attrNameLst>
                                      </p:cBhvr>
                                      <p:to>
                                        <p:strVal val="visible"/>
                                      </p:to>
                                    </p:set>
                                    <p:animEffect transition="in" filter="fade">
                                      <p:cBhvr>
                                        <p:cTn id="37" dur="1000"/>
                                        <p:tgtEl>
                                          <p:spTgt spid="5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03">
                                            <p:txEl>
                                              <p:pRg st="7" end="7"/>
                                            </p:txEl>
                                          </p:spTgt>
                                        </p:tgtEl>
                                        <p:attrNameLst>
                                          <p:attrName>style.visibility</p:attrName>
                                        </p:attrNameLst>
                                      </p:cBhvr>
                                      <p:to>
                                        <p:strVal val="visible"/>
                                      </p:to>
                                    </p:set>
                                    <p:animEffect transition="in" filter="fade">
                                      <p:cBhvr>
                                        <p:cTn id="42" dur="1000"/>
                                        <p:tgtEl>
                                          <p:spTgt spid="50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03">
                                            <p:txEl>
                                              <p:pRg st="8" end="8"/>
                                            </p:txEl>
                                          </p:spTgt>
                                        </p:tgtEl>
                                        <p:attrNameLst>
                                          <p:attrName>style.visibility</p:attrName>
                                        </p:attrNameLst>
                                      </p:cBhvr>
                                      <p:to>
                                        <p:strVal val="visible"/>
                                      </p:to>
                                    </p:set>
                                    <p:animEffect transition="in" filter="fade">
                                      <p:cBhvr>
                                        <p:cTn id="47" dur="1000"/>
                                        <p:tgtEl>
                                          <p:spTgt spid="50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67"/>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0" name="Google Shape;510;p67"/>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Class declaration</a:t>
            </a:r>
            <a:endParaRPr/>
          </a:p>
        </p:txBody>
      </p:sp>
      <p:sp>
        <p:nvSpPr>
          <p:cNvPr id="511" name="Google Shape;511;p6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33</a:t>
            </a:fld>
            <a:endParaRPr/>
          </a:p>
        </p:txBody>
      </p:sp>
      <p:grpSp>
        <p:nvGrpSpPr>
          <p:cNvPr id="512" name="Google Shape;512;p67"/>
          <p:cNvGrpSpPr/>
          <p:nvPr/>
        </p:nvGrpSpPr>
        <p:grpSpPr>
          <a:xfrm>
            <a:off x="0" y="6434328"/>
            <a:ext cx="9144000" cy="423671"/>
            <a:chOff x="0" y="6434328"/>
            <a:chExt cx="9144000" cy="423671"/>
          </a:xfrm>
        </p:grpSpPr>
        <p:sp>
          <p:nvSpPr>
            <p:cNvPr id="513" name="Google Shape;513;p6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4" name="Google Shape;514;p6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Google Shape;515;p6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16" name="Google Shape;516;p6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517" name="Google Shape;517;p67"/>
          <p:cNvPicPr preferRelativeResize="0"/>
          <p:nvPr/>
        </p:nvPicPr>
        <p:blipFill rotWithShape="1">
          <a:blip r:embed="rId5">
            <a:alphaModFix/>
          </a:blip>
          <a:srcRect/>
          <a:stretch/>
        </p:blipFill>
        <p:spPr>
          <a:xfrm>
            <a:off x="305919" y="2045229"/>
            <a:ext cx="3857625" cy="3669771"/>
          </a:xfrm>
          <a:prstGeom prst="rect">
            <a:avLst/>
          </a:prstGeom>
          <a:noFill/>
          <a:ln>
            <a:noFill/>
          </a:ln>
        </p:spPr>
      </p:pic>
      <p:pic>
        <p:nvPicPr>
          <p:cNvPr id="518" name="Google Shape;518;p67"/>
          <p:cNvPicPr preferRelativeResize="0"/>
          <p:nvPr/>
        </p:nvPicPr>
        <p:blipFill rotWithShape="1">
          <a:blip r:embed="rId6">
            <a:alphaModFix/>
          </a:blip>
          <a:srcRect/>
          <a:stretch/>
        </p:blipFill>
        <p:spPr>
          <a:xfrm>
            <a:off x="4582668" y="970337"/>
            <a:ext cx="4561332" cy="4744663"/>
          </a:xfrm>
          <a:prstGeom prst="rect">
            <a:avLst/>
          </a:prstGeom>
          <a:noFill/>
          <a:ln>
            <a:noFill/>
          </a:ln>
        </p:spPr>
      </p:pic>
      <p:sp>
        <p:nvSpPr>
          <p:cNvPr id="519" name="Google Shape;519;p67"/>
          <p:cNvSpPr txBox="1"/>
          <p:nvPr/>
        </p:nvSpPr>
        <p:spPr>
          <a:xfrm>
            <a:off x="1600198" y="1345575"/>
            <a:ext cx="126906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Syntax:</a:t>
            </a:r>
            <a:endParaRPr sz="1400" b="0" i="0" u="none" strike="noStrike" cap="none">
              <a:solidFill>
                <a:srgbClr val="000000"/>
              </a:solidFill>
              <a:latin typeface="Arial"/>
              <a:ea typeface="Arial"/>
              <a:cs typeface="Arial"/>
              <a:sym typeface="Arial"/>
            </a:endParaRPr>
          </a:p>
        </p:txBody>
      </p:sp>
      <p:sp>
        <p:nvSpPr>
          <p:cNvPr id="520" name="Google Shape;520;p6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8"/>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6" name="Google Shape;526;p68"/>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Class declaration</a:t>
            </a:r>
            <a:endParaRPr/>
          </a:p>
        </p:txBody>
      </p:sp>
      <p:sp>
        <p:nvSpPr>
          <p:cNvPr id="527" name="Google Shape;527;p6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34</a:t>
            </a:fld>
            <a:endParaRPr/>
          </a:p>
        </p:txBody>
      </p:sp>
      <p:grpSp>
        <p:nvGrpSpPr>
          <p:cNvPr id="528" name="Google Shape;528;p68"/>
          <p:cNvGrpSpPr/>
          <p:nvPr/>
        </p:nvGrpSpPr>
        <p:grpSpPr>
          <a:xfrm>
            <a:off x="0" y="6434328"/>
            <a:ext cx="9144000" cy="423671"/>
            <a:chOff x="0" y="6434328"/>
            <a:chExt cx="9144000" cy="423671"/>
          </a:xfrm>
        </p:grpSpPr>
        <p:sp>
          <p:nvSpPr>
            <p:cNvPr id="529" name="Google Shape;529;p6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Google Shape;530;p6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1" name="Google Shape;531;p6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32" name="Google Shape;532;p6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533" name="Google Shape;533;p68"/>
          <p:cNvPicPr preferRelativeResize="0"/>
          <p:nvPr/>
        </p:nvPicPr>
        <p:blipFill rotWithShape="1">
          <a:blip r:embed="rId5">
            <a:alphaModFix/>
          </a:blip>
          <a:srcRect/>
          <a:stretch/>
        </p:blipFill>
        <p:spPr>
          <a:xfrm>
            <a:off x="2057400" y="4005197"/>
            <a:ext cx="5181600" cy="2466975"/>
          </a:xfrm>
          <a:prstGeom prst="rect">
            <a:avLst/>
          </a:prstGeom>
          <a:noFill/>
          <a:ln>
            <a:noFill/>
          </a:ln>
        </p:spPr>
      </p:pic>
      <p:pic>
        <p:nvPicPr>
          <p:cNvPr id="534" name="Google Shape;534;p68"/>
          <p:cNvPicPr preferRelativeResize="0"/>
          <p:nvPr/>
        </p:nvPicPr>
        <p:blipFill rotWithShape="1">
          <a:blip r:embed="rId6">
            <a:alphaModFix/>
          </a:blip>
          <a:srcRect/>
          <a:stretch/>
        </p:blipFill>
        <p:spPr>
          <a:xfrm>
            <a:off x="1447799" y="1381206"/>
            <a:ext cx="7152131" cy="1865861"/>
          </a:xfrm>
          <a:prstGeom prst="rect">
            <a:avLst/>
          </a:prstGeom>
          <a:noFill/>
          <a:ln>
            <a:noFill/>
          </a:ln>
        </p:spPr>
      </p:pic>
      <p:sp>
        <p:nvSpPr>
          <p:cNvPr id="535" name="Google Shape;535;p68"/>
          <p:cNvSpPr txBox="1"/>
          <p:nvPr/>
        </p:nvSpPr>
        <p:spPr>
          <a:xfrm>
            <a:off x="2622715" y="3382298"/>
            <a:ext cx="389856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Representation of a class</a:t>
            </a:r>
            <a:endParaRPr sz="1400" b="0" i="0" u="none" strike="noStrike" cap="none">
              <a:solidFill>
                <a:srgbClr val="000000"/>
              </a:solidFill>
              <a:latin typeface="Arial"/>
              <a:ea typeface="Arial"/>
              <a:cs typeface="Arial"/>
              <a:sym typeface="Arial"/>
            </a:endParaRPr>
          </a:p>
        </p:txBody>
      </p:sp>
      <p:sp>
        <p:nvSpPr>
          <p:cNvPr id="536" name="Google Shape;536;p68"/>
          <p:cNvSpPr txBox="1"/>
          <p:nvPr/>
        </p:nvSpPr>
        <p:spPr>
          <a:xfrm>
            <a:off x="3797203" y="919139"/>
            <a:ext cx="1549591" cy="52322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Example:</a:t>
            </a:r>
            <a:endParaRPr sz="1400" b="0" i="0" u="none" strike="noStrike" cap="none">
              <a:solidFill>
                <a:srgbClr val="000000"/>
              </a:solidFill>
              <a:latin typeface="Arial"/>
              <a:ea typeface="Arial"/>
              <a:cs typeface="Arial"/>
              <a:sym typeface="Arial"/>
            </a:endParaRPr>
          </a:p>
        </p:txBody>
      </p:sp>
      <p:sp>
        <p:nvSpPr>
          <p:cNvPr id="537" name="Google Shape;537;p6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9"/>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3" name="Google Shape;543;p69"/>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Creating Objects</a:t>
            </a:r>
            <a:endParaRPr/>
          </a:p>
        </p:txBody>
      </p:sp>
      <p:sp>
        <p:nvSpPr>
          <p:cNvPr id="544" name="Google Shape;544;p6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35</a:t>
            </a:fld>
            <a:endParaRPr/>
          </a:p>
        </p:txBody>
      </p:sp>
      <p:grpSp>
        <p:nvGrpSpPr>
          <p:cNvPr id="545" name="Google Shape;545;p69"/>
          <p:cNvGrpSpPr/>
          <p:nvPr/>
        </p:nvGrpSpPr>
        <p:grpSpPr>
          <a:xfrm>
            <a:off x="0" y="6434328"/>
            <a:ext cx="9144000" cy="423671"/>
            <a:chOff x="0" y="6434328"/>
            <a:chExt cx="9144000" cy="423671"/>
          </a:xfrm>
        </p:grpSpPr>
        <p:sp>
          <p:nvSpPr>
            <p:cNvPr id="546" name="Google Shape;546;p6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7" name="Google Shape;547;p6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8" name="Google Shape;548;p6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49" name="Google Shape;549;p6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50" name="Google Shape;550;p69"/>
          <p:cNvSpPr txBox="1"/>
          <p:nvPr/>
        </p:nvSpPr>
        <p:spPr>
          <a:xfrm>
            <a:off x="248193" y="910858"/>
            <a:ext cx="8708353" cy="1429237"/>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Once a class has been declared, we can create variables(</a:t>
            </a:r>
            <a:r>
              <a:rPr lang="en-US" sz="2800" b="1" i="0" u="none" strike="noStrike" cap="none">
                <a:solidFill>
                  <a:srgbClr val="0070C0"/>
                </a:solidFill>
                <a:latin typeface="Calibri"/>
                <a:ea typeface="Calibri"/>
                <a:cs typeface="Calibri"/>
                <a:sym typeface="Calibri"/>
              </a:rPr>
              <a:t>objects</a:t>
            </a:r>
            <a:r>
              <a:rPr lang="en-US" sz="2800" b="0" i="0" u="none" strike="noStrike" cap="none">
                <a:solidFill>
                  <a:schemeClr val="dk1"/>
                </a:solidFill>
                <a:latin typeface="Calibri"/>
                <a:ea typeface="Calibri"/>
                <a:cs typeface="Calibri"/>
                <a:sym typeface="Calibri"/>
              </a:rPr>
              <a:t>) of that type by using the class name(like any other built-in type variable)</a:t>
            </a:r>
            <a:endParaRPr sz="2800" b="1" i="0" u="none" strike="noStrike" cap="none">
              <a:solidFill>
                <a:schemeClr val="dk1"/>
              </a:solidFill>
              <a:latin typeface="Calibri"/>
              <a:ea typeface="Calibri"/>
              <a:cs typeface="Calibri"/>
              <a:sym typeface="Calibri"/>
            </a:endParaRPr>
          </a:p>
        </p:txBody>
      </p:sp>
      <p:pic>
        <p:nvPicPr>
          <p:cNvPr id="551" name="Google Shape;551;p69"/>
          <p:cNvPicPr preferRelativeResize="0"/>
          <p:nvPr/>
        </p:nvPicPr>
        <p:blipFill rotWithShape="1">
          <a:blip r:embed="rId5">
            <a:alphaModFix/>
          </a:blip>
          <a:srcRect/>
          <a:stretch/>
        </p:blipFill>
        <p:spPr>
          <a:xfrm>
            <a:off x="2057400" y="2936610"/>
            <a:ext cx="5845566" cy="2930790"/>
          </a:xfrm>
          <a:prstGeom prst="rect">
            <a:avLst/>
          </a:prstGeom>
          <a:noFill/>
          <a:ln>
            <a:noFill/>
          </a:ln>
        </p:spPr>
      </p:pic>
      <p:sp>
        <p:nvSpPr>
          <p:cNvPr id="552" name="Google Shape;552;p6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0">
                                            <p:txEl>
                                              <p:pRg st="0" end="0"/>
                                            </p:txEl>
                                          </p:spTgt>
                                        </p:tgtEl>
                                        <p:attrNameLst>
                                          <p:attrName>style.visibility</p:attrName>
                                        </p:attrNameLst>
                                      </p:cBhvr>
                                      <p:to>
                                        <p:strVal val="visible"/>
                                      </p:to>
                                    </p:set>
                                    <p:animEffect transition="in" filter="fade">
                                      <p:cBhvr>
                                        <p:cTn id="7" dur="1000"/>
                                        <p:tgtEl>
                                          <p:spTgt spid="5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1"/>
                                        </p:tgtEl>
                                        <p:attrNameLst>
                                          <p:attrName>style.visibility</p:attrName>
                                        </p:attrNameLst>
                                      </p:cBhvr>
                                      <p:to>
                                        <p:strVal val="visible"/>
                                      </p:to>
                                    </p:set>
                                    <p:animEffect transition="in" filter="fade">
                                      <p:cBhvr>
                                        <p:cTn id="12" dur="1000"/>
                                        <p:tgtEl>
                                          <p:spTgt spid="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70"/>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8" name="Google Shape;558;p70"/>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Accessing Class Members</a:t>
            </a:r>
            <a:endParaRPr/>
          </a:p>
        </p:txBody>
      </p:sp>
      <p:sp>
        <p:nvSpPr>
          <p:cNvPr id="559" name="Google Shape;559;p7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36</a:t>
            </a:fld>
            <a:endParaRPr/>
          </a:p>
        </p:txBody>
      </p:sp>
      <p:grpSp>
        <p:nvGrpSpPr>
          <p:cNvPr id="560" name="Google Shape;560;p70"/>
          <p:cNvGrpSpPr/>
          <p:nvPr/>
        </p:nvGrpSpPr>
        <p:grpSpPr>
          <a:xfrm>
            <a:off x="0" y="6434328"/>
            <a:ext cx="9144000" cy="423671"/>
            <a:chOff x="0" y="6434328"/>
            <a:chExt cx="9144000" cy="423671"/>
          </a:xfrm>
        </p:grpSpPr>
        <p:sp>
          <p:nvSpPr>
            <p:cNvPr id="561" name="Google Shape;561;p7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2" name="Google Shape;562;p7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3" name="Google Shape;563;p7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64" name="Google Shape;564;p7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65" name="Google Shape;565;p70"/>
          <p:cNvSpPr txBox="1"/>
          <p:nvPr/>
        </p:nvSpPr>
        <p:spPr>
          <a:xfrm>
            <a:off x="248193" y="910858"/>
            <a:ext cx="8708353" cy="2291012"/>
          </a:xfrm>
          <a:prstGeom prst="rect">
            <a:avLst/>
          </a:prstGeom>
          <a:noFill/>
          <a:ln>
            <a:noFill/>
          </a:ln>
        </p:spPr>
        <p:txBody>
          <a:bodyPr spcFirstLastPara="1" wrap="square" lIns="0" tIns="135250" rIns="0"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Syntax:</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Example:</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1" i="0" u="none" strike="noStrike" cap="none">
              <a:solidFill>
                <a:schemeClr val="dk1"/>
              </a:solidFill>
              <a:latin typeface="Calibri"/>
              <a:ea typeface="Calibri"/>
              <a:cs typeface="Calibri"/>
              <a:sym typeface="Calibri"/>
            </a:endParaRPr>
          </a:p>
        </p:txBody>
      </p:sp>
      <p:pic>
        <p:nvPicPr>
          <p:cNvPr id="566" name="Google Shape;566;p70"/>
          <p:cNvPicPr preferRelativeResize="0"/>
          <p:nvPr/>
        </p:nvPicPr>
        <p:blipFill rotWithShape="1">
          <a:blip r:embed="rId5">
            <a:alphaModFix/>
          </a:blip>
          <a:srcRect/>
          <a:stretch/>
        </p:blipFill>
        <p:spPr>
          <a:xfrm>
            <a:off x="2462212" y="1447800"/>
            <a:ext cx="4776788" cy="561975"/>
          </a:xfrm>
          <a:prstGeom prst="rect">
            <a:avLst/>
          </a:prstGeom>
          <a:noFill/>
          <a:ln>
            <a:noFill/>
          </a:ln>
        </p:spPr>
      </p:pic>
      <p:pic>
        <p:nvPicPr>
          <p:cNvPr id="567" name="Google Shape;567;p70"/>
          <p:cNvPicPr preferRelativeResize="0"/>
          <p:nvPr/>
        </p:nvPicPr>
        <p:blipFill rotWithShape="1">
          <a:blip r:embed="rId6">
            <a:alphaModFix/>
          </a:blip>
          <a:srcRect/>
          <a:stretch/>
        </p:blipFill>
        <p:spPr>
          <a:xfrm>
            <a:off x="1535905" y="2501917"/>
            <a:ext cx="2121695" cy="606199"/>
          </a:xfrm>
          <a:prstGeom prst="rect">
            <a:avLst/>
          </a:prstGeom>
          <a:noFill/>
          <a:ln>
            <a:noFill/>
          </a:ln>
        </p:spPr>
      </p:pic>
      <p:pic>
        <p:nvPicPr>
          <p:cNvPr id="568" name="Google Shape;568;p70"/>
          <p:cNvPicPr preferRelativeResize="0"/>
          <p:nvPr/>
        </p:nvPicPr>
        <p:blipFill rotWithShape="1">
          <a:blip r:embed="rId7">
            <a:alphaModFix/>
          </a:blip>
          <a:srcRect/>
          <a:stretch/>
        </p:blipFill>
        <p:spPr>
          <a:xfrm>
            <a:off x="5599853" y="2499578"/>
            <a:ext cx="2749876" cy="716114"/>
          </a:xfrm>
          <a:prstGeom prst="rect">
            <a:avLst/>
          </a:prstGeom>
          <a:noFill/>
          <a:ln>
            <a:noFill/>
          </a:ln>
        </p:spPr>
      </p:pic>
      <p:pic>
        <p:nvPicPr>
          <p:cNvPr id="569" name="Google Shape;569;p70"/>
          <p:cNvPicPr preferRelativeResize="0"/>
          <p:nvPr/>
        </p:nvPicPr>
        <p:blipFill rotWithShape="1">
          <a:blip r:embed="rId8">
            <a:alphaModFix/>
          </a:blip>
          <a:srcRect/>
          <a:stretch/>
        </p:blipFill>
        <p:spPr>
          <a:xfrm>
            <a:off x="2462212" y="3352800"/>
            <a:ext cx="5440680" cy="3101347"/>
          </a:xfrm>
          <a:prstGeom prst="rect">
            <a:avLst/>
          </a:prstGeom>
          <a:noFill/>
          <a:ln>
            <a:noFill/>
          </a:ln>
        </p:spPr>
      </p:pic>
      <p:sp>
        <p:nvSpPr>
          <p:cNvPr id="570" name="Google Shape;570;p7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
                                            <p:txEl>
                                              <p:pRg st="0" end="0"/>
                                            </p:txEl>
                                          </p:spTgt>
                                        </p:tgtEl>
                                        <p:attrNameLst>
                                          <p:attrName>style.visibility</p:attrName>
                                        </p:attrNameLst>
                                      </p:cBhvr>
                                      <p:to>
                                        <p:strVal val="visible"/>
                                      </p:to>
                                    </p:set>
                                    <p:animEffect transition="in" filter="fade">
                                      <p:cBhvr>
                                        <p:cTn id="7" dur="1000"/>
                                        <p:tgtEl>
                                          <p:spTgt spid="5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5">
                                            <p:txEl>
                                              <p:pRg st="1" end="1"/>
                                            </p:txEl>
                                          </p:spTgt>
                                        </p:tgtEl>
                                        <p:attrNameLst>
                                          <p:attrName>style.visibility</p:attrName>
                                        </p:attrNameLst>
                                      </p:cBhvr>
                                      <p:to>
                                        <p:strVal val="visible"/>
                                      </p:to>
                                    </p:set>
                                    <p:animEffect transition="in" filter="fade">
                                      <p:cBhvr>
                                        <p:cTn id="12" dur="1000"/>
                                        <p:tgtEl>
                                          <p:spTgt spid="5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5">
                                            <p:txEl>
                                              <p:pRg st="2" end="2"/>
                                            </p:txEl>
                                          </p:spTgt>
                                        </p:tgtEl>
                                        <p:attrNameLst>
                                          <p:attrName>style.visibility</p:attrName>
                                        </p:attrNameLst>
                                      </p:cBhvr>
                                      <p:to>
                                        <p:strVal val="visible"/>
                                      </p:to>
                                    </p:set>
                                    <p:animEffect transition="in" filter="fade">
                                      <p:cBhvr>
                                        <p:cTn id="17" dur="1000"/>
                                        <p:tgtEl>
                                          <p:spTgt spid="5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5">
                                            <p:txEl>
                                              <p:pRg st="3" end="3"/>
                                            </p:txEl>
                                          </p:spTgt>
                                        </p:tgtEl>
                                        <p:attrNameLst>
                                          <p:attrName>style.visibility</p:attrName>
                                        </p:attrNameLst>
                                      </p:cBhvr>
                                      <p:to>
                                        <p:strVal val="visible"/>
                                      </p:to>
                                    </p:set>
                                    <p:animEffect transition="in" filter="fade">
                                      <p:cBhvr>
                                        <p:cTn id="22" dur="1000"/>
                                        <p:tgtEl>
                                          <p:spTgt spid="5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65">
                                            <p:txEl>
                                              <p:pRg st="4" end="4"/>
                                            </p:txEl>
                                          </p:spTgt>
                                        </p:tgtEl>
                                        <p:attrNameLst>
                                          <p:attrName>style.visibility</p:attrName>
                                        </p:attrNameLst>
                                      </p:cBhvr>
                                      <p:to>
                                        <p:strVal val="visible"/>
                                      </p:to>
                                    </p:set>
                                    <p:animEffect transition="in" filter="fade">
                                      <p:cBhvr>
                                        <p:cTn id="27" dur="1000"/>
                                        <p:tgtEl>
                                          <p:spTgt spid="56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66"/>
                                        </p:tgtEl>
                                        <p:attrNameLst>
                                          <p:attrName>style.visibility</p:attrName>
                                        </p:attrNameLst>
                                      </p:cBhvr>
                                      <p:to>
                                        <p:strVal val="visible"/>
                                      </p:to>
                                    </p:set>
                                    <p:animEffect transition="in" filter="fade">
                                      <p:cBhvr>
                                        <p:cTn id="32" dur="1000"/>
                                        <p:tgtEl>
                                          <p:spTgt spid="56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67"/>
                                        </p:tgtEl>
                                        <p:attrNameLst>
                                          <p:attrName>style.visibility</p:attrName>
                                        </p:attrNameLst>
                                      </p:cBhvr>
                                      <p:to>
                                        <p:strVal val="visible"/>
                                      </p:to>
                                    </p:set>
                                    <p:animEffect transition="in" filter="fade">
                                      <p:cBhvr>
                                        <p:cTn id="37" dur="1000"/>
                                        <p:tgtEl>
                                          <p:spTgt spid="56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68"/>
                                        </p:tgtEl>
                                        <p:attrNameLst>
                                          <p:attrName>style.visibility</p:attrName>
                                        </p:attrNameLst>
                                      </p:cBhvr>
                                      <p:to>
                                        <p:strVal val="visible"/>
                                      </p:to>
                                    </p:set>
                                    <p:animEffect transition="in" filter="fade">
                                      <p:cBhvr>
                                        <p:cTn id="42" dur="1000"/>
                                        <p:tgtEl>
                                          <p:spTgt spid="56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69"/>
                                        </p:tgtEl>
                                        <p:attrNameLst>
                                          <p:attrName>style.visibility</p:attrName>
                                        </p:attrNameLst>
                                      </p:cBhvr>
                                      <p:to>
                                        <p:strVal val="visible"/>
                                      </p:to>
                                    </p:set>
                                    <p:animEffect transition="in" filter="fade">
                                      <p:cBhvr>
                                        <p:cTn id="47" dur="1000"/>
                                        <p:tgtEl>
                                          <p:spTgt spid="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1"/>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76" name="Google Shape;576;p71"/>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Defining Member Functions</a:t>
            </a:r>
            <a:endParaRPr/>
          </a:p>
        </p:txBody>
      </p:sp>
      <p:sp>
        <p:nvSpPr>
          <p:cNvPr id="577" name="Google Shape;577;p7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37</a:t>
            </a:fld>
            <a:endParaRPr/>
          </a:p>
        </p:txBody>
      </p:sp>
      <p:grpSp>
        <p:nvGrpSpPr>
          <p:cNvPr id="578" name="Google Shape;578;p71"/>
          <p:cNvGrpSpPr/>
          <p:nvPr/>
        </p:nvGrpSpPr>
        <p:grpSpPr>
          <a:xfrm>
            <a:off x="0" y="6434328"/>
            <a:ext cx="9144000" cy="423671"/>
            <a:chOff x="0" y="6434328"/>
            <a:chExt cx="9144000" cy="423671"/>
          </a:xfrm>
        </p:grpSpPr>
        <p:sp>
          <p:nvSpPr>
            <p:cNvPr id="579" name="Google Shape;579;p7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0" name="Google Shape;580;p7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81" name="Google Shape;581;p7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82" name="Google Shape;582;p7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83" name="Google Shape;583;p71"/>
          <p:cNvSpPr txBox="1"/>
          <p:nvPr/>
        </p:nvSpPr>
        <p:spPr>
          <a:xfrm>
            <a:off x="248193" y="910858"/>
            <a:ext cx="8708353" cy="2291012"/>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1" i="0" u="none" strike="noStrike" cap="none">
                <a:solidFill>
                  <a:schemeClr val="dk1"/>
                </a:solidFill>
                <a:latin typeface="Calibri"/>
                <a:ea typeface="Calibri"/>
                <a:cs typeface="Calibri"/>
                <a:sym typeface="Calibri"/>
              </a:rPr>
              <a:t>Member functions can be defined in two places:</a:t>
            </a:r>
            <a:endParaRPr sz="1400" b="0" i="0" u="none" strike="noStrike" cap="none">
              <a:solidFill>
                <a:srgbClr val="000000"/>
              </a:solidFill>
              <a:latin typeface="Arial"/>
              <a:ea typeface="Arial"/>
              <a:cs typeface="Arial"/>
              <a:sym typeface="Arial"/>
            </a:endParaRPr>
          </a:p>
          <a:p>
            <a:pPr marL="914400" marR="0" lvl="1" indent="-279400" algn="just" rtl="0">
              <a:lnSpc>
                <a:spcPct val="100000"/>
              </a:lnSpc>
              <a:spcBef>
                <a:spcPts val="0"/>
              </a:spcBef>
              <a:spcAft>
                <a:spcPts val="0"/>
              </a:spcAft>
              <a:buClr>
                <a:schemeClr val="dk1"/>
              </a:buClr>
              <a:buSzPts val="2800"/>
              <a:buFont typeface="Courier New"/>
              <a:buNone/>
            </a:pPr>
            <a:endParaRPr sz="2800" b="0" i="0" u="none" strike="noStrike" cap="none">
              <a:solidFill>
                <a:schemeClr val="dk1"/>
              </a:solidFill>
              <a:latin typeface="Calibri"/>
              <a:ea typeface="Calibri"/>
              <a:cs typeface="Calibri"/>
              <a:sym typeface="Calibri"/>
            </a:endParaRPr>
          </a:p>
          <a:p>
            <a:pPr marL="914400" marR="0" lvl="1" indent="-457200" algn="just" rtl="0">
              <a:lnSpc>
                <a:spcPct val="100000"/>
              </a:lnSpc>
              <a:spcBef>
                <a:spcPts val="0"/>
              </a:spcBef>
              <a:spcAft>
                <a:spcPts val="0"/>
              </a:spcAft>
              <a:buClr>
                <a:srgbClr val="0070C0"/>
              </a:buClr>
              <a:buSzPts val="2800"/>
              <a:buFont typeface="Courier New"/>
              <a:buChar char="o"/>
            </a:pPr>
            <a:r>
              <a:rPr lang="en-US" sz="2800" b="1" i="0" u="none" strike="noStrike" cap="none">
                <a:solidFill>
                  <a:srgbClr val="0070C0"/>
                </a:solidFill>
                <a:latin typeface="Calibri"/>
                <a:ea typeface="Calibri"/>
                <a:cs typeface="Calibri"/>
                <a:sym typeface="Calibri"/>
              </a:rPr>
              <a:t>Outside the class definition</a:t>
            </a:r>
            <a:endParaRPr sz="1400" b="0" i="0" u="none" strike="noStrike" cap="none">
              <a:solidFill>
                <a:srgbClr val="000000"/>
              </a:solidFill>
              <a:latin typeface="Arial"/>
              <a:ea typeface="Arial"/>
              <a:cs typeface="Arial"/>
              <a:sym typeface="Arial"/>
            </a:endParaRPr>
          </a:p>
          <a:p>
            <a:pPr marL="914400" marR="0" lvl="1" indent="-279400" algn="just" rtl="0">
              <a:lnSpc>
                <a:spcPct val="100000"/>
              </a:lnSpc>
              <a:spcBef>
                <a:spcPts val="0"/>
              </a:spcBef>
              <a:spcAft>
                <a:spcPts val="0"/>
              </a:spcAft>
              <a:buClr>
                <a:schemeClr val="dk1"/>
              </a:buClr>
              <a:buSzPts val="2800"/>
              <a:buFont typeface="Courier New"/>
              <a:buNone/>
            </a:pPr>
            <a:endParaRPr sz="2800" b="0" i="0" u="none" strike="noStrike" cap="none">
              <a:solidFill>
                <a:schemeClr val="dk1"/>
              </a:solidFill>
              <a:latin typeface="Calibri"/>
              <a:ea typeface="Calibri"/>
              <a:cs typeface="Calibri"/>
              <a:sym typeface="Calibri"/>
            </a:endParaRPr>
          </a:p>
          <a:p>
            <a:pPr marL="914400" marR="0" lvl="1" indent="-457200" algn="just" rtl="0">
              <a:lnSpc>
                <a:spcPct val="100000"/>
              </a:lnSpc>
              <a:spcBef>
                <a:spcPts val="0"/>
              </a:spcBef>
              <a:spcAft>
                <a:spcPts val="0"/>
              </a:spcAft>
              <a:buClr>
                <a:srgbClr val="0070C0"/>
              </a:buClr>
              <a:buSzPts val="2800"/>
              <a:buFont typeface="Courier New"/>
              <a:buChar char="o"/>
            </a:pPr>
            <a:r>
              <a:rPr lang="en-US" sz="2800" b="1" i="0" u="none" strike="noStrike" cap="none">
                <a:solidFill>
                  <a:srgbClr val="0070C0"/>
                </a:solidFill>
                <a:latin typeface="Calibri"/>
                <a:ea typeface="Calibri"/>
                <a:cs typeface="Calibri"/>
                <a:sym typeface="Calibri"/>
              </a:rPr>
              <a:t>Inside the class definition</a:t>
            </a:r>
            <a:endParaRPr sz="1400" b="0" i="0" u="none" strike="noStrike" cap="none">
              <a:solidFill>
                <a:srgbClr val="000000"/>
              </a:solidFill>
              <a:latin typeface="Arial"/>
              <a:ea typeface="Arial"/>
              <a:cs typeface="Arial"/>
              <a:sym typeface="Arial"/>
            </a:endParaRPr>
          </a:p>
        </p:txBody>
      </p:sp>
      <p:sp>
        <p:nvSpPr>
          <p:cNvPr id="584" name="Google Shape;584;p7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xEl>
                                              <p:pRg st="0" end="0"/>
                                            </p:txEl>
                                          </p:spTgt>
                                        </p:tgtEl>
                                        <p:attrNameLst>
                                          <p:attrName>style.visibility</p:attrName>
                                        </p:attrNameLst>
                                      </p:cBhvr>
                                      <p:to>
                                        <p:strVal val="visible"/>
                                      </p:to>
                                    </p:set>
                                    <p:animEffect transition="in" filter="fade">
                                      <p:cBhvr>
                                        <p:cTn id="7" dur="1000"/>
                                        <p:tgtEl>
                                          <p:spTgt spid="5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3">
                                            <p:txEl>
                                              <p:pRg st="1" end="1"/>
                                            </p:txEl>
                                          </p:spTgt>
                                        </p:tgtEl>
                                        <p:attrNameLst>
                                          <p:attrName>style.visibility</p:attrName>
                                        </p:attrNameLst>
                                      </p:cBhvr>
                                      <p:to>
                                        <p:strVal val="visible"/>
                                      </p:to>
                                    </p:set>
                                    <p:animEffect transition="in" filter="fade">
                                      <p:cBhvr>
                                        <p:cTn id="12" dur="1000"/>
                                        <p:tgtEl>
                                          <p:spTgt spid="5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3">
                                            <p:txEl>
                                              <p:pRg st="2" end="2"/>
                                            </p:txEl>
                                          </p:spTgt>
                                        </p:tgtEl>
                                        <p:attrNameLst>
                                          <p:attrName>style.visibility</p:attrName>
                                        </p:attrNameLst>
                                      </p:cBhvr>
                                      <p:to>
                                        <p:strVal val="visible"/>
                                      </p:to>
                                    </p:set>
                                    <p:animEffect transition="in" filter="fade">
                                      <p:cBhvr>
                                        <p:cTn id="17" dur="1000"/>
                                        <p:tgtEl>
                                          <p:spTgt spid="5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3">
                                            <p:txEl>
                                              <p:pRg st="3" end="3"/>
                                            </p:txEl>
                                          </p:spTgt>
                                        </p:tgtEl>
                                        <p:attrNameLst>
                                          <p:attrName>style.visibility</p:attrName>
                                        </p:attrNameLst>
                                      </p:cBhvr>
                                      <p:to>
                                        <p:strVal val="visible"/>
                                      </p:to>
                                    </p:set>
                                    <p:animEffect transition="in" filter="fade">
                                      <p:cBhvr>
                                        <p:cTn id="22" dur="1000"/>
                                        <p:tgtEl>
                                          <p:spTgt spid="5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3">
                                            <p:txEl>
                                              <p:pRg st="4" end="4"/>
                                            </p:txEl>
                                          </p:spTgt>
                                        </p:tgtEl>
                                        <p:attrNameLst>
                                          <p:attrName>style.visibility</p:attrName>
                                        </p:attrNameLst>
                                      </p:cBhvr>
                                      <p:to>
                                        <p:strVal val="visible"/>
                                      </p:to>
                                    </p:set>
                                    <p:animEffect transition="in" filter="fade">
                                      <p:cBhvr>
                                        <p:cTn id="27" dur="1000"/>
                                        <p:tgtEl>
                                          <p:spTgt spid="5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2"/>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0" name="Google Shape;590;p72"/>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Outside the class definition</a:t>
            </a:r>
            <a:endParaRPr/>
          </a:p>
        </p:txBody>
      </p:sp>
      <p:sp>
        <p:nvSpPr>
          <p:cNvPr id="591" name="Google Shape;591;p7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38</a:t>
            </a:fld>
            <a:endParaRPr/>
          </a:p>
        </p:txBody>
      </p:sp>
      <p:grpSp>
        <p:nvGrpSpPr>
          <p:cNvPr id="592" name="Google Shape;592;p72"/>
          <p:cNvGrpSpPr/>
          <p:nvPr/>
        </p:nvGrpSpPr>
        <p:grpSpPr>
          <a:xfrm>
            <a:off x="0" y="6434328"/>
            <a:ext cx="9144000" cy="423671"/>
            <a:chOff x="0" y="6434328"/>
            <a:chExt cx="9144000" cy="423671"/>
          </a:xfrm>
        </p:grpSpPr>
        <p:sp>
          <p:nvSpPr>
            <p:cNvPr id="593" name="Google Shape;593;p7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4" name="Google Shape;594;p7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95" name="Google Shape;595;p7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596" name="Google Shape;596;p7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597" name="Google Shape;597;p72"/>
          <p:cNvSpPr txBox="1"/>
          <p:nvPr/>
        </p:nvSpPr>
        <p:spPr>
          <a:xfrm>
            <a:off x="248193" y="910858"/>
            <a:ext cx="8708353" cy="4445448"/>
          </a:xfrm>
          <a:prstGeom prst="rect">
            <a:avLst/>
          </a:prstGeom>
          <a:noFill/>
          <a:ln>
            <a:noFill/>
          </a:ln>
        </p:spPr>
        <p:txBody>
          <a:bodyPr spcFirstLastPara="1" wrap="square" lIns="0" tIns="135250" rIns="0"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Syntax:</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membership label (</a:t>
            </a:r>
            <a:r>
              <a:rPr lang="en-US" sz="2800" b="1" i="0" u="none" strike="noStrike" cap="none">
                <a:solidFill>
                  <a:srgbClr val="0070C0"/>
                </a:solidFill>
                <a:latin typeface="Calibri"/>
                <a:ea typeface="Calibri"/>
                <a:cs typeface="Calibri"/>
                <a:sym typeface="Calibri"/>
              </a:rPr>
              <a:t>class-name::</a:t>
            </a:r>
            <a:r>
              <a:rPr lang="en-US" sz="2800" b="0" i="0" u="none" strike="noStrike" cap="none">
                <a:solidFill>
                  <a:schemeClr val="dk1"/>
                </a:solidFill>
                <a:latin typeface="Calibri"/>
                <a:ea typeface="Calibri"/>
                <a:cs typeface="Calibri"/>
                <a:sym typeface="Calibri"/>
              </a:rPr>
              <a:t>) tells the compiler that the function function-name belongs to the class class-name.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That is, the </a:t>
            </a:r>
            <a:r>
              <a:rPr lang="en-US" sz="2800" b="1" i="0" u="none" strike="noStrike" cap="none">
                <a:solidFill>
                  <a:srgbClr val="0070C0"/>
                </a:solidFill>
                <a:latin typeface="Calibri"/>
                <a:ea typeface="Calibri"/>
                <a:cs typeface="Calibri"/>
                <a:sym typeface="Calibri"/>
              </a:rPr>
              <a:t>scope</a:t>
            </a:r>
            <a:r>
              <a:rPr lang="en-US" sz="2800" b="0" i="0" u="none" strike="noStrike" cap="none">
                <a:solidFill>
                  <a:schemeClr val="dk1"/>
                </a:solidFill>
                <a:latin typeface="Calibri"/>
                <a:ea typeface="Calibri"/>
                <a:cs typeface="Calibri"/>
                <a:sym typeface="Calibri"/>
              </a:rPr>
              <a:t> of the function is </a:t>
            </a:r>
            <a:r>
              <a:rPr lang="en-US" sz="2800" b="1" i="0" u="none" strike="noStrike" cap="none">
                <a:solidFill>
                  <a:schemeClr val="dk1"/>
                </a:solidFill>
                <a:latin typeface="Calibri"/>
                <a:ea typeface="Calibri"/>
                <a:cs typeface="Calibri"/>
                <a:sym typeface="Calibri"/>
              </a:rPr>
              <a:t>restricted to the class-name</a:t>
            </a:r>
            <a:r>
              <a:rPr lang="en-US" sz="2800" b="0" i="0" u="none" strike="noStrike" cap="none">
                <a:solidFill>
                  <a:schemeClr val="dk1"/>
                </a:solidFill>
                <a:latin typeface="Calibri"/>
                <a:ea typeface="Calibri"/>
                <a:cs typeface="Calibri"/>
                <a:sym typeface="Calibri"/>
              </a:rPr>
              <a:t> specified in the header line.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Example:</a:t>
            </a:r>
            <a:endParaRPr sz="1400" b="0" i="0" u="none" strike="noStrike" cap="none">
              <a:solidFill>
                <a:srgbClr val="000000"/>
              </a:solidFill>
              <a:latin typeface="Arial"/>
              <a:ea typeface="Arial"/>
              <a:cs typeface="Arial"/>
              <a:sym typeface="Arial"/>
            </a:endParaRPr>
          </a:p>
        </p:txBody>
      </p:sp>
      <p:pic>
        <p:nvPicPr>
          <p:cNvPr id="598" name="Google Shape;598;p72"/>
          <p:cNvPicPr preferRelativeResize="0"/>
          <p:nvPr/>
        </p:nvPicPr>
        <p:blipFill rotWithShape="1">
          <a:blip r:embed="rId5">
            <a:alphaModFix/>
          </a:blip>
          <a:srcRect/>
          <a:stretch/>
        </p:blipFill>
        <p:spPr>
          <a:xfrm>
            <a:off x="381000" y="1501694"/>
            <a:ext cx="8382000" cy="1165306"/>
          </a:xfrm>
          <a:prstGeom prst="rect">
            <a:avLst/>
          </a:prstGeom>
          <a:noFill/>
          <a:ln>
            <a:noFill/>
          </a:ln>
        </p:spPr>
      </p:pic>
      <p:pic>
        <p:nvPicPr>
          <p:cNvPr id="599" name="Google Shape;599;p72"/>
          <p:cNvPicPr preferRelativeResize="0"/>
          <p:nvPr/>
        </p:nvPicPr>
        <p:blipFill rotWithShape="1">
          <a:blip r:embed="rId6">
            <a:alphaModFix/>
          </a:blip>
          <a:srcRect/>
          <a:stretch/>
        </p:blipFill>
        <p:spPr>
          <a:xfrm>
            <a:off x="762000" y="5315004"/>
            <a:ext cx="3152129" cy="1104900"/>
          </a:xfrm>
          <a:prstGeom prst="rect">
            <a:avLst/>
          </a:prstGeom>
          <a:noFill/>
          <a:ln>
            <a:noFill/>
          </a:ln>
        </p:spPr>
      </p:pic>
      <p:pic>
        <p:nvPicPr>
          <p:cNvPr id="600" name="Google Shape;600;p72"/>
          <p:cNvPicPr preferRelativeResize="0"/>
          <p:nvPr/>
        </p:nvPicPr>
        <p:blipFill rotWithShape="1">
          <a:blip r:embed="rId7">
            <a:alphaModFix/>
          </a:blip>
          <a:srcRect/>
          <a:stretch/>
        </p:blipFill>
        <p:spPr>
          <a:xfrm>
            <a:off x="5229872" y="5329499"/>
            <a:ext cx="3228327" cy="1152525"/>
          </a:xfrm>
          <a:prstGeom prst="rect">
            <a:avLst/>
          </a:prstGeom>
          <a:noFill/>
          <a:ln>
            <a:noFill/>
          </a:ln>
        </p:spPr>
      </p:pic>
      <p:sp>
        <p:nvSpPr>
          <p:cNvPr id="601" name="Google Shape;601;p7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7">
                                            <p:txEl>
                                              <p:pRg st="0" end="0"/>
                                            </p:txEl>
                                          </p:spTgt>
                                        </p:tgtEl>
                                        <p:attrNameLst>
                                          <p:attrName>style.visibility</p:attrName>
                                        </p:attrNameLst>
                                      </p:cBhvr>
                                      <p:to>
                                        <p:strVal val="visible"/>
                                      </p:to>
                                    </p:set>
                                    <p:animEffect transition="in" filter="fade">
                                      <p:cBhvr>
                                        <p:cTn id="7" dur="1000"/>
                                        <p:tgtEl>
                                          <p:spTgt spid="59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xEl>
                                              <p:pRg st="1" end="1"/>
                                            </p:txEl>
                                          </p:spTgt>
                                        </p:tgtEl>
                                        <p:attrNameLst>
                                          <p:attrName>style.visibility</p:attrName>
                                        </p:attrNameLst>
                                      </p:cBhvr>
                                      <p:to>
                                        <p:strVal val="visible"/>
                                      </p:to>
                                    </p:set>
                                    <p:animEffect transition="in" filter="fade">
                                      <p:cBhvr>
                                        <p:cTn id="12" dur="1000"/>
                                        <p:tgtEl>
                                          <p:spTgt spid="59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7">
                                            <p:txEl>
                                              <p:pRg st="2" end="2"/>
                                            </p:txEl>
                                          </p:spTgt>
                                        </p:tgtEl>
                                        <p:attrNameLst>
                                          <p:attrName>style.visibility</p:attrName>
                                        </p:attrNameLst>
                                      </p:cBhvr>
                                      <p:to>
                                        <p:strVal val="visible"/>
                                      </p:to>
                                    </p:set>
                                    <p:animEffect transition="in" filter="fade">
                                      <p:cBhvr>
                                        <p:cTn id="17" dur="1000"/>
                                        <p:tgtEl>
                                          <p:spTgt spid="59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7">
                                            <p:txEl>
                                              <p:pRg st="3" end="3"/>
                                            </p:txEl>
                                          </p:spTgt>
                                        </p:tgtEl>
                                        <p:attrNameLst>
                                          <p:attrName>style.visibility</p:attrName>
                                        </p:attrNameLst>
                                      </p:cBhvr>
                                      <p:to>
                                        <p:strVal val="visible"/>
                                      </p:to>
                                    </p:set>
                                    <p:animEffect transition="in" filter="fade">
                                      <p:cBhvr>
                                        <p:cTn id="22" dur="1000"/>
                                        <p:tgtEl>
                                          <p:spTgt spid="59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7">
                                            <p:txEl>
                                              <p:pRg st="4" end="4"/>
                                            </p:txEl>
                                          </p:spTgt>
                                        </p:tgtEl>
                                        <p:attrNameLst>
                                          <p:attrName>style.visibility</p:attrName>
                                        </p:attrNameLst>
                                      </p:cBhvr>
                                      <p:to>
                                        <p:strVal val="visible"/>
                                      </p:to>
                                    </p:set>
                                    <p:animEffect transition="in" filter="fade">
                                      <p:cBhvr>
                                        <p:cTn id="27" dur="1000"/>
                                        <p:tgtEl>
                                          <p:spTgt spid="59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97">
                                            <p:txEl>
                                              <p:pRg st="5" end="5"/>
                                            </p:txEl>
                                          </p:spTgt>
                                        </p:tgtEl>
                                        <p:attrNameLst>
                                          <p:attrName>style.visibility</p:attrName>
                                        </p:attrNameLst>
                                      </p:cBhvr>
                                      <p:to>
                                        <p:strVal val="visible"/>
                                      </p:to>
                                    </p:set>
                                    <p:animEffect transition="in" filter="fade">
                                      <p:cBhvr>
                                        <p:cTn id="32" dur="1000"/>
                                        <p:tgtEl>
                                          <p:spTgt spid="59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97">
                                            <p:txEl>
                                              <p:pRg st="6" end="6"/>
                                            </p:txEl>
                                          </p:spTgt>
                                        </p:tgtEl>
                                        <p:attrNameLst>
                                          <p:attrName>style.visibility</p:attrName>
                                        </p:attrNameLst>
                                      </p:cBhvr>
                                      <p:to>
                                        <p:strVal val="visible"/>
                                      </p:to>
                                    </p:set>
                                    <p:animEffect transition="in" filter="fade">
                                      <p:cBhvr>
                                        <p:cTn id="37" dur="1000"/>
                                        <p:tgtEl>
                                          <p:spTgt spid="59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98"/>
                                        </p:tgtEl>
                                        <p:attrNameLst>
                                          <p:attrName>style.visibility</p:attrName>
                                        </p:attrNameLst>
                                      </p:cBhvr>
                                      <p:to>
                                        <p:strVal val="visible"/>
                                      </p:to>
                                    </p:set>
                                    <p:animEffect transition="in" filter="fade">
                                      <p:cBhvr>
                                        <p:cTn id="42" dur="1000"/>
                                        <p:tgtEl>
                                          <p:spTgt spid="59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99"/>
                                        </p:tgtEl>
                                        <p:attrNameLst>
                                          <p:attrName>style.visibility</p:attrName>
                                        </p:attrNameLst>
                                      </p:cBhvr>
                                      <p:to>
                                        <p:strVal val="visible"/>
                                      </p:to>
                                    </p:set>
                                    <p:animEffect transition="in" filter="fade">
                                      <p:cBhvr>
                                        <p:cTn id="47" dur="1000"/>
                                        <p:tgtEl>
                                          <p:spTgt spid="59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600"/>
                                        </p:tgtEl>
                                        <p:attrNameLst>
                                          <p:attrName>style.visibility</p:attrName>
                                        </p:attrNameLst>
                                      </p:cBhvr>
                                      <p:to>
                                        <p:strVal val="visible"/>
                                      </p:to>
                                    </p:set>
                                    <p:animEffect transition="in" filter="fade">
                                      <p:cBhvr>
                                        <p:cTn id="52" dur="1000"/>
                                        <p:tgtEl>
                                          <p:spTgt spid="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3"/>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07" name="Google Shape;607;p73"/>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Outside the class definition</a:t>
            </a:r>
            <a:endParaRPr/>
          </a:p>
        </p:txBody>
      </p:sp>
      <p:sp>
        <p:nvSpPr>
          <p:cNvPr id="608" name="Google Shape;608;p7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39</a:t>
            </a:fld>
            <a:endParaRPr/>
          </a:p>
        </p:txBody>
      </p:sp>
      <p:grpSp>
        <p:nvGrpSpPr>
          <p:cNvPr id="609" name="Google Shape;609;p73"/>
          <p:cNvGrpSpPr/>
          <p:nvPr/>
        </p:nvGrpSpPr>
        <p:grpSpPr>
          <a:xfrm>
            <a:off x="0" y="6434328"/>
            <a:ext cx="9144000" cy="423671"/>
            <a:chOff x="0" y="6434328"/>
            <a:chExt cx="9144000" cy="423671"/>
          </a:xfrm>
        </p:grpSpPr>
        <p:sp>
          <p:nvSpPr>
            <p:cNvPr id="610" name="Google Shape;610;p7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1" name="Google Shape;611;p7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12" name="Google Shape;612;p7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13" name="Google Shape;613;p7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14" name="Google Shape;614;p73"/>
          <p:cNvSpPr txBox="1"/>
          <p:nvPr/>
        </p:nvSpPr>
        <p:spPr>
          <a:xfrm>
            <a:off x="248193" y="910858"/>
            <a:ext cx="8708353" cy="4876335"/>
          </a:xfrm>
          <a:prstGeom prst="rect">
            <a:avLst/>
          </a:prstGeom>
          <a:noFill/>
          <a:ln>
            <a:noFill/>
          </a:ln>
        </p:spPr>
        <p:txBody>
          <a:bodyPr spcFirstLastPara="1" wrap="square" lIns="0" tIns="135250" rIns="0" bIns="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Characteristics of Member Function: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Several different classes can use the same function name. The </a:t>
            </a:r>
            <a:r>
              <a:rPr lang="en-US" sz="2800" b="0" i="0" u="none" strike="noStrike" cap="none">
                <a:solidFill>
                  <a:srgbClr val="0070C0"/>
                </a:solidFill>
                <a:latin typeface="Calibri"/>
                <a:ea typeface="Calibri"/>
                <a:cs typeface="Calibri"/>
                <a:sym typeface="Calibri"/>
              </a:rPr>
              <a:t>‘</a:t>
            </a:r>
            <a:r>
              <a:rPr lang="en-US" sz="2800" b="1" i="0" u="none" strike="noStrike" cap="none">
                <a:solidFill>
                  <a:srgbClr val="0070C0"/>
                </a:solidFill>
                <a:latin typeface="Calibri"/>
                <a:ea typeface="Calibri"/>
                <a:cs typeface="Calibri"/>
                <a:sym typeface="Calibri"/>
              </a:rPr>
              <a:t>membership label</a:t>
            </a:r>
            <a:r>
              <a:rPr lang="en-US" sz="2800" b="0" i="0" u="none" strike="noStrike" cap="none">
                <a:solidFill>
                  <a:srgbClr val="0070C0"/>
                </a:solidFill>
                <a:latin typeface="Calibri"/>
                <a:ea typeface="Calibri"/>
                <a:cs typeface="Calibri"/>
                <a:sym typeface="Calibri"/>
              </a:rPr>
              <a:t>’ </a:t>
            </a:r>
            <a:r>
              <a:rPr lang="en-US" sz="2800" b="0" i="0" u="none" strike="noStrike" cap="none">
                <a:solidFill>
                  <a:schemeClr val="dk1"/>
                </a:solidFill>
                <a:latin typeface="Calibri"/>
                <a:ea typeface="Calibri"/>
                <a:cs typeface="Calibri"/>
                <a:sym typeface="Calibri"/>
              </a:rPr>
              <a:t>will resolve their scope.</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Member functions can access the </a:t>
            </a:r>
            <a:r>
              <a:rPr lang="en-US" sz="2800" b="1" i="0" u="none" strike="noStrike" cap="none">
                <a:solidFill>
                  <a:srgbClr val="0070C0"/>
                </a:solidFill>
                <a:latin typeface="Calibri"/>
                <a:ea typeface="Calibri"/>
                <a:cs typeface="Calibri"/>
                <a:sym typeface="Calibri"/>
              </a:rPr>
              <a:t>private</a:t>
            </a:r>
            <a:r>
              <a:rPr lang="en-US" sz="2800" b="0" i="0" u="none" strike="noStrike" cap="none">
                <a:solidFill>
                  <a:schemeClr val="dk1"/>
                </a:solidFill>
                <a:latin typeface="Calibri"/>
                <a:ea typeface="Calibri"/>
                <a:cs typeface="Calibri"/>
                <a:sym typeface="Calibri"/>
              </a:rPr>
              <a:t> data of the class. A non-member function cannot do so.(However, an exception to this rule is a friend function)</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 member function can </a:t>
            </a:r>
            <a:r>
              <a:rPr lang="en-US" sz="2800" b="1" i="0" u="none" strike="noStrike" cap="none">
                <a:solidFill>
                  <a:srgbClr val="0070C0"/>
                </a:solidFill>
                <a:latin typeface="Calibri"/>
                <a:ea typeface="Calibri"/>
                <a:cs typeface="Calibri"/>
                <a:sym typeface="Calibri"/>
              </a:rPr>
              <a:t>call another member function </a:t>
            </a:r>
            <a:r>
              <a:rPr lang="en-US" sz="2800" b="0" i="0" u="none" strike="noStrike" cap="none">
                <a:solidFill>
                  <a:schemeClr val="dk1"/>
                </a:solidFill>
                <a:latin typeface="Calibri"/>
                <a:ea typeface="Calibri"/>
                <a:cs typeface="Calibri"/>
                <a:sym typeface="Calibri"/>
              </a:rPr>
              <a:t>directly, without using the dot operator.</a:t>
            </a:r>
            <a:endParaRPr sz="1400" b="0" i="0" u="none" strike="noStrike" cap="none">
              <a:solidFill>
                <a:srgbClr val="000000"/>
              </a:solidFill>
              <a:latin typeface="Arial"/>
              <a:ea typeface="Arial"/>
              <a:cs typeface="Arial"/>
              <a:sym typeface="Arial"/>
            </a:endParaRPr>
          </a:p>
        </p:txBody>
      </p:sp>
      <p:sp>
        <p:nvSpPr>
          <p:cNvPr id="615" name="Google Shape;615;p7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
                                            <p:txEl>
                                              <p:pRg st="0" end="0"/>
                                            </p:txEl>
                                          </p:spTgt>
                                        </p:tgtEl>
                                        <p:attrNameLst>
                                          <p:attrName>style.visibility</p:attrName>
                                        </p:attrNameLst>
                                      </p:cBhvr>
                                      <p:to>
                                        <p:strVal val="visible"/>
                                      </p:to>
                                    </p:set>
                                    <p:animEffect transition="in" filter="fade">
                                      <p:cBhvr>
                                        <p:cTn id="7" dur="1000"/>
                                        <p:tgtEl>
                                          <p:spTgt spid="6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14">
                                            <p:txEl>
                                              <p:pRg st="1" end="1"/>
                                            </p:txEl>
                                          </p:spTgt>
                                        </p:tgtEl>
                                        <p:attrNameLst>
                                          <p:attrName>style.visibility</p:attrName>
                                        </p:attrNameLst>
                                      </p:cBhvr>
                                      <p:to>
                                        <p:strVal val="visible"/>
                                      </p:to>
                                    </p:set>
                                    <p:animEffect transition="in" filter="fade">
                                      <p:cBhvr>
                                        <p:cTn id="12" dur="1000"/>
                                        <p:tgtEl>
                                          <p:spTgt spid="6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14">
                                            <p:txEl>
                                              <p:pRg st="2" end="2"/>
                                            </p:txEl>
                                          </p:spTgt>
                                        </p:tgtEl>
                                        <p:attrNameLst>
                                          <p:attrName>style.visibility</p:attrName>
                                        </p:attrNameLst>
                                      </p:cBhvr>
                                      <p:to>
                                        <p:strVal val="visible"/>
                                      </p:to>
                                    </p:set>
                                    <p:animEffect transition="in" filter="fade">
                                      <p:cBhvr>
                                        <p:cTn id="17" dur="1000"/>
                                        <p:tgtEl>
                                          <p:spTgt spid="6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14">
                                            <p:txEl>
                                              <p:pRg st="3" end="3"/>
                                            </p:txEl>
                                          </p:spTgt>
                                        </p:tgtEl>
                                        <p:attrNameLst>
                                          <p:attrName>style.visibility</p:attrName>
                                        </p:attrNameLst>
                                      </p:cBhvr>
                                      <p:to>
                                        <p:strVal val="visible"/>
                                      </p:to>
                                    </p:set>
                                    <p:animEffect transition="in" filter="fade">
                                      <p:cBhvr>
                                        <p:cTn id="22" dur="1000"/>
                                        <p:tgtEl>
                                          <p:spTgt spid="6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14">
                                            <p:txEl>
                                              <p:pRg st="4" end="4"/>
                                            </p:txEl>
                                          </p:spTgt>
                                        </p:tgtEl>
                                        <p:attrNameLst>
                                          <p:attrName>style.visibility</p:attrName>
                                        </p:attrNameLst>
                                      </p:cBhvr>
                                      <p:to>
                                        <p:strVal val="visible"/>
                                      </p:to>
                                    </p:set>
                                    <p:animEffect transition="in" filter="fade">
                                      <p:cBhvr>
                                        <p:cTn id="27" dur="1000"/>
                                        <p:tgtEl>
                                          <p:spTgt spid="6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14">
                                            <p:txEl>
                                              <p:pRg st="5" end="5"/>
                                            </p:txEl>
                                          </p:spTgt>
                                        </p:tgtEl>
                                        <p:attrNameLst>
                                          <p:attrName>style.visibility</p:attrName>
                                        </p:attrNameLst>
                                      </p:cBhvr>
                                      <p:to>
                                        <p:strVal val="visible"/>
                                      </p:to>
                                    </p:set>
                                    <p:animEffect transition="in" filter="fade">
                                      <p:cBhvr>
                                        <p:cTn id="32" dur="1000"/>
                                        <p:tgtEl>
                                          <p:spTgt spid="6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14">
                                            <p:txEl>
                                              <p:pRg st="6" end="6"/>
                                            </p:txEl>
                                          </p:spTgt>
                                        </p:tgtEl>
                                        <p:attrNameLst>
                                          <p:attrName>style.visibility</p:attrName>
                                        </p:attrNameLst>
                                      </p:cBhvr>
                                      <p:to>
                                        <p:strVal val="visible"/>
                                      </p:to>
                                    </p:set>
                                    <p:animEffect transition="in" filter="fade">
                                      <p:cBhvr>
                                        <p:cTn id="37" dur="1000"/>
                                        <p:tgtEl>
                                          <p:spTgt spid="6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8"/>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 name="Google Shape;81;p38"/>
          <p:cNvSpPr txBox="1">
            <a:spLocks noGrp="1"/>
          </p:cNvSpPr>
          <p:nvPr>
            <p:ph type="title"/>
          </p:nvPr>
        </p:nvSpPr>
        <p:spPr>
          <a:xfrm>
            <a:off x="269240" y="129286"/>
            <a:ext cx="8638666"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Categories of User-defined Functions </a:t>
            </a:r>
            <a:endParaRPr/>
          </a:p>
        </p:txBody>
      </p:sp>
      <p:sp>
        <p:nvSpPr>
          <p:cNvPr id="82" name="Google Shape;82;p3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a:t>
            </a:fld>
            <a:endParaRPr/>
          </a:p>
        </p:txBody>
      </p:sp>
      <p:sp>
        <p:nvSpPr>
          <p:cNvPr id="83" name="Google Shape;83;p38"/>
          <p:cNvSpPr txBox="1"/>
          <p:nvPr/>
        </p:nvSpPr>
        <p:spPr>
          <a:xfrm>
            <a:off x="248193" y="910858"/>
            <a:ext cx="8708353" cy="1860120"/>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with no argument and no return value.</a:t>
            </a:r>
            <a:endParaRPr sz="28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with no argument but return value.</a:t>
            </a:r>
            <a:endParaRPr sz="28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with argument but no return value.</a:t>
            </a:r>
            <a:endParaRPr sz="28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with argument and return value.</a:t>
            </a:r>
            <a:endParaRPr sz="2800" b="0" i="0" u="none" strike="noStrike" cap="none">
              <a:solidFill>
                <a:srgbClr val="000000"/>
              </a:solidFill>
              <a:latin typeface="Arial"/>
              <a:ea typeface="Arial"/>
              <a:cs typeface="Arial"/>
              <a:sym typeface="Arial"/>
            </a:endParaRPr>
          </a:p>
        </p:txBody>
      </p:sp>
      <p:grpSp>
        <p:nvGrpSpPr>
          <p:cNvPr id="84" name="Google Shape;84;p38"/>
          <p:cNvGrpSpPr/>
          <p:nvPr/>
        </p:nvGrpSpPr>
        <p:grpSpPr>
          <a:xfrm>
            <a:off x="0" y="6434328"/>
            <a:ext cx="9144000" cy="423671"/>
            <a:chOff x="0" y="6434328"/>
            <a:chExt cx="9144000" cy="423671"/>
          </a:xfrm>
        </p:grpSpPr>
        <p:sp>
          <p:nvSpPr>
            <p:cNvPr id="85" name="Google Shape;85;p3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3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3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8" name="Google Shape;88;p3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89" name="Google Shape;89;p3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1000"/>
                                        <p:tgtEl>
                                          <p:spTgt spid="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xEl>
                                              <p:pRg st="1" end="1"/>
                                            </p:txEl>
                                          </p:spTgt>
                                        </p:tgtEl>
                                        <p:attrNameLst>
                                          <p:attrName>style.visibility</p:attrName>
                                        </p:attrNameLst>
                                      </p:cBhvr>
                                      <p:to>
                                        <p:strVal val="visible"/>
                                      </p:to>
                                    </p:set>
                                    <p:animEffect transition="in" filter="fade">
                                      <p:cBhvr>
                                        <p:cTn id="12" dur="1000"/>
                                        <p:tgtEl>
                                          <p:spTgt spid="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
                                            <p:txEl>
                                              <p:pRg st="2" end="2"/>
                                            </p:txEl>
                                          </p:spTgt>
                                        </p:tgtEl>
                                        <p:attrNameLst>
                                          <p:attrName>style.visibility</p:attrName>
                                        </p:attrNameLst>
                                      </p:cBhvr>
                                      <p:to>
                                        <p:strVal val="visible"/>
                                      </p:to>
                                    </p:set>
                                    <p:animEffect transition="in" filter="fade">
                                      <p:cBhvr>
                                        <p:cTn id="17" dur="1000"/>
                                        <p:tgtEl>
                                          <p:spTgt spid="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3">
                                            <p:txEl>
                                              <p:pRg st="3" end="3"/>
                                            </p:txEl>
                                          </p:spTgt>
                                        </p:tgtEl>
                                        <p:attrNameLst>
                                          <p:attrName>style.visibility</p:attrName>
                                        </p:attrNameLst>
                                      </p:cBhvr>
                                      <p:to>
                                        <p:strVal val="visible"/>
                                      </p:to>
                                    </p:set>
                                    <p:animEffect transition="in" filter="fade">
                                      <p:cBhvr>
                                        <p:cTn id="22" dur="1000"/>
                                        <p:tgtEl>
                                          <p:spTgt spid="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74"/>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1" name="Google Shape;621;p74"/>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Inside the class definition</a:t>
            </a:r>
            <a:endParaRPr/>
          </a:p>
        </p:txBody>
      </p:sp>
      <p:sp>
        <p:nvSpPr>
          <p:cNvPr id="622" name="Google Shape;622;p7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40</a:t>
            </a:fld>
            <a:endParaRPr/>
          </a:p>
        </p:txBody>
      </p:sp>
      <p:grpSp>
        <p:nvGrpSpPr>
          <p:cNvPr id="623" name="Google Shape;623;p74"/>
          <p:cNvGrpSpPr/>
          <p:nvPr/>
        </p:nvGrpSpPr>
        <p:grpSpPr>
          <a:xfrm>
            <a:off x="0" y="6434328"/>
            <a:ext cx="9144000" cy="423671"/>
            <a:chOff x="0" y="6434328"/>
            <a:chExt cx="9144000" cy="423671"/>
          </a:xfrm>
        </p:grpSpPr>
        <p:sp>
          <p:nvSpPr>
            <p:cNvPr id="624" name="Google Shape;624;p7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5" name="Google Shape;625;p7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6" name="Google Shape;626;p7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27" name="Google Shape;627;p7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28" name="Google Shape;628;p74"/>
          <p:cNvSpPr txBox="1"/>
          <p:nvPr/>
        </p:nvSpPr>
        <p:spPr>
          <a:xfrm>
            <a:off x="248193" y="910858"/>
            <a:ext cx="8708353" cy="1429237"/>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Replace the function declaration by the actual function definition inside the class.</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pic>
        <p:nvPicPr>
          <p:cNvPr id="629" name="Google Shape;629;p74"/>
          <p:cNvPicPr preferRelativeResize="0"/>
          <p:nvPr/>
        </p:nvPicPr>
        <p:blipFill rotWithShape="1">
          <a:blip r:embed="rId5">
            <a:alphaModFix/>
          </a:blip>
          <a:srcRect/>
          <a:stretch/>
        </p:blipFill>
        <p:spPr>
          <a:xfrm>
            <a:off x="189673" y="2054671"/>
            <a:ext cx="4733925" cy="4292255"/>
          </a:xfrm>
          <a:prstGeom prst="rect">
            <a:avLst/>
          </a:prstGeom>
          <a:noFill/>
          <a:ln>
            <a:noFill/>
          </a:ln>
        </p:spPr>
      </p:pic>
      <p:sp>
        <p:nvSpPr>
          <p:cNvPr id="630" name="Google Shape;630;p74"/>
          <p:cNvSpPr txBox="1"/>
          <p:nvPr/>
        </p:nvSpPr>
        <p:spPr>
          <a:xfrm>
            <a:off x="5038725" y="1769942"/>
            <a:ext cx="4070221" cy="4291559"/>
          </a:xfrm>
          <a:prstGeom prst="rect">
            <a:avLst/>
          </a:prstGeom>
          <a:noFill/>
          <a:ln>
            <a:noFill/>
          </a:ln>
        </p:spPr>
        <p:txBody>
          <a:bodyPr spcFirstLastPara="1" wrap="square" lIns="0" tIns="135250" rIns="0" bIns="0" anchor="t" anchorCtr="0">
            <a:spAutoFit/>
          </a:bodyPr>
          <a:lstStyle/>
          <a:p>
            <a:pPr marL="0" marR="0" lvl="0" indent="0" algn="ctr" rtl="0">
              <a:lnSpc>
                <a:spcPct val="100000"/>
              </a:lnSpc>
              <a:spcBef>
                <a:spcPts val="0"/>
              </a:spcBef>
              <a:spcAft>
                <a:spcPts val="0"/>
              </a:spcAft>
              <a:buClr>
                <a:srgbClr val="000000"/>
              </a:buClr>
              <a:buSzPts val="2700"/>
              <a:buFont typeface="Arial"/>
              <a:buNone/>
            </a:pPr>
            <a:r>
              <a:rPr lang="en-US" sz="2700" b="1" i="0" u="none" strike="noStrike" cap="none">
                <a:solidFill>
                  <a:srgbClr val="FF0000"/>
                </a:solidFill>
                <a:latin typeface="Calibri"/>
                <a:ea typeface="Calibri"/>
                <a:cs typeface="Calibri"/>
                <a:sym typeface="Calibri"/>
              </a:rPr>
              <a:t>NOTE: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700"/>
              <a:buFont typeface="Noto Sans Symbols"/>
              <a:buChar char="⮚"/>
            </a:pPr>
            <a:r>
              <a:rPr lang="en-US" sz="2700" b="0" i="0" u="none" strike="noStrike" cap="none">
                <a:solidFill>
                  <a:schemeClr val="dk1"/>
                </a:solidFill>
                <a:latin typeface="Calibri"/>
                <a:ea typeface="Calibri"/>
                <a:cs typeface="Calibri"/>
                <a:sym typeface="Calibri"/>
              </a:rPr>
              <a:t>Function defined inside a class is treated as an </a:t>
            </a:r>
            <a:r>
              <a:rPr lang="en-US" sz="2700" b="1" i="0" u="none" strike="noStrike" cap="none">
                <a:solidFill>
                  <a:srgbClr val="0070C0"/>
                </a:solidFill>
                <a:latin typeface="Calibri"/>
                <a:ea typeface="Calibri"/>
                <a:cs typeface="Calibri"/>
                <a:sym typeface="Calibri"/>
              </a:rPr>
              <a:t>inline function</a:t>
            </a:r>
            <a:r>
              <a:rPr lang="en-US" sz="27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700"/>
              <a:buFont typeface="Noto Sans Symbols"/>
              <a:buChar char="⮚"/>
            </a:pPr>
            <a:r>
              <a:rPr lang="en-US" sz="2700" b="0" i="0" u="none" strike="noStrike" cap="none">
                <a:solidFill>
                  <a:schemeClr val="dk1"/>
                </a:solidFill>
                <a:latin typeface="Calibri"/>
                <a:ea typeface="Calibri"/>
                <a:cs typeface="Calibri"/>
                <a:sym typeface="Calibri"/>
              </a:rPr>
              <a:t>All restrictions that apply to an inline function are also applicable here.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700"/>
              <a:buFont typeface="Noto Sans Symbols"/>
              <a:buChar char="⮚"/>
            </a:pPr>
            <a:r>
              <a:rPr lang="en-US" sz="2700" b="0" i="0" u="none" strike="noStrike" cap="none">
                <a:solidFill>
                  <a:schemeClr val="dk1"/>
                </a:solidFill>
                <a:latin typeface="Calibri"/>
                <a:ea typeface="Calibri"/>
                <a:cs typeface="Calibri"/>
                <a:sym typeface="Calibri"/>
              </a:rPr>
              <a:t>Normally, only </a:t>
            </a:r>
            <a:r>
              <a:rPr lang="en-US" sz="2700" b="1" i="0" u="none" strike="noStrike" cap="none">
                <a:solidFill>
                  <a:srgbClr val="0070C0"/>
                </a:solidFill>
                <a:latin typeface="Calibri"/>
                <a:ea typeface="Calibri"/>
                <a:cs typeface="Calibri"/>
                <a:sym typeface="Calibri"/>
              </a:rPr>
              <a:t>small functions</a:t>
            </a:r>
            <a:r>
              <a:rPr lang="en-US" sz="2700" b="0" i="0" u="none" strike="noStrike" cap="none">
                <a:solidFill>
                  <a:schemeClr val="dk1"/>
                </a:solidFill>
                <a:latin typeface="Calibri"/>
                <a:ea typeface="Calibri"/>
                <a:cs typeface="Calibri"/>
                <a:sym typeface="Calibri"/>
              </a:rPr>
              <a:t> are defined inside the class definition  </a:t>
            </a:r>
            <a:endParaRPr sz="1400" b="0" i="0" u="none" strike="noStrike" cap="none">
              <a:solidFill>
                <a:srgbClr val="000000"/>
              </a:solidFill>
              <a:latin typeface="Arial"/>
              <a:ea typeface="Arial"/>
              <a:cs typeface="Arial"/>
              <a:sym typeface="Arial"/>
            </a:endParaRPr>
          </a:p>
        </p:txBody>
      </p:sp>
      <p:sp>
        <p:nvSpPr>
          <p:cNvPr id="631" name="Google Shape;631;p7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8">
                                            <p:txEl>
                                              <p:pRg st="0" end="0"/>
                                            </p:txEl>
                                          </p:spTgt>
                                        </p:tgtEl>
                                        <p:attrNameLst>
                                          <p:attrName>style.visibility</p:attrName>
                                        </p:attrNameLst>
                                      </p:cBhvr>
                                      <p:to>
                                        <p:strVal val="visible"/>
                                      </p:to>
                                    </p:set>
                                    <p:animEffect transition="in" filter="fade">
                                      <p:cBhvr>
                                        <p:cTn id="7" dur="1000"/>
                                        <p:tgtEl>
                                          <p:spTgt spid="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28">
                                            <p:txEl>
                                              <p:pRg st="1" end="1"/>
                                            </p:txEl>
                                          </p:spTgt>
                                        </p:tgtEl>
                                        <p:attrNameLst>
                                          <p:attrName>style.visibility</p:attrName>
                                        </p:attrNameLst>
                                      </p:cBhvr>
                                      <p:to>
                                        <p:strVal val="visible"/>
                                      </p:to>
                                    </p:set>
                                    <p:animEffect transition="in" filter="fade">
                                      <p:cBhvr>
                                        <p:cTn id="12" dur="1000"/>
                                        <p:tgtEl>
                                          <p:spTgt spid="6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9"/>
                                        </p:tgtEl>
                                        <p:attrNameLst>
                                          <p:attrName>style.visibility</p:attrName>
                                        </p:attrNameLst>
                                      </p:cBhvr>
                                      <p:to>
                                        <p:strVal val="visible"/>
                                      </p:to>
                                    </p:set>
                                    <p:animEffect transition="in" filter="fade">
                                      <p:cBhvr>
                                        <p:cTn id="17" dur="1000"/>
                                        <p:tgtEl>
                                          <p:spTgt spid="6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30">
                                            <p:txEl>
                                              <p:pRg st="0" end="0"/>
                                            </p:txEl>
                                          </p:spTgt>
                                        </p:tgtEl>
                                        <p:attrNameLst>
                                          <p:attrName>style.visibility</p:attrName>
                                        </p:attrNameLst>
                                      </p:cBhvr>
                                      <p:to>
                                        <p:strVal val="visible"/>
                                      </p:to>
                                    </p:set>
                                    <p:animEffect transition="in" filter="fade">
                                      <p:cBhvr>
                                        <p:cTn id="22" dur="1000"/>
                                        <p:tgtEl>
                                          <p:spTgt spid="63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30">
                                            <p:txEl>
                                              <p:pRg st="1" end="1"/>
                                            </p:txEl>
                                          </p:spTgt>
                                        </p:tgtEl>
                                        <p:attrNameLst>
                                          <p:attrName>style.visibility</p:attrName>
                                        </p:attrNameLst>
                                      </p:cBhvr>
                                      <p:to>
                                        <p:strVal val="visible"/>
                                      </p:to>
                                    </p:set>
                                    <p:animEffect transition="in" filter="fade">
                                      <p:cBhvr>
                                        <p:cTn id="27" dur="1000"/>
                                        <p:tgtEl>
                                          <p:spTgt spid="630">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30">
                                            <p:txEl>
                                              <p:pRg st="2" end="2"/>
                                            </p:txEl>
                                          </p:spTgt>
                                        </p:tgtEl>
                                        <p:attrNameLst>
                                          <p:attrName>style.visibility</p:attrName>
                                        </p:attrNameLst>
                                      </p:cBhvr>
                                      <p:to>
                                        <p:strVal val="visible"/>
                                      </p:to>
                                    </p:set>
                                    <p:animEffect transition="in" filter="fade">
                                      <p:cBhvr>
                                        <p:cTn id="32" dur="1000"/>
                                        <p:tgtEl>
                                          <p:spTgt spid="630">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30">
                                            <p:txEl>
                                              <p:pRg st="3" end="3"/>
                                            </p:txEl>
                                          </p:spTgt>
                                        </p:tgtEl>
                                        <p:attrNameLst>
                                          <p:attrName>style.visibility</p:attrName>
                                        </p:attrNameLst>
                                      </p:cBhvr>
                                      <p:to>
                                        <p:strVal val="visible"/>
                                      </p:to>
                                    </p:set>
                                    <p:animEffect transition="in" filter="fade">
                                      <p:cBhvr>
                                        <p:cTn id="37" dur="1000"/>
                                        <p:tgtEl>
                                          <p:spTgt spid="6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41</a:t>
            </a:fld>
            <a:endParaRPr/>
          </a:p>
        </p:txBody>
      </p:sp>
      <p:grpSp>
        <p:nvGrpSpPr>
          <p:cNvPr id="637" name="Google Shape;637;p75"/>
          <p:cNvGrpSpPr/>
          <p:nvPr/>
        </p:nvGrpSpPr>
        <p:grpSpPr>
          <a:xfrm>
            <a:off x="0" y="6434328"/>
            <a:ext cx="9144000" cy="423671"/>
            <a:chOff x="0" y="6434328"/>
            <a:chExt cx="9144000" cy="423671"/>
          </a:xfrm>
        </p:grpSpPr>
        <p:sp>
          <p:nvSpPr>
            <p:cNvPr id="638" name="Google Shape;638;p7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9" name="Google Shape;639;p7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0" name="Google Shape;640;p7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41" name="Google Shape;641;p7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642" name="Google Shape;642;p75"/>
          <p:cNvPicPr preferRelativeResize="0"/>
          <p:nvPr/>
        </p:nvPicPr>
        <p:blipFill rotWithShape="1">
          <a:blip r:embed="rId5">
            <a:alphaModFix/>
          </a:blip>
          <a:srcRect/>
          <a:stretch/>
        </p:blipFill>
        <p:spPr>
          <a:xfrm>
            <a:off x="76200" y="152401"/>
            <a:ext cx="8831706" cy="6207962"/>
          </a:xfrm>
          <a:prstGeom prst="rect">
            <a:avLst/>
          </a:prstGeom>
          <a:noFill/>
          <a:ln>
            <a:noFill/>
          </a:ln>
        </p:spPr>
      </p:pic>
      <p:sp>
        <p:nvSpPr>
          <p:cNvPr id="643" name="Google Shape;643;p7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7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42</a:t>
            </a:fld>
            <a:endParaRPr/>
          </a:p>
        </p:txBody>
      </p:sp>
      <p:grpSp>
        <p:nvGrpSpPr>
          <p:cNvPr id="649" name="Google Shape;649;p76"/>
          <p:cNvGrpSpPr/>
          <p:nvPr/>
        </p:nvGrpSpPr>
        <p:grpSpPr>
          <a:xfrm>
            <a:off x="0" y="6434328"/>
            <a:ext cx="9144000" cy="423671"/>
            <a:chOff x="0" y="6434328"/>
            <a:chExt cx="9144000" cy="423671"/>
          </a:xfrm>
        </p:grpSpPr>
        <p:sp>
          <p:nvSpPr>
            <p:cNvPr id="650" name="Google Shape;650;p7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1" name="Google Shape;651;p7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2" name="Google Shape;652;p7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53" name="Google Shape;653;p7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654" name="Google Shape;654;p76"/>
          <p:cNvPicPr preferRelativeResize="0"/>
          <p:nvPr/>
        </p:nvPicPr>
        <p:blipFill rotWithShape="1">
          <a:blip r:embed="rId5">
            <a:alphaModFix/>
          </a:blip>
          <a:srcRect/>
          <a:stretch/>
        </p:blipFill>
        <p:spPr>
          <a:xfrm>
            <a:off x="219075" y="685800"/>
            <a:ext cx="4505325" cy="4876800"/>
          </a:xfrm>
          <a:prstGeom prst="rect">
            <a:avLst/>
          </a:prstGeom>
          <a:noFill/>
          <a:ln>
            <a:noFill/>
          </a:ln>
        </p:spPr>
      </p:pic>
      <p:pic>
        <p:nvPicPr>
          <p:cNvPr id="655" name="Google Shape;655;p76"/>
          <p:cNvPicPr preferRelativeResize="0"/>
          <p:nvPr/>
        </p:nvPicPr>
        <p:blipFill rotWithShape="1">
          <a:blip r:embed="rId6">
            <a:alphaModFix/>
          </a:blip>
          <a:srcRect/>
          <a:stretch/>
        </p:blipFill>
        <p:spPr>
          <a:xfrm>
            <a:off x="5942012" y="1981200"/>
            <a:ext cx="1906588" cy="1787427"/>
          </a:xfrm>
          <a:prstGeom prst="rect">
            <a:avLst/>
          </a:prstGeom>
          <a:noFill/>
          <a:ln>
            <a:noFill/>
          </a:ln>
        </p:spPr>
      </p:pic>
      <p:sp>
        <p:nvSpPr>
          <p:cNvPr id="656" name="Google Shape;656;p7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77"/>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2" name="Google Shape;662;p77"/>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Making an outside Function Inline</a:t>
            </a:r>
            <a:endParaRPr/>
          </a:p>
        </p:txBody>
      </p:sp>
      <p:sp>
        <p:nvSpPr>
          <p:cNvPr id="663" name="Google Shape;663;p7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43</a:t>
            </a:fld>
            <a:endParaRPr/>
          </a:p>
        </p:txBody>
      </p:sp>
      <p:grpSp>
        <p:nvGrpSpPr>
          <p:cNvPr id="664" name="Google Shape;664;p77"/>
          <p:cNvGrpSpPr/>
          <p:nvPr/>
        </p:nvGrpSpPr>
        <p:grpSpPr>
          <a:xfrm>
            <a:off x="0" y="6434328"/>
            <a:ext cx="9144000" cy="423671"/>
            <a:chOff x="0" y="6434328"/>
            <a:chExt cx="9144000" cy="423671"/>
          </a:xfrm>
        </p:grpSpPr>
        <p:sp>
          <p:nvSpPr>
            <p:cNvPr id="665" name="Google Shape;665;p7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6" name="Google Shape;666;p7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7" name="Google Shape;667;p7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68" name="Google Shape;668;p7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69" name="Google Shape;669;p77"/>
          <p:cNvSpPr txBox="1"/>
          <p:nvPr/>
        </p:nvSpPr>
        <p:spPr>
          <a:xfrm>
            <a:off x="248193" y="910858"/>
            <a:ext cx="8708353" cy="1860125"/>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One of the objective of OOP is to separate the details of implementation from the class definition.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It is therefore good practice to define the member </a:t>
            </a:r>
            <a:r>
              <a:rPr lang="en-US" sz="2800" b="1" i="0" u="none" strike="noStrike" cap="none">
                <a:solidFill>
                  <a:srgbClr val="0070C0"/>
                </a:solidFill>
                <a:latin typeface="Calibri"/>
                <a:ea typeface="Calibri"/>
                <a:cs typeface="Calibri"/>
                <a:sym typeface="Calibri"/>
              </a:rPr>
              <a:t>functions outside the class</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pic>
        <p:nvPicPr>
          <p:cNvPr id="670" name="Google Shape;670;p77"/>
          <p:cNvPicPr preferRelativeResize="0"/>
          <p:nvPr/>
        </p:nvPicPr>
        <p:blipFill rotWithShape="1">
          <a:blip r:embed="rId5">
            <a:alphaModFix/>
          </a:blip>
          <a:srcRect/>
          <a:stretch/>
        </p:blipFill>
        <p:spPr>
          <a:xfrm>
            <a:off x="1124442" y="3007563"/>
            <a:ext cx="7490069" cy="3352800"/>
          </a:xfrm>
          <a:prstGeom prst="rect">
            <a:avLst/>
          </a:prstGeom>
          <a:noFill/>
          <a:ln>
            <a:noFill/>
          </a:ln>
        </p:spPr>
      </p:pic>
      <p:sp>
        <p:nvSpPr>
          <p:cNvPr id="671" name="Google Shape;671;p7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9">
                                            <p:txEl>
                                              <p:pRg st="0" end="0"/>
                                            </p:txEl>
                                          </p:spTgt>
                                        </p:tgtEl>
                                        <p:attrNameLst>
                                          <p:attrName>style.visibility</p:attrName>
                                        </p:attrNameLst>
                                      </p:cBhvr>
                                      <p:to>
                                        <p:strVal val="visible"/>
                                      </p:to>
                                    </p:set>
                                    <p:animEffect transition="in" filter="fade">
                                      <p:cBhvr>
                                        <p:cTn id="7" dur="1000"/>
                                        <p:tgtEl>
                                          <p:spTgt spid="6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9">
                                            <p:txEl>
                                              <p:pRg st="1" end="1"/>
                                            </p:txEl>
                                          </p:spTgt>
                                        </p:tgtEl>
                                        <p:attrNameLst>
                                          <p:attrName>style.visibility</p:attrName>
                                        </p:attrNameLst>
                                      </p:cBhvr>
                                      <p:to>
                                        <p:strVal val="visible"/>
                                      </p:to>
                                    </p:set>
                                    <p:animEffect transition="in" filter="fade">
                                      <p:cBhvr>
                                        <p:cTn id="12" dur="1000"/>
                                        <p:tgtEl>
                                          <p:spTgt spid="66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70"/>
                                        </p:tgtEl>
                                        <p:attrNameLst>
                                          <p:attrName>style.visibility</p:attrName>
                                        </p:attrNameLst>
                                      </p:cBhvr>
                                      <p:to>
                                        <p:strVal val="visible"/>
                                      </p:to>
                                    </p:set>
                                    <p:animEffect transition="in" filter="fade">
                                      <p:cBhvr>
                                        <p:cTn id="17" dur="1000"/>
                                        <p:tgtEl>
                                          <p:spTgt spid="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78"/>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7" name="Google Shape;677;p78"/>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 Class</a:t>
            </a:r>
            <a:endParaRPr/>
          </a:p>
        </p:txBody>
      </p:sp>
      <p:sp>
        <p:nvSpPr>
          <p:cNvPr id="678" name="Google Shape;678;p7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44</a:t>
            </a:fld>
            <a:endParaRPr/>
          </a:p>
        </p:txBody>
      </p:sp>
      <p:sp>
        <p:nvSpPr>
          <p:cNvPr id="679" name="Google Shape;679;p78"/>
          <p:cNvSpPr txBox="1"/>
          <p:nvPr/>
        </p:nvSpPr>
        <p:spPr>
          <a:xfrm>
            <a:off x="248194" y="3374261"/>
            <a:ext cx="8708353" cy="3152786"/>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Create a C++ Class </a:t>
            </a:r>
            <a:r>
              <a:rPr lang="en-US" sz="2800" b="1" i="0" u="none" strike="noStrike" cap="none">
                <a:solidFill>
                  <a:srgbClr val="0070C0"/>
                </a:solidFill>
                <a:latin typeface="Calibri"/>
                <a:ea typeface="Calibri"/>
                <a:cs typeface="Calibri"/>
                <a:sym typeface="Calibri"/>
              </a:rPr>
              <a:t>Weight</a:t>
            </a:r>
            <a:r>
              <a:rPr lang="en-US" sz="2800" b="0" i="0" u="none" strike="noStrike" cap="none">
                <a:solidFill>
                  <a:schemeClr val="dk1"/>
                </a:solidFill>
                <a:latin typeface="Calibri"/>
                <a:ea typeface="Calibri"/>
                <a:cs typeface="Calibri"/>
                <a:sym typeface="Calibri"/>
              </a:rPr>
              <a:t> having private data members: float </a:t>
            </a:r>
            <a:r>
              <a:rPr lang="en-US" sz="2800" b="1" i="0" u="none" strike="noStrike" cap="none">
                <a:solidFill>
                  <a:srgbClr val="0070C0"/>
                </a:solidFill>
                <a:latin typeface="Calibri"/>
                <a:ea typeface="Calibri"/>
                <a:cs typeface="Calibri"/>
                <a:sym typeface="Calibri"/>
              </a:rPr>
              <a:t>kg, grams</a:t>
            </a:r>
            <a:r>
              <a:rPr lang="en-US" sz="2800" b="0" i="0" u="none" strike="noStrike" cap="none">
                <a:solidFill>
                  <a:schemeClr val="dk1"/>
                </a:solidFill>
                <a:latin typeface="Calibri"/>
                <a:ea typeface="Calibri"/>
                <a:cs typeface="Calibri"/>
                <a:sym typeface="Calibri"/>
              </a:rPr>
              <a:t>. A member function </a:t>
            </a:r>
            <a:r>
              <a:rPr lang="en-US" sz="2800" b="1" i="0" u="none" strike="noStrike" cap="none">
                <a:solidFill>
                  <a:srgbClr val="0070C0"/>
                </a:solidFill>
                <a:latin typeface="Calibri"/>
                <a:ea typeface="Calibri"/>
                <a:cs typeface="Calibri"/>
                <a:sym typeface="Calibri"/>
              </a:rPr>
              <a:t>getvalue () </a:t>
            </a:r>
            <a:r>
              <a:rPr lang="en-US" sz="2800" b="0" i="0" u="none" strike="noStrike" cap="none">
                <a:solidFill>
                  <a:schemeClr val="dk1"/>
                </a:solidFill>
                <a:latin typeface="Calibri"/>
                <a:ea typeface="Calibri"/>
                <a:cs typeface="Calibri"/>
                <a:sym typeface="Calibri"/>
              </a:rPr>
              <a:t>should enter their values. Another member function </a:t>
            </a:r>
            <a:r>
              <a:rPr lang="en-US" sz="2800" b="1" i="0" u="none" strike="noStrike" cap="none">
                <a:solidFill>
                  <a:srgbClr val="0070C0"/>
                </a:solidFill>
                <a:latin typeface="Calibri"/>
                <a:ea typeface="Calibri"/>
                <a:cs typeface="Calibri"/>
                <a:sym typeface="Calibri"/>
              </a:rPr>
              <a:t>putvalue () </a:t>
            </a:r>
            <a:r>
              <a:rPr lang="en-US" sz="2800" b="0" i="0" u="none" strike="noStrike" cap="none">
                <a:solidFill>
                  <a:schemeClr val="dk1"/>
                </a:solidFill>
                <a:latin typeface="Calibri"/>
                <a:ea typeface="Calibri"/>
                <a:cs typeface="Calibri"/>
                <a:sym typeface="Calibri"/>
              </a:rPr>
              <a:t>should display their values. Define both functions </a:t>
            </a:r>
            <a:r>
              <a:rPr lang="en-US" sz="2800" b="1" i="0" u="none" strike="noStrike" cap="none">
                <a:solidFill>
                  <a:schemeClr val="dk1"/>
                </a:solidFill>
                <a:latin typeface="Calibri"/>
                <a:ea typeface="Calibri"/>
                <a:cs typeface="Calibri"/>
                <a:sym typeface="Calibri"/>
              </a:rPr>
              <a:t>inside the class. </a:t>
            </a:r>
            <a:r>
              <a:rPr lang="en-US" sz="2800" b="0" i="0" u="none" strike="noStrike" cap="none">
                <a:solidFill>
                  <a:schemeClr val="dk1"/>
                </a:solidFill>
                <a:latin typeface="Calibri"/>
                <a:ea typeface="Calibri"/>
                <a:cs typeface="Calibri"/>
                <a:sym typeface="Calibri"/>
              </a:rPr>
              <a:t>Member function defined inside the class behaves like an inline function. Illustrate the difference between </a:t>
            </a:r>
            <a:r>
              <a:rPr lang="en-US" sz="2800" b="1" i="0" u="none" strike="noStrike" cap="none">
                <a:solidFill>
                  <a:schemeClr val="dk1"/>
                </a:solidFill>
                <a:latin typeface="Calibri"/>
                <a:ea typeface="Calibri"/>
                <a:cs typeface="Calibri"/>
                <a:sym typeface="Calibri"/>
              </a:rPr>
              <a:t>C++ Structure and C++ Class.</a:t>
            </a:r>
            <a:endParaRPr sz="2800" b="1" i="0" u="none" strike="noStrike" cap="none">
              <a:solidFill>
                <a:srgbClr val="0070C0"/>
              </a:solidFill>
              <a:latin typeface="Calibri"/>
              <a:ea typeface="Calibri"/>
              <a:cs typeface="Calibri"/>
              <a:sym typeface="Calibri"/>
            </a:endParaRPr>
          </a:p>
        </p:txBody>
      </p:sp>
      <p:grpSp>
        <p:nvGrpSpPr>
          <p:cNvPr id="680" name="Google Shape;680;p78"/>
          <p:cNvGrpSpPr/>
          <p:nvPr/>
        </p:nvGrpSpPr>
        <p:grpSpPr>
          <a:xfrm>
            <a:off x="0" y="6434328"/>
            <a:ext cx="9144000" cy="423671"/>
            <a:chOff x="0" y="6434328"/>
            <a:chExt cx="9144000" cy="423671"/>
          </a:xfrm>
        </p:grpSpPr>
        <p:sp>
          <p:nvSpPr>
            <p:cNvPr id="681" name="Google Shape;681;p7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2" name="Google Shape;682;p7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3" name="Google Shape;683;p7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84" name="Google Shape;684;p7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685" name="Google Shape;685;p78"/>
          <p:cNvPicPr preferRelativeResize="0"/>
          <p:nvPr/>
        </p:nvPicPr>
        <p:blipFill rotWithShape="1">
          <a:blip r:embed="rId5">
            <a:alphaModFix/>
          </a:blip>
          <a:srcRect/>
          <a:stretch/>
        </p:blipFill>
        <p:spPr>
          <a:xfrm>
            <a:off x="1905000" y="1115806"/>
            <a:ext cx="4953000" cy="2341418"/>
          </a:xfrm>
          <a:prstGeom prst="rect">
            <a:avLst/>
          </a:prstGeom>
          <a:noFill/>
          <a:ln>
            <a:noFill/>
          </a:ln>
        </p:spPr>
      </p:pic>
      <p:sp>
        <p:nvSpPr>
          <p:cNvPr id="686" name="Google Shape;686;p7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5"/>
                                        </p:tgtEl>
                                        <p:attrNameLst>
                                          <p:attrName>style.visibility</p:attrName>
                                        </p:attrNameLst>
                                      </p:cBhvr>
                                      <p:to>
                                        <p:strVal val="visible"/>
                                      </p:to>
                                    </p:set>
                                    <p:animEffect transition="in" filter="fade">
                                      <p:cBhvr>
                                        <p:cTn id="7" dur="1000"/>
                                        <p:tgtEl>
                                          <p:spTgt spid="6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9"/>
                                        </p:tgtEl>
                                        <p:attrNameLst>
                                          <p:attrName>style.visibility</p:attrName>
                                        </p:attrNameLst>
                                      </p:cBhvr>
                                      <p:to>
                                        <p:strVal val="visible"/>
                                      </p:to>
                                    </p:set>
                                    <p:animEffect transition="in" filter="fade">
                                      <p:cBhvr>
                                        <p:cTn id="12" dur="1000"/>
                                        <p:tgtEl>
                                          <p:spTgt spid="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79"/>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2" name="Google Shape;692;p79"/>
          <p:cNvSpPr txBox="1">
            <a:spLocks noGrp="1"/>
          </p:cNvSpPr>
          <p:nvPr>
            <p:ph type="title"/>
          </p:nvPr>
        </p:nvSpPr>
        <p:spPr>
          <a:xfrm>
            <a:off x="269240" y="129286"/>
            <a:ext cx="8798560"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C++ struct and class</a:t>
            </a:r>
            <a:endParaRPr/>
          </a:p>
        </p:txBody>
      </p:sp>
      <p:sp>
        <p:nvSpPr>
          <p:cNvPr id="693" name="Google Shape;693;p7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45</a:t>
            </a:fld>
            <a:endParaRPr/>
          </a:p>
        </p:txBody>
      </p:sp>
      <p:grpSp>
        <p:nvGrpSpPr>
          <p:cNvPr id="694" name="Google Shape;694;p79"/>
          <p:cNvGrpSpPr/>
          <p:nvPr/>
        </p:nvGrpSpPr>
        <p:grpSpPr>
          <a:xfrm>
            <a:off x="0" y="6434328"/>
            <a:ext cx="9144000" cy="423671"/>
            <a:chOff x="0" y="6434328"/>
            <a:chExt cx="9144000" cy="423671"/>
          </a:xfrm>
        </p:grpSpPr>
        <p:sp>
          <p:nvSpPr>
            <p:cNvPr id="695" name="Google Shape;695;p7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6" name="Google Shape;696;p7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7" name="Google Shape;697;p7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698" name="Google Shape;698;p7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699" name="Google Shape;699;p79"/>
          <p:cNvSpPr txBox="1"/>
          <p:nvPr/>
        </p:nvSpPr>
        <p:spPr>
          <a:xfrm>
            <a:off x="76200" y="685800"/>
            <a:ext cx="3028407" cy="5630387"/>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Calibri"/>
                <a:ea typeface="Calibri"/>
                <a:cs typeface="Calibri"/>
                <a:sym typeface="Calibri"/>
              </a:rPr>
              <a:t>Define a </a:t>
            </a:r>
            <a:r>
              <a:rPr lang="en-US" sz="2100" b="1" i="0" u="none" strike="noStrike" cap="none">
                <a:solidFill>
                  <a:srgbClr val="0070C0"/>
                </a:solidFill>
                <a:latin typeface="Calibri"/>
                <a:ea typeface="Calibri"/>
                <a:cs typeface="Calibri"/>
                <a:sym typeface="Calibri"/>
              </a:rPr>
              <a:t>C++ Structure </a:t>
            </a:r>
            <a:r>
              <a:rPr lang="en-US" sz="2100" b="0" i="0" u="none" strike="noStrike" cap="none">
                <a:solidFill>
                  <a:schemeClr val="dk1"/>
                </a:solidFill>
                <a:latin typeface="Calibri"/>
                <a:ea typeface="Calibri"/>
                <a:cs typeface="Calibri"/>
                <a:sym typeface="Calibri"/>
              </a:rPr>
              <a:t>Rectangle with data member’s width and height. It has get_values() member functions to get the data from user and area() member functions to print the area of rectangle. Also create a </a:t>
            </a:r>
            <a:r>
              <a:rPr lang="en-US" sz="2100" b="1" i="0" u="none" strike="noStrike" cap="none">
                <a:solidFill>
                  <a:srgbClr val="0070C0"/>
                </a:solidFill>
                <a:latin typeface="Calibri"/>
                <a:ea typeface="Calibri"/>
                <a:cs typeface="Calibri"/>
                <a:sym typeface="Calibri"/>
              </a:rPr>
              <a:t>C++ Class </a:t>
            </a:r>
            <a:r>
              <a:rPr lang="en-US" sz="2100" b="0" i="0" u="none" strike="noStrike" cap="none">
                <a:solidFill>
                  <a:schemeClr val="dk1"/>
                </a:solidFill>
                <a:latin typeface="Calibri"/>
                <a:ea typeface="Calibri"/>
                <a:cs typeface="Calibri"/>
                <a:sym typeface="Calibri"/>
              </a:rPr>
              <a:t>for the above program. Define both functions inside the class. Member function defined inside the class behaves like an inline function and illustrate the difference between C++ Structure and C++ Class.</a:t>
            </a:r>
            <a:endParaRPr sz="1400" b="0" i="0" u="none" strike="noStrike" cap="none">
              <a:solidFill>
                <a:srgbClr val="000000"/>
              </a:solidFill>
              <a:latin typeface="Arial"/>
              <a:ea typeface="Arial"/>
              <a:cs typeface="Arial"/>
              <a:sym typeface="Arial"/>
            </a:endParaRPr>
          </a:p>
        </p:txBody>
      </p:sp>
      <p:pic>
        <p:nvPicPr>
          <p:cNvPr id="700" name="Google Shape;700;p79"/>
          <p:cNvPicPr preferRelativeResize="0"/>
          <p:nvPr/>
        </p:nvPicPr>
        <p:blipFill rotWithShape="1">
          <a:blip r:embed="rId5">
            <a:alphaModFix/>
          </a:blip>
          <a:srcRect/>
          <a:stretch/>
        </p:blipFill>
        <p:spPr>
          <a:xfrm>
            <a:off x="3352800" y="856230"/>
            <a:ext cx="3505200" cy="5615942"/>
          </a:xfrm>
          <a:prstGeom prst="rect">
            <a:avLst/>
          </a:prstGeom>
          <a:noFill/>
          <a:ln>
            <a:noFill/>
          </a:ln>
        </p:spPr>
      </p:pic>
      <p:pic>
        <p:nvPicPr>
          <p:cNvPr id="701" name="Google Shape;701;p79"/>
          <p:cNvPicPr preferRelativeResize="0"/>
          <p:nvPr/>
        </p:nvPicPr>
        <p:blipFill rotWithShape="1">
          <a:blip r:embed="rId6">
            <a:alphaModFix/>
          </a:blip>
          <a:srcRect/>
          <a:stretch/>
        </p:blipFill>
        <p:spPr>
          <a:xfrm>
            <a:off x="6397626" y="929451"/>
            <a:ext cx="2670174" cy="3794949"/>
          </a:xfrm>
          <a:prstGeom prst="rect">
            <a:avLst/>
          </a:prstGeom>
          <a:noFill/>
          <a:ln>
            <a:noFill/>
          </a:ln>
        </p:spPr>
      </p:pic>
      <p:pic>
        <p:nvPicPr>
          <p:cNvPr id="702" name="Google Shape;702;p79"/>
          <p:cNvPicPr preferRelativeResize="0"/>
          <p:nvPr/>
        </p:nvPicPr>
        <p:blipFill rotWithShape="1">
          <a:blip r:embed="rId7">
            <a:alphaModFix/>
          </a:blip>
          <a:srcRect/>
          <a:stretch/>
        </p:blipFill>
        <p:spPr>
          <a:xfrm>
            <a:off x="7308055" y="4470148"/>
            <a:ext cx="1451294" cy="1473452"/>
          </a:xfrm>
          <a:prstGeom prst="rect">
            <a:avLst/>
          </a:prstGeom>
          <a:noFill/>
          <a:ln>
            <a:noFill/>
          </a:ln>
        </p:spPr>
      </p:pic>
      <p:sp>
        <p:nvSpPr>
          <p:cNvPr id="703" name="Google Shape;703;p7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9">
                                            <p:txEl>
                                              <p:pRg st="0" end="0"/>
                                            </p:txEl>
                                          </p:spTgt>
                                        </p:tgtEl>
                                        <p:attrNameLst>
                                          <p:attrName>style.visibility</p:attrName>
                                        </p:attrNameLst>
                                      </p:cBhvr>
                                      <p:to>
                                        <p:strVal val="visible"/>
                                      </p:to>
                                    </p:set>
                                    <p:animEffect transition="in" filter="fade">
                                      <p:cBhvr>
                                        <p:cTn id="7" dur="1000"/>
                                        <p:tgtEl>
                                          <p:spTgt spid="6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00"/>
                                        </p:tgtEl>
                                        <p:attrNameLst>
                                          <p:attrName>style.visibility</p:attrName>
                                        </p:attrNameLst>
                                      </p:cBhvr>
                                      <p:to>
                                        <p:strVal val="visible"/>
                                      </p:to>
                                    </p:set>
                                    <p:animEffect transition="in" filter="fade">
                                      <p:cBhvr>
                                        <p:cTn id="12" dur="1000"/>
                                        <p:tgtEl>
                                          <p:spTgt spid="7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01"/>
                                        </p:tgtEl>
                                        <p:attrNameLst>
                                          <p:attrName>style.visibility</p:attrName>
                                        </p:attrNameLst>
                                      </p:cBhvr>
                                      <p:to>
                                        <p:strVal val="visible"/>
                                      </p:to>
                                    </p:set>
                                    <p:animEffect transition="in" filter="fade">
                                      <p:cBhvr>
                                        <p:cTn id="17" dur="1000"/>
                                        <p:tgtEl>
                                          <p:spTgt spid="7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02"/>
                                        </p:tgtEl>
                                        <p:attrNameLst>
                                          <p:attrName>style.visibility</p:attrName>
                                        </p:attrNameLst>
                                      </p:cBhvr>
                                      <p:to>
                                        <p:strVal val="visible"/>
                                      </p:to>
                                    </p:set>
                                    <p:animEffect transition="in" filter="fade">
                                      <p:cBhvr>
                                        <p:cTn id="22" dur="1000"/>
                                        <p:tgtEl>
                                          <p:spTgt spid="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80"/>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9" name="Google Shape;709;p80"/>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Static Data Members</a:t>
            </a:r>
            <a:endParaRPr/>
          </a:p>
        </p:txBody>
      </p:sp>
      <p:sp>
        <p:nvSpPr>
          <p:cNvPr id="710" name="Google Shape;710;p8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46</a:t>
            </a:fld>
            <a:endParaRPr/>
          </a:p>
        </p:txBody>
      </p:sp>
      <p:grpSp>
        <p:nvGrpSpPr>
          <p:cNvPr id="711" name="Google Shape;711;p80"/>
          <p:cNvGrpSpPr/>
          <p:nvPr/>
        </p:nvGrpSpPr>
        <p:grpSpPr>
          <a:xfrm>
            <a:off x="0" y="6434328"/>
            <a:ext cx="9144000" cy="423671"/>
            <a:chOff x="0" y="6434328"/>
            <a:chExt cx="9144000" cy="423671"/>
          </a:xfrm>
        </p:grpSpPr>
        <p:sp>
          <p:nvSpPr>
            <p:cNvPr id="712" name="Google Shape;712;p8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3" name="Google Shape;713;p8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4" name="Google Shape;714;p8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15" name="Google Shape;715;p8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716" name="Google Shape;716;p80"/>
          <p:cNvSpPr txBox="1"/>
          <p:nvPr/>
        </p:nvSpPr>
        <p:spPr>
          <a:xfrm>
            <a:off x="248193" y="838200"/>
            <a:ext cx="8708353" cy="5307222"/>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 data member of a class can be qualified as </a:t>
            </a:r>
            <a:r>
              <a:rPr lang="en-US" sz="2800" b="1" i="0" u="none" strike="noStrike" cap="none">
                <a:solidFill>
                  <a:srgbClr val="0070C0"/>
                </a:solidFill>
                <a:latin typeface="Calibri"/>
                <a:ea typeface="Calibri"/>
                <a:cs typeface="Calibri"/>
                <a:sym typeface="Calibri"/>
              </a:rPr>
              <a:t>static</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1" i="0" u="none" strike="noStrike" cap="none">
                <a:solidFill>
                  <a:schemeClr val="dk1"/>
                </a:solidFill>
                <a:latin typeface="Calibri"/>
                <a:ea typeface="Calibri"/>
                <a:cs typeface="Calibri"/>
                <a:sym typeface="Calibri"/>
              </a:rPr>
              <a:t> Static data member has certain special characteristics:</a:t>
            </a:r>
            <a:endParaRPr sz="1400" b="0" i="0" u="none" strike="noStrike" cap="none">
              <a:solidFill>
                <a:srgbClr val="000000"/>
              </a:solidFill>
              <a:latin typeface="Arial"/>
              <a:ea typeface="Arial"/>
              <a:cs typeface="Arial"/>
              <a:sym typeface="Arial"/>
            </a:endParaRPr>
          </a:p>
          <a:p>
            <a:pPr marL="914400" marR="0" lvl="1" indent="-457200" algn="just" rtl="0">
              <a:lnSpc>
                <a:spcPct val="100000"/>
              </a:lnSpc>
              <a:spcBef>
                <a:spcPts val="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It is </a:t>
            </a:r>
            <a:r>
              <a:rPr lang="en-US" sz="2800" b="1" i="0" u="none" strike="noStrike" cap="none">
                <a:solidFill>
                  <a:srgbClr val="0070C0"/>
                </a:solidFill>
                <a:latin typeface="Calibri"/>
                <a:ea typeface="Calibri"/>
                <a:cs typeface="Calibri"/>
                <a:sym typeface="Calibri"/>
              </a:rPr>
              <a:t>initialized to zero</a:t>
            </a:r>
            <a:r>
              <a:rPr lang="en-US" sz="2800" b="0" i="0" u="none" strike="noStrike" cap="none">
                <a:solidFill>
                  <a:schemeClr val="dk1"/>
                </a:solidFill>
                <a:latin typeface="Calibri"/>
                <a:ea typeface="Calibri"/>
                <a:cs typeface="Calibri"/>
                <a:sym typeface="Calibri"/>
              </a:rPr>
              <a:t> when the first object of its class is created. No other initialization is permitted.</a:t>
            </a:r>
            <a:endParaRPr sz="1400" b="0" i="0" u="none" strike="noStrike" cap="none">
              <a:solidFill>
                <a:srgbClr val="000000"/>
              </a:solidFill>
              <a:latin typeface="Arial"/>
              <a:ea typeface="Arial"/>
              <a:cs typeface="Arial"/>
              <a:sym typeface="Arial"/>
            </a:endParaRPr>
          </a:p>
          <a:p>
            <a:pPr marL="914400" marR="0" lvl="1" indent="-279400" algn="just" rtl="0">
              <a:lnSpc>
                <a:spcPct val="100000"/>
              </a:lnSpc>
              <a:spcBef>
                <a:spcPts val="0"/>
              </a:spcBef>
              <a:spcAft>
                <a:spcPts val="0"/>
              </a:spcAft>
              <a:buClr>
                <a:schemeClr val="dk1"/>
              </a:buClr>
              <a:buSzPts val="2800"/>
              <a:buFont typeface="Courier New"/>
              <a:buNone/>
            </a:pPr>
            <a:endParaRPr sz="2800" b="0" i="0" u="none" strike="noStrike" cap="none">
              <a:solidFill>
                <a:schemeClr val="dk1"/>
              </a:solidFill>
              <a:latin typeface="Calibri"/>
              <a:ea typeface="Calibri"/>
              <a:cs typeface="Calibri"/>
              <a:sym typeface="Calibri"/>
            </a:endParaRPr>
          </a:p>
          <a:p>
            <a:pPr marL="914400" marR="0" lvl="1" indent="-457200" algn="just" rtl="0">
              <a:lnSpc>
                <a:spcPct val="100000"/>
              </a:lnSpc>
              <a:spcBef>
                <a:spcPts val="0"/>
              </a:spcBef>
              <a:spcAft>
                <a:spcPts val="0"/>
              </a:spcAft>
              <a:buClr>
                <a:srgbClr val="0070C0"/>
              </a:buClr>
              <a:buSzPts val="2800"/>
              <a:buFont typeface="Courier New"/>
              <a:buChar char="o"/>
            </a:pPr>
            <a:r>
              <a:rPr lang="en-US" sz="2800" b="1" i="0" u="none" strike="noStrike" cap="none">
                <a:solidFill>
                  <a:srgbClr val="0070C0"/>
                </a:solidFill>
                <a:latin typeface="Calibri"/>
                <a:ea typeface="Calibri"/>
                <a:cs typeface="Calibri"/>
                <a:sym typeface="Calibri"/>
              </a:rPr>
              <a:t>Only one copy</a:t>
            </a:r>
            <a:r>
              <a:rPr lang="en-US" sz="2800" b="0" i="0" u="none" strike="noStrike" cap="none">
                <a:solidFill>
                  <a:schemeClr val="dk1"/>
                </a:solidFill>
                <a:latin typeface="Calibri"/>
                <a:ea typeface="Calibri"/>
                <a:cs typeface="Calibri"/>
                <a:sym typeface="Calibri"/>
              </a:rPr>
              <a:t> of that member is created for the entire class and is shared by all the objects of that class, no matter how many objects are created.</a:t>
            </a:r>
            <a:endParaRPr sz="1400" b="0" i="0" u="none" strike="noStrike" cap="none">
              <a:solidFill>
                <a:srgbClr val="000000"/>
              </a:solidFill>
              <a:latin typeface="Arial"/>
              <a:ea typeface="Arial"/>
              <a:cs typeface="Arial"/>
              <a:sym typeface="Arial"/>
            </a:endParaRPr>
          </a:p>
          <a:p>
            <a:pPr marL="914400" marR="0" lvl="1" indent="-279400" algn="just" rtl="0">
              <a:lnSpc>
                <a:spcPct val="100000"/>
              </a:lnSpc>
              <a:spcBef>
                <a:spcPts val="0"/>
              </a:spcBef>
              <a:spcAft>
                <a:spcPts val="0"/>
              </a:spcAft>
              <a:buClr>
                <a:schemeClr val="dk1"/>
              </a:buClr>
              <a:buSzPts val="2800"/>
              <a:buFont typeface="Courier New"/>
              <a:buNone/>
            </a:pPr>
            <a:endParaRPr sz="2800" b="0" i="0" u="none" strike="noStrike" cap="none">
              <a:solidFill>
                <a:schemeClr val="dk1"/>
              </a:solidFill>
              <a:latin typeface="Calibri"/>
              <a:ea typeface="Calibri"/>
              <a:cs typeface="Calibri"/>
              <a:sym typeface="Calibri"/>
            </a:endParaRPr>
          </a:p>
          <a:p>
            <a:pPr marL="914400" marR="0" lvl="1" indent="-457200" algn="just" rtl="0">
              <a:lnSpc>
                <a:spcPct val="100000"/>
              </a:lnSpc>
              <a:spcBef>
                <a:spcPts val="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It is visible only within the class, but its </a:t>
            </a:r>
            <a:r>
              <a:rPr lang="en-US" sz="2800" b="1" i="0" u="none" strike="noStrike" cap="none">
                <a:solidFill>
                  <a:srgbClr val="0070C0"/>
                </a:solidFill>
                <a:latin typeface="Calibri"/>
                <a:ea typeface="Calibri"/>
                <a:cs typeface="Calibri"/>
                <a:sym typeface="Calibri"/>
              </a:rPr>
              <a:t>lifetime is the entire program.</a:t>
            </a:r>
            <a:endParaRPr sz="1400" b="0" i="0" u="none" strike="noStrike" cap="none">
              <a:solidFill>
                <a:srgbClr val="000000"/>
              </a:solidFill>
              <a:latin typeface="Arial"/>
              <a:ea typeface="Arial"/>
              <a:cs typeface="Arial"/>
              <a:sym typeface="Arial"/>
            </a:endParaRPr>
          </a:p>
        </p:txBody>
      </p:sp>
      <p:sp>
        <p:nvSpPr>
          <p:cNvPr id="717" name="Google Shape;717;p8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6">
                                            <p:txEl>
                                              <p:pRg st="0" end="0"/>
                                            </p:txEl>
                                          </p:spTgt>
                                        </p:tgtEl>
                                        <p:attrNameLst>
                                          <p:attrName>style.visibility</p:attrName>
                                        </p:attrNameLst>
                                      </p:cBhvr>
                                      <p:to>
                                        <p:strVal val="visible"/>
                                      </p:to>
                                    </p:set>
                                    <p:animEffect transition="in" filter="fade">
                                      <p:cBhvr>
                                        <p:cTn id="7" dur="1000"/>
                                        <p:tgtEl>
                                          <p:spTgt spid="7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6">
                                            <p:txEl>
                                              <p:pRg st="1" end="1"/>
                                            </p:txEl>
                                          </p:spTgt>
                                        </p:tgtEl>
                                        <p:attrNameLst>
                                          <p:attrName>style.visibility</p:attrName>
                                        </p:attrNameLst>
                                      </p:cBhvr>
                                      <p:to>
                                        <p:strVal val="visible"/>
                                      </p:to>
                                    </p:set>
                                    <p:animEffect transition="in" filter="fade">
                                      <p:cBhvr>
                                        <p:cTn id="12" dur="1000"/>
                                        <p:tgtEl>
                                          <p:spTgt spid="7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16">
                                            <p:txEl>
                                              <p:pRg st="2" end="2"/>
                                            </p:txEl>
                                          </p:spTgt>
                                        </p:tgtEl>
                                        <p:attrNameLst>
                                          <p:attrName>style.visibility</p:attrName>
                                        </p:attrNameLst>
                                      </p:cBhvr>
                                      <p:to>
                                        <p:strVal val="visible"/>
                                      </p:to>
                                    </p:set>
                                    <p:animEffect transition="in" filter="fade">
                                      <p:cBhvr>
                                        <p:cTn id="17" dur="1000"/>
                                        <p:tgtEl>
                                          <p:spTgt spid="7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16">
                                            <p:txEl>
                                              <p:pRg st="3" end="3"/>
                                            </p:txEl>
                                          </p:spTgt>
                                        </p:tgtEl>
                                        <p:attrNameLst>
                                          <p:attrName>style.visibility</p:attrName>
                                        </p:attrNameLst>
                                      </p:cBhvr>
                                      <p:to>
                                        <p:strVal val="visible"/>
                                      </p:to>
                                    </p:set>
                                    <p:animEffect transition="in" filter="fade">
                                      <p:cBhvr>
                                        <p:cTn id="22" dur="1000"/>
                                        <p:tgtEl>
                                          <p:spTgt spid="7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6">
                                            <p:txEl>
                                              <p:pRg st="4" end="4"/>
                                            </p:txEl>
                                          </p:spTgt>
                                        </p:tgtEl>
                                        <p:attrNameLst>
                                          <p:attrName>style.visibility</p:attrName>
                                        </p:attrNameLst>
                                      </p:cBhvr>
                                      <p:to>
                                        <p:strVal val="visible"/>
                                      </p:to>
                                    </p:set>
                                    <p:animEffect transition="in" filter="fade">
                                      <p:cBhvr>
                                        <p:cTn id="27" dur="1000"/>
                                        <p:tgtEl>
                                          <p:spTgt spid="71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16">
                                            <p:txEl>
                                              <p:pRg st="5" end="5"/>
                                            </p:txEl>
                                          </p:spTgt>
                                        </p:tgtEl>
                                        <p:attrNameLst>
                                          <p:attrName>style.visibility</p:attrName>
                                        </p:attrNameLst>
                                      </p:cBhvr>
                                      <p:to>
                                        <p:strVal val="visible"/>
                                      </p:to>
                                    </p:set>
                                    <p:animEffect transition="in" filter="fade">
                                      <p:cBhvr>
                                        <p:cTn id="32" dur="1000"/>
                                        <p:tgtEl>
                                          <p:spTgt spid="71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16">
                                            <p:txEl>
                                              <p:pRg st="6" end="6"/>
                                            </p:txEl>
                                          </p:spTgt>
                                        </p:tgtEl>
                                        <p:attrNameLst>
                                          <p:attrName>style.visibility</p:attrName>
                                        </p:attrNameLst>
                                      </p:cBhvr>
                                      <p:to>
                                        <p:strVal val="visible"/>
                                      </p:to>
                                    </p:set>
                                    <p:animEffect transition="in" filter="fade">
                                      <p:cBhvr>
                                        <p:cTn id="37" dur="1000"/>
                                        <p:tgtEl>
                                          <p:spTgt spid="71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16">
                                            <p:txEl>
                                              <p:pRg st="7" end="7"/>
                                            </p:txEl>
                                          </p:spTgt>
                                        </p:tgtEl>
                                        <p:attrNameLst>
                                          <p:attrName>style.visibility</p:attrName>
                                        </p:attrNameLst>
                                      </p:cBhvr>
                                      <p:to>
                                        <p:strVal val="visible"/>
                                      </p:to>
                                    </p:set>
                                    <p:animEffect transition="in" filter="fade">
                                      <p:cBhvr>
                                        <p:cTn id="42" dur="1000"/>
                                        <p:tgtEl>
                                          <p:spTgt spid="7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81"/>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3" name="Google Shape;723;p81"/>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Static Data Members</a:t>
            </a:r>
            <a:endParaRPr/>
          </a:p>
        </p:txBody>
      </p:sp>
      <p:sp>
        <p:nvSpPr>
          <p:cNvPr id="724" name="Google Shape;724;p8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47</a:t>
            </a:fld>
            <a:endParaRPr/>
          </a:p>
        </p:txBody>
      </p:sp>
      <p:grpSp>
        <p:nvGrpSpPr>
          <p:cNvPr id="725" name="Google Shape;725;p81"/>
          <p:cNvGrpSpPr/>
          <p:nvPr/>
        </p:nvGrpSpPr>
        <p:grpSpPr>
          <a:xfrm>
            <a:off x="0" y="6434328"/>
            <a:ext cx="9144000" cy="423671"/>
            <a:chOff x="0" y="6434328"/>
            <a:chExt cx="9144000" cy="423671"/>
          </a:xfrm>
        </p:grpSpPr>
        <p:sp>
          <p:nvSpPr>
            <p:cNvPr id="726" name="Google Shape;726;p8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7" name="Google Shape;727;p8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8" name="Google Shape;728;p8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29" name="Google Shape;729;p8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730" name="Google Shape;730;p81"/>
          <p:cNvSpPr txBox="1"/>
          <p:nvPr/>
        </p:nvSpPr>
        <p:spPr>
          <a:xfrm>
            <a:off x="248193" y="838200"/>
            <a:ext cx="8708353" cy="5307222"/>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 static variable is normally used to maintain value common to the entire class.</a:t>
            </a:r>
            <a:endParaRPr sz="1400" b="0" i="0" u="none" strike="noStrike" cap="none">
              <a:solidFill>
                <a:srgbClr val="000000"/>
              </a:solidFill>
              <a:latin typeface="Arial"/>
              <a:ea typeface="Arial"/>
              <a:cs typeface="Arial"/>
              <a:sym typeface="Arial"/>
            </a:endParaRPr>
          </a:p>
          <a:p>
            <a:pPr marL="914400" marR="0" lvl="1" indent="-457200" algn="just" rtl="0">
              <a:lnSpc>
                <a:spcPct val="100000"/>
              </a:lnSpc>
              <a:spcBef>
                <a:spcPts val="0"/>
              </a:spcBef>
              <a:spcAft>
                <a:spcPts val="0"/>
              </a:spcAft>
              <a:buClr>
                <a:schemeClr val="dk1"/>
              </a:buClr>
              <a:buSzPts val="2800"/>
              <a:buFont typeface="Courier New"/>
              <a:buChar char="o"/>
            </a:pPr>
            <a:r>
              <a:rPr lang="en-US" sz="2800" b="1" i="0" u="none" strike="noStrike" cap="none">
                <a:solidFill>
                  <a:schemeClr val="dk1"/>
                </a:solidFill>
                <a:latin typeface="Calibri"/>
                <a:ea typeface="Calibri"/>
                <a:cs typeface="Calibri"/>
                <a:sym typeface="Calibri"/>
              </a:rPr>
              <a:t> For e.g, to hold the count of objects created.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Note that the type and scope of each static member variable </a:t>
            </a:r>
            <a:r>
              <a:rPr lang="en-US" sz="2800" b="1" i="0" u="none" strike="noStrike" cap="none">
                <a:solidFill>
                  <a:schemeClr val="dk1"/>
                </a:solidFill>
                <a:latin typeface="Calibri"/>
                <a:ea typeface="Calibri"/>
                <a:cs typeface="Calibri"/>
                <a:sym typeface="Calibri"/>
              </a:rPr>
              <a:t>must be declared outside the class definition.</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This is necessary because the static data members are stored separately rather than as a part of an object.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While defining a static variable, some initial value can also be assigned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Since they are associated with the class itself rather than with any class objects, they are also known as </a:t>
            </a:r>
            <a:r>
              <a:rPr lang="en-US" sz="2800" b="1" i="0" u="none" strike="noStrike" cap="none">
                <a:solidFill>
                  <a:srgbClr val="0070C0"/>
                </a:solidFill>
                <a:latin typeface="Calibri"/>
                <a:ea typeface="Calibri"/>
                <a:cs typeface="Calibri"/>
                <a:sym typeface="Calibri"/>
              </a:rPr>
              <a:t>class variables. </a:t>
            </a:r>
            <a:endParaRPr sz="1400" b="0" i="0" u="none" strike="noStrike" cap="none">
              <a:solidFill>
                <a:srgbClr val="000000"/>
              </a:solidFill>
              <a:latin typeface="Arial"/>
              <a:ea typeface="Arial"/>
              <a:cs typeface="Arial"/>
              <a:sym typeface="Arial"/>
            </a:endParaRPr>
          </a:p>
        </p:txBody>
      </p:sp>
      <p:pic>
        <p:nvPicPr>
          <p:cNvPr id="731" name="Google Shape;731;p81"/>
          <p:cNvPicPr preferRelativeResize="0"/>
          <p:nvPr/>
        </p:nvPicPr>
        <p:blipFill rotWithShape="1">
          <a:blip r:embed="rId5">
            <a:alphaModFix/>
          </a:blip>
          <a:srcRect/>
          <a:stretch/>
        </p:blipFill>
        <p:spPr>
          <a:xfrm>
            <a:off x="3429000" y="4419601"/>
            <a:ext cx="4262438" cy="380999"/>
          </a:xfrm>
          <a:prstGeom prst="rect">
            <a:avLst/>
          </a:prstGeom>
          <a:noFill/>
          <a:ln>
            <a:noFill/>
          </a:ln>
        </p:spPr>
      </p:pic>
      <p:sp>
        <p:nvSpPr>
          <p:cNvPr id="732" name="Google Shape;732;p8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0">
                                            <p:txEl>
                                              <p:pRg st="0" end="0"/>
                                            </p:txEl>
                                          </p:spTgt>
                                        </p:tgtEl>
                                        <p:attrNameLst>
                                          <p:attrName>style.visibility</p:attrName>
                                        </p:attrNameLst>
                                      </p:cBhvr>
                                      <p:to>
                                        <p:strVal val="visible"/>
                                      </p:to>
                                    </p:set>
                                    <p:animEffect transition="in" filter="fade">
                                      <p:cBhvr>
                                        <p:cTn id="7" dur="1000"/>
                                        <p:tgtEl>
                                          <p:spTgt spid="73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30">
                                            <p:txEl>
                                              <p:pRg st="1" end="1"/>
                                            </p:txEl>
                                          </p:spTgt>
                                        </p:tgtEl>
                                        <p:attrNameLst>
                                          <p:attrName>style.visibility</p:attrName>
                                        </p:attrNameLst>
                                      </p:cBhvr>
                                      <p:to>
                                        <p:strVal val="visible"/>
                                      </p:to>
                                    </p:set>
                                    <p:animEffect transition="in" filter="fade">
                                      <p:cBhvr>
                                        <p:cTn id="12" dur="1000"/>
                                        <p:tgtEl>
                                          <p:spTgt spid="73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30">
                                            <p:txEl>
                                              <p:pRg st="2" end="2"/>
                                            </p:txEl>
                                          </p:spTgt>
                                        </p:tgtEl>
                                        <p:attrNameLst>
                                          <p:attrName>style.visibility</p:attrName>
                                        </p:attrNameLst>
                                      </p:cBhvr>
                                      <p:to>
                                        <p:strVal val="visible"/>
                                      </p:to>
                                    </p:set>
                                    <p:animEffect transition="in" filter="fade">
                                      <p:cBhvr>
                                        <p:cTn id="17" dur="1000"/>
                                        <p:tgtEl>
                                          <p:spTgt spid="73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30">
                                            <p:txEl>
                                              <p:pRg st="3" end="3"/>
                                            </p:txEl>
                                          </p:spTgt>
                                        </p:tgtEl>
                                        <p:attrNameLst>
                                          <p:attrName>style.visibility</p:attrName>
                                        </p:attrNameLst>
                                      </p:cBhvr>
                                      <p:to>
                                        <p:strVal val="visible"/>
                                      </p:to>
                                    </p:set>
                                    <p:animEffect transition="in" filter="fade">
                                      <p:cBhvr>
                                        <p:cTn id="22" dur="1000"/>
                                        <p:tgtEl>
                                          <p:spTgt spid="73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30">
                                            <p:txEl>
                                              <p:pRg st="4" end="4"/>
                                            </p:txEl>
                                          </p:spTgt>
                                        </p:tgtEl>
                                        <p:attrNameLst>
                                          <p:attrName>style.visibility</p:attrName>
                                        </p:attrNameLst>
                                      </p:cBhvr>
                                      <p:to>
                                        <p:strVal val="visible"/>
                                      </p:to>
                                    </p:set>
                                    <p:animEffect transition="in" filter="fade">
                                      <p:cBhvr>
                                        <p:cTn id="27" dur="1000"/>
                                        <p:tgtEl>
                                          <p:spTgt spid="73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30">
                                            <p:txEl>
                                              <p:pRg st="5" end="5"/>
                                            </p:txEl>
                                          </p:spTgt>
                                        </p:tgtEl>
                                        <p:attrNameLst>
                                          <p:attrName>style.visibility</p:attrName>
                                        </p:attrNameLst>
                                      </p:cBhvr>
                                      <p:to>
                                        <p:strVal val="visible"/>
                                      </p:to>
                                    </p:set>
                                    <p:animEffect transition="in" filter="fade">
                                      <p:cBhvr>
                                        <p:cTn id="32" dur="1000"/>
                                        <p:tgtEl>
                                          <p:spTgt spid="73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31"/>
                                        </p:tgtEl>
                                        <p:attrNameLst>
                                          <p:attrName>style.visibility</p:attrName>
                                        </p:attrNameLst>
                                      </p:cBhvr>
                                      <p:to>
                                        <p:strVal val="visible"/>
                                      </p:to>
                                    </p:set>
                                    <p:animEffect transition="in" filter="fade">
                                      <p:cBhvr>
                                        <p:cTn id="37" dur="1000"/>
                                        <p:tgtEl>
                                          <p:spTgt spid="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8" name="Google Shape;738;p82"/>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Static Data Members</a:t>
            </a:r>
            <a:endParaRPr/>
          </a:p>
        </p:txBody>
      </p:sp>
      <p:sp>
        <p:nvSpPr>
          <p:cNvPr id="739" name="Google Shape;739;p8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48</a:t>
            </a:fld>
            <a:endParaRPr/>
          </a:p>
        </p:txBody>
      </p:sp>
      <p:grpSp>
        <p:nvGrpSpPr>
          <p:cNvPr id="740" name="Google Shape;740;p82"/>
          <p:cNvGrpSpPr/>
          <p:nvPr/>
        </p:nvGrpSpPr>
        <p:grpSpPr>
          <a:xfrm>
            <a:off x="0" y="6434328"/>
            <a:ext cx="9144000" cy="423671"/>
            <a:chOff x="0" y="6434328"/>
            <a:chExt cx="9144000" cy="423671"/>
          </a:xfrm>
        </p:grpSpPr>
        <p:sp>
          <p:nvSpPr>
            <p:cNvPr id="741" name="Google Shape;741;p8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2" name="Google Shape;742;p8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3" name="Google Shape;743;p8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44" name="Google Shape;744;p8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745" name="Google Shape;745;p82"/>
          <p:cNvPicPr preferRelativeResize="0"/>
          <p:nvPr/>
        </p:nvPicPr>
        <p:blipFill rotWithShape="1">
          <a:blip r:embed="rId5">
            <a:alphaModFix/>
          </a:blip>
          <a:srcRect/>
          <a:stretch/>
        </p:blipFill>
        <p:spPr>
          <a:xfrm>
            <a:off x="228600" y="990600"/>
            <a:ext cx="3962400" cy="5451512"/>
          </a:xfrm>
          <a:prstGeom prst="rect">
            <a:avLst/>
          </a:prstGeom>
          <a:noFill/>
          <a:ln>
            <a:noFill/>
          </a:ln>
        </p:spPr>
      </p:pic>
      <p:pic>
        <p:nvPicPr>
          <p:cNvPr id="746" name="Google Shape;746;p82"/>
          <p:cNvPicPr preferRelativeResize="0"/>
          <p:nvPr/>
        </p:nvPicPr>
        <p:blipFill rotWithShape="1">
          <a:blip r:embed="rId6">
            <a:alphaModFix/>
          </a:blip>
          <a:srcRect/>
          <a:stretch/>
        </p:blipFill>
        <p:spPr>
          <a:xfrm>
            <a:off x="4419600" y="990600"/>
            <a:ext cx="4724400" cy="5481572"/>
          </a:xfrm>
          <a:prstGeom prst="rect">
            <a:avLst/>
          </a:prstGeom>
          <a:noFill/>
          <a:ln>
            <a:noFill/>
          </a:ln>
        </p:spPr>
      </p:pic>
      <p:pic>
        <p:nvPicPr>
          <p:cNvPr id="747" name="Google Shape;747;p82"/>
          <p:cNvPicPr preferRelativeResize="0"/>
          <p:nvPr/>
        </p:nvPicPr>
        <p:blipFill rotWithShape="1">
          <a:blip r:embed="rId7">
            <a:alphaModFix/>
          </a:blip>
          <a:srcRect/>
          <a:stretch/>
        </p:blipFill>
        <p:spPr>
          <a:xfrm>
            <a:off x="7068715" y="1905000"/>
            <a:ext cx="1866900" cy="1981200"/>
          </a:xfrm>
          <a:prstGeom prst="rect">
            <a:avLst/>
          </a:prstGeom>
          <a:noFill/>
          <a:ln>
            <a:noFill/>
          </a:ln>
        </p:spPr>
      </p:pic>
      <p:sp>
        <p:nvSpPr>
          <p:cNvPr id="748" name="Google Shape;748;p8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83"/>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4" name="Google Shape;754;p83"/>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Static Data Members</a:t>
            </a:r>
            <a:endParaRPr/>
          </a:p>
        </p:txBody>
      </p:sp>
      <p:sp>
        <p:nvSpPr>
          <p:cNvPr id="755" name="Google Shape;755;p8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49</a:t>
            </a:fld>
            <a:endParaRPr/>
          </a:p>
        </p:txBody>
      </p:sp>
      <p:grpSp>
        <p:nvGrpSpPr>
          <p:cNvPr id="756" name="Google Shape;756;p83"/>
          <p:cNvGrpSpPr/>
          <p:nvPr/>
        </p:nvGrpSpPr>
        <p:grpSpPr>
          <a:xfrm>
            <a:off x="0" y="6434328"/>
            <a:ext cx="9144000" cy="423671"/>
            <a:chOff x="0" y="6434328"/>
            <a:chExt cx="9144000" cy="423671"/>
          </a:xfrm>
        </p:grpSpPr>
        <p:sp>
          <p:nvSpPr>
            <p:cNvPr id="757" name="Google Shape;757;p8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8" name="Google Shape;758;p8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9" name="Google Shape;759;p8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60" name="Google Shape;760;p8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761" name="Google Shape;761;p83"/>
          <p:cNvPicPr preferRelativeResize="0"/>
          <p:nvPr/>
        </p:nvPicPr>
        <p:blipFill rotWithShape="1">
          <a:blip r:embed="rId5">
            <a:alphaModFix/>
          </a:blip>
          <a:srcRect/>
          <a:stretch/>
        </p:blipFill>
        <p:spPr>
          <a:xfrm>
            <a:off x="681037" y="1066800"/>
            <a:ext cx="7781925" cy="5305425"/>
          </a:xfrm>
          <a:prstGeom prst="rect">
            <a:avLst/>
          </a:prstGeom>
          <a:noFill/>
          <a:ln>
            <a:noFill/>
          </a:ln>
        </p:spPr>
      </p:pic>
      <p:sp>
        <p:nvSpPr>
          <p:cNvPr id="762" name="Google Shape;762;p8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9"/>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39"/>
          <p:cNvSpPr txBox="1">
            <a:spLocks noGrp="1"/>
          </p:cNvSpPr>
          <p:nvPr>
            <p:ph type="title"/>
          </p:nvPr>
        </p:nvSpPr>
        <p:spPr>
          <a:xfrm>
            <a:off x="269240" y="129286"/>
            <a:ext cx="8638666"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Elements of User-defined Functions</a:t>
            </a:r>
            <a:endParaRPr/>
          </a:p>
        </p:txBody>
      </p:sp>
      <p:sp>
        <p:nvSpPr>
          <p:cNvPr id="96" name="Google Shape;96;p3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a:t>
            </a:fld>
            <a:endParaRPr/>
          </a:p>
        </p:txBody>
      </p:sp>
      <p:grpSp>
        <p:nvGrpSpPr>
          <p:cNvPr id="97" name="Google Shape;97;p39"/>
          <p:cNvGrpSpPr/>
          <p:nvPr/>
        </p:nvGrpSpPr>
        <p:grpSpPr>
          <a:xfrm>
            <a:off x="0" y="6434328"/>
            <a:ext cx="9144000" cy="423671"/>
            <a:chOff x="0" y="6434328"/>
            <a:chExt cx="9144000" cy="423671"/>
          </a:xfrm>
        </p:grpSpPr>
        <p:sp>
          <p:nvSpPr>
            <p:cNvPr id="98" name="Google Shape;98;p3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 name="Google Shape;99;p3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 name="Google Shape;100;p3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1" name="Google Shape;101;p3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02" name="Google Shape;102;p39"/>
          <p:cNvPicPr preferRelativeResize="0"/>
          <p:nvPr/>
        </p:nvPicPr>
        <p:blipFill rotWithShape="1">
          <a:blip r:embed="rId5">
            <a:alphaModFix/>
          </a:blip>
          <a:srcRect/>
          <a:stretch/>
        </p:blipFill>
        <p:spPr>
          <a:xfrm>
            <a:off x="193547" y="944069"/>
            <a:ext cx="8714359" cy="5392270"/>
          </a:xfrm>
          <a:prstGeom prst="rect">
            <a:avLst/>
          </a:prstGeom>
          <a:noFill/>
          <a:ln>
            <a:noFill/>
          </a:ln>
        </p:spPr>
      </p:pic>
      <p:sp>
        <p:nvSpPr>
          <p:cNvPr id="103" name="Google Shape;103;p3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4"/>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8" name="Google Shape;768;p84"/>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Static Member Functions</a:t>
            </a:r>
            <a:endParaRPr/>
          </a:p>
        </p:txBody>
      </p:sp>
      <p:sp>
        <p:nvSpPr>
          <p:cNvPr id="769" name="Google Shape;769;p8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50</a:t>
            </a:fld>
            <a:endParaRPr/>
          </a:p>
        </p:txBody>
      </p:sp>
      <p:grpSp>
        <p:nvGrpSpPr>
          <p:cNvPr id="770" name="Google Shape;770;p84"/>
          <p:cNvGrpSpPr/>
          <p:nvPr/>
        </p:nvGrpSpPr>
        <p:grpSpPr>
          <a:xfrm>
            <a:off x="0" y="6434328"/>
            <a:ext cx="9144000" cy="423671"/>
            <a:chOff x="0" y="6434328"/>
            <a:chExt cx="9144000" cy="423671"/>
          </a:xfrm>
        </p:grpSpPr>
        <p:sp>
          <p:nvSpPr>
            <p:cNvPr id="771" name="Google Shape;771;p8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2" name="Google Shape;772;p8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73" name="Google Shape;773;p8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74" name="Google Shape;774;p8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775" name="Google Shape;775;p84"/>
          <p:cNvSpPr txBox="1"/>
          <p:nvPr/>
        </p:nvSpPr>
        <p:spPr>
          <a:xfrm>
            <a:off x="248193" y="838200"/>
            <a:ext cx="8708353" cy="5307222"/>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Like a static member variable, we can also have static member functions.</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 </a:t>
            </a:r>
            <a:r>
              <a:rPr lang="en-US" sz="2800" b="1" i="0" u="none" strike="noStrike" cap="none">
                <a:solidFill>
                  <a:schemeClr val="dk1"/>
                </a:solidFill>
                <a:latin typeface="Calibri"/>
                <a:ea typeface="Calibri"/>
                <a:cs typeface="Calibri"/>
                <a:sym typeface="Calibri"/>
              </a:rPr>
              <a:t> Static member function has certain special characteristics:</a:t>
            </a:r>
            <a:endParaRPr sz="2800" b="0" i="0" u="none" strike="noStrike" cap="none">
              <a:solidFill>
                <a:schemeClr val="dk1"/>
              </a:solidFill>
              <a:latin typeface="Calibri"/>
              <a:ea typeface="Calibri"/>
              <a:cs typeface="Calibri"/>
              <a:sym typeface="Calibri"/>
            </a:endParaRPr>
          </a:p>
          <a:p>
            <a:pPr marL="914400" marR="0" lvl="1" indent="-457200" algn="just" rtl="0">
              <a:lnSpc>
                <a:spcPct val="100000"/>
              </a:lnSpc>
              <a:spcBef>
                <a:spcPts val="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A static function can have access to only </a:t>
            </a:r>
            <a:r>
              <a:rPr lang="en-US" sz="2800" b="1" i="0" u="none" strike="noStrike" cap="none">
                <a:solidFill>
                  <a:srgbClr val="0070C0"/>
                </a:solidFill>
                <a:latin typeface="Calibri"/>
                <a:ea typeface="Calibri"/>
                <a:cs typeface="Calibri"/>
                <a:sym typeface="Calibri"/>
              </a:rPr>
              <a:t>other static members (function or variable)</a:t>
            </a:r>
            <a:r>
              <a:rPr lang="en-US" sz="2800" b="0" i="0" u="none" strike="noStrike" cap="none">
                <a:solidFill>
                  <a:schemeClr val="dk1"/>
                </a:solidFill>
                <a:latin typeface="Calibri"/>
                <a:ea typeface="Calibri"/>
                <a:cs typeface="Calibri"/>
                <a:sym typeface="Calibri"/>
              </a:rPr>
              <a:t> declared in the same class.</a:t>
            </a:r>
            <a:endParaRPr sz="1400" b="0" i="0" u="none" strike="noStrike" cap="none">
              <a:solidFill>
                <a:srgbClr val="000000"/>
              </a:solidFill>
              <a:latin typeface="Arial"/>
              <a:ea typeface="Arial"/>
              <a:cs typeface="Arial"/>
              <a:sym typeface="Arial"/>
            </a:endParaRPr>
          </a:p>
          <a:p>
            <a:pPr marL="914400" marR="0" lvl="1"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914400" marR="0" lvl="1" indent="-457200" algn="just" rtl="0">
              <a:lnSpc>
                <a:spcPct val="100000"/>
              </a:lnSpc>
              <a:spcBef>
                <a:spcPts val="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A static member function can be called using the </a:t>
            </a:r>
            <a:r>
              <a:rPr lang="en-US" sz="2800" b="1" i="0" u="none" strike="noStrike" cap="none">
                <a:solidFill>
                  <a:srgbClr val="0070C0"/>
                </a:solidFill>
                <a:latin typeface="Calibri"/>
                <a:ea typeface="Calibri"/>
                <a:cs typeface="Calibri"/>
                <a:sym typeface="Calibri"/>
              </a:rPr>
              <a:t>class name (instead of its object)</a:t>
            </a:r>
            <a:r>
              <a:rPr lang="en-US" sz="2800" b="0" i="0" u="none" strike="noStrike" cap="none">
                <a:solidFill>
                  <a:schemeClr val="dk1"/>
                </a:solidFill>
                <a:latin typeface="Calibri"/>
                <a:ea typeface="Calibri"/>
                <a:cs typeface="Calibri"/>
                <a:sym typeface="Calibri"/>
              </a:rPr>
              <a:t> as follows:</a:t>
            </a: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pic>
        <p:nvPicPr>
          <p:cNvPr id="776" name="Google Shape;776;p84"/>
          <p:cNvPicPr preferRelativeResize="0"/>
          <p:nvPr/>
        </p:nvPicPr>
        <p:blipFill rotWithShape="1">
          <a:blip r:embed="rId5">
            <a:alphaModFix/>
          </a:blip>
          <a:srcRect/>
          <a:stretch/>
        </p:blipFill>
        <p:spPr>
          <a:xfrm>
            <a:off x="1538717" y="5943600"/>
            <a:ext cx="5776484" cy="512430"/>
          </a:xfrm>
          <a:prstGeom prst="rect">
            <a:avLst/>
          </a:prstGeom>
          <a:noFill/>
          <a:ln>
            <a:noFill/>
          </a:ln>
        </p:spPr>
      </p:pic>
      <p:sp>
        <p:nvSpPr>
          <p:cNvPr id="777" name="Google Shape;777;p8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5">
                                            <p:txEl>
                                              <p:pRg st="0" end="0"/>
                                            </p:txEl>
                                          </p:spTgt>
                                        </p:tgtEl>
                                        <p:attrNameLst>
                                          <p:attrName>style.visibility</p:attrName>
                                        </p:attrNameLst>
                                      </p:cBhvr>
                                      <p:to>
                                        <p:strVal val="visible"/>
                                      </p:to>
                                    </p:set>
                                    <p:animEffect transition="in" filter="fade">
                                      <p:cBhvr>
                                        <p:cTn id="7" dur="1000"/>
                                        <p:tgtEl>
                                          <p:spTgt spid="7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5">
                                            <p:txEl>
                                              <p:pRg st="1" end="1"/>
                                            </p:txEl>
                                          </p:spTgt>
                                        </p:tgtEl>
                                        <p:attrNameLst>
                                          <p:attrName>style.visibility</p:attrName>
                                        </p:attrNameLst>
                                      </p:cBhvr>
                                      <p:to>
                                        <p:strVal val="visible"/>
                                      </p:to>
                                    </p:set>
                                    <p:animEffect transition="in" filter="fade">
                                      <p:cBhvr>
                                        <p:cTn id="12" dur="1000"/>
                                        <p:tgtEl>
                                          <p:spTgt spid="7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75">
                                            <p:txEl>
                                              <p:pRg st="2" end="2"/>
                                            </p:txEl>
                                          </p:spTgt>
                                        </p:tgtEl>
                                        <p:attrNameLst>
                                          <p:attrName>style.visibility</p:attrName>
                                        </p:attrNameLst>
                                      </p:cBhvr>
                                      <p:to>
                                        <p:strVal val="visible"/>
                                      </p:to>
                                    </p:set>
                                    <p:animEffect transition="in" filter="fade">
                                      <p:cBhvr>
                                        <p:cTn id="17" dur="1000"/>
                                        <p:tgtEl>
                                          <p:spTgt spid="7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75">
                                            <p:txEl>
                                              <p:pRg st="3" end="3"/>
                                            </p:txEl>
                                          </p:spTgt>
                                        </p:tgtEl>
                                        <p:attrNameLst>
                                          <p:attrName>style.visibility</p:attrName>
                                        </p:attrNameLst>
                                      </p:cBhvr>
                                      <p:to>
                                        <p:strVal val="visible"/>
                                      </p:to>
                                    </p:set>
                                    <p:animEffect transition="in" filter="fade">
                                      <p:cBhvr>
                                        <p:cTn id="22" dur="1000"/>
                                        <p:tgtEl>
                                          <p:spTgt spid="7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75">
                                            <p:txEl>
                                              <p:pRg st="4" end="4"/>
                                            </p:txEl>
                                          </p:spTgt>
                                        </p:tgtEl>
                                        <p:attrNameLst>
                                          <p:attrName>style.visibility</p:attrName>
                                        </p:attrNameLst>
                                      </p:cBhvr>
                                      <p:to>
                                        <p:strVal val="visible"/>
                                      </p:to>
                                    </p:set>
                                    <p:animEffect transition="in" filter="fade">
                                      <p:cBhvr>
                                        <p:cTn id="27" dur="1000"/>
                                        <p:tgtEl>
                                          <p:spTgt spid="7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75">
                                            <p:txEl>
                                              <p:pRg st="5" end="5"/>
                                            </p:txEl>
                                          </p:spTgt>
                                        </p:tgtEl>
                                        <p:attrNameLst>
                                          <p:attrName>style.visibility</p:attrName>
                                        </p:attrNameLst>
                                      </p:cBhvr>
                                      <p:to>
                                        <p:strVal val="visible"/>
                                      </p:to>
                                    </p:set>
                                    <p:animEffect transition="in" filter="fade">
                                      <p:cBhvr>
                                        <p:cTn id="32" dur="1000"/>
                                        <p:tgtEl>
                                          <p:spTgt spid="7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75">
                                            <p:txEl>
                                              <p:pRg st="6" end="6"/>
                                            </p:txEl>
                                          </p:spTgt>
                                        </p:tgtEl>
                                        <p:attrNameLst>
                                          <p:attrName>style.visibility</p:attrName>
                                        </p:attrNameLst>
                                      </p:cBhvr>
                                      <p:to>
                                        <p:strVal val="visible"/>
                                      </p:to>
                                    </p:set>
                                    <p:animEffect transition="in" filter="fade">
                                      <p:cBhvr>
                                        <p:cTn id="37" dur="1000"/>
                                        <p:tgtEl>
                                          <p:spTgt spid="7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76"/>
                                        </p:tgtEl>
                                        <p:attrNameLst>
                                          <p:attrName>style.visibility</p:attrName>
                                        </p:attrNameLst>
                                      </p:cBhvr>
                                      <p:to>
                                        <p:strVal val="visible"/>
                                      </p:to>
                                    </p:set>
                                    <p:animEffect transition="in" filter="fade">
                                      <p:cBhvr>
                                        <p:cTn id="42" dur="1000"/>
                                        <p:tgtEl>
                                          <p:spTgt spid="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85"/>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3" name="Google Shape;783;p85"/>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Static Member Functions</a:t>
            </a:r>
            <a:endParaRPr/>
          </a:p>
        </p:txBody>
      </p:sp>
      <p:sp>
        <p:nvSpPr>
          <p:cNvPr id="784" name="Google Shape;784;p8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51</a:t>
            </a:fld>
            <a:endParaRPr/>
          </a:p>
        </p:txBody>
      </p:sp>
      <p:grpSp>
        <p:nvGrpSpPr>
          <p:cNvPr id="785" name="Google Shape;785;p85"/>
          <p:cNvGrpSpPr/>
          <p:nvPr/>
        </p:nvGrpSpPr>
        <p:grpSpPr>
          <a:xfrm>
            <a:off x="0" y="6434328"/>
            <a:ext cx="9144000" cy="423671"/>
            <a:chOff x="0" y="6434328"/>
            <a:chExt cx="9144000" cy="423671"/>
          </a:xfrm>
        </p:grpSpPr>
        <p:sp>
          <p:nvSpPr>
            <p:cNvPr id="786" name="Google Shape;786;p8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7" name="Google Shape;787;p8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88" name="Google Shape;788;p8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789" name="Google Shape;789;p8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790" name="Google Shape;790;p85"/>
          <p:cNvPicPr preferRelativeResize="0"/>
          <p:nvPr/>
        </p:nvPicPr>
        <p:blipFill rotWithShape="1">
          <a:blip r:embed="rId5">
            <a:alphaModFix/>
          </a:blip>
          <a:srcRect/>
          <a:stretch/>
        </p:blipFill>
        <p:spPr>
          <a:xfrm>
            <a:off x="76200" y="992122"/>
            <a:ext cx="5181601" cy="5471054"/>
          </a:xfrm>
          <a:prstGeom prst="rect">
            <a:avLst/>
          </a:prstGeom>
          <a:noFill/>
          <a:ln>
            <a:noFill/>
          </a:ln>
        </p:spPr>
      </p:pic>
      <p:pic>
        <p:nvPicPr>
          <p:cNvPr id="791" name="Google Shape;791;p85"/>
          <p:cNvPicPr preferRelativeResize="0"/>
          <p:nvPr/>
        </p:nvPicPr>
        <p:blipFill rotWithShape="1">
          <a:blip r:embed="rId6">
            <a:alphaModFix/>
          </a:blip>
          <a:srcRect/>
          <a:stretch/>
        </p:blipFill>
        <p:spPr>
          <a:xfrm>
            <a:off x="5257801" y="990599"/>
            <a:ext cx="3886200" cy="5472575"/>
          </a:xfrm>
          <a:prstGeom prst="rect">
            <a:avLst/>
          </a:prstGeom>
          <a:noFill/>
          <a:ln>
            <a:noFill/>
          </a:ln>
        </p:spPr>
      </p:pic>
      <p:pic>
        <p:nvPicPr>
          <p:cNvPr id="792" name="Google Shape;792;p85"/>
          <p:cNvPicPr preferRelativeResize="0"/>
          <p:nvPr/>
        </p:nvPicPr>
        <p:blipFill rotWithShape="1">
          <a:blip r:embed="rId7">
            <a:alphaModFix/>
          </a:blip>
          <a:srcRect/>
          <a:stretch/>
        </p:blipFill>
        <p:spPr>
          <a:xfrm>
            <a:off x="7467600" y="5257799"/>
            <a:ext cx="1676399" cy="1221435"/>
          </a:xfrm>
          <a:prstGeom prst="rect">
            <a:avLst/>
          </a:prstGeom>
          <a:noFill/>
          <a:ln>
            <a:noFill/>
          </a:ln>
        </p:spPr>
      </p:pic>
      <p:sp>
        <p:nvSpPr>
          <p:cNvPr id="793" name="Google Shape;793;p8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86"/>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99" name="Google Shape;799;p86"/>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Objects as Function Arguments</a:t>
            </a:r>
            <a:endParaRPr/>
          </a:p>
        </p:txBody>
      </p:sp>
      <p:sp>
        <p:nvSpPr>
          <p:cNvPr id="800" name="Google Shape;800;p8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52</a:t>
            </a:fld>
            <a:endParaRPr/>
          </a:p>
        </p:txBody>
      </p:sp>
      <p:grpSp>
        <p:nvGrpSpPr>
          <p:cNvPr id="801" name="Google Shape;801;p86"/>
          <p:cNvGrpSpPr/>
          <p:nvPr/>
        </p:nvGrpSpPr>
        <p:grpSpPr>
          <a:xfrm>
            <a:off x="0" y="6434328"/>
            <a:ext cx="9144000" cy="423671"/>
            <a:chOff x="0" y="6434328"/>
            <a:chExt cx="9144000" cy="423671"/>
          </a:xfrm>
        </p:grpSpPr>
        <p:sp>
          <p:nvSpPr>
            <p:cNvPr id="802" name="Google Shape;802;p8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3" name="Google Shape;803;p8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04" name="Google Shape;804;p8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05" name="Google Shape;805;p8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806" name="Google Shape;806;p86"/>
          <p:cNvSpPr txBox="1"/>
          <p:nvPr/>
        </p:nvSpPr>
        <p:spPr>
          <a:xfrm>
            <a:off x="248193" y="838200"/>
            <a:ext cx="8708353" cy="5738104"/>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Like any other data type, an object may be used as a function argument.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This can be done in two ways:</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rgbClr val="0070C0"/>
              </a:buClr>
              <a:buSzPts val="2800"/>
              <a:buFont typeface="Calibri"/>
              <a:buAutoNum type="arabicPeriod"/>
            </a:pPr>
            <a:r>
              <a:rPr lang="en-US" sz="2800" b="1" i="0" u="none" strike="noStrike" cap="none">
                <a:solidFill>
                  <a:srgbClr val="0070C0"/>
                </a:solidFill>
                <a:latin typeface="Calibri"/>
                <a:ea typeface="Calibri"/>
                <a:cs typeface="Calibri"/>
                <a:sym typeface="Calibri"/>
              </a:rPr>
              <a:t>Pass/Call By Value</a:t>
            </a:r>
            <a:endParaRPr sz="1400" b="0" i="0" u="none" strike="noStrike" cap="none">
              <a:solidFill>
                <a:srgbClr val="000000"/>
              </a:solidFill>
              <a:latin typeface="Arial"/>
              <a:ea typeface="Arial"/>
              <a:cs typeface="Arial"/>
              <a:sym typeface="Arial"/>
            </a:endParaRPr>
          </a:p>
          <a:p>
            <a:pPr marL="1428750" marR="0" lvl="2" indent="-514350" algn="just" rtl="0">
              <a:lnSpc>
                <a:spcPct val="100000"/>
              </a:lnSpc>
              <a:spcBef>
                <a:spcPts val="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A </a:t>
            </a:r>
            <a:r>
              <a:rPr lang="en-US" sz="2800" b="1" i="0" u="none" strike="noStrike" cap="none">
                <a:solidFill>
                  <a:schemeClr val="dk1"/>
                </a:solidFill>
                <a:latin typeface="Calibri"/>
                <a:ea typeface="Calibri"/>
                <a:cs typeface="Calibri"/>
                <a:sym typeface="Calibri"/>
              </a:rPr>
              <a:t>copy of the entire object</a:t>
            </a:r>
            <a:r>
              <a:rPr lang="en-US" sz="2800" b="0" i="0" u="none" strike="noStrike" cap="none">
                <a:solidFill>
                  <a:schemeClr val="dk1"/>
                </a:solidFill>
                <a:latin typeface="Calibri"/>
                <a:ea typeface="Calibri"/>
                <a:cs typeface="Calibri"/>
                <a:sym typeface="Calibri"/>
              </a:rPr>
              <a:t> is passed to the function</a:t>
            </a:r>
            <a:endParaRPr sz="1400" b="0" i="0" u="none" strike="noStrike" cap="none">
              <a:solidFill>
                <a:srgbClr val="000000"/>
              </a:solidFill>
              <a:latin typeface="Arial"/>
              <a:ea typeface="Arial"/>
              <a:cs typeface="Arial"/>
              <a:sym typeface="Arial"/>
            </a:endParaRPr>
          </a:p>
          <a:p>
            <a:pPr marL="1428750" marR="0" lvl="2" indent="-514350" algn="just" rtl="0">
              <a:lnSpc>
                <a:spcPct val="100000"/>
              </a:lnSpc>
              <a:spcBef>
                <a:spcPts val="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Any changes made to object inside function </a:t>
            </a:r>
            <a:r>
              <a:rPr lang="en-US" sz="2800" b="1" i="0" u="none" strike="noStrike" cap="none">
                <a:solidFill>
                  <a:schemeClr val="dk1"/>
                </a:solidFill>
                <a:latin typeface="Calibri"/>
                <a:ea typeface="Calibri"/>
                <a:cs typeface="Calibri"/>
                <a:sym typeface="Calibri"/>
              </a:rPr>
              <a:t>don’t affect original object</a:t>
            </a:r>
            <a:endParaRPr sz="1400" b="0" i="0" u="none" strike="noStrike" cap="none">
              <a:solidFill>
                <a:srgbClr val="000000"/>
              </a:solidFill>
              <a:latin typeface="Arial"/>
              <a:ea typeface="Arial"/>
              <a:cs typeface="Arial"/>
              <a:sym typeface="Arial"/>
            </a:endParaRPr>
          </a:p>
          <a:p>
            <a:pPr marL="971550" marR="0" lvl="1" indent="-514350" algn="just" rtl="0">
              <a:lnSpc>
                <a:spcPct val="100000"/>
              </a:lnSpc>
              <a:spcBef>
                <a:spcPts val="0"/>
              </a:spcBef>
              <a:spcAft>
                <a:spcPts val="0"/>
              </a:spcAft>
              <a:buClr>
                <a:srgbClr val="0070C0"/>
              </a:buClr>
              <a:buSzPts val="2800"/>
              <a:buFont typeface="Calibri"/>
              <a:buAutoNum type="arabicPeriod"/>
            </a:pPr>
            <a:r>
              <a:rPr lang="en-US" sz="2800" b="1" i="0" u="none" strike="noStrike" cap="none">
                <a:solidFill>
                  <a:srgbClr val="0070C0"/>
                </a:solidFill>
                <a:latin typeface="Calibri"/>
                <a:ea typeface="Calibri"/>
                <a:cs typeface="Calibri"/>
                <a:sym typeface="Calibri"/>
              </a:rPr>
              <a:t>Pass/Call By Reference</a:t>
            </a:r>
            <a:endParaRPr sz="1400" b="0" i="0" u="none" strike="noStrike" cap="none">
              <a:solidFill>
                <a:srgbClr val="000000"/>
              </a:solidFill>
              <a:latin typeface="Arial"/>
              <a:ea typeface="Arial"/>
              <a:cs typeface="Arial"/>
              <a:sym typeface="Arial"/>
            </a:endParaRPr>
          </a:p>
          <a:p>
            <a:pPr marL="1428750" marR="0" lvl="2" indent="-514350" algn="just" rtl="0">
              <a:lnSpc>
                <a:spcPct val="100000"/>
              </a:lnSpc>
              <a:spcBef>
                <a:spcPts val="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Only the </a:t>
            </a:r>
            <a:r>
              <a:rPr lang="en-US" sz="2800" b="1" i="0" u="none" strike="noStrike" cap="none">
                <a:solidFill>
                  <a:schemeClr val="dk1"/>
                </a:solidFill>
                <a:latin typeface="Calibri"/>
                <a:ea typeface="Calibri"/>
                <a:cs typeface="Calibri"/>
                <a:sym typeface="Calibri"/>
              </a:rPr>
              <a:t>address of the object</a:t>
            </a:r>
            <a:r>
              <a:rPr lang="en-US" sz="2800" b="0" i="0" u="none" strike="noStrike" cap="none">
                <a:solidFill>
                  <a:schemeClr val="dk1"/>
                </a:solidFill>
                <a:latin typeface="Calibri"/>
                <a:ea typeface="Calibri"/>
                <a:cs typeface="Calibri"/>
                <a:sym typeface="Calibri"/>
              </a:rPr>
              <a:t> is transferred to the function.</a:t>
            </a:r>
            <a:endParaRPr sz="1400" b="0" i="0" u="none" strike="noStrike" cap="none">
              <a:solidFill>
                <a:srgbClr val="000000"/>
              </a:solidFill>
              <a:latin typeface="Arial"/>
              <a:ea typeface="Arial"/>
              <a:cs typeface="Arial"/>
              <a:sym typeface="Arial"/>
            </a:endParaRPr>
          </a:p>
          <a:p>
            <a:pPr marL="1428750" marR="0" lvl="2" indent="-514350" algn="just" rtl="0">
              <a:lnSpc>
                <a:spcPct val="100000"/>
              </a:lnSpc>
              <a:spcBef>
                <a:spcPts val="0"/>
              </a:spcBef>
              <a:spcAft>
                <a:spcPts val="0"/>
              </a:spcAft>
              <a:buClr>
                <a:schemeClr val="dk1"/>
              </a:buClr>
              <a:buSzPts val="2800"/>
              <a:buFont typeface="Courier New"/>
              <a:buChar char="o"/>
            </a:pPr>
            <a:r>
              <a:rPr lang="en-US" sz="2800" b="0" i="0" u="none" strike="noStrike" cap="none">
                <a:solidFill>
                  <a:schemeClr val="dk1"/>
                </a:solidFill>
                <a:latin typeface="Calibri"/>
                <a:ea typeface="Calibri"/>
                <a:cs typeface="Calibri"/>
                <a:sym typeface="Calibri"/>
              </a:rPr>
              <a:t>Any changes made to object inside function are </a:t>
            </a:r>
            <a:r>
              <a:rPr lang="en-US" sz="2800" b="1" i="0" u="none" strike="noStrike" cap="none">
                <a:solidFill>
                  <a:schemeClr val="dk1"/>
                </a:solidFill>
                <a:latin typeface="Calibri"/>
                <a:ea typeface="Calibri"/>
                <a:cs typeface="Calibri"/>
                <a:sym typeface="Calibri"/>
              </a:rPr>
              <a:t>reflected in the original object</a:t>
            </a:r>
            <a:endParaRPr sz="2800" b="0" i="0" u="none" strike="noStrike" cap="none">
              <a:solidFill>
                <a:schemeClr val="dk1"/>
              </a:solidFill>
              <a:latin typeface="Calibri"/>
              <a:ea typeface="Calibri"/>
              <a:cs typeface="Calibri"/>
              <a:sym typeface="Calibri"/>
            </a:endParaRPr>
          </a:p>
        </p:txBody>
      </p:sp>
      <p:sp>
        <p:nvSpPr>
          <p:cNvPr id="807" name="Google Shape;807;p8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06">
                                            <p:txEl>
                                              <p:pRg st="0" end="0"/>
                                            </p:txEl>
                                          </p:spTgt>
                                        </p:tgtEl>
                                        <p:attrNameLst>
                                          <p:attrName>style.visibility</p:attrName>
                                        </p:attrNameLst>
                                      </p:cBhvr>
                                      <p:to>
                                        <p:strVal val="visible"/>
                                      </p:to>
                                    </p:set>
                                    <p:animEffect transition="in" filter="fade">
                                      <p:cBhvr>
                                        <p:cTn id="7" dur="1000"/>
                                        <p:tgtEl>
                                          <p:spTgt spid="8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6">
                                            <p:txEl>
                                              <p:pRg st="1" end="1"/>
                                            </p:txEl>
                                          </p:spTgt>
                                        </p:tgtEl>
                                        <p:attrNameLst>
                                          <p:attrName>style.visibility</p:attrName>
                                        </p:attrNameLst>
                                      </p:cBhvr>
                                      <p:to>
                                        <p:strVal val="visible"/>
                                      </p:to>
                                    </p:set>
                                    <p:animEffect transition="in" filter="fade">
                                      <p:cBhvr>
                                        <p:cTn id="12" dur="1000"/>
                                        <p:tgtEl>
                                          <p:spTgt spid="8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06">
                                            <p:txEl>
                                              <p:pRg st="2" end="2"/>
                                            </p:txEl>
                                          </p:spTgt>
                                        </p:tgtEl>
                                        <p:attrNameLst>
                                          <p:attrName>style.visibility</p:attrName>
                                        </p:attrNameLst>
                                      </p:cBhvr>
                                      <p:to>
                                        <p:strVal val="visible"/>
                                      </p:to>
                                    </p:set>
                                    <p:animEffect transition="in" filter="fade">
                                      <p:cBhvr>
                                        <p:cTn id="17" dur="1000"/>
                                        <p:tgtEl>
                                          <p:spTgt spid="8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06">
                                            <p:txEl>
                                              <p:pRg st="3" end="3"/>
                                            </p:txEl>
                                          </p:spTgt>
                                        </p:tgtEl>
                                        <p:attrNameLst>
                                          <p:attrName>style.visibility</p:attrName>
                                        </p:attrNameLst>
                                      </p:cBhvr>
                                      <p:to>
                                        <p:strVal val="visible"/>
                                      </p:to>
                                    </p:set>
                                    <p:animEffect transition="in" filter="fade">
                                      <p:cBhvr>
                                        <p:cTn id="22" dur="1000"/>
                                        <p:tgtEl>
                                          <p:spTgt spid="8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06">
                                            <p:txEl>
                                              <p:pRg st="4" end="4"/>
                                            </p:txEl>
                                          </p:spTgt>
                                        </p:tgtEl>
                                        <p:attrNameLst>
                                          <p:attrName>style.visibility</p:attrName>
                                        </p:attrNameLst>
                                      </p:cBhvr>
                                      <p:to>
                                        <p:strVal val="visible"/>
                                      </p:to>
                                    </p:set>
                                    <p:animEffect transition="in" filter="fade">
                                      <p:cBhvr>
                                        <p:cTn id="27" dur="1000"/>
                                        <p:tgtEl>
                                          <p:spTgt spid="8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06">
                                            <p:txEl>
                                              <p:pRg st="5" end="5"/>
                                            </p:txEl>
                                          </p:spTgt>
                                        </p:tgtEl>
                                        <p:attrNameLst>
                                          <p:attrName>style.visibility</p:attrName>
                                        </p:attrNameLst>
                                      </p:cBhvr>
                                      <p:to>
                                        <p:strVal val="visible"/>
                                      </p:to>
                                    </p:set>
                                    <p:animEffect transition="in" filter="fade">
                                      <p:cBhvr>
                                        <p:cTn id="32" dur="1000"/>
                                        <p:tgtEl>
                                          <p:spTgt spid="80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06">
                                            <p:txEl>
                                              <p:pRg st="6" end="6"/>
                                            </p:txEl>
                                          </p:spTgt>
                                        </p:tgtEl>
                                        <p:attrNameLst>
                                          <p:attrName>style.visibility</p:attrName>
                                        </p:attrNameLst>
                                      </p:cBhvr>
                                      <p:to>
                                        <p:strVal val="visible"/>
                                      </p:to>
                                    </p:set>
                                    <p:animEffect transition="in" filter="fade">
                                      <p:cBhvr>
                                        <p:cTn id="37" dur="1000"/>
                                        <p:tgtEl>
                                          <p:spTgt spid="80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806">
                                            <p:txEl>
                                              <p:pRg st="7" end="7"/>
                                            </p:txEl>
                                          </p:spTgt>
                                        </p:tgtEl>
                                        <p:attrNameLst>
                                          <p:attrName>style.visibility</p:attrName>
                                        </p:attrNameLst>
                                      </p:cBhvr>
                                      <p:to>
                                        <p:strVal val="visible"/>
                                      </p:to>
                                    </p:set>
                                    <p:animEffect transition="in" filter="fade">
                                      <p:cBhvr>
                                        <p:cTn id="42" dur="1000"/>
                                        <p:tgtEl>
                                          <p:spTgt spid="80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87"/>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3" name="Google Shape;813;p87"/>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Objects as Function Arguments:Ex-1</a:t>
            </a:r>
            <a:endParaRPr/>
          </a:p>
        </p:txBody>
      </p:sp>
      <p:sp>
        <p:nvSpPr>
          <p:cNvPr id="814" name="Google Shape;814;p8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53</a:t>
            </a:fld>
            <a:endParaRPr/>
          </a:p>
        </p:txBody>
      </p:sp>
      <p:grpSp>
        <p:nvGrpSpPr>
          <p:cNvPr id="815" name="Google Shape;815;p87"/>
          <p:cNvGrpSpPr/>
          <p:nvPr/>
        </p:nvGrpSpPr>
        <p:grpSpPr>
          <a:xfrm>
            <a:off x="0" y="6434328"/>
            <a:ext cx="9144000" cy="423671"/>
            <a:chOff x="0" y="6434328"/>
            <a:chExt cx="9144000" cy="423671"/>
          </a:xfrm>
        </p:grpSpPr>
        <p:sp>
          <p:nvSpPr>
            <p:cNvPr id="816" name="Google Shape;816;p8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7" name="Google Shape;817;p8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18" name="Google Shape;818;p8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19" name="Google Shape;819;p8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820" name="Google Shape;820;p87"/>
          <p:cNvPicPr preferRelativeResize="0"/>
          <p:nvPr/>
        </p:nvPicPr>
        <p:blipFill rotWithShape="1">
          <a:blip r:embed="rId5">
            <a:alphaModFix/>
          </a:blip>
          <a:srcRect/>
          <a:stretch/>
        </p:blipFill>
        <p:spPr>
          <a:xfrm>
            <a:off x="152401" y="942975"/>
            <a:ext cx="4648200" cy="5444000"/>
          </a:xfrm>
          <a:prstGeom prst="rect">
            <a:avLst/>
          </a:prstGeom>
          <a:noFill/>
          <a:ln>
            <a:noFill/>
          </a:ln>
        </p:spPr>
      </p:pic>
      <p:pic>
        <p:nvPicPr>
          <p:cNvPr id="821" name="Google Shape;821;p87"/>
          <p:cNvPicPr preferRelativeResize="0"/>
          <p:nvPr/>
        </p:nvPicPr>
        <p:blipFill rotWithShape="1">
          <a:blip r:embed="rId6">
            <a:alphaModFix/>
          </a:blip>
          <a:srcRect/>
          <a:stretch/>
        </p:blipFill>
        <p:spPr>
          <a:xfrm>
            <a:off x="4800600" y="990600"/>
            <a:ext cx="4343400" cy="3981450"/>
          </a:xfrm>
          <a:prstGeom prst="rect">
            <a:avLst/>
          </a:prstGeom>
          <a:noFill/>
          <a:ln>
            <a:noFill/>
          </a:ln>
        </p:spPr>
      </p:pic>
      <p:pic>
        <p:nvPicPr>
          <p:cNvPr id="822" name="Google Shape;822;p87"/>
          <p:cNvPicPr preferRelativeResize="0"/>
          <p:nvPr/>
        </p:nvPicPr>
        <p:blipFill rotWithShape="1">
          <a:blip r:embed="rId7">
            <a:alphaModFix/>
          </a:blip>
          <a:srcRect/>
          <a:stretch/>
        </p:blipFill>
        <p:spPr>
          <a:xfrm>
            <a:off x="5999956" y="4985871"/>
            <a:ext cx="2382044" cy="1275631"/>
          </a:xfrm>
          <a:prstGeom prst="rect">
            <a:avLst/>
          </a:prstGeom>
          <a:noFill/>
          <a:ln>
            <a:noFill/>
          </a:ln>
        </p:spPr>
      </p:pic>
      <p:sp>
        <p:nvSpPr>
          <p:cNvPr id="823" name="Google Shape;823;p8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88"/>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9" name="Google Shape;829;p88"/>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Objects as Function Arguments:Ex-2</a:t>
            </a:r>
            <a:endParaRPr/>
          </a:p>
        </p:txBody>
      </p:sp>
      <p:sp>
        <p:nvSpPr>
          <p:cNvPr id="830" name="Google Shape;830;p8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54</a:t>
            </a:fld>
            <a:endParaRPr/>
          </a:p>
        </p:txBody>
      </p:sp>
      <p:grpSp>
        <p:nvGrpSpPr>
          <p:cNvPr id="831" name="Google Shape;831;p88"/>
          <p:cNvGrpSpPr/>
          <p:nvPr/>
        </p:nvGrpSpPr>
        <p:grpSpPr>
          <a:xfrm>
            <a:off x="0" y="6434328"/>
            <a:ext cx="9144000" cy="423671"/>
            <a:chOff x="0" y="6434328"/>
            <a:chExt cx="9144000" cy="423671"/>
          </a:xfrm>
        </p:grpSpPr>
        <p:sp>
          <p:nvSpPr>
            <p:cNvPr id="832" name="Google Shape;832;p8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3" name="Google Shape;833;p8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4" name="Google Shape;834;p8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35" name="Google Shape;835;p8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836" name="Google Shape;836;p88"/>
          <p:cNvPicPr preferRelativeResize="0"/>
          <p:nvPr/>
        </p:nvPicPr>
        <p:blipFill rotWithShape="1">
          <a:blip r:embed="rId5">
            <a:alphaModFix/>
          </a:blip>
          <a:srcRect/>
          <a:stretch/>
        </p:blipFill>
        <p:spPr>
          <a:xfrm>
            <a:off x="152400" y="1013913"/>
            <a:ext cx="6629400" cy="5386233"/>
          </a:xfrm>
          <a:prstGeom prst="rect">
            <a:avLst/>
          </a:prstGeom>
          <a:noFill/>
          <a:ln>
            <a:noFill/>
          </a:ln>
        </p:spPr>
      </p:pic>
      <p:pic>
        <p:nvPicPr>
          <p:cNvPr id="837" name="Google Shape;837;p88"/>
          <p:cNvPicPr preferRelativeResize="0"/>
          <p:nvPr/>
        </p:nvPicPr>
        <p:blipFill rotWithShape="1">
          <a:blip r:embed="rId6">
            <a:alphaModFix/>
          </a:blip>
          <a:srcRect/>
          <a:stretch/>
        </p:blipFill>
        <p:spPr>
          <a:xfrm>
            <a:off x="4800600" y="1119184"/>
            <a:ext cx="4100379" cy="3071816"/>
          </a:xfrm>
          <a:prstGeom prst="rect">
            <a:avLst/>
          </a:prstGeom>
          <a:noFill/>
          <a:ln>
            <a:noFill/>
          </a:ln>
        </p:spPr>
      </p:pic>
      <p:sp>
        <p:nvSpPr>
          <p:cNvPr id="838" name="Google Shape;838;p8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89"/>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4" name="Google Shape;844;p89"/>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Objects as Function Arguments:Ex-2</a:t>
            </a:r>
            <a:endParaRPr/>
          </a:p>
        </p:txBody>
      </p:sp>
      <p:sp>
        <p:nvSpPr>
          <p:cNvPr id="845" name="Google Shape;845;p8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55</a:t>
            </a:fld>
            <a:endParaRPr/>
          </a:p>
        </p:txBody>
      </p:sp>
      <p:grpSp>
        <p:nvGrpSpPr>
          <p:cNvPr id="846" name="Google Shape;846;p89"/>
          <p:cNvGrpSpPr/>
          <p:nvPr/>
        </p:nvGrpSpPr>
        <p:grpSpPr>
          <a:xfrm>
            <a:off x="0" y="6434328"/>
            <a:ext cx="9144000" cy="423671"/>
            <a:chOff x="0" y="6434328"/>
            <a:chExt cx="9144000" cy="423671"/>
          </a:xfrm>
        </p:grpSpPr>
        <p:sp>
          <p:nvSpPr>
            <p:cNvPr id="847" name="Google Shape;847;p8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8" name="Google Shape;848;p8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9" name="Google Shape;849;p8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50" name="Google Shape;850;p8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851" name="Google Shape;851;p89"/>
          <p:cNvPicPr preferRelativeResize="0"/>
          <p:nvPr/>
        </p:nvPicPr>
        <p:blipFill rotWithShape="1">
          <a:blip r:embed="rId5">
            <a:alphaModFix/>
          </a:blip>
          <a:srcRect/>
          <a:stretch/>
        </p:blipFill>
        <p:spPr>
          <a:xfrm>
            <a:off x="228600" y="1066800"/>
            <a:ext cx="4724400" cy="5298388"/>
          </a:xfrm>
          <a:prstGeom prst="rect">
            <a:avLst/>
          </a:prstGeom>
          <a:noFill/>
          <a:ln>
            <a:noFill/>
          </a:ln>
        </p:spPr>
      </p:pic>
      <p:pic>
        <p:nvPicPr>
          <p:cNvPr id="852" name="Google Shape;852;p89"/>
          <p:cNvPicPr preferRelativeResize="0"/>
          <p:nvPr/>
        </p:nvPicPr>
        <p:blipFill rotWithShape="1">
          <a:blip r:embed="rId6">
            <a:alphaModFix/>
          </a:blip>
          <a:srcRect/>
          <a:stretch/>
        </p:blipFill>
        <p:spPr>
          <a:xfrm>
            <a:off x="5410200" y="1828800"/>
            <a:ext cx="3497706" cy="3276600"/>
          </a:xfrm>
          <a:prstGeom prst="rect">
            <a:avLst/>
          </a:prstGeom>
          <a:noFill/>
          <a:ln>
            <a:noFill/>
          </a:ln>
        </p:spPr>
      </p:pic>
      <p:sp>
        <p:nvSpPr>
          <p:cNvPr id="853" name="Google Shape;853;p8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90"/>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9" name="Google Shape;859;p90"/>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Objects as Function Arguments:Ex-3</a:t>
            </a:r>
            <a:endParaRPr/>
          </a:p>
        </p:txBody>
      </p:sp>
      <p:sp>
        <p:nvSpPr>
          <p:cNvPr id="860" name="Google Shape;860;p9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56</a:t>
            </a:fld>
            <a:endParaRPr/>
          </a:p>
        </p:txBody>
      </p:sp>
      <p:grpSp>
        <p:nvGrpSpPr>
          <p:cNvPr id="861" name="Google Shape;861;p90"/>
          <p:cNvGrpSpPr/>
          <p:nvPr/>
        </p:nvGrpSpPr>
        <p:grpSpPr>
          <a:xfrm>
            <a:off x="0" y="6434328"/>
            <a:ext cx="9144000" cy="423671"/>
            <a:chOff x="0" y="6434328"/>
            <a:chExt cx="9144000" cy="423671"/>
          </a:xfrm>
        </p:grpSpPr>
        <p:sp>
          <p:nvSpPr>
            <p:cNvPr id="862" name="Google Shape;862;p9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3" name="Google Shape;863;p9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4" name="Google Shape;864;p9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65" name="Google Shape;865;p9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866" name="Google Shape;866;p90"/>
          <p:cNvSpPr txBox="1"/>
          <p:nvPr/>
        </p:nvSpPr>
        <p:spPr>
          <a:xfrm>
            <a:off x="248193" y="838200"/>
            <a:ext cx="8708353" cy="3599062"/>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Calibri"/>
                <a:ea typeface="Calibri"/>
                <a:cs typeface="Calibri"/>
                <a:sym typeface="Calibri"/>
              </a:rPr>
              <a:t>Define </a:t>
            </a:r>
            <a:r>
              <a:rPr lang="en-US" sz="2500" b="1" i="0" u="none" strike="noStrike" cap="none">
                <a:solidFill>
                  <a:srgbClr val="0070C0"/>
                </a:solidFill>
                <a:latin typeface="Calibri"/>
                <a:ea typeface="Calibri"/>
                <a:cs typeface="Calibri"/>
                <a:sym typeface="Calibri"/>
              </a:rPr>
              <a:t>class Digit</a:t>
            </a:r>
            <a:r>
              <a:rPr lang="en-US" sz="2500" b="0" i="0" u="none" strike="noStrike" cap="none">
                <a:solidFill>
                  <a:schemeClr val="dk1"/>
                </a:solidFill>
                <a:latin typeface="Calibri"/>
                <a:ea typeface="Calibri"/>
                <a:cs typeface="Calibri"/>
                <a:sym typeface="Calibri"/>
              </a:rPr>
              <a:t> having </a:t>
            </a:r>
            <a:r>
              <a:rPr lang="en-US" sz="2500" b="1" i="0" u="none" strike="noStrike" cap="none">
                <a:solidFill>
                  <a:srgbClr val="0070C0"/>
                </a:solidFill>
                <a:latin typeface="Calibri"/>
                <a:ea typeface="Calibri"/>
                <a:cs typeface="Calibri"/>
                <a:sym typeface="Calibri"/>
              </a:rPr>
              <a:t>int ‘n’</a:t>
            </a:r>
            <a:r>
              <a:rPr lang="en-US" sz="2500" b="0" i="0" u="none" strike="noStrike" cap="none">
                <a:solidFill>
                  <a:schemeClr val="dk1"/>
                </a:solidFill>
                <a:latin typeface="Calibri"/>
                <a:ea typeface="Calibri"/>
                <a:cs typeface="Calibri"/>
                <a:sym typeface="Calibri"/>
              </a:rPr>
              <a:t> as data member. Define member function </a:t>
            </a:r>
            <a:r>
              <a:rPr lang="en-US" sz="2500" b="1" i="0" u="none" strike="noStrike" cap="none">
                <a:solidFill>
                  <a:srgbClr val="0070C0"/>
                </a:solidFill>
                <a:latin typeface="Calibri"/>
                <a:ea typeface="Calibri"/>
                <a:cs typeface="Calibri"/>
                <a:sym typeface="Calibri"/>
              </a:rPr>
              <a:t>enter()</a:t>
            </a:r>
            <a:r>
              <a:rPr lang="en-US" sz="2500" b="0" i="0" u="none" strike="noStrike" cap="none">
                <a:solidFill>
                  <a:schemeClr val="dk1"/>
                </a:solidFill>
                <a:latin typeface="Calibri"/>
                <a:ea typeface="Calibri"/>
                <a:cs typeface="Calibri"/>
                <a:sym typeface="Calibri"/>
              </a:rPr>
              <a:t> to enter the data and </a:t>
            </a:r>
            <a:r>
              <a:rPr lang="en-US" sz="2500" b="1" i="0" u="none" strike="noStrike" cap="none">
                <a:solidFill>
                  <a:srgbClr val="0070C0"/>
                </a:solidFill>
                <a:latin typeface="Calibri"/>
                <a:ea typeface="Calibri"/>
                <a:cs typeface="Calibri"/>
                <a:sym typeface="Calibri"/>
              </a:rPr>
              <a:t>show()</a:t>
            </a:r>
            <a:r>
              <a:rPr lang="en-US" sz="2500" b="0" i="0" u="none" strike="noStrike" cap="none">
                <a:solidFill>
                  <a:schemeClr val="dk1"/>
                </a:solidFill>
                <a:latin typeface="Calibri"/>
                <a:ea typeface="Calibri"/>
                <a:cs typeface="Calibri"/>
                <a:sym typeface="Calibri"/>
              </a:rPr>
              <a:t> to print the data. A class has member function </a:t>
            </a:r>
            <a:r>
              <a:rPr lang="en-US" sz="2500" b="1" i="0" u="none" strike="noStrike" cap="none">
                <a:solidFill>
                  <a:srgbClr val="0070C0"/>
                </a:solidFill>
                <a:latin typeface="Calibri"/>
                <a:ea typeface="Calibri"/>
                <a:cs typeface="Calibri"/>
                <a:sym typeface="Calibri"/>
              </a:rPr>
              <a:t>compare()</a:t>
            </a:r>
            <a:r>
              <a:rPr lang="en-US" sz="2500" b="0" i="0" u="none" strike="noStrike" cap="none">
                <a:solidFill>
                  <a:schemeClr val="dk1"/>
                </a:solidFill>
                <a:latin typeface="Calibri"/>
                <a:ea typeface="Calibri"/>
                <a:cs typeface="Calibri"/>
                <a:sym typeface="Calibri"/>
              </a:rPr>
              <a:t> that displays whether the first object is smaller, greater or same as compared to second object. (Function compare() should support: </a:t>
            </a:r>
            <a:r>
              <a:rPr lang="en-US" sz="2500" b="1" i="0" u="none" strike="noStrike" cap="none">
                <a:solidFill>
                  <a:srgbClr val="0070C0"/>
                </a:solidFill>
                <a:latin typeface="Calibri"/>
                <a:ea typeface="Calibri"/>
                <a:cs typeface="Calibri"/>
                <a:sym typeface="Calibri"/>
              </a:rPr>
              <a:t>int x = d1.compare(d2);</a:t>
            </a:r>
            <a:r>
              <a:rPr lang="en-US" sz="2500" b="0" i="0" u="none" strike="noStrike" cap="none">
                <a:solidFill>
                  <a:schemeClr val="dk1"/>
                </a:solidFill>
                <a:latin typeface="Calibri"/>
                <a:ea typeface="Calibri"/>
                <a:cs typeface="Calibri"/>
                <a:sym typeface="Calibri"/>
              </a:rPr>
              <a:t> where d1 and d2 are objects of class Digit). Use </a:t>
            </a:r>
            <a:r>
              <a:rPr lang="en-US" sz="2500" b="1" i="0" u="none" strike="noStrike" cap="none">
                <a:solidFill>
                  <a:srgbClr val="FF0000"/>
                </a:solidFill>
                <a:latin typeface="Calibri"/>
                <a:ea typeface="Calibri"/>
                <a:cs typeface="Calibri"/>
                <a:sym typeface="Calibri"/>
              </a:rPr>
              <a:t>Concept of Object as Function Arguments.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br>
              <a:rPr lang="en-US" sz="2500" b="0" i="0" u="none" strike="noStrike" cap="none">
                <a:solidFill>
                  <a:schemeClr val="dk1"/>
                </a:solidFill>
                <a:latin typeface="Calibri"/>
                <a:ea typeface="Calibri"/>
                <a:cs typeface="Calibri"/>
                <a:sym typeface="Calibri"/>
              </a:rPr>
            </a:br>
            <a:endParaRPr sz="2500" b="0" i="0" u="none" strike="noStrike" cap="none">
              <a:solidFill>
                <a:schemeClr val="dk1"/>
              </a:solidFill>
              <a:latin typeface="Calibri"/>
              <a:ea typeface="Calibri"/>
              <a:cs typeface="Calibri"/>
              <a:sym typeface="Calibri"/>
            </a:endParaRPr>
          </a:p>
        </p:txBody>
      </p:sp>
      <p:sp>
        <p:nvSpPr>
          <p:cNvPr id="867" name="Google Shape;867;p9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6">
                                            <p:txEl>
                                              <p:pRg st="0" end="0"/>
                                            </p:txEl>
                                          </p:spTgt>
                                        </p:tgtEl>
                                        <p:attrNameLst>
                                          <p:attrName>style.visibility</p:attrName>
                                        </p:attrNameLst>
                                      </p:cBhvr>
                                      <p:to>
                                        <p:strVal val="visible"/>
                                      </p:to>
                                    </p:set>
                                    <p:animEffect transition="in" filter="fade">
                                      <p:cBhvr>
                                        <p:cTn id="7" dur="1000"/>
                                        <p:tgtEl>
                                          <p:spTgt spid="8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66">
                                            <p:txEl>
                                              <p:pRg st="1" end="1"/>
                                            </p:txEl>
                                          </p:spTgt>
                                        </p:tgtEl>
                                        <p:attrNameLst>
                                          <p:attrName>style.visibility</p:attrName>
                                        </p:attrNameLst>
                                      </p:cBhvr>
                                      <p:to>
                                        <p:strVal val="visible"/>
                                      </p:to>
                                    </p:set>
                                    <p:animEffect transition="in" filter="fade">
                                      <p:cBhvr>
                                        <p:cTn id="12" dur="1000"/>
                                        <p:tgtEl>
                                          <p:spTgt spid="86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71"/>
        <p:cNvGrpSpPr/>
        <p:nvPr/>
      </p:nvGrpSpPr>
      <p:grpSpPr>
        <a:xfrm>
          <a:off x="0" y="0"/>
          <a:ext cx="0" cy="0"/>
          <a:chOff x="0" y="0"/>
          <a:chExt cx="0" cy="0"/>
        </a:xfrm>
      </p:grpSpPr>
      <p:sp>
        <p:nvSpPr>
          <p:cNvPr id="872" name="Google Shape;872;p91"/>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3" name="Google Shape;873;p91"/>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Objects as Function Arguments:Ex-3</a:t>
            </a:r>
            <a:endParaRPr/>
          </a:p>
        </p:txBody>
      </p:sp>
      <p:sp>
        <p:nvSpPr>
          <p:cNvPr id="874" name="Google Shape;874;p9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57</a:t>
            </a:fld>
            <a:endParaRPr/>
          </a:p>
        </p:txBody>
      </p:sp>
      <p:grpSp>
        <p:nvGrpSpPr>
          <p:cNvPr id="875" name="Google Shape;875;p91"/>
          <p:cNvGrpSpPr/>
          <p:nvPr/>
        </p:nvGrpSpPr>
        <p:grpSpPr>
          <a:xfrm>
            <a:off x="0" y="6434328"/>
            <a:ext cx="9144000" cy="423671"/>
            <a:chOff x="0" y="6434328"/>
            <a:chExt cx="9144000" cy="423671"/>
          </a:xfrm>
        </p:grpSpPr>
        <p:sp>
          <p:nvSpPr>
            <p:cNvPr id="876" name="Google Shape;876;p9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7" name="Google Shape;877;p9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8" name="Google Shape;878;p9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79" name="Google Shape;879;p9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880" name="Google Shape;880;p91"/>
          <p:cNvPicPr preferRelativeResize="0"/>
          <p:nvPr/>
        </p:nvPicPr>
        <p:blipFill rotWithShape="1">
          <a:blip r:embed="rId5">
            <a:alphaModFix/>
          </a:blip>
          <a:srcRect/>
          <a:stretch/>
        </p:blipFill>
        <p:spPr>
          <a:xfrm>
            <a:off x="228600" y="1013913"/>
            <a:ext cx="4267200" cy="5428199"/>
          </a:xfrm>
          <a:prstGeom prst="rect">
            <a:avLst/>
          </a:prstGeom>
          <a:noFill/>
          <a:ln>
            <a:noFill/>
          </a:ln>
        </p:spPr>
      </p:pic>
      <p:pic>
        <p:nvPicPr>
          <p:cNvPr id="881" name="Google Shape;881;p91"/>
          <p:cNvPicPr preferRelativeResize="0"/>
          <p:nvPr/>
        </p:nvPicPr>
        <p:blipFill rotWithShape="1">
          <a:blip r:embed="rId6">
            <a:alphaModFix/>
          </a:blip>
          <a:srcRect/>
          <a:stretch/>
        </p:blipFill>
        <p:spPr>
          <a:xfrm>
            <a:off x="4743450" y="962025"/>
            <a:ext cx="4400550" cy="5427187"/>
          </a:xfrm>
          <a:prstGeom prst="rect">
            <a:avLst/>
          </a:prstGeom>
          <a:noFill/>
          <a:ln>
            <a:noFill/>
          </a:ln>
        </p:spPr>
      </p:pic>
      <p:pic>
        <p:nvPicPr>
          <p:cNvPr id="882" name="Google Shape;882;p91"/>
          <p:cNvPicPr preferRelativeResize="0"/>
          <p:nvPr/>
        </p:nvPicPr>
        <p:blipFill rotWithShape="1">
          <a:blip r:embed="rId7">
            <a:alphaModFix/>
          </a:blip>
          <a:srcRect/>
          <a:stretch/>
        </p:blipFill>
        <p:spPr>
          <a:xfrm>
            <a:off x="6968689" y="1066800"/>
            <a:ext cx="1870511" cy="1219200"/>
          </a:xfrm>
          <a:prstGeom prst="rect">
            <a:avLst/>
          </a:prstGeom>
          <a:noFill/>
          <a:ln>
            <a:noFill/>
          </a:ln>
        </p:spPr>
      </p:pic>
      <p:sp>
        <p:nvSpPr>
          <p:cNvPr id="883" name="Google Shape;883;p9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92"/>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9" name="Google Shape;889;p92"/>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a:t>
            </a:r>
            <a:endParaRPr/>
          </a:p>
        </p:txBody>
      </p:sp>
      <p:sp>
        <p:nvSpPr>
          <p:cNvPr id="890" name="Google Shape;890;p9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58</a:t>
            </a:fld>
            <a:endParaRPr/>
          </a:p>
        </p:txBody>
      </p:sp>
      <p:grpSp>
        <p:nvGrpSpPr>
          <p:cNvPr id="891" name="Google Shape;891;p92"/>
          <p:cNvGrpSpPr/>
          <p:nvPr/>
        </p:nvGrpSpPr>
        <p:grpSpPr>
          <a:xfrm>
            <a:off x="0" y="6434328"/>
            <a:ext cx="9144000" cy="423671"/>
            <a:chOff x="0" y="6434328"/>
            <a:chExt cx="9144000" cy="423671"/>
          </a:xfrm>
        </p:grpSpPr>
        <p:sp>
          <p:nvSpPr>
            <p:cNvPr id="892" name="Google Shape;892;p9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3" name="Google Shape;893;p9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4" name="Google Shape;894;p9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95" name="Google Shape;895;p9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896" name="Google Shape;896;p92"/>
          <p:cNvSpPr txBox="1"/>
          <p:nvPr/>
        </p:nvSpPr>
        <p:spPr>
          <a:xfrm>
            <a:off x="248193" y="838200"/>
            <a:ext cx="8708353" cy="2444900"/>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Calibri"/>
                <a:ea typeface="Calibri"/>
                <a:cs typeface="Calibri"/>
                <a:sym typeface="Calibri"/>
              </a:rPr>
              <a:t>Define a </a:t>
            </a:r>
            <a:r>
              <a:rPr lang="en-US" sz="2500" b="1" i="0" u="none" strike="noStrike" cap="none">
                <a:solidFill>
                  <a:srgbClr val="0070C0"/>
                </a:solidFill>
                <a:latin typeface="Calibri"/>
                <a:ea typeface="Calibri"/>
                <a:cs typeface="Calibri"/>
                <a:sym typeface="Calibri"/>
              </a:rPr>
              <a:t>class Dist</a:t>
            </a:r>
            <a:r>
              <a:rPr lang="en-US" sz="2500" b="0" i="0" u="none" strike="noStrike" cap="none">
                <a:solidFill>
                  <a:schemeClr val="dk1"/>
                </a:solidFill>
                <a:latin typeface="Calibri"/>
                <a:ea typeface="Calibri"/>
                <a:cs typeface="Calibri"/>
                <a:sym typeface="Calibri"/>
              </a:rPr>
              <a:t> with </a:t>
            </a:r>
            <a:r>
              <a:rPr lang="en-US" sz="2500" b="1" i="0" u="none" strike="noStrike" cap="none">
                <a:solidFill>
                  <a:srgbClr val="0070C0"/>
                </a:solidFill>
                <a:latin typeface="Calibri"/>
                <a:ea typeface="Calibri"/>
                <a:cs typeface="Calibri"/>
                <a:sym typeface="Calibri"/>
              </a:rPr>
              <a:t>int feet</a:t>
            </a:r>
            <a:r>
              <a:rPr lang="en-US" sz="2500" b="0" i="0" u="none" strike="noStrike" cap="none">
                <a:solidFill>
                  <a:schemeClr val="dk1"/>
                </a:solidFill>
                <a:latin typeface="Calibri"/>
                <a:ea typeface="Calibri"/>
                <a:cs typeface="Calibri"/>
                <a:sym typeface="Calibri"/>
              </a:rPr>
              <a:t> and </a:t>
            </a:r>
            <a:r>
              <a:rPr lang="en-US" sz="2500" b="1" i="0" u="none" strike="noStrike" cap="none">
                <a:solidFill>
                  <a:srgbClr val="0070C0"/>
                </a:solidFill>
                <a:latin typeface="Calibri"/>
                <a:ea typeface="Calibri"/>
                <a:cs typeface="Calibri"/>
                <a:sym typeface="Calibri"/>
              </a:rPr>
              <a:t>float inches</a:t>
            </a:r>
            <a:r>
              <a:rPr lang="en-US" sz="2500" b="0" i="0" u="none" strike="noStrike" cap="none">
                <a:solidFill>
                  <a:schemeClr val="dk1"/>
                </a:solidFill>
                <a:latin typeface="Calibri"/>
                <a:ea typeface="Calibri"/>
                <a:cs typeface="Calibri"/>
                <a:sym typeface="Calibri"/>
              </a:rPr>
              <a:t>. Define member function that displays distance in </a:t>
            </a:r>
            <a:r>
              <a:rPr lang="en-US" sz="2500" b="1" i="0" u="none" strike="noStrike" cap="none">
                <a:solidFill>
                  <a:srgbClr val="0070C0"/>
                </a:solidFill>
                <a:latin typeface="Calibri"/>
                <a:ea typeface="Calibri"/>
                <a:cs typeface="Calibri"/>
                <a:sym typeface="Calibri"/>
              </a:rPr>
              <a:t>1’-2.5”</a:t>
            </a:r>
            <a:r>
              <a:rPr lang="en-US" sz="2500" b="0" i="0" u="none" strike="noStrike" cap="none">
                <a:solidFill>
                  <a:schemeClr val="dk1"/>
                </a:solidFill>
                <a:latin typeface="Calibri"/>
                <a:ea typeface="Calibri"/>
                <a:cs typeface="Calibri"/>
                <a:sym typeface="Calibri"/>
              </a:rPr>
              <a:t> format. Also define member function </a:t>
            </a:r>
            <a:r>
              <a:rPr lang="en-US" sz="2500" b="1" i="0" u="none" strike="noStrike" cap="none">
                <a:solidFill>
                  <a:srgbClr val="0070C0"/>
                </a:solidFill>
                <a:latin typeface="Calibri"/>
                <a:ea typeface="Calibri"/>
                <a:cs typeface="Calibri"/>
                <a:sym typeface="Calibri"/>
              </a:rPr>
              <a:t>scale ( )</a:t>
            </a:r>
            <a:r>
              <a:rPr lang="en-US" sz="2500" b="0" i="0" u="none" strike="noStrike" cap="none">
                <a:solidFill>
                  <a:schemeClr val="dk1"/>
                </a:solidFill>
                <a:latin typeface="Calibri"/>
                <a:ea typeface="Calibri"/>
                <a:cs typeface="Calibri"/>
                <a:sym typeface="Calibri"/>
              </a:rPr>
              <a:t> function that takes </a:t>
            </a:r>
            <a:r>
              <a:rPr lang="en-US" sz="2500" b="1" i="0" u="none" strike="noStrike" cap="none">
                <a:solidFill>
                  <a:srgbClr val="FF0000"/>
                </a:solidFill>
                <a:latin typeface="Calibri"/>
                <a:ea typeface="Calibri"/>
                <a:cs typeface="Calibri"/>
                <a:sym typeface="Calibri"/>
              </a:rPr>
              <a:t>object by reference</a:t>
            </a:r>
            <a:r>
              <a:rPr lang="en-US" sz="2500" b="0" i="0" u="none" strike="noStrike" cap="none">
                <a:solidFill>
                  <a:srgbClr val="FF0000"/>
                </a:solidFill>
                <a:latin typeface="Calibri"/>
                <a:ea typeface="Calibri"/>
                <a:cs typeface="Calibri"/>
                <a:sym typeface="Calibri"/>
              </a:rPr>
              <a:t> </a:t>
            </a:r>
            <a:r>
              <a:rPr lang="en-US" sz="2500" b="0" i="0" u="none" strike="noStrike" cap="none">
                <a:solidFill>
                  <a:schemeClr val="dk1"/>
                </a:solidFill>
                <a:latin typeface="Calibri"/>
                <a:ea typeface="Calibri"/>
                <a:cs typeface="Calibri"/>
                <a:sym typeface="Calibri"/>
              </a:rPr>
              <a:t>and </a:t>
            </a:r>
            <a:r>
              <a:rPr lang="en-US" sz="2500" b="1" i="0" u="none" strike="noStrike" cap="none">
                <a:solidFill>
                  <a:srgbClr val="0070C0"/>
                </a:solidFill>
                <a:latin typeface="Calibri"/>
                <a:ea typeface="Calibri"/>
                <a:cs typeface="Calibri"/>
                <a:sym typeface="Calibri"/>
              </a:rPr>
              <a:t>scale factor in float</a:t>
            </a:r>
            <a:r>
              <a:rPr lang="en-US" sz="2500" b="0" i="0" u="none" strike="noStrike" cap="none">
                <a:solidFill>
                  <a:schemeClr val="dk1"/>
                </a:solidFill>
                <a:latin typeface="Calibri"/>
                <a:ea typeface="Calibri"/>
                <a:cs typeface="Calibri"/>
                <a:sym typeface="Calibri"/>
              </a:rPr>
              <a:t> as an input argument. The function will scale the distance accordingly. For example, 20’-5.5” and Scale Factor is 0.5 then answer is 10’-2.75”</a:t>
            </a:r>
            <a:endParaRPr sz="1400" b="0" i="0" u="none" strike="noStrike" cap="none">
              <a:solidFill>
                <a:srgbClr val="000000"/>
              </a:solidFill>
              <a:latin typeface="Arial"/>
              <a:ea typeface="Arial"/>
              <a:cs typeface="Arial"/>
              <a:sym typeface="Arial"/>
            </a:endParaRPr>
          </a:p>
        </p:txBody>
      </p:sp>
      <p:sp>
        <p:nvSpPr>
          <p:cNvPr id="897" name="Google Shape;897;p9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6">
                                            <p:txEl>
                                              <p:pRg st="0" end="0"/>
                                            </p:txEl>
                                          </p:spTgt>
                                        </p:tgtEl>
                                        <p:attrNameLst>
                                          <p:attrName>style.visibility</p:attrName>
                                        </p:attrNameLst>
                                      </p:cBhvr>
                                      <p:to>
                                        <p:strVal val="visible"/>
                                      </p:to>
                                    </p:set>
                                    <p:animEffect transition="in" filter="fade">
                                      <p:cBhvr>
                                        <p:cTn id="7" dur="1000"/>
                                        <p:tgtEl>
                                          <p:spTgt spid="8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93"/>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3" name="Google Shape;903;p93"/>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a:t>
            </a:r>
            <a:endParaRPr/>
          </a:p>
        </p:txBody>
      </p:sp>
      <p:sp>
        <p:nvSpPr>
          <p:cNvPr id="904" name="Google Shape;904;p9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59</a:t>
            </a:fld>
            <a:endParaRPr/>
          </a:p>
        </p:txBody>
      </p:sp>
      <p:grpSp>
        <p:nvGrpSpPr>
          <p:cNvPr id="905" name="Google Shape;905;p93"/>
          <p:cNvGrpSpPr/>
          <p:nvPr/>
        </p:nvGrpSpPr>
        <p:grpSpPr>
          <a:xfrm>
            <a:off x="0" y="6434328"/>
            <a:ext cx="9144000" cy="423671"/>
            <a:chOff x="0" y="6434328"/>
            <a:chExt cx="9144000" cy="423671"/>
          </a:xfrm>
        </p:grpSpPr>
        <p:sp>
          <p:nvSpPr>
            <p:cNvPr id="906" name="Google Shape;906;p9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7" name="Google Shape;907;p9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8" name="Google Shape;908;p9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09" name="Google Shape;909;p9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910" name="Google Shape;910;p93"/>
          <p:cNvPicPr preferRelativeResize="0"/>
          <p:nvPr/>
        </p:nvPicPr>
        <p:blipFill rotWithShape="1">
          <a:blip r:embed="rId5">
            <a:alphaModFix/>
          </a:blip>
          <a:srcRect/>
          <a:stretch/>
        </p:blipFill>
        <p:spPr>
          <a:xfrm>
            <a:off x="152400" y="1009650"/>
            <a:ext cx="4714875" cy="5467350"/>
          </a:xfrm>
          <a:prstGeom prst="rect">
            <a:avLst/>
          </a:prstGeom>
          <a:noFill/>
          <a:ln>
            <a:noFill/>
          </a:ln>
        </p:spPr>
      </p:pic>
      <p:pic>
        <p:nvPicPr>
          <p:cNvPr id="911" name="Google Shape;911;p93"/>
          <p:cNvPicPr preferRelativeResize="0"/>
          <p:nvPr/>
        </p:nvPicPr>
        <p:blipFill rotWithShape="1">
          <a:blip r:embed="rId6">
            <a:alphaModFix/>
          </a:blip>
          <a:srcRect/>
          <a:stretch/>
        </p:blipFill>
        <p:spPr>
          <a:xfrm>
            <a:off x="4133850" y="1019175"/>
            <a:ext cx="5010150" cy="4819650"/>
          </a:xfrm>
          <a:prstGeom prst="rect">
            <a:avLst/>
          </a:prstGeom>
          <a:noFill/>
          <a:ln>
            <a:noFill/>
          </a:ln>
        </p:spPr>
      </p:pic>
      <p:pic>
        <p:nvPicPr>
          <p:cNvPr id="912" name="Google Shape;912;p93"/>
          <p:cNvPicPr preferRelativeResize="0"/>
          <p:nvPr/>
        </p:nvPicPr>
        <p:blipFill rotWithShape="1">
          <a:blip r:embed="rId7">
            <a:alphaModFix/>
          </a:blip>
          <a:srcRect/>
          <a:stretch/>
        </p:blipFill>
        <p:spPr>
          <a:xfrm>
            <a:off x="6858000" y="2742868"/>
            <a:ext cx="2098547" cy="3429332"/>
          </a:xfrm>
          <a:prstGeom prst="rect">
            <a:avLst/>
          </a:prstGeom>
          <a:noFill/>
          <a:ln>
            <a:noFill/>
          </a:ln>
        </p:spPr>
      </p:pic>
      <p:sp>
        <p:nvSpPr>
          <p:cNvPr id="913" name="Google Shape;913;p9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0"/>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40"/>
          <p:cNvSpPr txBox="1">
            <a:spLocks noGrp="1"/>
          </p:cNvSpPr>
          <p:nvPr>
            <p:ph type="title"/>
          </p:nvPr>
        </p:nvSpPr>
        <p:spPr>
          <a:xfrm>
            <a:off x="269240" y="129286"/>
            <a:ext cx="8638666"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The main function</a:t>
            </a:r>
            <a:endParaRPr/>
          </a:p>
        </p:txBody>
      </p:sp>
      <p:sp>
        <p:nvSpPr>
          <p:cNvPr id="110" name="Google Shape;110;p4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a:t>
            </a:fld>
            <a:endParaRPr/>
          </a:p>
        </p:txBody>
      </p:sp>
      <p:grpSp>
        <p:nvGrpSpPr>
          <p:cNvPr id="111" name="Google Shape;111;p40"/>
          <p:cNvGrpSpPr/>
          <p:nvPr/>
        </p:nvGrpSpPr>
        <p:grpSpPr>
          <a:xfrm>
            <a:off x="0" y="6434328"/>
            <a:ext cx="9144000" cy="423671"/>
            <a:chOff x="0" y="6434328"/>
            <a:chExt cx="9144000" cy="423671"/>
          </a:xfrm>
        </p:grpSpPr>
        <p:sp>
          <p:nvSpPr>
            <p:cNvPr id="112" name="Google Shape;112;p4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4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14;p4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5" name="Google Shape;115;p4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16" name="Google Shape;116;p40"/>
          <p:cNvSpPr txBox="1"/>
          <p:nvPr/>
        </p:nvSpPr>
        <p:spPr>
          <a:xfrm>
            <a:off x="248194" y="910858"/>
            <a:ext cx="6065738" cy="5307217"/>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rgbClr val="242729"/>
              </a:buClr>
              <a:buSzPts val="2800"/>
              <a:buFont typeface="Noto Sans Symbols"/>
              <a:buChar char="⮚"/>
            </a:pPr>
            <a:r>
              <a:rPr lang="en-US" sz="2800" b="0" i="0" u="none" strike="noStrike" cap="none">
                <a:solidFill>
                  <a:srgbClr val="242729"/>
                </a:solidFill>
                <a:latin typeface="Calibri"/>
                <a:ea typeface="Calibri"/>
                <a:cs typeface="Calibri"/>
                <a:sym typeface="Calibri"/>
              </a:rPr>
              <a:t>main() function is the </a:t>
            </a:r>
            <a:r>
              <a:rPr lang="en-US" sz="2800" b="1" i="0" u="none" strike="noStrike" cap="none">
                <a:solidFill>
                  <a:srgbClr val="0070C0"/>
                </a:solidFill>
                <a:latin typeface="Calibri"/>
                <a:ea typeface="Calibri"/>
                <a:cs typeface="Calibri"/>
                <a:sym typeface="Calibri"/>
              </a:rPr>
              <a:t>entry point</a:t>
            </a:r>
            <a:r>
              <a:rPr lang="en-US" sz="2800" b="0" i="0" u="none" strike="noStrike" cap="none">
                <a:solidFill>
                  <a:srgbClr val="242729"/>
                </a:solidFill>
                <a:latin typeface="Calibri"/>
                <a:ea typeface="Calibri"/>
                <a:cs typeface="Calibri"/>
                <a:sym typeface="Calibri"/>
              </a:rPr>
              <a:t> at which execution of program is started.</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C</a:t>
            </a:r>
            <a:r>
              <a:rPr lang="en-US" sz="2800" b="0" i="0" u="none" strike="noStrike" cap="none">
                <a:solidFill>
                  <a:srgbClr val="242729"/>
                </a:solidFill>
                <a:latin typeface="Calibri"/>
                <a:ea typeface="Calibri"/>
                <a:cs typeface="Calibri"/>
                <a:sym typeface="Calibri"/>
              </a:rPr>
              <a:t> allows </a:t>
            </a:r>
            <a:r>
              <a:rPr lang="en-US" sz="2800" b="0" i="0" u="none" strike="noStrike" cap="none">
                <a:solidFill>
                  <a:schemeClr val="dk1"/>
                </a:solidFill>
                <a:latin typeface="Calibri"/>
                <a:ea typeface="Calibri"/>
                <a:cs typeface="Calibri"/>
                <a:sym typeface="Calibri"/>
              </a:rPr>
              <a:t>main() function </a:t>
            </a:r>
            <a:r>
              <a:rPr lang="en-US" sz="2800" b="0" i="0" u="none" strike="noStrike" cap="none">
                <a:solidFill>
                  <a:srgbClr val="242729"/>
                </a:solidFill>
                <a:latin typeface="Calibri"/>
                <a:ea typeface="Calibri"/>
                <a:cs typeface="Calibri"/>
                <a:sym typeface="Calibri"/>
              </a:rPr>
              <a:t>type to be void. </a:t>
            </a:r>
            <a:r>
              <a:rPr lang="en-US" sz="2800" b="1" i="0" u="none" strike="noStrike" cap="none">
                <a:solidFill>
                  <a:srgbClr val="FF0000"/>
                </a:solidFill>
                <a:latin typeface="Calibri"/>
                <a:ea typeface="Calibri"/>
                <a:cs typeface="Calibri"/>
                <a:sym typeface="Calibri"/>
              </a:rPr>
              <a:t>C++ does not all main() function to be void.</a:t>
            </a:r>
            <a:endParaRPr sz="2800" b="1" i="0" u="none" strike="noStrike" cap="none">
              <a:solidFill>
                <a:srgbClr val="FF0000"/>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In C++, main() returns an integer type value to the operating system. Therefore, every main() in C++ should end with a </a:t>
            </a:r>
            <a:r>
              <a:rPr lang="en-US" sz="2800" b="1" i="0" u="none" strike="noStrike" cap="none">
                <a:solidFill>
                  <a:srgbClr val="0070C0"/>
                </a:solidFill>
                <a:latin typeface="Calibri"/>
                <a:ea typeface="Calibri"/>
                <a:cs typeface="Calibri"/>
                <a:sym typeface="Calibri"/>
              </a:rPr>
              <a:t>return(0)</a:t>
            </a:r>
            <a:r>
              <a:rPr lang="en-US" sz="2800" b="0" i="0" u="none" strike="noStrike" cap="none">
                <a:solidFill>
                  <a:schemeClr val="dk1"/>
                </a:solidFill>
                <a:latin typeface="Calibri"/>
                <a:ea typeface="Calibri"/>
                <a:cs typeface="Calibri"/>
                <a:sym typeface="Calibri"/>
              </a:rPr>
              <a:t> statement.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explicit use of a return(O) statement will indicate that the </a:t>
            </a:r>
            <a:r>
              <a:rPr lang="en-US" sz="2800" b="1" i="0" u="none" strike="noStrike" cap="none">
                <a:solidFill>
                  <a:srgbClr val="0070C0"/>
                </a:solidFill>
                <a:latin typeface="Calibri"/>
                <a:ea typeface="Calibri"/>
                <a:cs typeface="Calibri"/>
                <a:sym typeface="Calibri"/>
              </a:rPr>
              <a:t>program was successfully executed</a:t>
            </a:r>
            <a:endParaRPr sz="2800" b="1" i="0" u="none" strike="noStrike" cap="none">
              <a:solidFill>
                <a:srgbClr val="0070C0"/>
              </a:solidFill>
              <a:latin typeface="Calibri"/>
              <a:ea typeface="Calibri"/>
              <a:cs typeface="Calibri"/>
              <a:sym typeface="Calibri"/>
            </a:endParaRPr>
          </a:p>
        </p:txBody>
      </p:sp>
      <p:pic>
        <p:nvPicPr>
          <p:cNvPr id="117" name="Google Shape;117;p40"/>
          <p:cNvPicPr preferRelativeResize="0"/>
          <p:nvPr/>
        </p:nvPicPr>
        <p:blipFill rotWithShape="1">
          <a:blip r:embed="rId5">
            <a:alphaModFix/>
          </a:blip>
          <a:srcRect/>
          <a:stretch/>
        </p:blipFill>
        <p:spPr>
          <a:xfrm>
            <a:off x="7010400" y="2438400"/>
            <a:ext cx="1762125" cy="2209800"/>
          </a:xfrm>
          <a:prstGeom prst="rect">
            <a:avLst/>
          </a:prstGeom>
          <a:noFill/>
          <a:ln>
            <a:noFill/>
          </a:ln>
        </p:spPr>
      </p:pic>
      <p:sp>
        <p:nvSpPr>
          <p:cNvPr id="118" name="Google Shape;118;p4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xEl>
                                              <p:pRg st="0" end="0"/>
                                            </p:txEl>
                                          </p:spTgt>
                                        </p:tgtEl>
                                        <p:attrNameLst>
                                          <p:attrName>style.visibility</p:attrName>
                                        </p:attrNameLst>
                                      </p:cBhvr>
                                      <p:to>
                                        <p:strVal val="visible"/>
                                      </p:to>
                                    </p:set>
                                    <p:animEffect transition="in" filter="fade">
                                      <p:cBhvr>
                                        <p:cTn id="7" dur="1000"/>
                                        <p:tgtEl>
                                          <p:spTgt spid="1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xEl>
                                              <p:pRg st="1" end="1"/>
                                            </p:txEl>
                                          </p:spTgt>
                                        </p:tgtEl>
                                        <p:attrNameLst>
                                          <p:attrName>style.visibility</p:attrName>
                                        </p:attrNameLst>
                                      </p:cBhvr>
                                      <p:to>
                                        <p:strVal val="visible"/>
                                      </p:to>
                                    </p:set>
                                    <p:animEffect transition="in" filter="fade">
                                      <p:cBhvr>
                                        <p:cTn id="12" dur="1000"/>
                                        <p:tgtEl>
                                          <p:spTgt spid="11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6">
                                            <p:txEl>
                                              <p:pRg st="2" end="2"/>
                                            </p:txEl>
                                          </p:spTgt>
                                        </p:tgtEl>
                                        <p:attrNameLst>
                                          <p:attrName>style.visibility</p:attrName>
                                        </p:attrNameLst>
                                      </p:cBhvr>
                                      <p:to>
                                        <p:strVal val="visible"/>
                                      </p:to>
                                    </p:set>
                                    <p:animEffect transition="in" filter="fade">
                                      <p:cBhvr>
                                        <p:cTn id="17" dur="1000"/>
                                        <p:tgtEl>
                                          <p:spTgt spid="11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6">
                                            <p:txEl>
                                              <p:pRg st="3" end="3"/>
                                            </p:txEl>
                                          </p:spTgt>
                                        </p:tgtEl>
                                        <p:attrNameLst>
                                          <p:attrName>style.visibility</p:attrName>
                                        </p:attrNameLst>
                                      </p:cBhvr>
                                      <p:to>
                                        <p:strVal val="visible"/>
                                      </p:to>
                                    </p:set>
                                    <p:animEffect transition="in" filter="fade">
                                      <p:cBhvr>
                                        <p:cTn id="22" dur="1000"/>
                                        <p:tgtEl>
                                          <p:spTgt spid="11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94"/>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9" name="Google Shape;919;p94"/>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Objects as Function Arguments</a:t>
            </a:r>
            <a:endParaRPr/>
          </a:p>
        </p:txBody>
      </p:sp>
      <p:sp>
        <p:nvSpPr>
          <p:cNvPr id="920" name="Google Shape;920;p9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60</a:t>
            </a:fld>
            <a:endParaRPr/>
          </a:p>
        </p:txBody>
      </p:sp>
      <p:sp>
        <p:nvSpPr>
          <p:cNvPr id="921" name="Google Shape;921;p94"/>
          <p:cNvSpPr txBox="1"/>
          <p:nvPr/>
        </p:nvSpPr>
        <p:spPr>
          <a:xfrm>
            <a:off x="283247" y="3124200"/>
            <a:ext cx="8708353" cy="3337452"/>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Write a C++ program having </a:t>
            </a:r>
            <a:r>
              <a:rPr lang="en-US" sz="2600" b="1" i="0" u="none" strike="noStrike" cap="none">
                <a:solidFill>
                  <a:srgbClr val="0070C0"/>
                </a:solidFill>
                <a:latin typeface="Calibri"/>
                <a:ea typeface="Calibri"/>
                <a:cs typeface="Calibri"/>
                <a:sym typeface="Calibri"/>
              </a:rPr>
              <a:t>class Dist </a:t>
            </a:r>
            <a:r>
              <a:rPr lang="en-US" sz="2600" b="0" i="0" u="none" strike="noStrike" cap="none">
                <a:solidFill>
                  <a:schemeClr val="dk1"/>
                </a:solidFill>
                <a:latin typeface="Calibri"/>
                <a:ea typeface="Calibri"/>
                <a:cs typeface="Calibri"/>
                <a:sym typeface="Calibri"/>
              </a:rPr>
              <a:t>with private data member </a:t>
            </a:r>
            <a:r>
              <a:rPr lang="en-US" sz="2600" b="1" i="0" u="none" strike="noStrike" cap="none">
                <a:solidFill>
                  <a:srgbClr val="0070C0"/>
                </a:solidFill>
                <a:latin typeface="Calibri"/>
                <a:ea typeface="Calibri"/>
                <a:cs typeface="Calibri"/>
                <a:sym typeface="Calibri"/>
              </a:rPr>
              <a:t>int feet </a:t>
            </a:r>
            <a:r>
              <a:rPr lang="en-US" sz="2600" b="0" i="0" u="none" strike="noStrike" cap="none">
                <a:solidFill>
                  <a:schemeClr val="dk1"/>
                </a:solidFill>
                <a:latin typeface="Calibri"/>
                <a:ea typeface="Calibri"/>
                <a:cs typeface="Calibri"/>
                <a:sym typeface="Calibri"/>
              </a:rPr>
              <a:t>and </a:t>
            </a:r>
            <a:r>
              <a:rPr lang="en-US" sz="2600" b="1" i="0" u="none" strike="noStrike" cap="none">
                <a:solidFill>
                  <a:srgbClr val="0070C0"/>
                </a:solidFill>
                <a:latin typeface="Calibri"/>
                <a:ea typeface="Calibri"/>
                <a:cs typeface="Calibri"/>
                <a:sym typeface="Calibri"/>
              </a:rPr>
              <a:t>float inches</a:t>
            </a:r>
            <a:r>
              <a:rPr lang="en-US" sz="2600" b="0" i="0" u="none" strike="noStrike" cap="none">
                <a:solidFill>
                  <a:schemeClr val="dk1"/>
                </a:solidFill>
                <a:latin typeface="Calibri"/>
                <a:ea typeface="Calibri"/>
                <a:cs typeface="Calibri"/>
                <a:sym typeface="Calibri"/>
              </a:rPr>
              <a:t>. Define following public member functions for it.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1) </a:t>
            </a:r>
            <a:r>
              <a:rPr lang="en-US" sz="2600" b="1" i="0" u="none" strike="noStrike" cap="none">
                <a:solidFill>
                  <a:srgbClr val="0070C0"/>
                </a:solidFill>
                <a:latin typeface="Calibri"/>
                <a:ea typeface="Calibri"/>
                <a:cs typeface="Calibri"/>
                <a:sym typeface="Calibri"/>
              </a:rPr>
              <a:t>getdata( ) </a:t>
            </a:r>
            <a:r>
              <a:rPr lang="en-US" sz="2600" b="0" i="0" u="none" strike="noStrike" cap="none">
                <a:solidFill>
                  <a:schemeClr val="dk1"/>
                </a:solidFill>
                <a:latin typeface="Calibri"/>
                <a:ea typeface="Calibri"/>
                <a:cs typeface="Calibri"/>
                <a:sym typeface="Calibri"/>
              </a:rPr>
              <a:t>to take feet and inches as input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2) </a:t>
            </a:r>
            <a:r>
              <a:rPr lang="en-US" sz="2600" b="1" i="0" u="none" strike="noStrike" cap="none">
                <a:solidFill>
                  <a:srgbClr val="0070C0"/>
                </a:solidFill>
                <a:latin typeface="Calibri"/>
                <a:ea typeface="Calibri"/>
                <a:cs typeface="Calibri"/>
                <a:sym typeface="Calibri"/>
              </a:rPr>
              <a:t>putdata( ) </a:t>
            </a:r>
            <a:r>
              <a:rPr lang="en-US" sz="2600" b="0" i="0" u="none" strike="noStrike" cap="none">
                <a:solidFill>
                  <a:schemeClr val="dk1"/>
                </a:solidFill>
                <a:latin typeface="Calibri"/>
                <a:ea typeface="Calibri"/>
                <a:cs typeface="Calibri"/>
                <a:sym typeface="Calibri"/>
              </a:rPr>
              <a:t>to display distance in 1’2.5” format</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3</a:t>
            </a:r>
            <a:r>
              <a:rPr lang="en-US" sz="2600" b="1" i="0" u="none" strike="noStrike" cap="none">
                <a:solidFill>
                  <a:srgbClr val="0070C0"/>
                </a:solidFill>
                <a:latin typeface="Calibri"/>
                <a:ea typeface="Calibri"/>
                <a:cs typeface="Calibri"/>
                <a:sym typeface="Calibri"/>
              </a:rPr>
              <a:t>) add( ) </a:t>
            </a:r>
            <a:r>
              <a:rPr lang="en-US" sz="2600" b="0" i="0" u="none" strike="noStrike" cap="none">
                <a:solidFill>
                  <a:schemeClr val="dk1"/>
                </a:solidFill>
                <a:latin typeface="Calibri"/>
                <a:ea typeface="Calibri"/>
                <a:cs typeface="Calibri"/>
                <a:sym typeface="Calibri"/>
              </a:rPr>
              <a:t>to do addition of two distances such that it can handle function call </a:t>
            </a:r>
            <a:r>
              <a:rPr lang="en-US" sz="2600" b="1" i="0" u="none" strike="noStrike" cap="none">
                <a:solidFill>
                  <a:srgbClr val="0070C0"/>
                </a:solidFill>
                <a:latin typeface="Calibri"/>
                <a:ea typeface="Calibri"/>
                <a:cs typeface="Calibri"/>
                <a:sym typeface="Calibri"/>
              </a:rPr>
              <a:t>d1.add(d2)</a:t>
            </a:r>
            <a:r>
              <a:rPr lang="en-US" sz="2600" b="0" i="0" u="none" strike="noStrike" cap="none">
                <a:solidFill>
                  <a:schemeClr val="dk1"/>
                </a:solidFill>
                <a:latin typeface="Calibri"/>
                <a:ea typeface="Calibri"/>
                <a:cs typeface="Calibri"/>
                <a:sym typeface="Calibri"/>
              </a:rPr>
              <a:t> where d1, d2 and d3 are objects of class. Use Concept of </a:t>
            </a:r>
            <a:r>
              <a:rPr lang="en-US" sz="2600" b="1" i="0" u="none" strike="noStrike" cap="none">
                <a:solidFill>
                  <a:srgbClr val="FF0000"/>
                </a:solidFill>
                <a:latin typeface="Calibri"/>
                <a:ea typeface="Calibri"/>
                <a:cs typeface="Calibri"/>
                <a:sym typeface="Calibri"/>
              </a:rPr>
              <a:t>Object as Function Arguments</a:t>
            </a:r>
            <a:r>
              <a:rPr lang="en-US" sz="2600" b="0" i="0" u="none" strike="noStrike" cap="none">
                <a:solidFill>
                  <a:schemeClr val="dk1"/>
                </a:solidFill>
                <a:latin typeface="Calibri"/>
                <a:ea typeface="Calibri"/>
                <a:cs typeface="Calibri"/>
                <a:sym typeface="Calibri"/>
              </a:rPr>
              <a:t>.</a:t>
            </a:r>
            <a:endParaRPr sz="2600" b="1" i="0" u="none" strike="noStrike" cap="none">
              <a:solidFill>
                <a:srgbClr val="0070C0"/>
              </a:solidFill>
              <a:latin typeface="Calibri"/>
              <a:ea typeface="Calibri"/>
              <a:cs typeface="Calibri"/>
              <a:sym typeface="Calibri"/>
            </a:endParaRPr>
          </a:p>
        </p:txBody>
      </p:sp>
      <p:grpSp>
        <p:nvGrpSpPr>
          <p:cNvPr id="922" name="Google Shape;922;p94"/>
          <p:cNvGrpSpPr/>
          <p:nvPr/>
        </p:nvGrpSpPr>
        <p:grpSpPr>
          <a:xfrm>
            <a:off x="0" y="6434328"/>
            <a:ext cx="9144000" cy="423671"/>
            <a:chOff x="0" y="6434328"/>
            <a:chExt cx="9144000" cy="423671"/>
          </a:xfrm>
        </p:grpSpPr>
        <p:sp>
          <p:nvSpPr>
            <p:cNvPr id="923" name="Google Shape;923;p9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4" name="Google Shape;924;p9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5" name="Google Shape;925;p9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26" name="Google Shape;926;p9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927" name="Google Shape;927;p94"/>
          <p:cNvPicPr preferRelativeResize="0"/>
          <p:nvPr/>
        </p:nvPicPr>
        <p:blipFill rotWithShape="1">
          <a:blip r:embed="rId5">
            <a:alphaModFix/>
          </a:blip>
          <a:srcRect/>
          <a:stretch/>
        </p:blipFill>
        <p:spPr>
          <a:xfrm>
            <a:off x="1905000" y="1013913"/>
            <a:ext cx="4800600" cy="2269374"/>
          </a:xfrm>
          <a:prstGeom prst="rect">
            <a:avLst/>
          </a:prstGeom>
          <a:noFill/>
          <a:ln>
            <a:noFill/>
          </a:ln>
        </p:spPr>
      </p:pic>
      <p:sp>
        <p:nvSpPr>
          <p:cNvPr id="928" name="Google Shape;928;p9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7"/>
                                        </p:tgtEl>
                                        <p:attrNameLst>
                                          <p:attrName>style.visibility</p:attrName>
                                        </p:attrNameLst>
                                      </p:cBhvr>
                                      <p:to>
                                        <p:strVal val="visible"/>
                                      </p:to>
                                    </p:set>
                                    <p:animEffect transition="in" filter="fade">
                                      <p:cBhvr>
                                        <p:cTn id="7" dur="1000"/>
                                        <p:tgtEl>
                                          <p:spTgt spid="9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
                                            <p:txEl>
                                              <p:pRg st="0" end="0"/>
                                            </p:txEl>
                                          </p:spTgt>
                                        </p:tgtEl>
                                        <p:attrNameLst>
                                          <p:attrName>style.visibility</p:attrName>
                                        </p:attrNameLst>
                                      </p:cBhvr>
                                      <p:to>
                                        <p:strVal val="visible"/>
                                      </p:to>
                                    </p:set>
                                    <p:animEffect transition="in" filter="fade">
                                      <p:cBhvr>
                                        <p:cTn id="12" dur="1000"/>
                                        <p:tgtEl>
                                          <p:spTgt spid="9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
                                            <p:txEl>
                                              <p:pRg st="1" end="1"/>
                                            </p:txEl>
                                          </p:spTgt>
                                        </p:tgtEl>
                                        <p:attrNameLst>
                                          <p:attrName>style.visibility</p:attrName>
                                        </p:attrNameLst>
                                      </p:cBhvr>
                                      <p:to>
                                        <p:strVal val="visible"/>
                                      </p:to>
                                    </p:set>
                                    <p:animEffect transition="in" filter="fade">
                                      <p:cBhvr>
                                        <p:cTn id="17" dur="1000"/>
                                        <p:tgtEl>
                                          <p:spTgt spid="92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21">
                                            <p:txEl>
                                              <p:pRg st="2" end="2"/>
                                            </p:txEl>
                                          </p:spTgt>
                                        </p:tgtEl>
                                        <p:attrNameLst>
                                          <p:attrName>style.visibility</p:attrName>
                                        </p:attrNameLst>
                                      </p:cBhvr>
                                      <p:to>
                                        <p:strVal val="visible"/>
                                      </p:to>
                                    </p:set>
                                    <p:animEffect transition="in" filter="fade">
                                      <p:cBhvr>
                                        <p:cTn id="22" dur="1000"/>
                                        <p:tgtEl>
                                          <p:spTgt spid="92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21">
                                            <p:txEl>
                                              <p:pRg st="3" end="3"/>
                                            </p:txEl>
                                          </p:spTgt>
                                        </p:tgtEl>
                                        <p:attrNameLst>
                                          <p:attrName>style.visibility</p:attrName>
                                        </p:attrNameLst>
                                      </p:cBhvr>
                                      <p:to>
                                        <p:strVal val="visible"/>
                                      </p:to>
                                    </p:set>
                                    <p:animEffect transition="in" filter="fade">
                                      <p:cBhvr>
                                        <p:cTn id="27" dur="1000"/>
                                        <p:tgtEl>
                                          <p:spTgt spid="9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2"/>
        <p:cNvGrpSpPr/>
        <p:nvPr/>
      </p:nvGrpSpPr>
      <p:grpSpPr>
        <a:xfrm>
          <a:off x="0" y="0"/>
          <a:ext cx="0" cy="0"/>
          <a:chOff x="0" y="0"/>
          <a:chExt cx="0" cy="0"/>
        </a:xfrm>
      </p:grpSpPr>
      <p:sp>
        <p:nvSpPr>
          <p:cNvPr id="933" name="Google Shape;933;p95"/>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4" name="Google Shape;934;p95"/>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 Returning Object</a:t>
            </a:r>
            <a:endParaRPr/>
          </a:p>
        </p:txBody>
      </p:sp>
      <p:sp>
        <p:nvSpPr>
          <p:cNvPr id="935" name="Google Shape;935;p9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61</a:t>
            </a:fld>
            <a:endParaRPr/>
          </a:p>
        </p:txBody>
      </p:sp>
      <p:grpSp>
        <p:nvGrpSpPr>
          <p:cNvPr id="936" name="Google Shape;936;p95"/>
          <p:cNvGrpSpPr/>
          <p:nvPr/>
        </p:nvGrpSpPr>
        <p:grpSpPr>
          <a:xfrm>
            <a:off x="0" y="6434328"/>
            <a:ext cx="9144000" cy="423671"/>
            <a:chOff x="0" y="6434328"/>
            <a:chExt cx="9144000" cy="423671"/>
          </a:xfrm>
        </p:grpSpPr>
        <p:sp>
          <p:nvSpPr>
            <p:cNvPr id="937" name="Google Shape;937;p9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8" name="Google Shape;938;p9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9" name="Google Shape;939;p9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40" name="Google Shape;940;p9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941" name="Google Shape;941;p95"/>
          <p:cNvSpPr txBox="1"/>
          <p:nvPr/>
        </p:nvSpPr>
        <p:spPr>
          <a:xfrm>
            <a:off x="248193" y="838200"/>
            <a:ext cx="8708353" cy="444352"/>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Calibri"/>
                <a:ea typeface="Calibri"/>
                <a:cs typeface="Calibri"/>
                <a:sym typeface="Calibri"/>
              </a:rPr>
              <a:t>A function cannot only receive objects as arguments but also can return them.</a:t>
            </a:r>
            <a:endParaRPr sz="1400" b="0" i="0" u="none" strike="noStrike" cap="none">
              <a:solidFill>
                <a:srgbClr val="000000"/>
              </a:solidFill>
              <a:latin typeface="Arial"/>
              <a:ea typeface="Arial"/>
              <a:cs typeface="Arial"/>
              <a:sym typeface="Arial"/>
            </a:endParaRPr>
          </a:p>
        </p:txBody>
      </p:sp>
      <p:pic>
        <p:nvPicPr>
          <p:cNvPr id="942" name="Google Shape;942;p95"/>
          <p:cNvPicPr preferRelativeResize="0"/>
          <p:nvPr/>
        </p:nvPicPr>
        <p:blipFill rotWithShape="1">
          <a:blip r:embed="rId5">
            <a:alphaModFix/>
          </a:blip>
          <a:srcRect/>
          <a:stretch/>
        </p:blipFill>
        <p:spPr>
          <a:xfrm>
            <a:off x="152400" y="1384588"/>
            <a:ext cx="5791200" cy="5057775"/>
          </a:xfrm>
          <a:prstGeom prst="rect">
            <a:avLst/>
          </a:prstGeom>
          <a:noFill/>
          <a:ln>
            <a:noFill/>
          </a:ln>
        </p:spPr>
      </p:pic>
      <p:pic>
        <p:nvPicPr>
          <p:cNvPr id="943" name="Google Shape;943;p95"/>
          <p:cNvPicPr preferRelativeResize="0"/>
          <p:nvPr/>
        </p:nvPicPr>
        <p:blipFill rotWithShape="1">
          <a:blip r:embed="rId6">
            <a:alphaModFix/>
          </a:blip>
          <a:srcRect/>
          <a:stretch/>
        </p:blipFill>
        <p:spPr>
          <a:xfrm>
            <a:off x="5943600" y="1384588"/>
            <a:ext cx="3061437" cy="2857500"/>
          </a:xfrm>
          <a:prstGeom prst="rect">
            <a:avLst/>
          </a:prstGeom>
          <a:noFill/>
          <a:ln>
            <a:noFill/>
          </a:ln>
        </p:spPr>
      </p:pic>
      <p:pic>
        <p:nvPicPr>
          <p:cNvPr id="944" name="Google Shape;944;p95"/>
          <p:cNvPicPr preferRelativeResize="0"/>
          <p:nvPr/>
        </p:nvPicPr>
        <p:blipFill rotWithShape="1">
          <a:blip r:embed="rId7">
            <a:alphaModFix/>
          </a:blip>
          <a:srcRect/>
          <a:stretch/>
        </p:blipFill>
        <p:spPr>
          <a:xfrm>
            <a:off x="6665466" y="4876800"/>
            <a:ext cx="2311862" cy="912381"/>
          </a:xfrm>
          <a:prstGeom prst="rect">
            <a:avLst/>
          </a:prstGeom>
          <a:noFill/>
          <a:ln>
            <a:noFill/>
          </a:ln>
        </p:spPr>
      </p:pic>
      <p:sp>
        <p:nvSpPr>
          <p:cNvPr id="945" name="Google Shape;945;p9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96"/>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1" name="Google Shape;951;p96"/>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a:t>
            </a:r>
            <a:endParaRPr/>
          </a:p>
        </p:txBody>
      </p:sp>
      <p:sp>
        <p:nvSpPr>
          <p:cNvPr id="952" name="Google Shape;952;p9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62</a:t>
            </a:fld>
            <a:endParaRPr/>
          </a:p>
        </p:txBody>
      </p:sp>
      <p:grpSp>
        <p:nvGrpSpPr>
          <p:cNvPr id="953" name="Google Shape;953;p96"/>
          <p:cNvGrpSpPr/>
          <p:nvPr/>
        </p:nvGrpSpPr>
        <p:grpSpPr>
          <a:xfrm>
            <a:off x="0" y="6434328"/>
            <a:ext cx="9144000" cy="423671"/>
            <a:chOff x="0" y="6434328"/>
            <a:chExt cx="9144000" cy="423671"/>
          </a:xfrm>
        </p:grpSpPr>
        <p:sp>
          <p:nvSpPr>
            <p:cNvPr id="954" name="Google Shape;954;p9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5" name="Google Shape;955;p9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6" name="Google Shape;956;p9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57" name="Google Shape;957;p9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958" name="Google Shape;958;p96"/>
          <p:cNvSpPr txBox="1"/>
          <p:nvPr/>
        </p:nvSpPr>
        <p:spPr>
          <a:xfrm>
            <a:off x="248193" y="838200"/>
            <a:ext cx="8708353" cy="3829895"/>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Define </a:t>
            </a:r>
            <a:r>
              <a:rPr lang="en-US" sz="2400" b="1" i="0" u="none" strike="noStrike" cap="none">
                <a:solidFill>
                  <a:srgbClr val="0070C0"/>
                </a:solidFill>
                <a:latin typeface="Calibri"/>
                <a:ea typeface="Calibri"/>
                <a:cs typeface="Calibri"/>
                <a:sym typeface="Calibri"/>
              </a:rPr>
              <a:t>class Currency</a:t>
            </a:r>
            <a:r>
              <a:rPr lang="en-US" sz="2400" b="0" i="0" u="none" strike="noStrike" cap="none">
                <a:solidFill>
                  <a:schemeClr val="dk1"/>
                </a:solidFill>
                <a:latin typeface="Calibri"/>
                <a:ea typeface="Calibri"/>
                <a:cs typeface="Calibri"/>
                <a:sym typeface="Calibri"/>
              </a:rPr>
              <a:t> having two integer data members </a:t>
            </a:r>
            <a:r>
              <a:rPr lang="en-US" sz="2400" b="1" i="0" u="none" strike="noStrike" cap="none">
                <a:solidFill>
                  <a:srgbClr val="0070C0"/>
                </a:solidFill>
                <a:latin typeface="Calibri"/>
                <a:ea typeface="Calibri"/>
                <a:cs typeface="Calibri"/>
                <a:sym typeface="Calibri"/>
              </a:rPr>
              <a:t>rupee and paisa. </a:t>
            </a:r>
            <a:r>
              <a:rPr lang="en-US" sz="2400" b="0" i="0" u="none" strike="noStrike" cap="none">
                <a:solidFill>
                  <a:schemeClr val="dk1"/>
                </a:solidFill>
                <a:latin typeface="Calibri"/>
                <a:ea typeface="Calibri"/>
                <a:cs typeface="Calibri"/>
                <a:sym typeface="Calibri"/>
              </a:rPr>
              <a:t>A class has member functions </a:t>
            </a:r>
            <a:r>
              <a:rPr lang="en-US" sz="2400" b="1" i="0" u="none" strike="noStrike" cap="none">
                <a:solidFill>
                  <a:srgbClr val="0070C0"/>
                </a:solidFill>
                <a:latin typeface="Calibri"/>
                <a:ea typeface="Calibri"/>
                <a:cs typeface="Calibri"/>
                <a:sym typeface="Calibri"/>
              </a:rPr>
              <a:t>enter() </a:t>
            </a:r>
            <a:r>
              <a:rPr lang="en-US" sz="2400" b="0" i="0" u="none" strike="noStrike" cap="none">
                <a:solidFill>
                  <a:schemeClr val="dk1"/>
                </a:solidFill>
                <a:latin typeface="Calibri"/>
                <a:ea typeface="Calibri"/>
                <a:cs typeface="Calibri"/>
                <a:sym typeface="Calibri"/>
              </a:rPr>
              <a:t>to get the data and </a:t>
            </a:r>
            <a:r>
              <a:rPr lang="en-US" sz="2400" b="1" i="0" u="none" strike="noStrike" cap="none">
                <a:solidFill>
                  <a:srgbClr val="0070C0"/>
                </a:solidFill>
                <a:latin typeface="Calibri"/>
                <a:ea typeface="Calibri"/>
                <a:cs typeface="Calibri"/>
                <a:sym typeface="Calibri"/>
              </a:rPr>
              <a:t>show()</a:t>
            </a:r>
            <a:r>
              <a:rPr lang="en-US" sz="2400" b="0" i="0" u="none" strike="noStrike" cap="none">
                <a:solidFill>
                  <a:schemeClr val="dk1"/>
                </a:solidFill>
                <a:latin typeface="Calibri"/>
                <a:ea typeface="Calibri"/>
                <a:cs typeface="Calibri"/>
                <a:sym typeface="Calibri"/>
              </a:rPr>
              <a:t> to print the amount in 22.50 format. Define one member function </a:t>
            </a:r>
            <a:r>
              <a:rPr lang="en-US" sz="2400" b="1" i="0" u="none" strike="noStrike" cap="none">
                <a:solidFill>
                  <a:srgbClr val="0070C0"/>
                </a:solidFill>
                <a:latin typeface="Calibri"/>
                <a:ea typeface="Calibri"/>
                <a:cs typeface="Calibri"/>
                <a:sym typeface="Calibri"/>
              </a:rPr>
              <a:t>sum() </a:t>
            </a:r>
            <a:r>
              <a:rPr lang="en-US" sz="2400" b="0" i="0" u="none" strike="noStrike" cap="none">
                <a:solidFill>
                  <a:schemeClr val="dk1"/>
                </a:solidFill>
                <a:latin typeface="Calibri"/>
                <a:ea typeface="Calibri"/>
                <a:cs typeface="Calibri"/>
                <a:sym typeface="Calibri"/>
              </a:rPr>
              <a:t>that adds two objects of the class and stores answer in the third object i.e. </a:t>
            </a:r>
            <a:r>
              <a:rPr lang="en-US" sz="2400" b="1" i="0" u="none" strike="noStrike" cap="none">
                <a:solidFill>
                  <a:srgbClr val="0070C0"/>
                </a:solidFill>
                <a:latin typeface="Calibri"/>
                <a:ea typeface="Calibri"/>
                <a:cs typeface="Calibri"/>
                <a:sym typeface="Calibri"/>
              </a:rPr>
              <a:t>c3=c1.sum (c2). </a:t>
            </a:r>
            <a:r>
              <a:rPr lang="en-US" sz="2400" b="0" i="0" u="none" strike="noStrike" cap="none">
                <a:solidFill>
                  <a:schemeClr val="dk1"/>
                </a:solidFill>
                <a:latin typeface="Calibri"/>
                <a:ea typeface="Calibri"/>
                <a:cs typeface="Calibri"/>
                <a:sym typeface="Calibri"/>
              </a:rPr>
              <a:t>The second member function should add two objects of type currency passed as arguments such that it supports </a:t>
            </a:r>
            <a:r>
              <a:rPr lang="en-US" sz="2400" b="1" i="0" u="none" strike="noStrike" cap="none">
                <a:solidFill>
                  <a:srgbClr val="0070C0"/>
                </a:solidFill>
                <a:latin typeface="Calibri"/>
                <a:ea typeface="Calibri"/>
                <a:cs typeface="Calibri"/>
                <a:sym typeface="Calibri"/>
              </a:rPr>
              <a:t>c3.add(c1,c2); </a:t>
            </a:r>
            <a:r>
              <a:rPr lang="en-US" sz="2400" b="0" i="0" u="none" strike="noStrike" cap="none">
                <a:solidFill>
                  <a:schemeClr val="dk1"/>
                </a:solidFill>
                <a:latin typeface="Calibri"/>
                <a:ea typeface="Calibri"/>
                <a:cs typeface="Calibri"/>
                <a:sym typeface="Calibri"/>
              </a:rPr>
              <a:t>where c1, c2 and c3 are objects of class Currency. Also Validate your answer </a:t>
            </a:r>
            <a:r>
              <a:rPr lang="en-US" sz="2400" b="1" i="0" u="none" strike="noStrike" cap="none">
                <a:solidFill>
                  <a:srgbClr val="0070C0"/>
                </a:solidFill>
                <a:latin typeface="Calibri"/>
                <a:ea typeface="Calibri"/>
                <a:cs typeface="Calibri"/>
                <a:sym typeface="Calibri"/>
              </a:rPr>
              <a:t>if paisa &gt;100</a:t>
            </a:r>
            <a:r>
              <a:rPr lang="en-US" sz="2400" b="0" i="0" u="none" strike="noStrike" cap="none">
                <a:solidFill>
                  <a:schemeClr val="dk1"/>
                </a:solidFill>
                <a:latin typeface="Calibri"/>
                <a:ea typeface="Calibri"/>
                <a:cs typeface="Calibri"/>
                <a:sym typeface="Calibri"/>
              </a:rPr>
              <a:t>. Write a main( )program to test all the functions. Use concepts of </a:t>
            </a:r>
            <a:r>
              <a:rPr lang="en-US" sz="2400" b="1" i="0" u="none" strike="noStrike" cap="none">
                <a:solidFill>
                  <a:srgbClr val="FF0000"/>
                </a:solidFill>
                <a:latin typeface="Calibri"/>
                <a:ea typeface="Calibri"/>
                <a:cs typeface="Calibri"/>
                <a:sym typeface="Calibri"/>
              </a:rPr>
              <a:t>Object as Function Arguments, function returning object and function overloading.</a:t>
            </a:r>
            <a:endParaRPr sz="1400" b="0" i="0" u="none" strike="noStrike" cap="none">
              <a:solidFill>
                <a:srgbClr val="000000"/>
              </a:solidFill>
              <a:latin typeface="Arial"/>
              <a:ea typeface="Arial"/>
              <a:cs typeface="Arial"/>
              <a:sym typeface="Arial"/>
            </a:endParaRPr>
          </a:p>
        </p:txBody>
      </p:sp>
      <p:pic>
        <p:nvPicPr>
          <p:cNvPr id="959" name="Google Shape;959;p96"/>
          <p:cNvPicPr preferRelativeResize="0"/>
          <p:nvPr/>
        </p:nvPicPr>
        <p:blipFill rotWithShape="1">
          <a:blip r:embed="rId5">
            <a:alphaModFix/>
          </a:blip>
          <a:srcRect/>
          <a:stretch/>
        </p:blipFill>
        <p:spPr>
          <a:xfrm>
            <a:off x="3200400" y="4632049"/>
            <a:ext cx="3657600" cy="1838325"/>
          </a:xfrm>
          <a:prstGeom prst="rect">
            <a:avLst/>
          </a:prstGeom>
          <a:noFill/>
          <a:ln>
            <a:noFill/>
          </a:ln>
        </p:spPr>
      </p:pic>
      <p:sp>
        <p:nvSpPr>
          <p:cNvPr id="960" name="Google Shape;960;p9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8">
                                            <p:txEl>
                                              <p:pRg st="0" end="0"/>
                                            </p:txEl>
                                          </p:spTgt>
                                        </p:tgtEl>
                                        <p:attrNameLst>
                                          <p:attrName>style.visibility</p:attrName>
                                        </p:attrNameLst>
                                      </p:cBhvr>
                                      <p:to>
                                        <p:strVal val="visible"/>
                                      </p:to>
                                    </p:set>
                                    <p:animEffect transition="in" filter="fade">
                                      <p:cBhvr>
                                        <p:cTn id="7" dur="1000"/>
                                        <p:tgtEl>
                                          <p:spTgt spid="9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59"/>
                                        </p:tgtEl>
                                        <p:attrNameLst>
                                          <p:attrName>style.visibility</p:attrName>
                                        </p:attrNameLst>
                                      </p:cBhvr>
                                      <p:to>
                                        <p:strVal val="visible"/>
                                      </p:to>
                                    </p:set>
                                    <p:animEffect transition="in" filter="fade">
                                      <p:cBhvr>
                                        <p:cTn id="12" dur="1000"/>
                                        <p:tgtEl>
                                          <p:spTgt spid="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5" name="Google Shape;965;p97"/>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6" name="Google Shape;966;p97"/>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a:t>
            </a:r>
            <a:endParaRPr/>
          </a:p>
        </p:txBody>
      </p:sp>
      <p:sp>
        <p:nvSpPr>
          <p:cNvPr id="967" name="Google Shape;967;p9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63</a:t>
            </a:fld>
            <a:endParaRPr/>
          </a:p>
        </p:txBody>
      </p:sp>
      <p:grpSp>
        <p:nvGrpSpPr>
          <p:cNvPr id="968" name="Google Shape;968;p97"/>
          <p:cNvGrpSpPr/>
          <p:nvPr/>
        </p:nvGrpSpPr>
        <p:grpSpPr>
          <a:xfrm>
            <a:off x="0" y="6434328"/>
            <a:ext cx="9144000" cy="423671"/>
            <a:chOff x="0" y="6434328"/>
            <a:chExt cx="9144000" cy="423671"/>
          </a:xfrm>
        </p:grpSpPr>
        <p:sp>
          <p:nvSpPr>
            <p:cNvPr id="969" name="Google Shape;969;p9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0" name="Google Shape;970;p9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1" name="Google Shape;971;p9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72" name="Google Shape;972;p9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973" name="Google Shape;973;p97"/>
          <p:cNvPicPr preferRelativeResize="0"/>
          <p:nvPr/>
        </p:nvPicPr>
        <p:blipFill rotWithShape="1">
          <a:blip r:embed="rId5">
            <a:alphaModFix/>
          </a:blip>
          <a:srcRect/>
          <a:stretch/>
        </p:blipFill>
        <p:spPr>
          <a:xfrm>
            <a:off x="57150" y="981075"/>
            <a:ext cx="4362450" cy="5453251"/>
          </a:xfrm>
          <a:prstGeom prst="rect">
            <a:avLst/>
          </a:prstGeom>
          <a:noFill/>
          <a:ln>
            <a:noFill/>
          </a:ln>
        </p:spPr>
      </p:pic>
      <p:pic>
        <p:nvPicPr>
          <p:cNvPr id="974" name="Google Shape;974;p97"/>
          <p:cNvPicPr preferRelativeResize="0"/>
          <p:nvPr/>
        </p:nvPicPr>
        <p:blipFill rotWithShape="1">
          <a:blip r:embed="rId6">
            <a:alphaModFix/>
          </a:blip>
          <a:srcRect/>
          <a:stretch/>
        </p:blipFill>
        <p:spPr>
          <a:xfrm>
            <a:off x="4343400" y="925094"/>
            <a:ext cx="4800600" cy="5509233"/>
          </a:xfrm>
          <a:prstGeom prst="rect">
            <a:avLst/>
          </a:prstGeom>
          <a:noFill/>
          <a:ln>
            <a:noFill/>
          </a:ln>
        </p:spPr>
      </p:pic>
      <p:sp>
        <p:nvSpPr>
          <p:cNvPr id="975" name="Google Shape;975;p9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98"/>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1" name="Google Shape;981;p98"/>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Friend Function</a:t>
            </a:r>
            <a:endParaRPr/>
          </a:p>
        </p:txBody>
      </p:sp>
      <p:sp>
        <p:nvSpPr>
          <p:cNvPr id="982" name="Google Shape;982;p9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64</a:t>
            </a:fld>
            <a:endParaRPr/>
          </a:p>
        </p:txBody>
      </p:sp>
      <p:grpSp>
        <p:nvGrpSpPr>
          <p:cNvPr id="983" name="Google Shape;983;p98"/>
          <p:cNvGrpSpPr/>
          <p:nvPr/>
        </p:nvGrpSpPr>
        <p:grpSpPr>
          <a:xfrm>
            <a:off x="0" y="6434328"/>
            <a:ext cx="9144000" cy="423671"/>
            <a:chOff x="0" y="6434328"/>
            <a:chExt cx="9144000" cy="423671"/>
          </a:xfrm>
        </p:grpSpPr>
        <p:sp>
          <p:nvSpPr>
            <p:cNvPr id="984" name="Google Shape;984;p9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5" name="Google Shape;985;p9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86" name="Google Shape;986;p9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87" name="Google Shape;987;p9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988" name="Google Shape;988;p98"/>
          <p:cNvSpPr txBox="1"/>
          <p:nvPr/>
        </p:nvSpPr>
        <p:spPr>
          <a:xfrm>
            <a:off x="248193" y="838200"/>
            <a:ext cx="8708353" cy="4876335"/>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We have seen that the </a:t>
            </a:r>
            <a:r>
              <a:rPr lang="en-US" sz="2800" b="1" i="0" u="none" strike="noStrike" cap="none">
                <a:solidFill>
                  <a:schemeClr val="dk1"/>
                </a:solidFill>
                <a:latin typeface="Calibri"/>
                <a:ea typeface="Calibri"/>
                <a:cs typeface="Calibri"/>
                <a:sym typeface="Calibri"/>
              </a:rPr>
              <a:t>private members cannot be accessed from outside the class(non-member function)</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There could be a situation when we want our </a:t>
            </a:r>
            <a:r>
              <a:rPr lang="en-US" sz="2800" b="1" i="0" u="none" strike="noStrike" cap="none">
                <a:solidFill>
                  <a:srgbClr val="0070C0"/>
                </a:solidFill>
                <a:latin typeface="Calibri"/>
                <a:ea typeface="Calibri"/>
                <a:cs typeface="Calibri"/>
                <a:sym typeface="Calibri"/>
              </a:rPr>
              <a:t>private data</a:t>
            </a:r>
            <a:r>
              <a:rPr lang="en-US" sz="2800" b="0" i="0" u="none" strike="noStrike" cap="none">
                <a:solidFill>
                  <a:schemeClr val="dk1"/>
                </a:solidFill>
                <a:latin typeface="Calibri"/>
                <a:ea typeface="Calibri"/>
                <a:cs typeface="Calibri"/>
                <a:sym typeface="Calibri"/>
              </a:rPr>
              <a:t> to be shared by a </a:t>
            </a:r>
            <a:r>
              <a:rPr lang="en-US" sz="2800" b="1" i="0" u="none" strike="noStrike" cap="none">
                <a:solidFill>
                  <a:srgbClr val="0070C0"/>
                </a:solidFill>
                <a:latin typeface="Calibri"/>
                <a:ea typeface="Calibri"/>
                <a:cs typeface="Calibri"/>
                <a:sym typeface="Calibri"/>
              </a:rPr>
              <a:t>non member function</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Then, we declare something as a </a:t>
            </a:r>
            <a:r>
              <a:rPr lang="en-US" sz="2800" b="1" i="0" u="none" strike="noStrike" cap="none">
                <a:solidFill>
                  <a:srgbClr val="0070C0"/>
                </a:solidFill>
                <a:latin typeface="Calibri"/>
                <a:ea typeface="Calibri"/>
                <a:cs typeface="Calibri"/>
                <a:sym typeface="Calibri"/>
              </a:rPr>
              <a:t>friend</a:t>
            </a:r>
            <a:r>
              <a:rPr lang="en-US" sz="2800" b="0" i="0" u="none" strike="noStrike" cap="none">
                <a:solidFill>
                  <a:schemeClr val="dk1"/>
                </a:solidFill>
                <a:latin typeface="Calibri"/>
                <a:ea typeface="Calibri"/>
                <a:cs typeface="Calibri"/>
                <a:sym typeface="Calibri"/>
              </a:rPr>
              <a:t>, you give it access to your private data members.</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Single functions or entire classes may be declared as friends of a class.</a:t>
            </a:r>
            <a:endParaRPr sz="1400" b="0" i="0" u="none" strike="noStrike" cap="none">
              <a:solidFill>
                <a:srgbClr val="000000"/>
              </a:solidFill>
              <a:latin typeface="Arial"/>
              <a:ea typeface="Arial"/>
              <a:cs typeface="Arial"/>
              <a:sym typeface="Arial"/>
            </a:endParaRPr>
          </a:p>
        </p:txBody>
      </p:sp>
      <p:sp>
        <p:nvSpPr>
          <p:cNvPr id="989" name="Google Shape;989;p9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8">
                                            <p:txEl>
                                              <p:pRg st="0" end="0"/>
                                            </p:txEl>
                                          </p:spTgt>
                                        </p:tgtEl>
                                        <p:attrNameLst>
                                          <p:attrName>style.visibility</p:attrName>
                                        </p:attrNameLst>
                                      </p:cBhvr>
                                      <p:to>
                                        <p:strVal val="visible"/>
                                      </p:to>
                                    </p:set>
                                    <p:animEffect transition="in" filter="fade">
                                      <p:cBhvr>
                                        <p:cTn id="7" dur="1000"/>
                                        <p:tgtEl>
                                          <p:spTgt spid="9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8">
                                            <p:txEl>
                                              <p:pRg st="1" end="1"/>
                                            </p:txEl>
                                          </p:spTgt>
                                        </p:tgtEl>
                                        <p:attrNameLst>
                                          <p:attrName>style.visibility</p:attrName>
                                        </p:attrNameLst>
                                      </p:cBhvr>
                                      <p:to>
                                        <p:strVal val="visible"/>
                                      </p:to>
                                    </p:set>
                                    <p:animEffect transition="in" filter="fade">
                                      <p:cBhvr>
                                        <p:cTn id="12" dur="1000"/>
                                        <p:tgtEl>
                                          <p:spTgt spid="9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88">
                                            <p:txEl>
                                              <p:pRg st="2" end="2"/>
                                            </p:txEl>
                                          </p:spTgt>
                                        </p:tgtEl>
                                        <p:attrNameLst>
                                          <p:attrName>style.visibility</p:attrName>
                                        </p:attrNameLst>
                                      </p:cBhvr>
                                      <p:to>
                                        <p:strVal val="visible"/>
                                      </p:to>
                                    </p:set>
                                    <p:animEffect transition="in" filter="fade">
                                      <p:cBhvr>
                                        <p:cTn id="17" dur="1000"/>
                                        <p:tgtEl>
                                          <p:spTgt spid="9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88">
                                            <p:txEl>
                                              <p:pRg st="3" end="3"/>
                                            </p:txEl>
                                          </p:spTgt>
                                        </p:tgtEl>
                                        <p:attrNameLst>
                                          <p:attrName>style.visibility</p:attrName>
                                        </p:attrNameLst>
                                      </p:cBhvr>
                                      <p:to>
                                        <p:strVal val="visible"/>
                                      </p:to>
                                    </p:set>
                                    <p:animEffect transition="in" filter="fade">
                                      <p:cBhvr>
                                        <p:cTn id="22" dur="1000"/>
                                        <p:tgtEl>
                                          <p:spTgt spid="9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8">
                                            <p:txEl>
                                              <p:pRg st="4" end="4"/>
                                            </p:txEl>
                                          </p:spTgt>
                                        </p:tgtEl>
                                        <p:attrNameLst>
                                          <p:attrName>style.visibility</p:attrName>
                                        </p:attrNameLst>
                                      </p:cBhvr>
                                      <p:to>
                                        <p:strVal val="visible"/>
                                      </p:to>
                                    </p:set>
                                    <p:animEffect transition="in" filter="fade">
                                      <p:cBhvr>
                                        <p:cTn id="27" dur="1000"/>
                                        <p:tgtEl>
                                          <p:spTgt spid="9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8">
                                            <p:txEl>
                                              <p:pRg st="5" end="5"/>
                                            </p:txEl>
                                          </p:spTgt>
                                        </p:tgtEl>
                                        <p:attrNameLst>
                                          <p:attrName>style.visibility</p:attrName>
                                        </p:attrNameLst>
                                      </p:cBhvr>
                                      <p:to>
                                        <p:strVal val="visible"/>
                                      </p:to>
                                    </p:set>
                                    <p:animEffect transition="in" filter="fade">
                                      <p:cBhvr>
                                        <p:cTn id="32" dur="1000"/>
                                        <p:tgtEl>
                                          <p:spTgt spid="9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8">
                                            <p:txEl>
                                              <p:pRg st="6" end="6"/>
                                            </p:txEl>
                                          </p:spTgt>
                                        </p:tgtEl>
                                        <p:attrNameLst>
                                          <p:attrName>style.visibility</p:attrName>
                                        </p:attrNameLst>
                                      </p:cBhvr>
                                      <p:to>
                                        <p:strVal val="visible"/>
                                      </p:to>
                                    </p:set>
                                    <p:animEffect transition="in" filter="fade">
                                      <p:cBhvr>
                                        <p:cTn id="37" dur="1000"/>
                                        <p:tgtEl>
                                          <p:spTgt spid="98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93"/>
        <p:cNvGrpSpPr/>
        <p:nvPr/>
      </p:nvGrpSpPr>
      <p:grpSpPr>
        <a:xfrm>
          <a:off x="0" y="0"/>
          <a:ext cx="0" cy="0"/>
          <a:chOff x="0" y="0"/>
          <a:chExt cx="0" cy="0"/>
        </a:xfrm>
      </p:grpSpPr>
      <p:sp>
        <p:nvSpPr>
          <p:cNvPr id="994" name="Google Shape;994;p99"/>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5" name="Google Shape;995;p99"/>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Friend Function</a:t>
            </a:r>
            <a:endParaRPr/>
          </a:p>
        </p:txBody>
      </p:sp>
      <p:sp>
        <p:nvSpPr>
          <p:cNvPr id="996" name="Google Shape;996;p9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65</a:t>
            </a:fld>
            <a:endParaRPr/>
          </a:p>
        </p:txBody>
      </p:sp>
      <p:grpSp>
        <p:nvGrpSpPr>
          <p:cNvPr id="997" name="Google Shape;997;p99"/>
          <p:cNvGrpSpPr/>
          <p:nvPr/>
        </p:nvGrpSpPr>
        <p:grpSpPr>
          <a:xfrm>
            <a:off x="0" y="6434328"/>
            <a:ext cx="9144000" cy="423671"/>
            <a:chOff x="0" y="6434328"/>
            <a:chExt cx="9144000" cy="423671"/>
          </a:xfrm>
        </p:grpSpPr>
        <p:sp>
          <p:nvSpPr>
            <p:cNvPr id="998" name="Google Shape;998;p9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99" name="Google Shape;999;p9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00" name="Google Shape;1000;p9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01" name="Google Shape;1001;p9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002" name="Google Shape;1002;p99"/>
          <p:cNvPicPr preferRelativeResize="0"/>
          <p:nvPr/>
        </p:nvPicPr>
        <p:blipFill rotWithShape="1">
          <a:blip r:embed="rId5">
            <a:alphaModFix/>
          </a:blip>
          <a:srcRect/>
          <a:stretch/>
        </p:blipFill>
        <p:spPr>
          <a:xfrm>
            <a:off x="1447800" y="2895543"/>
            <a:ext cx="6448425" cy="2647950"/>
          </a:xfrm>
          <a:prstGeom prst="rect">
            <a:avLst/>
          </a:prstGeom>
          <a:noFill/>
          <a:ln>
            <a:noFill/>
          </a:ln>
        </p:spPr>
      </p:pic>
      <p:sp>
        <p:nvSpPr>
          <p:cNvPr id="1003" name="Google Shape;1003;p99"/>
          <p:cNvSpPr txBox="1"/>
          <p:nvPr/>
        </p:nvSpPr>
        <p:spPr>
          <a:xfrm>
            <a:off x="3783321" y="2235964"/>
            <a:ext cx="1169679"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Syntax</a:t>
            </a:r>
            <a:endParaRPr sz="1400" b="0" i="0" u="none" strike="noStrike" cap="none">
              <a:solidFill>
                <a:srgbClr val="000000"/>
              </a:solidFill>
              <a:latin typeface="Arial"/>
              <a:ea typeface="Arial"/>
              <a:cs typeface="Arial"/>
              <a:sym typeface="Arial"/>
            </a:endParaRPr>
          </a:p>
        </p:txBody>
      </p:sp>
      <p:sp>
        <p:nvSpPr>
          <p:cNvPr id="1004" name="Google Shape;1004;p99"/>
          <p:cNvSpPr txBox="1"/>
          <p:nvPr/>
        </p:nvSpPr>
        <p:spPr>
          <a:xfrm>
            <a:off x="213408" y="928773"/>
            <a:ext cx="8708353" cy="1429237"/>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To make a non-member function friendly to a class, we have to simply declare this function as a friend of the class  </a:t>
            </a:r>
            <a:endParaRPr sz="1400" b="0" i="0" u="none" strike="noStrike" cap="none">
              <a:solidFill>
                <a:srgbClr val="000000"/>
              </a:solidFill>
              <a:latin typeface="Arial"/>
              <a:ea typeface="Arial"/>
              <a:cs typeface="Arial"/>
              <a:sym typeface="Arial"/>
            </a:endParaRPr>
          </a:p>
        </p:txBody>
      </p:sp>
      <p:sp>
        <p:nvSpPr>
          <p:cNvPr id="1005" name="Google Shape;1005;p9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4">
                                            <p:txEl>
                                              <p:pRg st="0" end="0"/>
                                            </p:txEl>
                                          </p:spTgt>
                                        </p:tgtEl>
                                        <p:attrNameLst>
                                          <p:attrName>style.visibility</p:attrName>
                                        </p:attrNameLst>
                                      </p:cBhvr>
                                      <p:to>
                                        <p:strVal val="visible"/>
                                      </p:to>
                                    </p:set>
                                    <p:animEffect transition="in" filter="fade">
                                      <p:cBhvr>
                                        <p:cTn id="7" dur="1000"/>
                                        <p:tgtEl>
                                          <p:spTgt spid="100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03"/>
                                        </p:tgtEl>
                                        <p:attrNameLst>
                                          <p:attrName>style.visibility</p:attrName>
                                        </p:attrNameLst>
                                      </p:cBhvr>
                                      <p:to>
                                        <p:strVal val="visible"/>
                                      </p:to>
                                    </p:set>
                                    <p:animEffect transition="in" filter="fade">
                                      <p:cBhvr>
                                        <p:cTn id="12" dur="1000"/>
                                        <p:tgtEl>
                                          <p:spTgt spid="100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2"/>
                                        </p:tgtEl>
                                        <p:attrNameLst>
                                          <p:attrName>style.visibility</p:attrName>
                                        </p:attrNameLst>
                                      </p:cBhvr>
                                      <p:to>
                                        <p:strVal val="visible"/>
                                      </p:to>
                                    </p:set>
                                    <p:animEffect transition="in" filter="fade">
                                      <p:cBhvr>
                                        <p:cTn id="17" dur="1000"/>
                                        <p:tgtEl>
                                          <p:spTgt spid="1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0" name="Google Shape;1010;p100"/>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1" name="Google Shape;1011;p100"/>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Friend Function</a:t>
            </a:r>
            <a:endParaRPr/>
          </a:p>
        </p:txBody>
      </p:sp>
      <p:sp>
        <p:nvSpPr>
          <p:cNvPr id="1012" name="Google Shape;1012;p10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66</a:t>
            </a:fld>
            <a:endParaRPr/>
          </a:p>
        </p:txBody>
      </p:sp>
      <p:grpSp>
        <p:nvGrpSpPr>
          <p:cNvPr id="1013" name="Google Shape;1013;p100"/>
          <p:cNvGrpSpPr/>
          <p:nvPr/>
        </p:nvGrpSpPr>
        <p:grpSpPr>
          <a:xfrm>
            <a:off x="0" y="6434328"/>
            <a:ext cx="9144000" cy="423671"/>
            <a:chOff x="0" y="6434328"/>
            <a:chExt cx="9144000" cy="423671"/>
          </a:xfrm>
        </p:grpSpPr>
        <p:sp>
          <p:nvSpPr>
            <p:cNvPr id="1014" name="Google Shape;1014;p10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5" name="Google Shape;1015;p10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16" name="Google Shape;1016;p10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17" name="Google Shape;1017;p10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18" name="Google Shape;1018;p100"/>
          <p:cNvSpPr txBox="1"/>
          <p:nvPr/>
        </p:nvSpPr>
        <p:spPr>
          <a:xfrm>
            <a:off x="248193" y="838200"/>
            <a:ext cx="8708353" cy="5738109"/>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 friend function is a </a:t>
            </a:r>
            <a:r>
              <a:rPr lang="en-US" sz="2800" b="1" i="0" u="none" strike="noStrike" cap="none">
                <a:solidFill>
                  <a:srgbClr val="0070C0"/>
                </a:solidFill>
                <a:latin typeface="Calibri"/>
                <a:ea typeface="Calibri"/>
                <a:cs typeface="Calibri"/>
                <a:sym typeface="Calibri"/>
              </a:rPr>
              <a:t>non-member function </a:t>
            </a:r>
            <a:r>
              <a:rPr lang="en-US" sz="2800" b="0" i="0" u="none" strike="noStrike" cap="none">
                <a:solidFill>
                  <a:schemeClr val="dk1"/>
                </a:solidFill>
                <a:latin typeface="Calibri"/>
                <a:ea typeface="Calibri"/>
                <a:cs typeface="Calibri"/>
                <a:sym typeface="Calibri"/>
              </a:rPr>
              <a:t>of the class that has been granted </a:t>
            </a:r>
            <a:r>
              <a:rPr lang="en-US" sz="2800" b="1" i="0" u="none" strike="noStrike" cap="none">
                <a:solidFill>
                  <a:srgbClr val="0070C0"/>
                </a:solidFill>
                <a:latin typeface="Calibri"/>
                <a:ea typeface="Calibri"/>
                <a:cs typeface="Calibri"/>
                <a:sym typeface="Calibri"/>
              </a:rPr>
              <a:t>access to all private members </a:t>
            </a:r>
            <a:r>
              <a:rPr lang="en-US" sz="2800" b="0" i="0" u="none" strike="noStrike" cap="none">
                <a:solidFill>
                  <a:schemeClr val="dk1"/>
                </a:solidFill>
                <a:latin typeface="Calibri"/>
                <a:ea typeface="Calibri"/>
                <a:cs typeface="Calibri"/>
                <a:sym typeface="Calibri"/>
              </a:rPr>
              <a:t>of the class.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function declaration should be preceded by the </a:t>
            </a:r>
            <a:r>
              <a:rPr lang="en-US" sz="2800" b="1" i="0" u="none" strike="noStrike" cap="none">
                <a:solidFill>
                  <a:srgbClr val="0070C0"/>
                </a:solidFill>
                <a:latin typeface="Calibri"/>
                <a:ea typeface="Calibri"/>
                <a:cs typeface="Calibri"/>
                <a:sym typeface="Calibri"/>
              </a:rPr>
              <a:t>keyword friend</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rgbClr val="0070C0"/>
              </a:buClr>
              <a:buSzPts val="2800"/>
              <a:buFont typeface="Noto Sans Symbols"/>
              <a:buChar char="⮚"/>
            </a:pPr>
            <a:r>
              <a:rPr lang="en-US" sz="2800" b="1" i="0" u="none" strike="noStrike" cap="none">
                <a:solidFill>
                  <a:srgbClr val="0070C0"/>
                </a:solidFill>
                <a:latin typeface="Calibri"/>
                <a:ea typeface="Calibri"/>
                <a:cs typeface="Calibri"/>
                <a:sym typeface="Calibri"/>
              </a:rPr>
              <a:t>Definition</a:t>
            </a:r>
            <a:r>
              <a:rPr lang="en-US" sz="2800" b="0" i="0" u="none" strike="noStrike" cap="none">
                <a:solidFill>
                  <a:schemeClr val="dk1"/>
                </a:solidFill>
                <a:latin typeface="Calibri"/>
                <a:ea typeface="Calibri"/>
                <a:cs typeface="Calibri"/>
                <a:sym typeface="Calibri"/>
              </a:rPr>
              <a:t> of friend function is specified </a:t>
            </a:r>
            <a:r>
              <a:rPr lang="en-US" sz="2800" b="1" i="0" u="none" strike="noStrike" cap="none">
                <a:solidFill>
                  <a:srgbClr val="0070C0"/>
                </a:solidFill>
                <a:latin typeface="Calibri"/>
                <a:ea typeface="Calibri"/>
                <a:cs typeface="Calibri"/>
                <a:sym typeface="Calibri"/>
              </a:rPr>
              <a:t>outside the class </a:t>
            </a:r>
            <a:r>
              <a:rPr lang="en-US" sz="2800" b="0" i="0" u="none" strike="noStrike" cap="none">
                <a:solidFill>
                  <a:schemeClr val="dk1"/>
                </a:solidFill>
                <a:latin typeface="Calibri"/>
                <a:ea typeface="Calibri"/>
                <a:cs typeface="Calibri"/>
                <a:sym typeface="Calibri"/>
              </a:rPr>
              <a:t>body and is not treated as a part of class.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definition must not use </a:t>
            </a:r>
            <a:r>
              <a:rPr lang="en-US" sz="2800" b="1" i="0" u="none" strike="noStrike" cap="none">
                <a:solidFill>
                  <a:srgbClr val="0070C0"/>
                </a:solidFill>
                <a:latin typeface="Calibri"/>
                <a:ea typeface="Calibri"/>
                <a:cs typeface="Calibri"/>
                <a:sym typeface="Calibri"/>
              </a:rPr>
              <a:t>keyword friend </a:t>
            </a:r>
            <a:r>
              <a:rPr lang="en-US" sz="2800" b="0" i="0" u="none" strike="noStrike" cap="none">
                <a:solidFill>
                  <a:schemeClr val="dk1"/>
                </a:solidFill>
                <a:latin typeface="Calibri"/>
                <a:ea typeface="Calibri"/>
                <a:cs typeface="Calibri"/>
                <a:sym typeface="Calibri"/>
              </a:rPr>
              <a:t>nor </a:t>
            </a:r>
            <a:r>
              <a:rPr lang="en-US" sz="2800" b="1" i="0" u="none" strike="noStrike" cap="none">
                <a:solidFill>
                  <a:srgbClr val="0070C0"/>
                </a:solidFill>
                <a:latin typeface="Calibri"/>
                <a:ea typeface="Calibri"/>
                <a:cs typeface="Calibri"/>
                <a:sym typeface="Calibri"/>
              </a:rPr>
              <a:t>scope operator ::</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major difference between </a:t>
            </a:r>
            <a:r>
              <a:rPr lang="en-US" sz="2800" b="1" i="0" u="none" strike="noStrike" cap="none">
                <a:solidFill>
                  <a:srgbClr val="0070C0"/>
                </a:solidFill>
                <a:latin typeface="Calibri"/>
                <a:ea typeface="Calibri"/>
                <a:cs typeface="Calibri"/>
                <a:sym typeface="Calibri"/>
              </a:rPr>
              <a:t>member function </a:t>
            </a:r>
            <a:r>
              <a:rPr lang="en-US" sz="2800" b="0" i="0" u="none" strike="noStrike" cap="none">
                <a:solidFill>
                  <a:schemeClr val="dk1"/>
                </a:solidFill>
                <a:latin typeface="Calibri"/>
                <a:ea typeface="Calibri"/>
                <a:cs typeface="Calibri"/>
                <a:sym typeface="Calibri"/>
              </a:rPr>
              <a:t>and </a:t>
            </a:r>
            <a:r>
              <a:rPr lang="en-US" sz="2800" b="1" i="0" u="none" strike="noStrike" cap="none">
                <a:solidFill>
                  <a:srgbClr val="0070C0"/>
                </a:solidFill>
                <a:latin typeface="Calibri"/>
                <a:ea typeface="Calibri"/>
                <a:cs typeface="Calibri"/>
                <a:sym typeface="Calibri"/>
              </a:rPr>
              <a:t>friend function </a:t>
            </a:r>
            <a:r>
              <a:rPr lang="en-US" sz="2800" b="0" i="0" u="none" strike="noStrike" cap="none">
                <a:solidFill>
                  <a:schemeClr val="dk1"/>
                </a:solidFill>
                <a:latin typeface="Calibri"/>
                <a:ea typeface="Calibri"/>
                <a:cs typeface="Calibri"/>
                <a:sym typeface="Calibri"/>
              </a:rPr>
              <a:t>is that the member function is accessed through the object while friend function requires object to be passed as parameter.</a:t>
            </a:r>
            <a:endParaRPr sz="1400" b="0" i="0" u="none" strike="noStrike" cap="none">
              <a:solidFill>
                <a:srgbClr val="000000"/>
              </a:solidFill>
              <a:latin typeface="Arial"/>
              <a:ea typeface="Arial"/>
              <a:cs typeface="Arial"/>
              <a:sym typeface="Arial"/>
            </a:endParaRPr>
          </a:p>
        </p:txBody>
      </p:sp>
      <p:sp>
        <p:nvSpPr>
          <p:cNvPr id="1019" name="Google Shape;1019;p10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8">
                                            <p:txEl>
                                              <p:pRg st="0" end="0"/>
                                            </p:txEl>
                                          </p:spTgt>
                                        </p:tgtEl>
                                        <p:attrNameLst>
                                          <p:attrName>style.visibility</p:attrName>
                                        </p:attrNameLst>
                                      </p:cBhvr>
                                      <p:to>
                                        <p:strVal val="visible"/>
                                      </p:to>
                                    </p:set>
                                    <p:animEffect transition="in" filter="fade">
                                      <p:cBhvr>
                                        <p:cTn id="7" dur="1000"/>
                                        <p:tgtEl>
                                          <p:spTgt spid="10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18">
                                            <p:txEl>
                                              <p:pRg st="1" end="1"/>
                                            </p:txEl>
                                          </p:spTgt>
                                        </p:tgtEl>
                                        <p:attrNameLst>
                                          <p:attrName>style.visibility</p:attrName>
                                        </p:attrNameLst>
                                      </p:cBhvr>
                                      <p:to>
                                        <p:strVal val="visible"/>
                                      </p:to>
                                    </p:set>
                                    <p:animEffect transition="in" filter="fade">
                                      <p:cBhvr>
                                        <p:cTn id="12" dur="1000"/>
                                        <p:tgtEl>
                                          <p:spTgt spid="10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18">
                                            <p:txEl>
                                              <p:pRg st="2" end="2"/>
                                            </p:txEl>
                                          </p:spTgt>
                                        </p:tgtEl>
                                        <p:attrNameLst>
                                          <p:attrName>style.visibility</p:attrName>
                                        </p:attrNameLst>
                                      </p:cBhvr>
                                      <p:to>
                                        <p:strVal val="visible"/>
                                      </p:to>
                                    </p:set>
                                    <p:animEffect transition="in" filter="fade">
                                      <p:cBhvr>
                                        <p:cTn id="17" dur="1000"/>
                                        <p:tgtEl>
                                          <p:spTgt spid="10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18">
                                            <p:txEl>
                                              <p:pRg st="3" end="3"/>
                                            </p:txEl>
                                          </p:spTgt>
                                        </p:tgtEl>
                                        <p:attrNameLst>
                                          <p:attrName>style.visibility</p:attrName>
                                        </p:attrNameLst>
                                      </p:cBhvr>
                                      <p:to>
                                        <p:strVal val="visible"/>
                                      </p:to>
                                    </p:set>
                                    <p:animEffect transition="in" filter="fade">
                                      <p:cBhvr>
                                        <p:cTn id="22" dur="1000"/>
                                        <p:tgtEl>
                                          <p:spTgt spid="10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18">
                                            <p:txEl>
                                              <p:pRg st="4" end="4"/>
                                            </p:txEl>
                                          </p:spTgt>
                                        </p:tgtEl>
                                        <p:attrNameLst>
                                          <p:attrName>style.visibility</p:attrName>
                                        </p:attrNameLst>
                                      </p:cBhvr>
                                      <p:to>
                                        <p:strVal val="visible"/>
                                      </p:to>
                                    </p:set>
                                    <p:animEffect transition="in" filter="fade">
                                      <p:cBhvr>
                                        <p:cTn id="27" dur="1000"/>
                                        <p:tgtEl>
                                          <p:spTgt spid="10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101"/>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5" name="Google Shape;1025;p101"/>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Friend Function</a:t>
            </a:r>
            <a:endParaRPr/>
          </a:p>
        </p:txBody>
      </p:sp>
      <p:sp>
        <p:nvSpPr>
          <p:cNvPr id="1026" name="Google Shape;1026;p10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67</a:t>
            </a:fld>
            <a:endParaRPr/>
          </a:p>
        </p:txBody>
      </p:sp>
      <p:grpSp>
        <p:nvGrpSpPr>
          <p:cNvPr id="1027" name="Google Shape;1027;p101"/>
          <p:cNvGrpSpPr/>
          <p:nvPr/>
        </p:nvGrpSpPr>
        <p:grpSpPr>
          <a:xfrm>
            <a:off x="0" y="6434328"/>
            <a:ext cx="9144000" cy="423671"/>
            <a:chOff x="0" y="6434328"/>
            <a:chExt cx="9144000" cy="423671"/>
          </a:xfrm>
        </p:grpSpPr>
        <p:sp>
          <p:nvSpPr>
            <p:cNvPr id="1028" name="Google Shape;1028;p10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29" name="Google Shape;1029;p10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0" name="Google Shape;1030;p10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31" name="Google Shape;1031;p10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32" name="Google Shape;1032;p101"/>
          <p:cNvSpPr txBox="1"/>
          <p:nvPr/>
        </p:nvSpPr>
        <p:spPr>
          <a:xfrm>
            <a:off x="248193" y="838200"/>
            <a:ext cx="8708353" cy="5538055"/>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700"/>
              <a:buFont typeface="Arial"/>
              <a:buNone/>
            </a:pPr>
            <a:r>
              <a:rPr lang="en-US" sz="2700" b="1" i="0" u="none" strike="noStrike" cap="none">
                <a:solidFill>
                  <a:schemeClr val="dk1"/>
                </a:solidFill>
                <a:latin typeface="Calibri"/>
                <a:ea typeface="Calibri"/>
                <a:cs typeface="Calibri"/>
                <a:sym typeface="Calibri"/>
              </a:rPr>
              <a:t>A friend function possesses certain special characteristics:</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0"/>
              </a:spcBef>
              <a:spcAft>
                <a:spcPts val="0"/>
              </a:spcAft>
              <a:buClr>
                <a:schemeClr val="dk1"/>
              </a:buClr>
              <a:buSzPts val="2700"/>
              <a:buFont typeface="Noto Sans Symbols"/>
              <a:buChar char="⮚"/>
            </a:pPr>
            <a:r>
              <a:rPr lang="en-US" sz="2700" b="0" i="0" u="none" strike="noStrike" cap="none">
                <a:solidFill>
                  <a:schemeClr val="dk1"/>
                </a:solidFill>
                <a:latin typeface="Calibri"/>
                <a:ea typeface="Calibri"/>
                <a:cs typeface="Calibri"/>
                <a:sym typeface="Calibri"/>
              </a:rPr>
              <a:t>It is </a:t>
            </a:r>
            <a:r>
              <a:rPr lang="en-US" sz="2700" b="1" i="0" u="none" strike="noStrike" cap="none">
                <a:solidFill>
                  <a:srgbClr val="0070C0"/>
                </a:solidFill>
                <a:latin typeface="Calibri"/>
                <a:ea typeface="Calibri"/>
                <a:cs typeface="Calibri"/>
                <a:sym typeface="Calibri"/>
              </a:rPr>
              <a:t>not in the scope of the class </a:t>
            </a:r>
            <a:r>
              <a:rPr lang="en-US" sz="2700" b="0" i="0" u="none" strike="noStrike" cap="none">
                <a:solidFill>
                  <a:schemeClr val="dk1"/>
                </a:solidFill>
                <a:latin typeface="Calibri"/>
                <a:ea typeface="Calibri"/>
                <a:cs typeface="Calibri"/>
                <a:sym typeface="Calibri"/>
              </a:rPr>
              <a:t>to which it has been declared as friend.</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0"/>
              </a:spcBef>
              <a:spcAft>
                <a:spcPts val="0"/>
              </a:spcAft>
              <a:buClr>
                <a:schemeClr val="dk1"/>
              </a:buClr>
              <a:buSzPts val="2700"/>
              <a:buFont typeface="Noto Sans Symbols"/>
              <a:buChar char="⮚"/>
            </a:pPr>
            <a:r>
              <a:rPr lang="en-US" sz="2700" b="0" i="0" u="none" strike="noStrike" cap="none">
                <a:solidFill>
                  <a:schemeClr val="dk1"/>
                </a:solidFill>
                <a:latin typeface="Calibri"/>
                <a:ea typeface="Calibri"/>
                <a:cs typeface="Calibri"/>
                <a:sym typeface="Calibri"/>
              </a:rPr>
              <a:t>Since it is not in the scope of the class, </a:t>
            </a:r>
            <a:r>
              <a:rPr lang="en-US" sz="2700" b="1" i="0" u="none" strike="noStrike" cap="none">
                <a:solidFill>
                  <a:srgbClr val="0070C0"/>
                </a:solidFill>
                <a:latin typeface="Calibri"/>
                <a:ea typeface="Calibri"/>
                <a:cs typeface="Calibri"/>
                <a:sym typeface="Calibri"/>
              </a:rPr>
              <a:t>it cannot be called using the object</a:t>
            </a:r>
            <a:r>
              <a:rPr lang="en-US" sz="2700" b="0" i="0" u="none" strike="noStrike" cap="none">
                <a:solidFill>
                  <a:schemeClr val="dk1"/>
                </a:solidFill>
                <a:latin typeface="Calibri"/>
                <a:ea typeface="Calibri"/>
                <a:cs typeface="Calibri"/>
                <a:sym typeface="Calibri"/>
              </a:rPr>
              <a:t> of that class.</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0"/>
              </a:spcBef>
              <a:spcAft>
                <a:spcPts val="0"/>
              </a:spcAft>
              <a:buClr>
                <a:schemeClr val="dk1"/>
              </a:buClr>
              <a:buSzPts val="2700"/>
              <a:buFont typeface="Noto Sans Symbols"/>
              <a:buChar char="⮚"/>
            </a:pPr>
            <a:r>
              <a:rPr lang="en-US" sz="2700" b="0" i="0" u="none" strike="noStrike" cap="none">
                <a:solidFill>
                  <a:schemeClr val="dk1"/>
                </a:solidFill>
                <a:latin typeface="Calibri"/>
                <a:ea typeface="Calibri"/>
                <a:cs typeface="Calibri"/>
                <a:sym typeface="Calibri"/>
              </a:rPr>
              <a:t>It can be </a:t>
            </a:r>
            <a:r>
              <a:rPr lang="en-US" sz="2700" b="1" i="0" u="none" strike="noStrike" cap="none">
                <a:solidFill>
                  <a:srgbClr val="0070C0"/>
                </a:solidFill>
                <a:latin typeface="Calibri"/>
                <a:ea typeface="Calibri"/>
                <a:cs typeface="Calibri"/>
                <a:sym typeface="Calibri"/>
              </a:rPr>
              <a:t>invoked like a normal function </a:t>
            </a:r>
            <a:r>
              <a:rPr lang="en-US" sz="2700" b="0" i="0" u="none" strike="noStrike" cap="none">
                <a:solidFill>
                  <a:schemeClr val="dk1"/>
                </a:solidFill>
                <a:latin typeface="Calibri"/>
                <a:ea typeface="Calibri"/>
                <a:cs typeface="Calibri"/>
                <a:sym typeface="Calibri"/>
              </a:rPr>
              <a:t>without he help of any object.</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0"/>
              </a:spcBef>
              <a:spcAft>
                <a:spcPts val="0"/>
              </a:spcAft>
              <a:buClr>
                <a:schemeClr val="dk1"/>
              </a:buClr>
              <a:buSzPts val="2700"/>
              <a:buFont typeface="Noto Sans Symbols"/>
              <a:buChar char="⮚"/>
            </a:pPr>
            <a:r>
              <a:rPr lang="en-US" sz="2700" b="0" i="0" u="none" strike="noStrike" cap="none">
                <a:solidFill>
                  <a:schemeClr val="dk1"/>
                </a:solidFill>
                <a:latin typeface="Calibri"/>
                <a:ea typeface="Calibri"/>
                <a:cs typeface="Calibri"/>
                <a:sym typeface="Calibri"/>
              </a:rPr>
              <a:t>Unlike member functions, it </a:t>
            </a:r>
            <a:r>
              <a:rPr lang="en-US" sz="2700" b="1" i="0" u="none" strike="noStrike" cap="none">
                <a:solidFill>
                  <a:srgbClr val="0070C0"/>
                </a:solidFill>
                <a:latin typeface="Calibri"/>
                <a:ea typeface="Calibri"/>
                <a:cs typeface="Calibri"/>
                <a:sym typeface="Calibri"/>
              </a:rPr>
              <a:t>cannot access the member names directly</a:t>
            </a:r>
            <a:r>
              <a:rPr lang="en-US" sz="2700" b="0" i="0" u="none" strike="noStrike" cap="none">
                <a:solidFill>
                  <a:schemeClr val="dk1"/>
                </a:solidFill>
                <a:latin typeface="Calibri"/>
                <a:ea typeface="Calibri"/>
                <a:cs typeface="Calibri"/>
                <a:sym typeface="Calibri"/>
              </a:rPr>
              <a:t> and has to use an object name and dot membership operator with each member name </a:t>
            </a:r>
            <a:r>
              <a:rPr lang="en-US" sz="2700" b="1" i="0" u="none" strike="noStrike" cap="none">
                <a:solidFill>
                  <a:srgbClr val="0070C0"/>
                </a:solidFill>
                <a:latin typeface="Calibri"/>
                <a:ea typeface="Calibri"/>
                <a:cs typeface="Calibri"/>
                <a:sym typeface="Calibri"/>
              </a:rPr>
              <a:t>(e.g. A.x).</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0"/>
              </a:spcBef>
              <a:spcAft>
                <a:spcPts val="0"/>
              </a:spcAft>
              <a:buClr>
                <a:schemeClr val="dk1"/>
              </a:buClr>
              <a:buSzPts val="2700"/>
              <a:buFont typeface="Noto Sans Symbols"/>
              <a:buChar char="⮚"/>
            </a:pPr>
            <a:r>
              <a:rPr lang="en-US" sz="2700" b="0" i="0" u="none" strike="noStrike" cap="none">
                <a:solidFill>
                  <a:schemeClr val="dk1"/>
                </a:solidFill>
                <a:latin typeface="Calibri"/>
                <a:ea typeface="Calibri"/>
                <a:cs typeface="Calibri"/>
                <a:sym typeface="Calibri"/>
              </a:rPr>
              <a:t>It can be declared in either the </a:t>
            </a:r>
            <a:r>
              <a:rPr lang="en-US" sz="2700" b="1" i="0" u="none" strike="noStrike" cap="none">
                <a:solidFill>
                  <a:srgbClr val="0070C0"/>
                </a:solidFill>
                <a:latin typeface="Calibri"/>
                <a:ea typeface="Calibri"/>
                <a:cs typeface="Calibri"/>
                <a:sym typeface="Calibri"/>
              </a:rPr>
              <a:t>public or the private </a:t>
            </a:r>
            <a:r>
              <a:rPr lang="en-US" sz="2700" b="0" i="0" u="none" strike="noStrike" cap="none">
                <a:solidFill>
                  <a:schemeClr val="dk1"/>
                </a:solidFill>
                <a:latin typeface="Calibri"/>
                <a:ea typeface="Calibri"/>
                <a:cs typeface="Calibri"/>
                <a:sym typeface="Calibri"/>
              </a:rPr>
              <a:t>part of a class without affecting its meaning.</a:t>
            </a:r>
            <a:endParaRPr sz="1400" b="0" i="0" u="none" strike="noStrike" cap="none">
              <a:solidFill>
                <a:srgbClr val="000000"/>
              </a:solidFill>
              <a:latin typeface="Arial"/>
              <a:ea typeface="Arial"/>
              <a:cs typeface="Arial"/>
              <a:sym typeface="Arial"/>
            </a:endParaRPr>
          </a:p>
          <a:p>
            <a:pPr marL="457200" marR="0" lvl="1" indent="-457200" algn="just" rtl="0">
              <a:lnSpc>
                <a:spcPct val="100000"/>
              </a:lnSpc>
              <a:spcBef>
                <a:spcPts val="0"/>
              </a:spcBef>
              <a:spcAft>
                <a:spcPts val="0"/>
              </a:spcAft>
              <a:buClr>
                <a:schemeClr val="dk1"/>
              </a:buClr>
              <a:buSzPts val="2700"/>
              <a:buFont typeface="Noto Sans Symbols"/>
              <a:buChar char="⮚"/>
            </a:pPr>
            <a:r>
              <a:rPr lang="en-US" sz="2700" b="0" i="0" u="none" strike="noStrike" cap="none">
                <a:solidFill>
                  <a:schemeClr val="dk1"/>
                </a:solidFill>
                <a:latin typeface="Calibri"/>
                <a:ea typeface="Calibri"/>
                <a:cs typeface="Calibri"/>
                <a:sym typeface="Calibri"/>
              </a:rPr>
              <a:t>Usually, it has the </a:t>
            </a:r>
            <a:r>
              <a:rPr lang="en-US" sz="2700" b="1" i="0" u="none" strike="noStrike" cap="none">
                <a:solidFill>
                  <a:srgbClr val="0070C0"/>
                </a:solidFill>
                <a:latin typeface="Calibri"/>
                <a:ea typeface="Calibri"/>
                <a:cs typeface="Calibri"/>
                <a:sym typeface="Calibri"/>
              </a:rPr>
              <a:t>objects as arguments</a:t>
            </a:r>
            <a:endParaRPr sz="1400" b="0" i="0" u="none" strike="noStrike" cap="none">
              <a:solidFill>
                <a:srgbClr val="000000"/>
              </a:solidFill>
              <a:latin typeface="Arial"/>
              <a:ea typeface="Arial"/>
              <a:cs typeface="Arial"/>
              <a:sym typeface="Arial"/>
            </a:endParaRPr>
          </a:p>
        </p:txBody>
      </p:sp>
      <p:sp>
        <p:nvSpPr>
          <p:cNvPr id="1033" name="Google Shape;1033;p10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2">
                                            <p:txEl>
                                              <p:pRg st="0" end="0"/>
                                            </p:txEl>
                                          </p:spTgt>
                                        </p:tgtEl>
                                        <p:attrNameLst>
                                          <p:attrName>style.visibility</p:attrName>
                                        </p:attrNameLst>
                                      </p:cBhvr>
                                      <p:to>
                                        <p:strVal val="visible"/>
                                      </p:to>
                                    </p:set>
                                    <p:animEffect transition="in" filter="fade">
                                      <p:cBhvr>
                                        <p:cTn id="7" dur="1000"/>
                                        <p:tgtEl>
                                          <p:spTgt spid="10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2">
                                            <p:txEl>
                                              <p:pRg st="1" end="1"/>
                                            </p:txEl>
                                          </p:spTgt>
                                        </p:tgtEl>
                                        <p:attrNameLst>
                                          <p:attrName>style.visibility</p:attrName>
                                        </p:attrNameLst>
                                      </p:cBhvr>
                                      <p:to>
                                        <p:strVal val="visible"/>
                                      </p:to>
                                    </p:set>
                                    <p:animEffect transition="in" filter="fade">
                                      <p:cBhvr>
                                        <p:cTn id="12" dur="1000"/>
                                        <p:tgtEl>
                                          <p:spTgt spid="10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2">
                                            <p:txEl>
                                              <p:pRg st="2" end="2"/>
                                            </p:txEl>
                                          </p:spTgt>
                                        </p:tgtEl>
                                        <p:attrNameLst>
                                          <p:attrName>style.visibility</p:attrName>
                                        </p:attrNameLst>
                                      </p:cBhvr>
                                      <p:to>
                                        <p:strVal val="visible"/>
                                      </p:to>
                                    </p:set>
                                    <p:animEffect transition="in" filter="fade">
                                      <p:cBhvr>
                                        <p:cTn id="17" dur="1000"/>
                                        <p:tgtEl>
                                          <p:spTgt spid="10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2">
                                            <p:txEl>
                                              <p:pRg st="3" end="3"/>
                                            </p:txEl>
                                          </p:spTgt>
                                        </p:tgtEl>
                                        <p:attrNameLst>
                                          <p:attrName>style.visibility</p:attrName>
                                        </p:attrNameLst>
                                      </p:cBhvr>
                                      <p:to>
                                        <p:strVal val="visible"/>
                                      </p:to>
                                    </p:set>
                                    <p:animEffect transition="in" filter="fade">
                                      <p:cBhvr>
                                        <p:cTn id="22" dur="1000"/>
                                        <p:tgtEl>
                                          <p:spTgt spid="103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2">
                                            <p:txEl>
                                              <p:pRg st="4" end="4"/>
                                            </p:txEl>
                                          </p:spTgt>
                                        </p:tgtEl>
                                        <p:attrNameLst>
                                          <p:attrName>style.visibility</p:attrName>
                                        </p:attrNameLst>
                                      </p:cBhvr>
                                      <p:to>
                                        <p:strVal val="visible"/>
                                      </p:to>
                                    </p:set>
                                    <p:animEffect transition="in" filter="fade">
                                      <p:cBhvr>
                                        <p:cTn id="27" dur="1000"/>
                                        <p:tgtEl>
                                          <p:spTgt spid="103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2">
                                            <p:txEl>
                                              <p:pRg st="5" end="5"/>
                                            </p:txEl>
                                          </p:spTgt>
                                        </p:tgtEl>
                                        <p:attrNameLst>
                                          <p:attrName>style.visibility</p:attrName>
                                        </p:attrNameLst>
                                      </p:cBhvr>
                                      <p:to>
                                        <p:strVal val="visible"/>
                                      </p:to>
                                    </p:set>
                                    <p:animEffect transition="in" filter="fade">
                                      <p:cBhvr>
                                        <p:cTn id="32" dur="1000"/>
                                        <p:tgtEl>
                                          <p:spTgt spid="103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2">
                                            <p:txEl>
                                              <p:pRg st="6" end="6"/>
                                            </p:txEl>
                                          </p:spTgt>
                                        </p:tgtEl>
                                        <p:attrNameLst>
                                          <p:attrName>style.visibility</p:attrName>
                                        </p:attrNameLst>
                                      </p:cBhvr>
                                      <p:to>
                                        <p:strVal val="visible"/>
                                      </p:to>
                                    </p:set>
                                    <p:animEffect transition="in" filter="fade">
                                      <p:cBhvr>
                                        <p:cTn id="37" dur="1000"/>
                                        <p:tgtEl>
                                          <p:spTgt spid="10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102"/>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39" name="Google Shape;1039;p102"/>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A Function Friendly To One Class</a:t>
            </a:r>
            <a:endParaRPr/>
          </a:p>
        </p:txBody>
      </p:sp>
      <p:sp>
        <p:nvSpPr>
          <p:cNvPr id="1040" name="Google Shape;1040;p10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68</a:t>
            </a:fld>
            <a:endParaRPr/>
          </a:p>
        </p:txBody>
      </p:sp>
      <p:grpSp>
        <p:nvGrpSpPr>
          <p:cNvPr id="1041" name="Google Shape;1041;p102"/>
          <p:cNvGrpSpPr/>
          <p:nvPr/>
        </p:nvGrpSpPr>
        <p:grpSpPr>
          <a:xfrm>
            <a:off x="0" y="6434328"/>
            <a:ext cx="9144000" cy="423671"/>
            <a:chOff x="0" y="6434328"/>
            <a:chExt cx="9144000" cy="423671"/>
          </a:xfrm>
        </p:grpSpPr>
        <p:sp>
          <p:nvSpPr>
            <p:cNvPr id="1042" name="Google Shape;1042;p10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3" name="Google Shape;1043;p10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44" name="Google Shape;1044;p10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45" name="Google Shape;1045;p10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046" name="Google Shape;1046;p102"/>
          <p:cNvPicPr preferRelativeResize="0"/>
          <p:nvPr/>
        </p:nvPicPr>
        <p:blipFill rotWithShape="1">
          <a:blip r:embed="rId5">
            <a:alphaModFix/>
          </a:blip>
          <a:srcRect/>
          <a:stretch/>
        </p:blipFill>
        <p:spPr>
          <a:xfrm>
            <a:off x="193547" y="1005524"/>
            <a:ext cx="4454653" cy="5394622"/>
          </a:xfrm>
          <a:prstGeom prst="rect">
            <a:avLst/>
          </a:prstGeom>
          <a:noFill/>
          <a:ln>
            <a:noFill/>
          </a:ln>
        </p:spPr>
      </p:pic>
      <p:pic>
        <p:nvPicPr>
          <p:cNvPr id="1047" name="Google Shape;1047;p102"/>
          <p:cNvPicPr preferRelativeResize="0"/>
          <p:nvPr/>
        </p:nvPicPr>
        <p:blipFill rotWithShape="1">
          <a:blip r:embed="rId6">
            <a:alphaModFix/>
          </a:blip>
          <a:srcRect/>
          <a:stretch/>
        </p:blipFill>
        <p:spPr>
          <a:xfrm>
            <a:off x="3581400" y="964530"/>
            <a:ext cx="5483225" cy="2235870"/>
          </a:xfrm>
          <a:prstGeom prst="rect">
            <a:avLst/>
          </a:prstGeom>
          <a:noFill/>
          <a:ln>
            <a:noFill/>
          </a:ln>
        </p:spPr>
      </p:pic>
      <p:pic>
        <p:nvPicPr>
          <p:cNvPr id="1048" name="Google Shape;1048;p102"/>
          <p:cNvPicPr preferRelativeResize="0"/>
          <p:nvPr/>
        </p:nvPicPr>
        <p:blipFill rotWithShape="1">
          <a:blip r:embed="rId7">
            <a:alphaModFix/>
          </a:blip>
          <a:srcRect/>
          <a:stretch/>
        </p:blipFill>
        <p:spPr>
          <a:xfrm>
            <a:off x="5571684" y="3644727"/>
            <a:ext cx="2122928" cy="442913"/>
          </a:xfrm>
          <a:prstGeom prst="rect">
            <a:avLst/>
          </a:prstGeom>
          <a:noFill/>
          <a:ln>
            <a:noFill/>
          </a:ln>
        </p:spPr>
      </p:pic>
      <p:sp>
        <p:nvSpPr>
          <p:cNvPr id="1049" name="Google Shape;1049;p10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103"/>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5" name="Google Shape;1055;p103"/>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Function</a:t>
            </a:r>
            <a:endParaRPr/>
          </a:p>
        </p:txBody>
      </p:sp>
      <p:sp>
        <p:nvSpPr>
          <p:cNvPr id="1056" name="Google Shape;1056;p10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69</a:t>
            </a:fld>
            <a:endParaRPr/>
          </a:p>
        </p:txBody>
      </p:sp>
      <p:grpSp>
        <p:nvGrpSpPr>
          <p:cNvPr id="1057" name="Google Shape;1057;p103"/>
          <p:cNvGrpSpPr/>
          <p:nvPr/>
        </p:nvGrpSpPr>
        <p:grpSpPr>
          <a:xfrm>
            <a:off x="0" y="6434328"/>
            <a:ext cx="9144000" cy="423671"/>
            <a:chOff x="0" y="6434328"/>
            <a:chExt cx="9144000" cy="423671"/>
          </a:xfrm>
        </p:grpSpPr>
        <p:sp>
          <p:nvSpPr>
            <p:cNvPr id="1058" name="Google Shape;1058;p10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59" name="Google Shape;1059;p10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0" name="Google Shape;1060;p10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61" name="Google Shape;1061;p10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062" name="Google Shape;1062;p103"/>
          <p:cNvSpPr txBox="1"/>
          <p:nvPr/>
        </p:nvSpPr>
        <p:spPr>
          <a:xfrm>
            <a:off x="248193" y="838200"/>
            <a:ext cx="8708353" cy="2937343"/>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Create a </a:t>
            </a:r>
            <a:r>
              <a:rPr lang="en-US" sz="2600" b="1" i="0" u="none" strike="noStrike" cap="none">
                <a:solidFill>
                  <a:srgbClr val="0070C0"/>
                </a:solidFill>
                <a:latin typeface="Calibri"/>
                <a:ea typeface="Calibri"/>
                <a:cs typeface="Calibri"/>
                <a:sym typeface="Calibri"/>
              </a:rPr>
              <a:t>Class Date</a:t>
            </a:r>
            <a:r>
              <a:rPr lang="en-US" sz="2600" b="0" i="0" u="none" strike="noStrike" cap="none">
                <a:solidFill>
                  <a:schemeClr val="dk1"/>
                </a:solidFill>
                <a:latin typeface="Calibri"/>
                <a:ea typeface="Calibri"/>
                <a:cs typeface="Calibri"/>
                <a:sym typeface="Calibri"/>
              </a:rPr>
              <a:t> having data members: </a:t>
            </a:r>
            <a:r>
              <a:rPr lang="en-US" sz="2600" b="1" i="0" u="none" strike="noStrike" cap="none">
                <a:solidFill>
                  <a:srgbClr val="0070C0"/>
                </a:solidFill>
                <a:latin typeface="Calibri"/>
                <a:ea typeface="Calibri"/>
                <a:cs typeface="Calibri"/>
                <a:sym typeface="Calibri"/>
              </a:rPr>
              <a:t>int dd, mm, yyyy</a:t>
            </a:r>
            <a:r>
              <a:rPr lang="en-US" sz="2600" b="0" i="0" u="none" strike="noStrike" cap="none">
                <a:solidFill>
                  <a:schemeClr val="dk1"/>
                </a:solidFill>
                <a:latin typeface="Calibri"/>
                <a:ea typeface="Calibri"/>
                <a:cs typeface="Calibri"/>
                <a:sym typeface="Calibri"/>
              </a:rPr>
              <a:t>. Class has one member function to </a:t>
            </a:r>
            <a:r>
              <a:rPr lang="en-US" sz="2600" b="1" i="0" u="none" strike="noStrike" cap="none">
                <a:solidFill>
                  <a:srgbClr val="0070C0"/>
                </a:solidFill>
                <a:latin typeface="Calibri"/>
                <a:ea typeface="Calibri"/>
                <a:cs typeface="Calibri"/>
                <a:sym typeface="Calibri"/>
              </a:rPr>
              <a:t>input</a:t>
            </a:r>
            <a:r>
              <a:rPr lang="en-US" sz="2600" b="0" i="0" u="none" strike="noStrike" cap="none">
                <a:solidFill>
                  <a:schemeClr val="dk1"/>
                </a:solidFill>
                <a:latin typeface="Calibri"/>
                <a:ea typeface="Calibri"/>
                <a:cs typeface="Calibri"/>
                <a:sym typeface="Calibri"/>
              </a:rPr>
              <a:t> the dates and another member function which </a:t>
            </a:r>
            <a:r>
              <a:rPr lang="en-US" sz="2600" b="1" i="0" u="none" strike="noStrike" cap="none">
                <a:solidFill>
                  <a:srgbClr val="0070C0"/>
                </a:solidFill>
                <a:latin typeface="Calibri"/>
                <a:ea typeface="Calibri"/>
                <a:cs typeface="Calibri"/>
                <a:sym typeface="Calibri"/>
              </a:rPr>
              <a:t>prints</a:t>
            </a:r>
            <a:r>
              <a:rPr lang="en-US" sz="2600" b="0" i="0" u="none" strike="noStrike" cap="none">
                <a:solidFill>
                  <a:schemeClr val="dk1"/>
                </a:solidFill>
                <a:latin typeface="Calibri"/>
                <a:ea typeface="Calibri"/>
                <a:cs typeface="Calibri"/>
                <a:sym typeface="Calibri"/>
              </a:rPr>
              <a:t> the dates. Write a main() function which takes </a:t>
            </a:r>
            <a:r>
              <a:rPr lang="en-US" sz="2600" b="1" i="0" u="none" strike="noStrike" cap="none">
                <a:solidFill>
                  <a:srgbClr val="0070C0"/>
                </a:solidFill>
                <a:latin typeface="Calibri"/>
                <a:ea typeface="Calibri"/>
                <a:cs typeface="Calibri"/>
                <a:sym typeface="Calibri"/>
              </a:rPr>
              <a:t>two dates </a:t>
            </a:r>
            <a:r>
              <a:rPr lang="en-US" sz="2600" b="0" i="0" u="none" strike="noStrike" cap="none">
                <a:solidFill>
                  <a:schemeClr val="dk1"/>
                </a:solidFill>
                <a:latin typeface="Calibri"/>
                <a:ea typeface="Calibri"/>
                <a:cs typeface="Calibri"/>
                <a:sym typeface="Calibri"/>
              </a:rPr>
              <a:t>as input. Write a friend function </a:t>
            </a:r>
            <a:r>
              <a:rPr lang="en-US" sz="2600" b="1" i="0" u="none" strike="noStrike" cap="none">
                <a:solidFill>
                  <a:srgbClr val="0070C0"/>
                </a:solidFill>
                <a:latin typeface="Calibri"/>
                <a:ea typeface="Calibri"/>
                <a:cs typeface="Calibri"/>
                <a:sym typeface="Calibri"/>
              </a:rPr>
              <a:t>swapdates()</a:t>
            </a:r>
            <a:r>
              <a:rPr lang="en-US" sz="2600" b="0" i="0" u="none" strike="noStrike" cap="none">
                <a:solidFill>
                  <a:schemeClr val="dk1"/>
                </a:solidFill>
                <a:latin typeface="Calibri"/>
                <a:ea typeface="Calibri"/>
                <a:cs typeface="Calibri"/>
                <a:sym typeface="Calibri"/>
              </a:rPr>
              <a:t> which takes two </a:t>
            </a:r>
            <a:r>
              <a:rPr lang="en-US" sz="2600" b="1" i="0" u="none" strike="noStrike" cap="none">
                <a:solidFill>
                  <a:srgbClr val="0070C0"/>
                </a:solidFill>
                <a:latin typeface="Calibri"/>
                <a:ea typeface="Calibri"/>
                <a:cs typeface="Calibri"/>
                <a:sym typeface="Calibri"/>
              </a:rPr>
              <a:t>objects by reference </a:t>
            </a:r>
            <a:r>
              <a:rPr lang="en-US" sz="2600" b="0" i="0" u="none" strike="noStrike" cap="none">
                <a:solidFill>
                  <a:schemeClr val="dk1"/>
                </a:solidFill>
                <a:latin typeface="Calibri"/>
                <a:ea typeface="Calibri"/>
                <a:cs typeface="Calibri"/>
                <a:sym typeface="Calibri"/>
              </a:rPr>
              <a:t>of type Date and swaps both the dates. Use the concept of </a:t>
            </a:r>
            <a:r>
              <a:rPr lang="en-US" sz="2600" b="1" i="0" u="none" strike="noStrike" cap="none">
                <a:solidFill>
                  <a:srgbClr val="FF0000"/>
                </a:solidFill>
                <a:latin typeface="Calibri"/>
                <a:ea typeface="Calibri"/>
                <a:cs typeface="Calibri"/>
                <a:sym typeface="Calibri"/>
              </a:rPr>
              <a:t>Friend function which takes objects by reference</a:t>
            </a:r>
            <a:endParaRPr sz="1400" b="0" i="0" u="none" strike="noStrike" cap="none">
              <a:solidFill>
                <a:srgbClr val="000000"/>
              </a:solidFill>
              <a:latin typeface="Arial"/>
              <a:ea typeface="Arial"/>
              <a:cs typeface="Arial"/>
              <a:sym typeface="Arial"/>
            </a:endParaRPr>
          </a:p>
        </p:txBody>
      </p:sp>
      <p:sp>
        <p:nvSpPr>
          <p:cNvPr id="1063" name="Google Shape;1063;p10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62">
                                            <p:txEl>
                                              <p:pRg st="0" end="0"/>
                                            </p:txEl>
                                          </p:spTgt>
                                        </p:tgtEl>
                                        <p:attrNameLst>
                                          <p:attrName>style.visibility</p:attrName>
                                        </p:attrNameLst>
                                      </p:cBhvr>
                                      <p:to>
                                        <p:strVal val="visible"/>
                                      </p:to>
                                    </p:set>
                                    <p:animEffect transition="in" filter="fade">
                                      <p:cBhvr>
                                        <p:cTn id="7" dur="1000"/>
                                        <p:tgtEl>
                                          <p:spTgt spid="10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1"/>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 name="Google Shape;124;p41"/>
          <p:cNvSpPr txBox="1">
            <a:spLocks noGrp="1"/>
          </p:cNvSpPr>
          <p:nvPr>
            <p:ph type="title"/>
          </p:nvPr>
        </p:nvSpPr>
        <p:spPr>
          <a:xfrm>
            <a:off x="269240" y="129286"/>
            <a:ext cx="8638666"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 Prototyping / Declaration</a:t>
            </a:r>
            <a:endParaRPr/>
          </a:p>
        </p:txBody>
      </p:sp>
      <p:sp>
        <p:nvSpPr>
          <p:cNvPr id="125" name="Google Shape;125;p4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a:t>
            </a:fld>
            <a:endParaRPr/>
          </a:p>
        </p:txBody>
      </p:sp>
      <p:grpSp>
        <p:nvGrpSpPr>
          <p:cNvPr id="126" name="Google Shape;126;p41"/>
          <p:cNvGrpSpPr/>
          <p:nvPr/>
        </p:nvGrpSpPr>
        <p:grpSpPr>
          <a:xfrm>
            <a:off x="0" y="6434328"/>
            <a:ext cx="9144000" cy="423671"/>
            <a:chOff x="0" y="6434328"/>
            <a:chExt cx="9144000" cy="423671"/>
          </a:xfrm>
        </p:grpSpPr>
        <p:sp>
          <p:nvSpPr>
            <p:cNvPr id="127" name="Google Shape;127;p4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8" name="Google Shape;128;p4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 name="Google Shape;129;p4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0" name="Google Shape;130;p4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1" name="Google Shape;131;p41"/>
          <p:cNvSpPr txBox="1"/>
          <p:nvPr/>
        </p:nvSpPr>
        <p:spPr>
          <a:xfrm>
            <a:off x="248193" y="838200"/>
            <a:ext cx="6305007" cy="5738109"/>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Describes </a:t>
            </a:r>
            <a:r>
              <a:rPr lang="en-US" sz="2800" b="1" i="0" u="none" strike="noStrike" cap="none">
                <a:solidFill>
                  <a:schemeClr val="dk1"/>
                </a:solidFill>
                <a:latin typeface="Calibri"/>
                <a:ea typeface="Calibri"/>
                <a:cs typeface="Calibri"/>
                <a:sym typeface="Calibri"/>
              </a:rPr>
              <a:t>number and type of arguments and the type of return values.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When a function is called, the compiler ensure that proper arguments are passed, and the return value is treated correctly.</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Any violation in matching the arguments or the return types will be caught by the compiler at the time of compilation itself.</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1" i="0" u="none" strike="noStrike" cap="none">
                <a:solidFill>
                  <a:schemeClr val="dk1"/>
                </a:solidFill>
                <a:latin typeface="Calibri"/>
                <a:ea typeface="Calibri"/>
                <a:cs typeface="Calibri"/>
                <a:sym typeface="Calibri"/>
              </a:rPr>
              <a:t>These checks and controls did not exist in the conventional C functions.</a:t>
            </a:r>
            <a:endParaRPr sz="1400" b="0" i="0" u="none" strike="noStrike" cap="none">
              <a:solidFill>
                <a:srgbClr val="000000"/>
              </a:solidFill>
              <a:latin typeface="Arial"/>
              <a:ea typeface="Arial"/>
              <a:cs typeface="Arial"/>
              <a:sym typeface="Arial"/>
            </a:endParaRPr>
          </a:p>
        </p:txBody>
      </p:sp>
      <p:pic>
        <p:nvPicPr>
          <p:cNvPr id="132" name="Google Shape;132;p41"/>
          <p:cNvPicPr preferRelativeResize="0"/>
          <p:nvPr/>
        </p:nvPicPr>
        <p:blipFill rotWithShape="1">
          <a:blip r:embed="rId5">
            <a:alphaModFix/>
          </a:blip>
          <a:srcRect/>
          <a:stretch/>
        </p:blipFill>
        <p:spPr>
          <a:xfrm>
            <a:off x="7239000" y="1590675"/>
            <a:ext cx="1628775" cy="3133725"/>
          </a:xfrm>
          <a:prstGeom prst="rect">
            <a:avLst/>
          </a:prstGeom>
          <a:noFill/>
          <a:ln>
            <a:noFill/>
          </a:ln>
        </p:spPr>
      </p:pic>
      <p:sp>
        <p:nvSpPr>
          <p:cNvPr id="133" name="Google Shape;133;p41"/>
          <p:cNvSpPr txBox="1"/>
          <p:nvPr/>
        </p:nvSpPr>
        <p:spPr>
          <a:xfrm>
            <a:off x="7174899" y="4800601"/>
            <a:ext cx="1733007" cy="147732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FF0000"/>
                </a:solidFill>
                <a:latin typeface="Calibri"/>
                <a:ea typeface="Calibri"/>
                <a:cs typeface="Calibri"/>
                <a:sym typeface="Calibri"/>
              </a:rPr>
              <a:t>NOTE: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alibri"/>
                <a:ea typeface="Calibri"/>
                <a:cs typeface="Calibri"/>
                <a:sym typeface="Calibri"/>
              </a:rPr>
              <a:t>Try above program in C and C++. Notice the difference </a:t>
            </a:r>
            <a:endParaRPr sz="1400" b="0" i="0" u="none" strike="noStrike" cap="none">
              <a:solidFill>
                <a:srgbClr val="000000"/>
              </a:solidFill>
              <a:latin typeface="Arial"/>
              <a:ea typeface="Arial"/>
              <a:cs typeface="Arial"/>
              <a:sym typeface="Arial"/>
            </a:endParaRPr>
          </a:p>
        </p:txBody>
      </p:sp>
      <p:sp>
        <p:nvSpPr>
          <p:cNvPr id="134" name="Google Shape;134;p4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10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10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10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Effect transition="in" filter="fade">
                                      <p:cBhvr>
                                        <p:cTn id="22" dur="1000"/>
                                        <p:tgtEl>
                                          <p:spTgt spid="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2"/>
                                        </p:tgtEl>
                                        <p:attrNameLst>
                                          <p:attrName>style.visibility</p:attrName>
                                        </p:attrNameLst>
                                      </p:cBhvr>
                                      <p:to>
                                        <p:strVal val="visible"/>
                                      </p:to>
                                    </p:set>
                                    <p:animEffect transition="in" filter="fade">
                                      <p:cBhvr>
                                        <p:cTn id="27" dur="1000"/>
                                        <p:tgtEl>
                                          <p:spTgt spid="1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fade">
                                      <p:cBhvr>
                                        <p:cTn id="32" dur="10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67"/>
        <p:cNvGrpSpPr/>
        <p:nvPr/>
      </p:nvGrpSpPr>
      <p:grpSpPr>
        <a:xfrm>
          <a:off x="0" y="0"/>
          <a:ext cx="0" cy="0"/>
          <a:chOff x="0" y="0"/>
          <a:chExt cx="0" cy="0"/>
        </a:xfrm>
      </p:grpSpPr>
      <p:sp>
        <p:nvSpPr>
          <p:cNvPr id="1068" name="Google Shape;1068;p104"/>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Function</a:t>
            </a:r>
            <a:endParaRPr/>
          </a:p>
        </p:txBody>
      </p:sp>
      <p:sp>
        <p:nvSpPr>
          <p:cNvPr id="1069" name="Google Shape;1069;p10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70</a:t>
            </a:fld>
            <a:endParaRPr/>
          </a:p>
        </p:txBody>
      </p:sp>
      <p:grpSp>
        <p:nvGrpSpPr>
          <p:cNvPr id="1070" name="Google Shape;1070;p104"/>
          <p:cNvGrpSpPr/>
          <p:nvPr/>
        </p:nvGrpSpPr>
        <p:grpSpPr>
          <a:xfrm>
            <a:off x="0" y="6434328"/>
            <a:ext cx="9144000" cy="423671"/>
            <a:chOff x="0" y="6434328"/>
            <a:chExt cx="9144000" cy="423671"/>
          </a:xfrm>
        </p:grpSpPr>
        <p:sp>
          <p:nvSpPr>
            <p:cNvPr id="1071" name="Google Shape;1071;p10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2" name="Google Shape;1072;p10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3" name="Google Shape;1073;p10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74" name="Google Shape;1074;p10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075" name="Google Shape;1075;p104"/>
          <p:cNvPicPr preferRelativeResize="0"/>
          <p:nvPr/>
        </p:nvPicPr>
        <p:blipFill rotWithShape="1">
          <a:blip r:embed="rId5">
            <a:alphaModFix/>
          </a:blip>
          <a:srcRect/>
          <a:stretch/>
        </p:blipFill>
        <p:spPr>
          <a:xfrm>
            <a:off x="48075" y="813819"/>
            <a:ext cx="4752525" cy="5676900"/>
          </a:xfrm>
          <a:prstGeom prst="rect">
            <a:avLst/>
          </a:prstGeom>
          <a:noFill/>
          <a:ln>
            <a:noFill/>
          </a:ln>
        </p:spPr>
      </p:pic>
      <p:pic>
        <p:nvPicPr>
          <p:cNvPr id="1076" name="Google Shape;1076;p104"/>
          <p:cNvPicPr preferRelativeResize="0"/>
          <p:nvPr/>
        </p:nvPicPr>
        <p:blipFill rotWithShape="1">
          <a:blip r:embed="rId6">
            <a:alphaModFix/>
          </a:blip>
          <a:srcRect/>
          <a:stretch/>
        </p:blipFill>
        <p:spPr>
          <a:xfrm>
            <a:off x="4848675" y="808557"/>
            <a:ext cx="4280396" cy="3648075"/>
          </a:xfrm>
          <a:prstGeom prst="rect">
            <a:avLst/>
          </a:prstGeom>
          <a:noFill/>
          <a:ln>
            <a:noFill/>
          </a:ln>
        </p:spPr>
      </p:pic>
      <p:pic>
        <p:nvPicPr>
          <p:cNvPr id="1077" name="Google Shape;1077;p104"/>
          <p:cNvPicPr preferRelativeResize="0"/>
          <p:nvPr/>
        </p:nvPicPr>
        <p:blipFill rotWithShape="1">
          <a:blip r:embed="rId7">
            <a:alphaModFix/>
          </a:blip>
          <a:srcRect/>
          <a:stretch/>
        </p:blipFill>
        <p:spPr>
          <a:xfrm>
            <a:off x="5719051" y="4268029"/>
            <a:ext cx="2867025" cy="2246400"/>
          </a:xfrm>
          <a:prstGeom prst="rect">
            <a:avLst/>
          </a:prstGeom>
          <a:noFill/>
          <a:ln>
            <a:noFill/>
          </a:ln>
        </p:spPr>
      </p:pic>
      <p:sp>
        <p:nvSpPr>
          <p:cNvPr id="1078" name="Google Shape;1078;p10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105"/>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4" name="Google Shape;1084;p105"/>
          <p:cNvSpPr txBox="1">
            <a:spLocks noGrp="1"/>
          </p:cNvSpPr>
          <p:nvPr>
            <p:ph type="title"/>
          </p:nvPr>
        </p:nvSpPr>
        <p:spPr>
          <a:xfrm>
            <a:off x="269240" y="129286"/>
            <a:ext cx="8638666" cy="565539"/>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sz="3600"/>
              <a:t>A Function Friendly To Two Classes: By Value</a:t>
            </a:r>
            <a:endParaRPr/>
          </a:p>
        </p:txBody>
      </p:sp>
      <p:sp>
        <p:nvSpPr>
          <p:cNvPr id="1085" name="Google Shape;1085;p10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71</a:t>
            </a:fld>
            <a:endParaRPr/>
          </a:p>
        </p:txBody>
      </p:sp>
      <p:grpSp>
        <p:nvGrpSpPr>
          <p:cNvPr id="1086" name="Google Shape;1086;p105"/>
          <p:cNvGrpSpPr/>
          <p:nvPr/>
        </p:nvGrpSpPr>
        <p:grpSpPr>
          <a:xfrm>
            <a:off x="0" y="6434328"/>
            <a:ext cx="9144000" cy="423671"/>
            <a:chOff x="0" y="6434328"/>
            <a:chExt cx="9144000" cy="423671"/>
          </a:xfrm>
        </p:grpSpPr>
        <p:sp>
          <p:nvSpPr>
            <p:cNvPr id="1087" name="Google Shape;1087;p10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8" name="Google Shape;1088;p10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9" name="Google Shape;1089;p10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90" name="Google Shape;1090;p10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091" name="Google Shape;1091;p105"/>
          <p:cNvPicPr preferRelativeResize="0"/>
          <p:nvPr/>
        </p:nvPicPr>
        <p:blipFill rotWithShape="1">
          <a:blip r:embed="rId5">
            <a:alphaModFix/>
          </a:blip>
          <a:srcRect/>
          <a:stretch/>
        </p:blipFill>
        <p:spPr>
          <a:xfrm>
            <a:off x="193547" y="1029203"/>
            <a:ext cx="4835653" cy="5447795"/>
          </a:xfrm>
          <a:prstGeom prst="rect">
            <a:avLst/>
          </a:prstGeom>
          <a:noFill/>
          <a:ln>
            <a:noFill/>
          </a:ln>
        </p:spPr>
      </p:pic>
      <p:pic>
        <p:nvPicPr>
          <p:cNvPr id="1092" name="Google Shape;1092;p105"/>
          <p:cNvPicPr preferRelativeResize="0"/>
          <p:nvPr/>
        </p:nvPicPr>
        <p:blipFill rotWithShape="1">
          <a:blip r:embed="rId6">
            <a:alphaModFix/>
          </a:blip>
          <a:srcRect/>
          <a:stretch/>
        </p:blipFill>
        <p:spPr>
          <a:xfrm>
            <a:off x="5562600" y="1029203"/>
            <a:ext cx="3456709" cy="4105275"/>
          </a:xfrm>
          <a:prstGeom prst="rect">
            <a:avLst/>
          </a:prstGeom>
          <a:noFill/>
          <a:ln>
            <a:noFill/>
          </a:ln>
        </p:spPr>
      </p:pic>
      <p:pic>
        <p:nvPicPr>
          <p:cNvPr id="1093" name="Google Shape;1093;p105"/>
          <p:cNvPicPr preferRelativeResize="0"/>
          <p:nvPr/>
        </p:nvPicPr>
        <p:blipFill rotWithShape="1">
          <a:blip r:embed="rId7">
            <a:alphaModFix/>
          </a:blip>
          <a:srcRect/>
          <a:stretch/>
        </p:blipFill>
        <p:spPr>
          <a:xfrm>
            <a:off x="7086166" y="5621965"/>
            <a:ext cx="457634" cy="395230"/>
          </a:xfrm>
          <a:prstGeom prst="rect">
            <a:avLst/>
          </a:prstGeom>
          <a:noFill/>
          <a:ln>
            <a:noFill/>
          </a:ln>
        </p:spPr>
      </p:pic>
      <p:sp>
        <p:nvSpPr>
          <p:cNvPr id="1094" name="Google Shape;1094;p10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06"/>
          <p:cNvSpPr txBox="1">
            <a:spLocks noGrp="1"/>
          </p:cNvSpPr>
          <p:nvPr>
            <p:ph type="title"/>
          </p:nvPr>
        </p:nvSpPr>
        <p:spPr>
          <a:xfrm>
            <a:off x="-1" y="129286"/>
            <a:ext cx="9143999" cy="550151"/>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sz="3500"/>
              <a:t>A Function Friendly To Two Classes: By Reference</a:t>
            </a:r>
            <a:endParaRPr/>
          </a:p>
        </p:txBody>
      </p:sp>
      <p:sp>
        <p:nvSpPr>
          <p:cNvPr id="1100" name="Google Shape;1100;p10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72</a:t>
            </a:fld>
            <a:endParaRPr/>
          </a:p>
        </p:txBody>
      </p:sp>
      <p:grpSp>
        <p:nvGrpSpPr>
          <p:cNvPr id="1101" name="Google Shape;1101;p106"/>
          <p:cNvGrpSpPr/>
          <p:nvPr/>
        </p:nvGrpSpPr>
        <p:grpSpPr>
          <a:xfrm>
            <a:off x="0" y="6434328"/>
            <a:ext cx="9144000" cy="423671"/>
            <a:chOff x="0" y="6434328"/>
            <a:chExt cx="9144000" cy="423671"/>
          </a:xfrm>
        </p:grpSpPr>
        <p:sp>
          <p:nvSpPr>
            <p:cNvPr id="1102" name="Google Shape;1102;p10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3" name="Google Shape;1103;p10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4" name="Google Shape;1104;p10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05" name="Google Shape;1105;p10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106" name="Google Shape;1106;p106"/>
          <p:cNvPicPr preferRelativeResize="0"/>
          <p:nvPr/>
        </p:nvPicPr>
        <p:blipFill rotWithShape="1">
          <a:blip r:embed="rId5">
            <a:alphaModFix/>
          </a:blip>
          <a:srcRect/>
          <a:stretch/>
        </p:blipFill>
        <p:spPr>
          <a:xfrm>
            <a:off x="-1" y="849940"/>
            <a:ext cx="4953001" cy="5638800"/>
          </a:xfrm>
          <a:prstGeom prst="rect">
            <a:avLst/>
          </a:prstGeom>
          <a:noFill/>
          <a:ln>
            <a:noFill/>
          </a:ln>
        </p:spPr>
      </p:pic>
      <p:pic>
        <p:nvPicPr>
          <p:cNvPr id="1107" name="Google Shape;1107;p106"/>
          <p:cNvPicPr preferRelativeResize="0"/>
          <p:nvPr/>
        </p:nvPicPr>
        <p:blipFill rotWithShape="1">
          <a:blip r:embed="rId6">
            <a:alphaModFix/>
          </a:blip>
          <a:srcRect/>
          <a:stretch/>
        </p:blipFill>
        <p:spPr>
          <a:xfrm>
            <a:off x="4953000" y="851711"/>
            <a:ext cx="4190998" cy="4772025"/>
          </a:xfrm>
          <a:prstGeom prst="rect">
            <a:avLst/>
          </a:prstGeom>
          <a:noFill/>
          <a:ln>
            <a:noFill/>
          </a:ln>
        </p:spPr>
      </p:pic>
      <p:pic>
        <p:nvPicPr>
          <p:cNvPr id="1108" name="Google Shape;1108;p106"/>
          <p:cNvPicPr preferRelativeResize="0"/>
          <p:nvPr/>
        </p:nvPicPr>
        <p:blipFill rotWithShape="1">
          <a:blip r:embed="rId7">
            <a:alphaModFix/>
          </a:blip>
          <a:srcRect/>
          <a:stretch/>
        </p:blipFill>
        <p:spPr>
          <a:xfrm>
            <a:off x="5776911" y="5555290"/>
            <a:ext cx="2681289" cy="933450"/>
          </a:xfrm>
          <a:prstGeom prst="rect">
            <a:avLst/>
          </a:prstGeom>
          <a:noFill/>
          <a:ln>
            <a:noFill/>
          </a:ln>
        </p:spPr>
      </p:pic>
      <p:sp>
        <p:nvSpPr>
          <p:cNvPr id="1109" name="Google Shape;1109;p10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107"/>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Function</a:t>
            </a:r>
            <a:endParaRPr/>
          </a:p>
        </p:txBody>
      </p:sp>
      <p:sp>
        <p:nvSpPr>
          <p:cNvPr id="1115" name="Google Shape;1115;p10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73</a:t>
            </a:fld>
            <a:endParaRPr/>
          </a:p>
        </p:txBody>
      </p:sp>
      <p:grpSp>
        <p:nvGrpSpPr>
          <p:cNvPr id="1116" name="Google Shape;1116;p107"/>
          <p:cNvGrpSpPr/>
          <p:nvPr/>
        </p:nvGrpSpPr>
        <p:grpSpPr>
          <a:xfrm>
            <a:off x="0" y="6434328"/>
            <a:ext cx="9144000" cy="423671"/>
            <a:chOff x="0" y="6434328"/>
            <a:chExt cx="9144000" cy="423671"/>
          </a:xfrm>
        </p:grpSpPr>
        <p:sp>
          <p:nvSpPr>
            <p:cNvPr id="1117" name="Google Shape;1117;p10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8" name="Google Shape;1118;p10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9" name="Google Shape;1119;p10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20" name="Google Shape;1120;p10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121" name="Google Shape;1121;p107"/>
          <p:cNvSpPr txBox="1"/>
          <p:nvPr/>
        </p:nvSpPr>
        <p:spPr>
          <a:xfrm>
            <a:off x="171844" y="935346"/>
            <a:ext cx="8708353" cy="3737562"/>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Define a </a:t>
            </a:r>
            <a:r>
              <a:rPr lang="en-US" sz="2600" b="1" i="0" u="none" strike="noStrike" cap="none">
                <a:solidFill>
                  <a:srgbClr val="0070C0"/>
                </a:solidFill>
                <a:latin typeface="Calibri"/>
                <a:ea typeface="Calibri"/>
                <a:cs typeface="Calibri"/>
                <a:sym typeface="Calibri"/>
              </a:rPr>
              <a:t>class Fahrenheit </a:t>
            </a:r>
            <a:r>
              <a:rPr lang="en-US" sz="2600" b="0" i="0" u="none" strike="noStrike" cap="none">
                <a:solidFill>
                  <a:schemeClr val="dk1"/>
                </a:solidFill>
                <a:latin typeface="Calibri"/>
                <a:ea typeface="Calibri"/>
                <a:cs typeface="Calibri"/>
                <a:sym typeface="Calibri"/>
              </a:rPr>
              <a:t>with </a:t>
            </a:r>
            <a:r>
              <a:rPr lang="en-US" sz="2600" b="1" i="0" u="none" strike="noStrike" cap="none">
                <a:solidFill>
                  <a:srgbClr val="0070C0"/>
                </a:solidFill>
                <a:latin typeface="Calibri"/>
                <a:ea typeface="Calibri"/>
                <a:cs typeface="Calibri"/>
                <a:sym typeface="Calibri"/>
              </a:rPr>
              <a:t>float temp </a:t>
            </a:r>
            <a:r>
              <a:rPr lang="en-US" sz="2600" b="0" i="0" u="none" strike="noStrike" cap="none">
                <a:solidFill>
                  <a:schemeClr val="dk1"/>
                </a:solidFill>
                <a:latin typeface="Calibri"/>
                <a:ea typeface="Calibri"/>
                <a:cs typeface="Calibri"/>
                <a:sym typeface="Calibri"/>
              </a:rPr>
              <a:t>as data member. Define another </a:t>
            </a:r>
            <a:r>
              <a:rPr lang="en-US" sz="2600" b="1" i="0" u="none" strike="noStrike" cap="none">
                <a:solidFill>
                  <a:srgbClr val="0070C0"/>
                </a:solidFill>
                <a:latin typeface="Calibri"/>
                <a:ea typeface="Calibri"/>
                <a:cs typeface="Calibri"/>
                <a:sym typeface="Calibri"/>
              </a:rPr>
              <a:t>class Celsius </a:t>
            </a:r>
            <a:r>
              <a:rPr lang="en-US" sz="2600" b="0" i="0" u="none" strike="noStrike" cap="none">
                <a:solidFill>
                  <a:schemeClr val="dk1"/>
                </a:solidFill>
                <a:latin typeface="Calibri"/>
                <a:ea typeface="Calibri"/>
                <a:cs typeface="Calibri"/>
                <a:sym typeface="Calibri"/>
              </a:rPr>
              <a:t>with </a:t>
            </a:r>
            <a:r>
              <a:rPr lang="en-US" sz="2600" b="1" i="0" u="none" strike="noStrike" cap="none">
                <a:solidFill>
                  <a:srgbClr val="0070C0"/>
                </a:solidFill>
                <a:latin typeface="Calibri"/>
                <a:ea typeface="Calibri"/>
                <a:cs typeface="Calibri"/>
                <a:sym typeface="Calibri"/>
              </a:rPr>
              <a:t>float temperature </a:t>
            </a:r>
            <a:r>
              <a:rPr lang="en-US" sz="2600" b="0" i="0" u="none" strike="noStrike" cap="none">
                <a:solidFill>
                  <a:schemeClr val="dk1"/>
                </a:solidFill>
                <a:latin typeface="Calibri"/>
                <a:ea typeface="Calibri"/>
                <a:cs typeface="Calibri"/>
                <a:sym typeface="Calibri"/>
              </a:rPr>
              <a:t>as data member. Both classes have member functions to </a:t>
            </a:r>
            <a:r>
              <a:rPr lang="en-US" sz="2600" b="1" i="0" u="none" strike="noStrike" cap="none">
                <a:solidFill>
                  <a:srgbClr val="0070C0"/>
                </a:solidFill>
                <a:latin typeface="Calibri"/>
                <a:ea typeface="Calibri"/>
                <a:cs typeface="Calibri"/>
                <a:sym typeface="Calibri"/>
              </a:rPr>
              <a:t>input</a:t>
            </a:r>
            <a:r>
              <a:rPr lang="en-US" sz="2600" b="0" i="0" u="none" strike="noStrike" cap="none">
                <a:solidFill>
                  <a:schemeClr val="dk1"/>
                </a:solidFill>
                <a:latin typeface="Calibri"/>
                <a:ea typeface="Calibri"/>
                <a:cs typeface="Calibri"/>
                <a:sym typeface="Calibri"/>
              </a:rPr>
              <a:t> and </a:t>
            </a:r>
            <a:r>
              <a:rPr lang="en-US" sz="2600" b="1" i="0" u="none" strike="noStrike" cap="none">
                <a:solidFill>
                  <a:srgbClr val="0070C0"/>
                </a:solidFill>
                <a:latin typeface="Calibri"/>
                <a:ea typeface="Calibri"/>
                <a:cs typeface="Calibri"/>
                <a:sym typeface="Calibri"/>
              </a:rPr>
              <a:t>print</a:t>
            </a:r>
            <a:r>
              <a:rPr lang="en-US" sz="2600" b="0" i="0" u="none" strike="noStrike" cap="none">
                <a:solidFill>
                  <a:schemeClr val="dk1"/>
                </a:solidFill>
                <a:latin typeface="Calibri"/>
                <a:ea typeface="Calibri"/>
                <a:cs typeface="Calibri"/>
                <a:sym typeface="Calibri"/>
              </a:rPr>
              <a:t> data. Write a </a:t>
            </a:r>
            <a:r>
              <a:rPr lang="en-US" sz="2600" b="1" i="0" u="none" strike="noStrike" cap="none">
                <a:solidFill>
                  <a:srgbClr val="0070C0"/>
                </a:solidFill>
                <a:latin typeface="Calibri"/>
                <a:ea typeface="Calibri"/>
                <a:cs typeface="Calibri"/>
                <a:sym typeface="Calibri"/>
              </a:rPr>
              <a:t>non-member function </a:t>
            </a:r>
            <a:r>
              <a:rPr lang="en-US" sz="2600" b="0" i="0" u="none" strike="noStrike" cap="none">
                <a:solidFill>
                  <a:schemeClr val="dk1"/>
                </a:solidFill>
                <a:latin typeface="Calibri"/>
                <a:ea typeface="Calibri"/>
                <a:cs typeface="Calibri"/>
                <a:sym typeface="Calibri"/>
              </a:rPr>
              <a:t>that receives objects of both the classes and declare which one is higher than another according to their values. Also define main() to test the function. Define all member functions </a:t>
            </a:r>
            <a:r>
              <a:rPr lang="en-US" sz="2600" b="1" i="0" u="none" strike="noStrike" cap="none">
                <a:solidFill>
                  <a:srgbClr val="0070C0"/>
                </a:solidFill>
                <a:latin typeface="Calibri"/>
                <a:ea typeface="Calibri"/>
                <a:cs typeface="Calibri"/>
                <a:sym typeface="Calibri"/>
              </a:rPr>
              <a:t>outside the class</a:t>
            </a:r>
            <a:r>
              <a:rPr lang="en-US" sz="2600" b="0" i="0" u="none" strike="noStrike" cap="none">
                <a:solidFill>
                  <a:schemeClr val="dk1"/>
                </a:solidFill>
                <a:latin typeface="Calibri"/>
                <a:ea typeface="Calibri"/>
                <a:cs typeface="Calibri"/>
                <a:sym typeface="Calibri"/>
              </a:rPr>
              <a:t>. (Formula for converting Celsius to Fahrenheit is F = (9C/5) + 32). Use the concept of </a:t>
            </a:r>
            <a:r>
              <a:rPr lang="en-US" sz="2600" b="1" i="0" u="none" strike="noStrike" cap="none">
                <a:solidFill>
                  <a:srgbClr val="FF0000"/>
                </a:solidFill>
                <a:latin typeface="Calibri"/>
                <a:ea typeface="Calibri"/>
                <a:cs typeface="Calibri"/>
                <a:sym typeface="Calibri"/>
              </a:rPr>
              <a:t>friend function</a:t>
            </a:r>
            <a:r>
              <a:rPr lang="en-US" sz="26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122" name="Google Shape;1122;p107"/>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3" name="Google Shape;1123;p10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1">
                                            <p:txEl>
                                              <p:pRg st="0" end="0"/>
                                            </p:txEl>
                                          </p:spTgt>
                                        </p:tgtEl>
                                        <p:attrNameLst>
                                          <p:attrName>style.visibility</p:attrName>
                                        </p:attrNameLst>
                                      </p:cBhvr>
                                      <p:to>
                                        <p:strVal val="visible"/>
                                      </p:to>
                                    </p:set>
                                    <p:animEffect transition="in" filter="fade">
                                      <p:cBhvr>
                                        <p:cTn id="7" dur="1000"/>
                                        <p:tgtEl>
                                          <p:spTgt spid="11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108"/>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Function</a:t>
            </a:r>
            <a:endParaRPr/>
          </a:p>
        </p:txBody>
      </p:sp>
      <p:sp>
        <p:nvSpPr>
          <p:cNvPr id="1129" name="Google Shape;1129;p10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74</a:t>
            </a:fld>
            <a:endParaRPr/>
          </a:p>
        </p:txBody>
      </p:sp>
      <p:grpSp>
        <p:nvGrpSpPr>
          <p:cNvPr id="1130" name="Google Shape;1130;p108"/>
          <p:cNvGrpSpPr/>
          <p:nvPr/>
        </p:nvGrpSpPr>
        <p:grpSpPr>
          <a:xfrm>
            <a:off x="0" y="6434328"/>
            <a:ext cx="9144000" cy="423671"/>
            <a:chOff x="0" y="6434328"/>
            <a:chExt cx="9144000" cy="423671"/>
          </a:xfrm>
        </p:grpSpPr>
        <p:sp>
          <p:nvSpPr>
            <p:cNvPr id="1131" name="Google Shape;1131;p10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2" name="Google Shape;1132;p10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3" name="Google Shape;1133;p10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34" name="Google Shape;1134;p10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135" name="Google Shape;1135;p108"/>
          <p:cNvPicPr preferRelativeResize="0"/>
          <p:nvPr/>
        </p:nvPicPr>
        <p:blipFill rotWithShape="1">
          <a:blip r:embed="rId5">
            <a:alphaModFix/>
          </a:blip>
          <a:srcRect/>
          <a:stretch/>
        </p:blipFill>
        <p:spPr>
          <a:xfrm>
            <a:off x="1" y="1219200"/>
            <a:ext cx="4190999" cy="4800600"/>
          </a:xfrm>
          <a:prstGeom prst="rect">
            <a:avLst/>
          </a:prstGeom>
          <a:noFill/>
          <a:ln>
            <a:noFill/>
          </a:ln>
        </p:spPr>
      </p:pic>
      <p:pic>
        <p:nvPicPr>
          <p:cNvPr id="1136" name="Google Shape;1136;p108"/>
          <p:cNvPicPr preferRelativeResize="0"/>
          <p:nvPr/>
        </p:nvPicPr>
        <p:blipFill rotWithShape="1">
          <a:blip r:embed="rId6">
            <a:alphaModFix/>
          </a:blip>
          <a:srcRect/>
          <a:stretch/>
        </p:blipFill>
        <p:spPr>
          <a:xfrm>
            <a:off x="4419599" y="1219200"/>
            <a:ext cx="4724399" cy="4800600"/>
          </a:xfrm>
          <a:prstGeom prst="rect">
            <a:avLst/>
          </a:prstGeom>
          <a:noFill/>
          <a:ln>
            <a:noFill/>
          </a:ln>
        </p:spPr>
      </p:pic>
      <p:sp>
        <p:nvSpPr>
          <p:cNvPr id="1137" name="Google Shape;1137;p10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141"/>
        <p:cNvGrpSpPr/>
        <p:nvPr/>
      </p:nvGrpSpPr>
      <p:grpSpPr>
        <a:xfrm>
          <a:off x="0" y="0"/>
          <a:ext cx="0" cy="0"/>
          <a:chOff x="0" y="0"/>
          <a:chExt cx="0" cy="0"/>
        </a:xfrm>
      </p:grpSpPr>
      <p:sp>
        <p:nvSpPr>
          <p:cNvPr id="1142" name="Google Shape;1142;p109"/>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Function</a:t>
            </a:r>
            <a:endParaRPr/>
          </a:p>
        </p:txBody>
      </p:sp>
      <p:sp>
        <p:nvSpPr>
          <p:cNvPr id="1143" name="Google Shape;1143;p10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75</a:t>
            </a:fld>
            <a:endParaRPr/>
          </a:p>
        </p:txBody>
      </p:sp>
      <p:grpSp>
        <p:nvGrpSpPr>
          <p:cNvPr id="1144" name="Google Shape;1144;p109"/>
          <p:cNvGrpSpPr/>
          <p:nvPr/>
        </p:nvGrpSpPr>
        <p:grpSpPr>
          <a:xfrm>
            <a:off x="0" y="6434328"/>
            <a:ext cx="9144000" cy="423671"/>
            <a:chOff x="0" y="6434328"/>
            <a:chExt cx="9144000" cy="423671"/>
          </a:xfrm>
        </p:grpSpPr>
        <p:sp>
          <p:nvSpPr>
            <p:cNvPr id="1145" name="Google Shape;1145;p10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6" name="Google Shape;1146;p10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7" name="Google Shape;1147;p10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48" name="Google Shape;1148;p10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149" name="Google Shape;1149;p109"/>
          <p:cNvPicPr preferRelativeResize="0"/>
          <p:nvPr/>
        </p:nvPicPr>
        <p:blipFill rotWithShape="1">
          <a:blip r:embed="rId5">
            <a:alphaModFix/>
          </a:blip>
          <a:srcRect/>
          <a:stretch/>
        </p:blipFill>
        <p:spPr>
          <a:xfrm>
            <a:off x="114300" y="800100"/>
            <a:ext cx="8915400" cy="5676900"/>
          </a:xfrm>
          <a:prstGeom prst="rect">
            <a:avLst/>
          </a:prstGeom>
          <a:noFill/>
          <a:ln>
            <a:noFill/>
          </a:ln>
        </p:spPr>
      </p:pic>
      <p:pic>
        <p:nvPicPr>
          <p:cNvPr id="1150" name="Google Shape;1150;p109"/>
          <p:cNvPicPr preferRelativeResize="0"/>
          <p:nvPr/>
        </p:nvPicPr>
        <p:blipFill rotWithShape="1">
          <a:blip r:embed="rId6">
            <a:alphaModFix/>
          </a:blip>
          <a:srcRect/>
          <a:stretch/>
        </p:blipFill>
        <p:spPr>
          <a:xfrm>
            <a:off x="3810000" y="4114800"/>
            <a:ext cx="4531059" cy="1381125"/>
          </a:xfrm>
          <a:prstGeom prst="rect">
            <a:avLst/>
          </a:prstGeom>
          <a:noFill/>
          <a:ln>
            <a:noFill/>
          </a:ln>
        </p:spPr>
      </p:pic>
      <p:sp>
        <p:nvSpPr>
          <p:cNvPr id="1151" name="Google Shape;1151;p10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155"/>
        <p:cNvGrpSpPr/>
        <p:nvPr/>
      </p:nvGrpSpPr>
      <p:grpSpPr>
        <a:xfrm>
          <a:off x="0" y="0"/>
          <a:ext cx="0" cy="0"/>
          <a:chOff x="0" y="0"/>
          <a:chExt cx="0" cy="0"/>
        </a:xfrm>
      </p:grpSpPr>
      <p:sp>
        <p:nvSpPr>
          <p:cNvPr id="1156" name="Google Shape;1156;p110"/>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7" name="Google Shape;1157;p110"/>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Friend Function</a:t>
            </a:r>
            <a:endParaRPr/>
          </a:p>
        </p:txBody>
      </p:sp>
      <p:sp>
        <p:nvSpPr>
          <p:cNvPr id="1158" name="Google Shape;1158;p11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76</a:t>
            </a:fld>
            <a:endParaRPr/>
          </a:p>
        </p:txBody>
      </p:sp>
      <p:grpSp>
        <p:nvGrpSpPr>
          <p:cNvPr id="1159" name="Google Shape;1159;p110"/>
          <p:cNvGrpSpPr/>
          <p:nvPr/>
        </p:nvGrpSpPr>
        <p:grpSpPr>
          <a:xfrm>
            <a:off x="0" y="6434328"/>
            <a:ext cx="9144000" cy="423671"/>
            <a:chOff x="0" y="6434328"/>
            <a:chExt cx="9144000" cy="423671"/>
          </a:xfrm>
        </p:grpSpPr>
        <p:sp>
          <p:nvSpPr>
            <p:cNvPr id="1160" name="Google Shape;1160;p11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1" name="Google Shape;1161;p11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2" name="Google Shape;1162;p11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63" name="Google Shape;1163;p11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164" name="Google Shape;1164;p110"/>
          <p:cNvPicPr preferRelativeResize="0"/>
          <p:nvPr/>
        </p:nvPicPr>
        <p:blipFill rotWithShape="1">
          <a:blip r:embed="rId5">
            <a:alphaModFix/>
          </a:blip>
          <a:srcRect/>
          <a:stretch/>
        </p:blipFill>
        <p:spPr>
          <a:xfrm>
            <a:off x="2286000" y="1066800"/>
            <a:ext cx="4363591" cy="2062788"/>
          </a:xfrm>
          <a:prstGeom prst="rect">
            <a:avLst/>
          </a:prstGeom>
          <a:noFill/>
          <a:ln>
            <a:noFill/>
          </a:ln>
        </p:spPr>
      </p:pic>
      <p:sp>
        <p:nvSpPr>
          <p:cNvPr id="1165" name="Google Shape;1165;p110"/>
          <p:cNvSpPr/>
          <p:nvPr/>
        </p:nvSpPr>
        <p:spPr>
          <a:xfrm>
            <a:off x="297353" y="3505200"/>
            <a:ext cx="8763000" cy="28931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Create a </a:t>
            </a:r>
            <a:r>
              <a:rPr lang="en-US" sz="2600" b="1" i="0" u="none" strike="noStrike" cap="none">
                <a:solidFill>
                  <a:srgbClr val="0070C0"/>
                </a:solidFill>
                <a:latin typeface="Calibri"/>
                <a:ea typeface="Calibri"/>
                <a:cs typeface="Calibri"/>
                <a:sym typeface="Calibri"/>
              </a:rPr>
              <a:t>class Corporate </a:t>
            </a:r>
            <a:r>
              <a:rPr lang="en-US" sz="2600" b="0" i="0" u="none" strike="noStrike" cap="none">
                <a:solidFill>
                  <a:schemeClr val="dk1"/>
                </a:solidFill>
                <a:latin typeface="Calibri"/>
                <a:ea typeface="Calibri"/>
                <a:cs typeface="Calibri"/>
                <a:sym typeface="Calibri"/>
              </a:rPr>
              <a:t>which contains </a:t>
            </a:r>
            <a:r>
              <a:rPr lang="en-US" sz="2600" b="1" i="0" u="none" strike="noStrike" cap="none">
                <a:solidFill>
                  <a:srgbClr val="0070C0"/>
                </a:solidFill>
                <a:latin typeface="Calibri"/>
                <a:ea typeface="Calibri"/>
                <a:cs typeface="Calibri"/>
                <a:sym typeface="Calibri"/>
              </a:rPr>
              <a:t>name of employee </a:t>
            </a:r>
            <a:r>
              <a:rPr lang="en-US" sz="2600" b="0" i="0" u="none" strike="noStrike" cap="none">
                <a:solidFill>
                  <a:schemeClr val="dk1"/>
                </a:solidFill>
                <a:latin typeface="Calibri"/>
                <a:ea typeface="Calibri"/>
                <a:cs typeface="Calibri"/>
                <a:sym typeface="Calibri"/>
              </a:rPr>
              <a:t>and </a:t>
            </a:r>
            <a:r>
              <a:rPr lang="en-US" sz="2600" b="1" i="0" u="none" strike="noStrike" cap="none">
                <a:solidFill>
                  <a:srgbClr val="0070C0"/>
                </a:solidFill>
                <a:latin typeface="Calibri"/>
                <a:ea typeface="Calibri"/>
                <a:cs typeface="Calibri"/>
                <a:sym typeface="Calibri"/>
              </a:rPr>
              <a:t>salary in float</a:t>
            </a:r>
            <a:r>
              <a:rPr lang="en-US" sz="2600" b="0" i="0" u="none" strike="noStrike" cap="none">
                <a:solidFill>
                  <a:schemeClr val="dk1"/>
                </a:solidFill>
                <a:latin typeface="Calibri"/>
                <a:ea typeface="Calibri"/>
                <a:cs typeface="Calibri"/>
                <a:sym typeface="Calibri"/>
              </a:rPr>
              <a:t>. Create another </a:t>
            </a:r>
            <a:r>
              <a:rPr lang="en-US" sz="2600" b="1" i="0" u="none" strike="noStrike" cap="none">
                <a:solidFill>
                  <a:srgbClr val="0070C0"/>
                </a:solidFill>
                <a:latin typeface="Calibri"/>
                <a:ea typeface="Calibri"/>
                <a:cs typeface="Calibri"/>
                <a:sym typeface="Calibri"/>
              </a:rPr>
              <a:t>class Education </a:t>
            </a:r>
            <a:r>
              <a:rPr lang="en-US" sz="2600" b="0" i="0" u="none" strike="noStrike" cap="none">
                <a:solidFill>
                  <a:schemeClr val="dk1"/>
                </a:solidFill>
                <a:latin typeface="Calibri"/>
                <a:ea typeface="Calibri"/>
                <a:cs typeface="Calibri"/>
                <a:sym typeface="Calibri"/>
              </a:rPr>
              <a:t>which contains </a:t>
            </a:r>
            <a:r>
              <a:rPr lang="en-US" sz="2600" b="1" i="0" u="none" strike="noStrike" cap="none">
                <a:solidFill>
                  <a:srgbClr val="0070C0"/>
                </a:solidFill>
                <a:latin typeface="Calibri"/>
                <a:ea typeface="Calibri"/>
                <a:cs typeface="Calibri"/>
                <a:sym typeface="Calibri"/>
              </a:rPr>
              <a:t>name of employee </a:t>
            </a:r>
            <a:r>
              <a:rPr lang="en-US" sz="2600" b="0" i="0" u="none" strike="noStrike" cap="none">
                <a:solidFill>
                  <a:schemeClr val="dk1"/>
                </a:solidFill>
                <a:latin typeface="Calibri"/>
                <a:ea typeface="Calibri"/>
                <a:cs typeface="Calibri"/>
                <a:sym typeface="Calibri"/>
              </a:rPr>
              <a:t>and </a:t>
            </a:r>
            <a:r>
              <a:rPr lang="en-US" sz="2600" b="1" i="0" u="none" strike="noStrike" cap="none">
                <a:solidFill>
                  <a:srgbClr val="0070C0"/>
                </a:solidFill>
                <a:latin typeface="Calibri"/>
                <a:ea typeface="Calibri"/>
                <a:cs typeface="Calibri"/>
                <a:sym typeface="Calibri"/>
              </a:rPr>
              <a:t>salary in float</a:t>
            </a:r>
            <a:r>
              <a:rPr lang="en-US" sz="2600" b="0" i="0" u="none" strike="noStrike" cap="none">
                <a:solidFill>
                  <a:schemeClr val="dk1"/>
                </a:solidFill>
                <a:latin typeface="Calibri"/>
                <a:ea typeface="Calibri"/>
                <a:cs typeface="Calibri"/>
                <a:sym typeface="Calibri"/>
              </a:rPr>
              <a:t>. Both the class have member function to </a:t>
            </a:r>
            <a:r>
              <a:rPr lang="en-US" sz="2600" b="1" i="0" u="none" strike="noStrike" cap="none">
                <a:solidFill>
                  <a:srgbClr val="0070C0"/>
                </a:solidFill>
                <a:latin typeface="Calibri"/>
                <a:ea typeface="Calibri"/>
                <a:cs typeface="Calibri"/>
                <a:sym typeface="Calibri"/>
              </a:rPr>
              <a:t>get</a:t>
            </a:r>
            <a:r>
              <a:rPr lang="en-US" sz="2600" b="0" i="0" u="none" strike="noStrike" cap="none">
                <a:solidFill>
                  <a:schemeClr val="dk1"/>
                </a:solidFill>
                <a:latin typeface="Calibri"/>
                <a:ea typeface="Calibri"/>
                <a:cs typeface="Calibri"/>
                <a:sym typeface="Calibri"/>
              </a:rPr>
              <a:t> and </a:t>
            </a:r>
            <a:r>
              <a:rPr lang="en-US" sz="2600" b="1" i="0" u="none" strike="noStrike" cap="none">
                <a:solidFill>
                  <a:srgbClr val="0070C0"/>
                </a:solidFill>
                <a:latin typeface="Calibri"/>
                <a:ea typeface="Calibri"/>
                <a:cs typeface="Calibri"/>
                <a:sym typeface="Calibri"/>
              </a:rPr>
              <a:t>print</a:t>
            </a:r>
            <a:r>
              <a:rPr lang="en-US" sz="2600" b="0" i="0" u="none" strike="noStrike" cap="none">
                <a:solidFill>
                  <a:schemeClr val="dk1"/>
                </a:solidFill>
                <a:latin typeface="Calibri"/>
                <a:ea typeface="Calibri"/>
                <a:cs typeface="Calibri"/>
                <a:sym typeface="Calibri"/>
              </a:rPr>
              <a:t> data. Write a non-member function </a:t>
            </a:r>
            <a:r>
              <a:rPr lang="en-US" sz="2600" b="1" i="0" u="none" strike="noStrike" cap="none">
                <a:solidFill>
                  <a:srgbClr val="0070C0"/>
                </a:solidFill>
                <a:latin typeface="Calibri"/>
                <a:ea typeface="Calibri"/>
                <a:cs typeface="Calibri"/>
                <a:sym typeface="Calibri"/>
              </a:rPr>
              <a:t>compare() </a:t>
            </a:r>
            <a:r>
              <a:rPr lang="en-US" sz="2600" b="0" i="0" u="none" strike="noStrike" cap="none">
                <a:solidFill>
                  <a:schemeClr val="dk1"/>
                </a:solidFill>
                <a:latin typeface="Calibri"/>
                <a:ea typeface="Calibri"/>
                <a:cs typeface="Calibri"/>
                <a:sym typeface="Calibri"/>
              </a:rPr>
              <a:t>which receives object of both the classes and compares the salary of employee in education and corporate field. Use the concept of </a:t>
            </a:r>
            <a:r>
              <a:rPr lang="en-US" sz="2600" b="1" i="0" u="none" strike="noStrike" cap="none">
                <a:solidFill>
                  <a:srgbClr val="FF0000"/>
                </a:solidFill>
                <a:latin typeface="Calibri"/>
                <a:ea typeface="Calibri"/>
                <a:cs typeface="Calibri"/>
                <a:sym typeface="Calibri"/>
              </a:rPr>
              <a:t>friend function</a:t>
            </a:r>
            <a:r>
              <a:rPr lang="en-US" sz="26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166" name="Google Shape;1166;p11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4"/>
                                        </p:tgtEl>
                                        <p:attrNameLst>
                                          <p:attrName>style.visibility</p:attrName>
                                        </p:attrNameLst>
                                      </p:cBhvr>
                                      <p:to>
                                        <p:strVal val="visible"/>
                                      </p:to>
                                    </p:set>
                                    <p:animEffect transition="in" filter="fade">
                                      <p:cBhvr>
                                        <p:cTn id="7" dur="1000"/>
                                        <p:tgtEl>
                                          <p:spTgt spid="11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5"/>
                                        </p:tgtEl>
                                        <p:attrNameLst>
                                          <p:attrName>style.visibility</p:attrName>
                                        </p:attrNameLst>
                                      </p:cBhvr>
                                      <p:to>
                                        <p:strVal val="visible"/>
                                      </p:to>
                                    </p:set>
                                    <p:animEffect transition="in" filter="fade">
                                      <p:cBhvr>
                                        <p:cTn id="12" dur="1000"/>
                                        <p:tgtEl>
                                          <p:spTgt spid="1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170"/>
        <p:cNvGrpSpPr/>
        <p:nvPr/>
      </p:nvGrpSpPr>
      <p:grpSpPr>
        <a:xfrm>
          <a:off x="0" y="0"/>
          <a:ext cx="0" cy="0"/>
          <a:chOff x="0" y="0"/>
          <a:chExt cx="0" cy="0"/>
        </a:xfrm>
      </p:grpSpPr>
      <p:sp>
        <p:nvSpPr>
          <p:cNvPr id="1171" name="Google Shape;1171;p111"/>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2" name="Google Shape;1172;p111"/>
          <p:cNvSpPr txBox="1">
            <a:spLocks noGrp="1"/>
          </p:cNvSpPr>
          <p:nvPr>
            <p:ph type="title"/>
          </p:nvPr>
        </p:nvSpPr>
        <p:spPr>
          <a:xfrm>
            <a:off x="30369" y="0"/>
            <a:ext cx="9144000" cy="996427"/>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sz="3200"/>
              <a:t>Member function of one class, 						friend function of another class</a:t>
            </a:r>
            <a:endParaRPr/>
          </a:p>
        </p:txBody>
      </p:sp>
      <p:sp>
        <p:nvSpPr>
          <p:cNvPr id="1173" name="Google Shape;1173;p11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77</a:t>
            </a:fld>
            <a:endParaRPr/>
          </a:p>
        </p:txBody>
      </p:sp>
      <p:grpSp>
        <p:nvGrpSpPr>
          <p:cNvPr id="1174" name="Google Shape;1174;p111"/>
          <p:cNvGrpSpPr/>
          <p:nvPr/>
        </p:nvGrpSpPr>
        <p:grpSpPr>
          <a:xfrm>
            <a:off x="0" y="6434328"/>
            <a:ext cx="9144000" cy="423671"/>
            <a:chOff x="0" y="6434328"/>
            <a:chExt cx="9144000" cy="423671"/>
          </a:xfrm>
        </p:grpSpPr>
        <p:sp>
          <p:nvSpPr>
            <p:cNvPr id="1175" name="Google Shape;1175;p11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6" name="Google Shape;1176;p11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7" name="Google Shape;1177;p11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78" name="Google Shape;1178;p11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179" name="Google Shape;1179;p111"/>
          <p:cNvSpPr txBox="1"/>
          <p:nvPr/>
        </p:nvSpPr>
        <p:spPr>
          <a:xfrm>
            <a:off x="248193" y="838200"/>
            <a:ext cx="8708353" cy="5738109"/>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1" i="0" u="none" strike="noStrike" cap="none">
                <a:solidFill>
                  <a:schemeClr val="dk1"/>
                </a:solidFill>
                <a:latin typeface="Calibri"/>
                <a:ea typeface="Calibri"/>
                <a:cs typeface="Calibri"/>
                <a:sym typeface="Calibri"/>
              </a:rPr>
              <a:t>Member functions of one class </a:t>
            </a:r>
            <a:r>
              <a:rPr lang="en-US" sz="2800" b="0" i="0" u="none" strike="noStrike" cap="none">
                <a:solidFill>
                  <a:schemeClr val="dk1"/>
                </a:solidFill>
                <a:latin typeface="Calibri"/>
                <a:ea typeface="Calibri"/>
                <a:cs typeface="Calibri"/>
                <a:sym typeface="Calibri"/>
              </a:rPr>
              <a:t>can be </a:t>
            </a:r>
            <a:r>
              <a:rPr lang="en-US" sz="2800" b="1" i="0" u="none" strike="noStrike" cap="none">
                <a:solidFill>
                  <a:schemeClr val="dk1"/>
                </a:solidFill>
                <a:latin typeface="Calibri"/>
                <a:ea typeface="Calibri"/>
                <a:cs typeface="Calibri"/>
                <a:sym typeface="Calibri"/>
              </a:rPr>
              <a:t>friend function of another class.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In such cases, they are defined using the </a:t>
            </a:r>
            <a:r>
              <a:rPr lang="en-US" sz="2800" b="1" i="0" u="none" strike="noStrike" cap="none">
                <a:solidFill>
                  <a:srgbClr val="0070C0"/>
                </a:solidFill>
                <a:latin typeface="Calibri"/>
                <a:ea typeface="Calibri"/>
                <a:cs typeface="Calibri"/>
                <a:sym typeface="Calibri"/>
              </a:rPr>
              <a:t>scope resolution operator</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NOTE:</a:t>
            </a:r>
            <a:r>
              <a:rPr lang="en-US" sz="2800" b="0" i="0" u="none" strike="noStrike" cap="none">
                <a:solidFill>
                  <a:schemeClr val="dk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Class containing member function should be defined first</a:t>
            </a:r>
            <a:endParaRPr sz="1400" b="0" i="0" u="none" strike="noStrike" cap="none">
              <a:solidFill>
                <a:srgbClr val="000000"/>
              </a:solidFill>
              <a:latin typeface="Arial"/>
              <a:ea typeface="Arial"/>
              <a:cs typeface="Arial"/>
              <a:sym typeface="Arial"/>
            </a:endParaRPr>
          </a:p>
        </p:txBody>
      </p:sp>
      <p:pic>
        <p:nvPicPr>
          <p:cNvPr id="1180" name="Google Shape;1180;p111"/>
          <p:cNvPicPr preferRelativeResize="0"/>
          <p:nvPr/>
        </p:nvPicPr>
        <p:blipFill rotWithShape="1">
          <a:blip r:embed="rId5">
            <a:alphaModFix/>
          </a:blip>
          <a:srcRect/>
          <a:stretch/>
        </p:blipFill>
        <p:spPr>
          <a:xfrm>
            <a:off x="944769" y="2667000"/>
            <a:ext cx="7315200" cy="3016675"/>
          </a:xfrm>
          <a:prstGeom prst="rect">
            <a:avLst/>
          </a:prstGeom>
          <a:noFill/>
          <a:ln>
            <a:noFill/>
          </a:ln>
        </p:spPr>
      </p:pic>
      <p:sp>
        <p:nvSpPr>
          <p:cNvPr id="1181" name="Google Shape;1181;p11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79">
                                            <p:txEl>
                                              <p:pRg st="0" end="0"/>
                                            </p:txEl>
                                          </p:spTgt>
                                        </p:tgtEl>
                                        <p:attrNameLst>
                                          <p:attrName>style.visibility</p:attrName>
                                        </p:attrNameLst>
                                      </p:cBhvr>
                                      <p:to>
                                        <p:strVal val="visible"/>
                                      </p:to>
                                    </p:set>
                                    <p:animEffect transition="in" filter="fade">
                                      <p:cBhvr>
                                        <p:cTn id="7" dur="1000"/>
                                        <p:tgtEl>
                                          <p:spTgt spid="1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79">
                                            <p:txEl>
                                              <p:pRg st="1" end="1"/>
                                            </p:txEl>
                                          </p:spTgt>
                                        </p:tgtEl>
                                        <p:attrNameLst>
                                          <p:attrName>style.visibility</p:attrName>
                                        </p:attrNameLst>
                                      </p:cBhvr>
                                      <p:to>
                                        <p:strVal val="visible"/>
                                      </p:to>
                                    </p:set>
                                    <p:animEffect transition="in" filter="fade">
                                      <p:cBhvr>
                                        <p:cTn id="12" dur="1000"/>
                                        <p:tgtEl>
                                          <p:spTgt spid="1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79">
                                            <p:txEl>
                                              <p:pRg st="2" end="2"/>
                                            </p:txEl>
                                          </p:spTgt>
                                        </p:tgtEl>
                                        <p:attrNameLst>
                                          <p:attrName>style.visibility</p:attrName>
                                        </p:attrNameLst>
                                      </p:cBhvr>
                                      <p:to>
                                        <p:strVal val="visible"/>
                                      </p:to>
                                    </p:set>
                                    <p:animEffect transition="in" filter="fade">
                                      <p:cBhvr>
                                        <p:cTn id="17" dur="1000"/>
                                        <p:tgtEl>
                                          <p:spTgt spid="1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79">
                                            <p:txEl>
                                              <p:pRg st="3" end="3"/>
                                            </p:txEl>
                                          </p:spTgt>
                                        </p:tgtEl>
                                        <p:attrNameLst>
                                          <p:attrName>style.visibility</p:attrName>
                                        </p:attrNameLst>
                                      </p:cBhvr>
                                      <p:to>
                                        <p:strVal val="visible"/>
                                      </p:to>
                                    </p:set>
                                    <p:animEffect transition="in" filter="fade">
                                      <p:cBhvr>
                                        <p:cTn id="22" dur="1000"/>
                                        <p:tgtEl>
                                          <p:spTgt spid="11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9">
                                            <p:txEl>
                                              <p:pRg st="4" end="4"/>
                                            </p:txEl>
                                          </p:spTgt>
                                        </p:tgtEl>
                                        <p:attrNameLst>
                                          <p:attrName>style.visibility</p:attrName>
                                        </p:attrNameLst>
                                      </p:cBhvr>
                                      <p:to>
                                        <p:strVal val="visible"/>
                                      </p:to>
                                    </p:set>
                                    <p:animEffect transition="in" filter="fade">
                                      <p:cBhvr>
                                        <p:cTn id="27" dur="1000"/>
                                        <p:tgtEl>
                                          <p:spTgt spid="11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79">
                                            <p:txEl>
                                              <p:pRg st="5" end="5"/>
                                            </p:txEl>
                                          </p:spTgt>
                                        </p:tgtEl>
                                        <p:attrNameLst>
                                          <p:attrName>style.visibility</p:attrName>
                                        </p:attrNameLst>
                                      </p:cBhvr>
                                      <p:to>
                                        <p:strVal val="visible"/>
                                      </p:to>
                                    </p:set>
                                    <p:animEffect transition="in" filter="fade">
                                      <p:cBhvr>
                                        <p:cTn id="32" dur="1000"/>
                                        <p:tgtEl>
                                          <p:spTgt spid="11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79">
                                            <p:txEl>
                                              <p:pRg st="6" end="6"/>
                                            </p:txEl>
                                          </p:spTgt>
                                        </p:tgtEl>
                                        <p:attrNameLst>
                                          <p:attrName>style.visibility</p:attrName>
                                        </p:attrNameLst>
                                      </p:cBhvr>
                                      <p:to>
                                        <p:strVal val="visible"/>
                                      </p:to>
                                    </p:set>
                                    <p:animEffect transition="in" filter="fade">
                                      <p:cBhvr>
                                        <p:cTn id="37" dur="1000"/>
                                        <p:tgtEl>
                                          <p:spTgt spid="11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79">
                                            <p:txEl>
                                              <p:pRg st="7" end="7"/>
                                            </p:txEl>
                                          </p:spTgt>
                                        </p:tgtEl>
                                        <p:attrNameLst>
                                          <p:attrName>style.visibility</p:attrName>
                                        </p:attrNameLst>
                                      </p:cBhvr>
                                      <p:to>
                                        <p:strVal val="visible"/>
                                      </p:to>
                                    </p:set>
                                    <p:animEffect transition="in" filter="fade">
                                      <p:cBhvr>
                                        <p:cTn id="42" dur="1000"/>
                                        <p:tgtEl>
                                          <p:spTgt spid="11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79">
                                            <p:txEl>
                                              <p:pRg st="8" end="8"/>
                                            </p:txEl>
                                          </p:spTgt>
                                        </p:tgtEl>
                                        <p:attrNameLst>
                                          <p:attrName>style.visibility</p:attrName>
                                        </p:attrNameLst>
                                      </p:cBhvr>
                                      <p:to>
                                        <p:strVal val="visible"/>
                                      </p:to>
                                    </p:set>
                                    <p:animEffect transition="in" filter="fade">
                                      <p:cBhvr>
                                        <p:cTn id="47" dur="1000"/>
                                        <p:tgtEl>
                                          <p:spTgt spid="117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179">
                                            <p:txEl>
                                              <p:pRg st="9" end="9"/>
                                            </p:txEl>
                                          </p:spTgt>
                                        </p:tgtEl>
                                        <p:attrNameLst>
                                          <p:attrName>style.visibility</p:attrName>
                                        </p:attrNameLst>
                                      </p:cBhvr>
                                      <p:to>
                                        <p:strVal val="visible"/>
                                      </p:to>
                                    </p:set>
                                    <p:animEffect transition="in" filter="fade">
                                      <p:cBhvr>
                                        <p:cTn id="52" dur="1000"/>
                                        <p:tgtEl>
                                          <p:spTgt spid="117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179">
                                            <p:txEl>
                                              <p:pRg st="10" end="10"/>
                                            </p:txEl>
                                          </p:spTgt>
                                        </p:tgtEl>
                                        <p:attrNameLst>
                                          <p:attrName>style.visibility</p:attrName>
                                        </p:attrNameLst>
                                      </p:cBhvr>
                                      <p:to>
                                        <p:strVal val="visible"/>
                                      </p:to>
                                    </p:set>
                                    <p:animEffect transition="in" filter="fade">
                                      <p:cBhvr>
                                        <p:cTn id="57" dur="1000"/>
                                        <p:tgtEl>
                                          <p:spTgt spid="1179">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180"/>
                                        </p:tgtEl>
                                        <p:attrNameLst>
                                          <p:attrName>style.visibility</p:attrName>
                                        </p:attrNameLst>
                                      </p:cBhvr>
                                      <p:to>
                                        <p:strVal val="visible"/>
                                      </p:to>
                                    </p:set>
                                    <p:animEffect transition="in" filter="fade">
                                      <p:cBhvr>
                                        <p:cTn id="62" dur="1000"/>
                                        <p:tgtEl>
                                          <p:spTgt spid="1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85"/>
        <p:cNvGrpSpPr/>
        <p:nvPr/>
      </p:nvGrpSpPr>
      <p:grpSpPr>
        <a:xfrm>
          <a:off x="0" y="0"/>
          <a:ext cx="0" cy="0"/>
          <a:chOff x="0" y="0"/>
          <a:chExt cx="0" cy="0"/>
        </a:xfrm>
      </p:grpSpPr>
      <p:sp>
        <p:nvSpPr>
          <p:cNvPr id="1186" name="Google Shape;1186;p112"/>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7" name="Google Shape;1187;p112"/>
          <p:cNvSpPr txBox="1">
            <a:spLocks noGrp="1"/>
          </p:cNvSpPr>
          <p:nvPr>
            <p:ph type="title"/>
          </p:nvPr>
        </p:nvSpPr>
        <p:spPr>
          <a:xfrm>
            <a:off x="30369" y="0"/>
            <a:ext cx="9144000" cy="996427"/>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sz="3200"/>
              <a:t>Member function of one class, 						friend function of another class</a:t>
            </a:r>
            <a:endParaRPr/>
          </a:p>
        </p:txBody>
      </p:sp>
      <p:sp>
        <p:nvSpPr>
          <p:cNvPr id="1188" name="Google Shape;1188;p11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78</a:t>
            </a:fld>
            <a:endParaRPr/>
          </a:p>
        </p:txBody>
      </p:sp>
      <p:grpSp>
        <p:nvGrpSpPr>
          <p:cNvPr id="1189" name="Google Shape;1189;p112"/>
          <p:cNvGrpSpPr/>
          <p:nvPr/>
        </p:nvGrpSpPr>
        <p:grpSpPr>
          <a:xfrm>
            <a:off x="0" y="6434328"/>
            <a:ext cx="9144000" cy="423671"/>
            <a:chOff x="0" y="6434328"/>
            <a:chExt cx="9144000" cy="423671"/>
          </a:xfrm>
        </p:grpSpPr>
        <p:sp>
          <p:nvSpPr>
            <p:cNvPr id="1190" name="Google Shape;1190;p11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1" name="Google Shape;1191;p11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2" name="Google Shape;1192;p11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193" name="Google Shape;1193;p11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194" name="Google Shape;1194;p112"/>
          <p:cNvSpPr txBox="1"/>
          <p:nvPr/>
        </p:nvSpPr>
        <p:spPr>
          <a:xfrm>
            <a:off x="248194" y="959730"/>
            <a:ext cx="8708353" cy="4876335"/>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Create a </a:t>
            </a:r>
            <a:r>
              <a:rPr lang="en-US" sz="2800" b="1" i="0" u="none" strike="noStrike" cap="none">
                <a:solidFill>
                  <a:srgbClr val="0070C0"/>
                </a:solidFill>
                <a:latin typeface="Calibri"/>
                <a:ea typeface="Calibri"/>
                <a:cs typeface="Calibri"/>
                <a:sym typeface="Calibri"/>
              </a:rPr>
              <a:t>class Customer </a:t>
            </a:r>
            <a:r>
              <a:rPr lang="en-US" sz="2800" b="0" i="0" u="none" strike="noStrike" cap="none">
                <a:solidFill>
                  <a:schemeClr val="dk1"/>
                </a:solidFill>
                <a:latin typeface="Calibri"/>
                <a:ea typeface="Calibri"/>
                <a:cs typeface="Calibri"/>
                <a:sym typeface="Calibri"/>
              </a:rPr>
              <a:t>having data members: </a:t>
            </a:r>
            <a:r>
              <a:rPr lang="en-US" sz="2800" b="1" i="0" u="none" strike="noStrike" cap="none">
                <a:solidFill>
                  <a:srgbClr val="0070C0"/>
                </a:solidFill>
                <a:latin typeface="Calibri"/>
                <a:ea typeface="Calibri"/>
                <a:cs typeface="Calibri"/>
                <a:sym typeface="Calibri"/>
              </a:rPr>
              <a:t>name of the customer</a:t>
            </a:r>
            <a:r>
              <a:rPr lang="en-US" sz="2800" b="0" i="0" u="none" strike="noStrike" cap="none">
                <a:solidFill>
                  <a:schemeClr val="dk1"/>
                </a:solidFill>
                <a:latin typeface="Calibri"/>
                <a:ea typeface="Calibri"/>
                <a:cs typeface="Calibri"/>
                <a:sym typeface="Calibri"/>
              </a:rPr>
              <a:t> and </a:t>
            </a:r>
            <a:r>
              <a:rPr lang="en-US" sz="2800" b="1" i="0" u="none" strike="noStrike" cap="none">
                <a:solidFill>
                  <a:srgbClr val="0070C0"/>
                </a:solidFill>
                <a:latin typeface="Calibri"/>
                <a:ea typeface="Calibri"/>
                <a:cs typeface="Calibri"/>
                <a:sym typeface="Calibri"/>
              </a:rPr>
              <a:t>customer number</a:t>
            </a:r>
            <a:r>
              <a:rPr lang="en-US" sz="2800" b="0" i="0" u="none" strike="noStrike" cap="none">
                <a:solidFill>
                  <a:schemeClr val="dk1"/>
                </a:solidFill>
                <a:latin typeface="Calibri"/>
                <a:ea typeface="Calibri"/>
                <a:cs typeface="Calibri"/>
                <a:sym typeface="Calibri"/>
              </a:rPr>
              <a:t> in integer and member function to </a:t>
            </a:r>
            <a:r>
              <a:rPr lang="en-US" sz="2800" b="1" i="0" u="none" strike="noStrike" cap="none">
                <a:solidFill>
                  <a:srgbClr val="0070C0"/>
                </a:solidFill>
                <a:latin typeface="Calibri"/>
                <a:ea typeface="Calibri"/>
                <a:cs typeface="Calibri"/>
                <a:sym typeface="Calibri"/>
              </a:rPr>
              <a:t>get</a:t>
            </a:r>
            <a:r>
              <a:rPr lang="en-US" sz="2800" b="0" i="0" u="none" strike="noStrike" cap="none">
                <a:solidFill>
                  <a:schemeClr val="dk1"/>
                </a:solidFill>
                <a:latin typeface="Calibri"/>
                <a:ea typeface="Calibri"/>
                <a:cs typeface="Calibri"/>
                <a:sym typeface="Calibri"/>
              </a:rPr>
              <a:t> customer data. Create another </a:t>
            </a:r>
            <a:r>
              <a:rPr lang="en-US" sz="2800" b="1" i="0" u="none" strike="noStrike" cap="none">
                <a:solidFill>
                  <a:srgbClr val="0070C0"/>
                </a:solidFill>
                <a:latin typeface="Calibri"/>
                <a:ea typeface="Calibri"/>
                <a:cs typeface="Calibri"/>
                <a:sym typeface="Calibri"/>
              </a:rPr>
              <a:t>class Manager</a:t>
            </a:r>
            <a:r>
              <a:rPr lang="en-US" sz="2800" b="0" i="0" u="none" strike="noStrike" cap="none">
                <a:solidFill>
                  <a:schemeClr val="dk1"/>
                </a:solidFill>
                <a:latin typeface="Calibri"/>
                <a:ea typeface="Calibri"/>
                <a:cs typeface="Calibri"/>
                <a:sym typeface="Calibri"/>
              </a:rPr>
              <a:t> having data members: </a:t>
            </a:r>
            <a:r>
              <a:rPr lang="en-US" sz="2800" b="1" i="0" u="none" strike="noStrike" cap="none">
                <a:solidFill>
                  <a:srgbClr val="0070C0"/>
                </a:solidFill>
                <a:latin typeface="Calibri"/>
                <a:ea typeface="Calibri"/>
                <a:cs typeface="Calibri"/>
                <a:sym typeface="Calibri"/>
              </a:rPr>
              <a:t>name of manager </a:t>
            </a:r>
            <a:r>
              <a:rPr lang="en-US" sz="2800" b="0" i="0" u="none" strike="noStrike" cap="none">
                <a:solidFill>
                  <a:schemeClr val="dk1"/>
                </a:solidFill>
                <a:latin typeface="Calibri"/>
                <a:ea typeface="Calibri"/>
                <a:cs typeface="Calibri"/>
                <a:sym typeface="Calibri"/>
              </a:rPr>
              <a:t>and </a:t>
            </a:r>
            <a:r>
              <a:rPr lang="en-US" sz="2800" b="1" i="0" u="none" strike="noStrike" cap="none">
                <a:solidFill>
                  <a:srgbClr val="0070C0"/>
                </a:solidFill>
                <a:latin typeface="Calibri"/>
                <a:ea typeface="Calibri"/>
                <a:cs typeface="Calibri"/>
                <a:sym typeface="Calibri"/>
              </a:rPr>
              <a:t>employee id </a:t>
            </a:r>
            <a:r>
              <a:rPr lang="en-US" sz="2800" b="0" i="0" u="none" strike="noStrike" cap="none">
                <a:solidFill>
                  <a:schemeClr val="dk1"/>
                </a:solidFill>
                <a:latin typeface="Calibri"/>
                <a:ea typeface="Calibri"/>
                <a:cs typeface="Calibri"/>
                <a:sym typeface="Calibri"/>
              </a:rPr>
              <a:t>in integer and member function to </a:t>
            </a:r>
            <a:r>
              <a:rPr lang="en-US" sz="2800" b="1" i="0" u="none" strike="noStrike" cap="none">
                <a:solidFill>
                  <a:srgbClr val="0070C0"/>
                </a:solidFill>
                <a:latin typeface="Calibri"/>
                <a:ea typeface="Calibri"/>
                <a:cs typeface="Calibri"/>
                <a:sym typeface="Calibri"/>
              </a:rPr>
              <a:t>get</a:t>
            </a:r>
            <a:r>
              <a:rPr lang="en-US" sz="2800" b="0" i="0" u="none" strike="noStrike" cap="none">
                <a:solidFill>
                  <a:schemeClr val="dk1"/>
                </a:solidFill>
                <a:latin typeface="Calibri"/>
                <a:ea typeface="Calibri"/>
                <a:cs typeface="Calibri"/>
                <a:sym typeface="Calibri"/>
              </a:rPr>
              <a:t> managers data. Class Manager also have member function </a:t>
            </a:r>
            <a:r>
              <a:rPr lang="en-US" sz="2800" b="1" i="0" u="none" strike="noStrike" cap="none">
                <a:solidFill>
                  <a:srgbClr val="0070C0"/>
                </a:solidFill>
                <a:latin typeface="Calibri"/>
                <a:ea typeface="Calibri"/>
                <a:cs typeface="Calibri"/>
                <a:sym typeface="Calibri"/>
              </a:rPr>
              <a:t>get_cust_data () </a:t>
            </a:r>
            <a:r>
              <a:rPr lang="en-US" sz="2800" b="0" i="0" u="none" strike="noStrike" cap="none">
                <a:solidFill>
                  <a:schemeClr val="dk1"/>
                </a:solidFill>
                <a:latin typeface="Calibri"/>
                <a:ea typeface="Calibri"/>
                <a:cs typeface="Calibri"/>
                <a:sym typeface="Calibri"/>
              </a:rPr>
              <a:t>which takes objects of class Customer as input and prints the customers details and is a friend function of class Customer . Write a main () function to test all this function. Use the concepts of </a:t>
            </a:r>
            <a:r>
              <a:rPr lang="en-US" sz="2800" b="1" i="0" u="none" strike="noStrike" cap="none">
                <a:solidFill>
                  <a:srgbClr val="FF0000"/>
                </a:solidFill>
                <a:latin typeface="Calibri"/>
                <a:ea typeface="Calibri"/>
                <a:cs typeface="Calibri"/>
                <a:sym typeface="Calibri"/>
              </a:rPr>
              <a:t>Member function of one class can be a Friend Function of another class</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p:txBody>
      </p:sp>
      <p:sp>
        <p:nvSpPr>
          <p:cNvPr id="1195" name="Google Shape;1195;p11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94">
                                            <p:txEl>
                                              <p:pRg st="0" end="0"/>
                                            </p:txEl>
                                          </p:spTgt>
                                        </p:tgtEl>
                                        <p:attrNameLst>
                                          <p:attrName>style.visibility</p:attrName>
                                        </p:attrNameLst>
                                      </p:cBhvr>
                                      <p:to>
                                        <p:strVal val="visible"/>
                                      </p:to>
                                    </p:set>
                                    <p:animEffect transition="in" filter="fade">
                                      <p:cBhvr>
                                        <p:cTn id="7" dur="1000"/>
                                        <p:tgtEl>
                                          <p:spTgt spid="11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113"/>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1" name="Google Shape;1201;p113"/>
          <p:cNvSpPr txBox="1">
            <a:spLocks noGrp="1"/>
          </p:cNvSpPr>
          <p:nvPr>
            <p:ph type="title"/>
          </p:nvPr>
        </p:nvSpPr>
        <p:spPr>
          <a:xfrm>
            <a:off x="30369" y="0"/>
            <a:ext cx="9144000" cy="996427"/>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sz="3200"/>
              <a:t>Member function of one class, 						friend function of another class</a:t>
            </a:r>
            <a:endParaRPr/>
          </a:p>
        </p:txBody>
      </p:sp>
      <p:sp>
        <p:nvSpPr>
          <p:cNvPr id="1202" name="Google Shape;1202;p11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79</a:t>
            </a:fld>
            <a:endParaRPr/>
          </a:p>
        </p:txBody>
      </p:sp>
      <p:grpSp>
        <p:nvGrpSpPr>
          <p:cNvPr id="1203" name="Google Shape;1203;p113"/>
          <p:cNvGrpSpPr/>
          <p:nvPr/>
        </p:nvGrpSpPr>
        <p:grpSpPr>
          <a:xfrm>
            <a:off x="0" y="6434328"/>
            <a:ext cx="9144000" cy="423671"/>
            <a:chOff x="0" y="6434328"/>
            <a:chExt cx="9144000" cy="423671"/>
          </a:xfrm>
        </p:grpSpPr>
        <p:sp>
          <p:nvSpPr>
            <p:cNvPr id="1204" name="Google Shape;1204;p11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5" name="Google Shape;1205;p11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6" name="Google Shape;1206;p11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07" name="Google Shape;1207;p11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208" name="Google Shape;1208;p113"/>
          <p:cNvPicPr preferRelativeResize="0"/>
          <p:nvPr/>
        </p:nvPicPr>
        <p:blipFill rotWithShape="1">
          <a:blip r:embed="rId5">
            <a:alphaModFix/>
          </a:blip>
          <a:srcRect/>
          <a:stretch/>
        </p:blipFill>
        <p:spPr>
          <a:xfrm>
            <a:off x="171450" y="992126"/>
            <a:ext cx="6915150" cy="5484873"/>
          </a:xfrm>
          <a:prstGeom prst="rect">
            <a:avLst/>
          </a:prstGeom>
          <a:noFill/>
          <a:ln>
            <a:noFill/>
          </a:ln>
        </p:spPr>
      </p:pic>
      <p:sp>
        <p:nvSpPr>
          <p:cNvPr id="1209" name="Google Shape;1209;p11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42"/>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 name="Google Shape;140;p42"/>
          <p:cNvSpPr txBox="1">
            <a:spLocks noGrp="1"/>
          </p:cNvSpPr>
          <p:nvPr>
            <p:ph type="title"/>
          </p:nvPr>
        </p:nvSpPr>
        <p:spPr>
          <a:xfrm>
            <a:off x="269240" y="129286"/>
            <a:ext cx="8638666"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Function Prototyping / Declaration</a:t>
            </a:r>
            <a:endParaRPr/>
          </a:p>
        </p:txBody>
      </p:sp>
      <p:sp>
        <p:nvSpPr>
          <p:cNvPr id="141" name="Google Shape;141;p4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a:t>
            </a:fld>
            <a:endParaRPr/>
          </a:p>
        </p:txBody>
      </p:sp>
      <p:sp>
        <p:nvSpPr>
          <p:cNvPr id="142" name="Google Shape;142;p42"/>
          <p:cNvSpPr txBox="1"/>
          <p:nvPr/>
        </p:nvSpPr>
        <p:spPr>
          <a:xfrm>
            <a:off x="248193" y="910858"/>
            <a:ext cx="8708353" cy="1429232"/>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It was introduced first in C++, ANSI C adopt it later on.</a:t>
            </a:r>
            <a:endParaRPr sz="28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While C++ makes the prototyping </a:t>
            </a:r>
            <a:r>
              <a:rPr lang="en-US" sz="2800" b="1" i="0" u="none" strike="noStrike" cap="none">
                <a:solidFill>
                  <a:srgbClr val="0070C0"/>
                </a:solidFill>
                <a:latin typeface="Calibri"/>
                <a:ea typeface="Calibri"/>
                <a:cs typeface="Calibri"/>
                <a:sym typeface="Calibri"/>
              </a:rPr>
              <a:t>essential</a:t>
            </a:r>
            <a:r>
              <a:rPr lang="en-US" sz="2800" b="0" i="0" u="none" strike="noStrike" cap="none">
                <a:solidFill>
                  <a:schemeClr val="dk1"/>
                </a:solidFill>
                <a:latin typeface="Calibri"/>
                <a:ea typeface="Calibri"/>
                <a:cs typeface="Calibri"/>
                <a:sym typeface="Calibri"/>
              </a:rPr>
              <a:t>, ANSI C makes it </a:t>
            </a:r>
            <a:r>
              <a:rPr lang="en-US" sz="2800" b="1" i="0" u="none" strike="noStrike" cap="none">
                <a:solidFill>
                  <a:srgbClr val="0070C0"/>
                </a:solidFill>
                <a:latin typeface="Calibri"/>
                <a:ea typeface="Calibri"/>
                <a:cs typeface="Calibri"/>
                <a:sym typeface="Calibri"/>
              </a:rPr>
              <a:t>optional</a:t>
            </a:r>
            <a:r>
              <a:rPr lang="en-US" sz="2800" b="0" i="0" u="none" strike="noStrike" cap="none">
                <a:solidFill>
                  <a:schemeClr val="dk1"/>
                </a:solidFill>
                <a:latin typeface="Calibri"/>
                <a:ea typeface="Calibri"/>
                <a:cs typeface="Calibri"/>
                <a:sym typeface="Calibri"/>
              </a:rPr>
              <a:t>.</a:t>
            </a:r>
            <a:endParaRPr/>
          </a:p>
        </p:txBody>
      </p:sp>
      <p:grpSp>
        <p:nvGrpSpPr>
          <p:cNvPr id="143" name="Google Shape;143;p42"/>
          <p:cNvGrpSpPr/>
          <p:nvPr/>
        </p:nvGrpSpPr>
        <p:grpSpPr>
          <a:xfrm>
            <a:off x="0" y="6434328"/>
            <a:ext cx="9144000" cy="423671"/>
            <a:chOff x="0" y="6434328"/>
            <a:chExt cx="9144000" cy="423671"/>
          </a:xfrm>
        </p:grpSpPr>
        <p:sp>
          <p:nvSpPr>
            <p:cNvPr id="144" name="Google Shape;144;p4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 name="Google Shape;145;p4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6" name="Google Shape;146;p4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7" name="Google Shape;147;p4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48" name="Google Shape;148;p42"/>
          <p:cNvPicPr preferRelativeResize="0"/>
          <p:nvPr/>
        </p:nvPicPr>
        <p:blipFill rotWithShape="1">
          <a:blip r:embed="rId5">
            <a:alphaModFix/>
          </a:blip>
          <a:srcRect/>
          <a:stretch/>
        </p:blipFill>
        <p:spPr>
          <a:xfrm>
            <a:off x="4038600" y="2395752"/>
            <a:ext cx="1847850" cy="2552700"/>
          </a:xfrm>
          <a:prstGeom prst="rect">
            <a:avLst/>
          </a:prstGeom>
          <a:noFill/>
          <a:ln>
            <a:noFill/>
          </a:ln>
        </p:spPr>
      </p:pic>
      <p:sp>
        <p:nvSpPr>
          <p:cNvPr id="149" name="Google Shape;149;p42"/>
          <p:cNvSpPr txBox="1"/>
          <p:nvPr/>
        </p:nvSpPr>
        <p:spPr>
          <a:xfrm>
            <a:off x="990600" y="5181600"/>
            <a:ext cx="746760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FF0000"/>
                </a:solidFill>
                <a:latin typeface="Calibri"/>
                <a:ea typeface="Calibri"/>
                <a:cs typeface="Calibri"/>
                <a:sym typeface="Calibri"/>
              </a:rPr>
              <a:t>NOTE: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Calibri"/>
                <a:ea typeface="Calibri"/>
                <a:cs typeface="Calibri"/>
                <a:sym typeface="Calibri"/>
              </a:rPr>
              <a:t>Try above program in C and C++. Notice the difference </a:t>
            </a:r>
            <a:endParaRPr sz="1400" b="0" i="0" u="none" strike="noStrike" cap="none">
              <a:solidFill>
                <a:srgbClr val="000000"/>
              </a:solidFill>
              <a:latin typeface="Arial"/>
              <a:ea typeface="Arial"/>
              <a:cs typeface="Arial"/>
              <a:sym typeface="Arial"/>
            </a:endParaRPr>
          </a:p>
        </p:txBody>
      </p:sp>
      <p:sp>
        <p:nvSpPr>
          <p:cNvPr id="150" name="Google Shape;150;p4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animEffect transition="in" filter="fade">
                                      <p:cBhvr>
                                        <p:cTn id="7" dur="1000"/>
                                        <p:tgtEl>
                                          <p:spTgt spid="1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fade">
                                      <p:cBhvr>
                                        <p:cTn id="12" dur="1000"/>
                                        <p:tgtEl>
                                          <p:spTgt spid="1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8"/>
                                        </p:tgtEl>
                                        <p:attrNameLst>
                                          <p:attrName>style.visibility</p:attrName>
                                        </p:attrNameLst>
                                      </p:cBhvr>
                                      <p:to>
                                        <p:strVal val="visible"/>
                                      </p:to>
                                    </p:set>
                                    <p:animEffect transition="in" filter="fade">
                                      <p:cBhvr>
                                        <p:cTn id="17" dur="1000"/>
                                        <p:tgtEl>
                                          <p:spTgt spid="14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sp>
        <p:nvSpPr>
          <p:cNvPr id="1214" name="Google Shape;1214;p114"/>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5" name="Google Shape;1215;p114"/>
          <p:cNvSpPr txBox="1">
            <a:spLocks noGrp="1"/>
          </p:cNvSpPr>
          <p:nvPr>
            <p:ph type="title"/>
          </p:nvPr>
        </p:nvSpPr>
        <p:spPr>
          <a:xfrm>
            <a:off x="30369" y="0"/>
            <a:ext cx="9144000" cy="996427"/>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sz="3200"/>
              <a:t>Member function of one class, 						friend function of another class</a:t>
            </a:r>
            <a:endParaRPr/>
          </a:p>
        </p:txBody>
      </p:sp>
      <p:sp>
        <p:nvSpPr>
          <p:cNvPr id="1216" name="Google Shape;1216;p11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80</a:t>
            </a:fld>
            <a:endParaRPr/>
          </a:p>
        </p:txBody>
      </p:sp>
      <p:grpSp>
        <p:nvGrpSpPr>
          <p:cNvPr id="1217" name="Google Shape;1217;p114"/>
          <p:cNvGrpSpPr/>
          <p:nvPr/>
        </p:nvGrpSpPr>
        <p:grpSpPr>
          <a:xfrm>
            <a:off x="0" y="6434328"/>
            <a:ext cx="9144000" cy="423671"/>
            <a:chOff x="0" y="6434328"/>
            <a:chExt cx="9144000" cy="423671"/>
          </a:xfrm>
        </p:grpSpPr>
        <p:sp>
          <p:nvSpPr>
            <p:cNvPr id="1218" name="Google Shape;1218;p11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9" name="Google Shape;1219;p11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20" name="Google Shape;1220;p11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21" name="Google Shape;1221;p11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222" name="Google Shape;1222;p114"/>
          <p:cNvPicPr preferRelativeResize="0"/>
          <p:nvPr/>
        </p:nvPicPr>
        <p:blipFill rotWithShape="1">
          <a:blip r:embed="rId5">
            <a:alphaModFix/>
          </a:blip>
          <a:srcRect/>
          <a:stretch/>
        </p:blipFill>
        <p:spPr>
          <a:xfrm>
            <a:off x="255587" y="1072628"/>
            <a:ext cx="7745413" cy="5099572"/>
          </a:xfrm>
          <a:prstGeom prst="rect">
            <a:avLst/>
          </a:prstGeom>
          <a:noFill/>
          <a:ln>
            <a:noFill/>
          </a:ln>
        </p:spPr>
      </p:pic>
      <p:pic>
        <p:nvPicPr>
          <p:cNvPr id="1223" name="Google Shape;1223;p114"/>
          <p:cNvPicPr preferRelativeResize="0"/>
          <p:nvPr/>
        </p:nvPicPr>
        <p:blipFill rotWithShape="1">
          <a:blip r:embed="rId6">
            <a:alphaModFix/>
          </a:blip>
          <a:srcRect/>
          <a:stretch/>
        </p:blipFill>
        <p:spPr>
          <a:xfrm>
            <a:off x="4495800" y="2842880"/>
            <a:ext cx="4104131" cy="3176920"/>
          </a:xfrm>
          <a:prstGeom prst="rect">
            <a:avLst/>
          </a:prstGeom>
          <a:noFill/>
          <a:ln>
            <a:noFill/>
          </a:ln>
        </p:spPr>
      </p:pic>
      <p:sp>
        <p:nvSpPr>
          <p:cNvPr id="1224" name="Google Shape;1224;p11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228"/>
        <p:cNvGrpSpPr/>
        <p:nvPr/>
      </p:nvGrpSpPr>
      <p:grpSpPr>
        <a:xfrm>
          <a:off x="0" y="0"/>
          <a:ext cx="0" cy="0"/>
          <a:chOff x="0" y="0"/>
          <a:chExt cx="0" cy="0"/>
        </a:xfrm>
      </p:grpSpPr>
      <p:sp>
        <p:nvSpPr>
          <p:cNvPr id="1229" name="Google Shape;1229;p115"/>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Function</a:t>
            </a:r>
            <a:endParaRPr/>
          </a:p>
        </p:txBody>
      </p:sp>
      <p:sp>
        <p:nvSpPr>
          <p:cNvPr id="1230" name="Google Shape;1230;p11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81</a:t>
            </a:fld>
            <a:endParaRPr/>
          </a:p>
        </p:txBody>
      </p:sp>
      <p:grpSp>
        <p:nvGrpSpPr>
          <p:cNvPr id="1231" name="Google Shape;1231;p115"/>
          <p:cNvGrpSpPr/>
          <p:nvPr/>
        </p:nvGrpSpPr>
        <p:grpSpPr>
          <a:xfrm>
            <a:off x="0" y="6434328"/>
            <a:ext cx="9144000" cy="423671"/>
            <a:chOff x="0" y="6434328"/>
            <a:chExt cx="9144000" cy="423671"/>
          </a:xfrm>
        </p:grpSpPr>
        <p:sp>
          <p:nvSpPr>
            <p:cNvPr id="1232" name="Google Shape;1232;p11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3" name="Google Shape;1233;p11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4" name="Google Shape;1234;p11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35" name="Google Shape;1235;p11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36" name="Google Shape;1236;p115"/>
          <p:cNvSpPr txBox="1"/>
          <p:nvPr/>
        </p:nvSpPr>
        <p:spPr>
          <a:xfrm>
            <a:off x="171844" y="935346"/>
            <a:ext cx="8708353" cy="4537781"/>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Create a </a:t>
            </a:r>
            <a:r>
              <a:rPr lang="en-US" sz="2600" b="1" i="0" u="none" strike="noStrike" cap="none">
                <a:solidFill>
                  <a:srgbClr val="0070C0"/>
                </a:solidFill>
                <a:latin typeface="Calibri"/>
                <a:ea typeface="Calibri"/>
                <a:cs typeface="Calibri"/>
                <a:sym typeface="Calibri"/>
              </a:rPr>
              <a:t>class LAND </a:t>
            </a:r>
            <a:r>
              <a:rPr lang="en-US" sz="2600" b="0" i="0" u="none" strike="noStrike" cap="none">
                <a:solidFill>
                  <a:schemeClr val="dk1"/>
                </a:solidFill>
                <a:latin typeface="Calibri"/>
                <a:ea typeface="Calibri"/>
                <a:cs typeface="Calibri"/>
                <a:sym typeface="Calibri"/>
              </a:rPr>
              <a:t>having data members: </a:t>
            </a:r>
            <a:r>
              <a:rPr lang="en-US" sz="2600" b="1" i="0" u="none" strike="noStrike" cap="none">
                <a:solidFill>
                  <a:srgbClr val="0070C0"/>
                </a:solidFill>
                <a:latin typeface="Calibri"/>
                <a:ea typeface="Calibri"/>
                <a:cs typeface="Calibri"/>
                <a:sym typeface="Calibri"/>
              </a:rPr>
              <a:t>length, width, area1</a:t>
            </a:r>
            <a:r>
              <a:rPr lang="en-US" sz="2600" b="0" i="0" u="none" strike="noStrike" cap="none">
                <a:solidFill>
                  <a:schemeClr val="dk1"/>
                </a:solidFill>
                <a:latin typeface="Calibri"/>
                <a:ea typeface="Calibri"/>
                <a:cs typeface="Calibri"/>
                <a:sym typeface="Calibri"/>
              </a:rPr>
              <a:t>. Write member functions to </a:t>
            </a:r>
            <a:r>
              <a:rPr lang="en-US" sz="2600" b="1" i="0" u="none" strike="noStrike" cap="none">
                <a:solidFill>
                  <a:srgbClr val="0070C0"/>
                </a:solidFill>
                <a:latin typeface="Calibri"/>
                <a:ea typeface="Calibri"/>
                <a:cs typeface="Calibri"/>
                <a:sym typeface="Calibri"/>
              </a:rPr>
              <a:t>read</a:t>
            </a:r>
            <a:r>
              <a:rPr lang="en-US" sz="2600" b="0" i="0" u="none" strike="noStrike" cap="none">
                <a:solidFill>
                  <a:schemeClr val="dk1"/>
                </a:solidFill>
                <a:latin typeface="Calibri"/>
                <a:ea typeface="Calibri"/>
                <a:cs typeface="Calibri"/>
                <a:sym typeface="Calibri"/>
              </a:rPr>
              <a:t> and </a:t>
            </a:r>
            <a:r>
              <a:rPr lang="en-US" sz="2600" b="1" i="0" u="none" strike="noStrike" cap="none">
                <a:solidFill>
                  <a:srgbClr val="0070C0"/>
                </a:solidFill>
                <a:latin typeface="Calibri"/>
                <a:ea typeface="Calibri"/>
                <a:cs typeface="Calibri"/>
                <a:sym typeface="Calibri"/>
              </a:rPr>
              <a:t>display</a:t>
            </a:r>
            <a:r>
              <a:rPr lang="en-US" sz="2600" b="0" i="0" u="none" strike="noStrike" cap="none">
                <a:solidFill>
                  <a:schemeClr val="dk1"/>
                </a:solidFill>
                <a:latin typeface="Calibri"/>
                <a:ea typeface="Calibri"/>
                <a:cs typeface="Calibri"/>
                <a:sym typeface="Calibri"/>
              </a:rPr>
              <a:t> the data of land. Also, calculates the area of the land. Create another </a:t>
            </a:r>
            <a:r>
              <a:rPr lang="en-US" sz="2600" b="1" i="0" u="none" strike="noStrike" cap="none">
                <a:solidFill>
                  <a:srgbClr val="0070C0"/>
                </a:solidFill>
                <a:latin typeface="Calibri"/>
                <a:ea typeface="Calibri"/>
                <a:cs typeface="Calibri"/>
                <a:sym typeface="Calibri"/>
              </a:rPr>
              <a:t>class TILES </a:t>
            </a:r>
            <a:r>
              <a:rPr lang="en-US" sz="2600" b="0" i="0" u="none" strike="noStrike" cap="none">
                <a:solidFill>
                  <a:schemeClr val="dk1"/>
                </a:solidFill>
                <a:latin typeface="Calibri"/>
                <a:ea typeface="Calibri"/>
                <a:cs typeface="Calibri"/>
                <a:sym typeface="Calibri"/>
              </a:rPr>
              <a:t>having data members</a:t>
            </a:r>
            <a:r>
              <a:rPr lang="en-US" sz="2600" b="1" i="0" u="none" strike="noStrike" cap="none">
                <a:solidFill>
                  <a:srgbClr val="0070C0"/>
                </a:solidFill>
                <a:latin typeface="Calibri"/>
                <a:ea typeface="Calibri"/>
                <a:cs typeface="Calibri"/>
                <a:sym typeface="Calibri"/>
              </a:rPr>
              <a:t>: l, w, area2</a:t>
            </a:r>
            <a:r>
              <a:rPr lang="en-US" sz="2600" b="0" i="0" u="none" strike="noStrike" cap="none">
                <a:solidFill>
                  <a:schemeClr val="dk1"/>
                </a:solidFill>
                <a:latin typeface="Calibri"/>
                <a:ea typeface="Calibri"/>
                <a:cs typeface="Calibri"/>
                <a:sym typeface="Calibri"/>
              </a:rPr>
              <a:t>. Write a member function to </a:t>
            </a:r>
            <a:r>
              <a:rPr lang="en-US" sz="2600" b="1" i="0" u="none" strike="noStrike" cap="none">
                <a:solidFill>
                  <a:srgbClr val="0070C0"/>
                </a:solidFill>
                <a:latin typeface="Calibri"/>
                <a:ea typeface="Calibri"/>
                <a:cs typeface="Calibri"/>
                <a:sym typeface="Calibri"/>
              </a:rPr>
              <a:t>get</a:t>
            </a:r>
            <a:r>
              <a:rPr lang="en-US" sz="2600" b="0" i="0" u="none" strike="noStrike" cap="none">
                <a:solidFill>
                  <a:schemeClr val="dk1"/>
                </a:solidFill>
                <a:latin typeface="Calibri"/>
                <a:ea typeface="Calibri"/>
                <a:cs typeface="Calibri"/>
                <a:sym typeface="Calibri"/>
              </a:rPr>
              <a:t> the data of tile. Calculate the area of one tile. Class TILE has a</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member function named </a:t>
            </a:r>
            <a:r>
              <a:rPr lang="en-US" sz="2600" b="1" i="0" u="none" strike="noStrike" cap="none">
                <a:solidFill>
                  <a:srgbClr val="0070C0"/>
                </a:solidFill>
                <a:latin typeface="Calibri"/>
                <a:ea typeface="Calibri"/>
                <a:cs typeface="Calibri"/>
                <a:sym typeface="Calibri"/>
              </a:rPr>
              <a:t>number_of_tiles() </a:t>
            </a:r>
            <a:r>
              <a:rPr lang="en-US" sz="2600" b="0" i="0" u="none" strike="noStrike" cap="none">
                <a:solidFill>
                  <a:schemeClr val="dk1"/>
                </a:solidFill>
                <a:latin typeface="Calibri"/>
                <a:ea typeface="Calibri"/>
                <a:cs typeface="Calibri"/>
                <a:sym typeface="Calibri"/>
              </a:rPr>
              <a:t>which is a friend of class LAND and takes the object of class LAND by reference which calculates the number of tiles which can be put over the land area. Write the main function to test all the functions. Use the concept of </a:t>
            </a:r>
            <a:r>
              <a:rPr lang="en-US" sz="2600" b="1" i="0" u="none" strike="noStrike" cap="none">
                <a:solidFill>
                  <a:srgbClr val="FF0000"/>
                </a:solidFill>
                <a:latin typeface="Calibri"/>
                <a:ea typeface="Calibri"/>
                <a:cs typeface="Calibri"/>
                <a:sym typeface="Calibri"/>
              </a:rPr>
              <a:t>member function of one class can be a friend function of another class.</a:t>
            </a:r>
            <a:endParaRPr sz="1400" b="0" i="0" u="none" strike="noStrike" cap="none">
              <a:solidFill>
                <a:srgbClr val="000000"/>
              </a:solidFill>
              <a:latin typeface="Arial"/>
              <a:ea typeface="Arial"/>
              <a:cs typeface="Arial"/>
              <a:sym typeface="Arial"/>
            </a:endParaRPr>
          </a:p>
        </p:txBody>
      </p:sp>
      <p:sp>
        <p:nvSpPr>
          <p:cNvPr id="1237" name="Google Shape;1237;p115"/>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38" name="Google Shape;1238;p11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6"/>
                                        </p:tgtEl>
                                        <p:attrNameLst>
                                          <p:attrName>style.visibility</p:attrName>
                                        </p:attrNameLst>
                                      </p:cBhvr>
                                      <p:to>
                                        <p:strVal val="visible"/>
                                      </p:to>
                                    </p:set>
                                    <p:animEffect transition="in" filter="fade">
                                      <p:cBhvr>
                                        <p:cTn id="7" dur="1000"/>
                                        <p:tgtEl>
                                          <p:spTgt spid="1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116"/>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Function</a:t>
            </a:r>
            <a:endParaRPr/>
          </a:p>
        </p:txBody>
      </p:sp>
      <p:sp>
        <p:nvSpPr>
          <p:cNvPr id="1244" name="Google Shape;1244;p11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82</a:t>
            </a:fld>
            <a:endParaRPr/>
          </a:p>
        </p:txBody>
      </p:sp>
      <p:grpSp>
        <p:nvGrpSpPr>
          <p:cNvPr id="1245" name="Google Shape;1245;p116"/>
          <p:cNvGrpSpPr/>
          <p:nvPr/>
        </p:nvGrpSpPr>
        <p:grpSpPr>
          <a:xfrm>
            <a:off x="0" y="6434328"/>
            <a:ext cx="9144000" cy="423671"/>
            <a:chOff x="0" y="6434328"/>
            <a:chExt cx="9144000" cy="423671"/>
          </a:xfrm>
        </p:grpSpPr>
        <p:sp>
          <p:nvSpPr>
            <p:cNvPr id="1246" name="Google Shape;1246;p11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7" name="Google Shape;1247;p11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48" name="Google Shape;1248;p11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49" name="Google Shape;1249;p11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50" name="Google Shape;1250;p116"/>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51" name="Google Shape;1251;p116"/>
          <p:cNvPicPr preferRelativeResize="0"/>
          <p:nvPr/>
        </p:nvPicPr>
        <p:blipFill rotWithShape="1">
          <a:blip r:embed="rId5">
            <a:alphaModFix/>
          </a:blip>
          <a:srcRect/>
          <a:stretch/>
        </p:blipFill>
        <p:spPr>
          <a:xfrm>
            <a:off x="255385" y="1013913"/>
            <a:ext cx="4545215" cy="5234487"/>
          </a:xfrm>
          <a:prstGeom prst="rect">
            <a:avLst/>
          </a:prstGeom>
          <a:noFill/>
          <a:ln>
            <a:noFill/>
          </a:ln>
        </p:spPr>
      </p:pic>
      <p:pic>
        <p:nvPicPr>
          <p:cNvPr id="1252" name="Google Shape;1252;p116"/>
          <p:cNvPicPr preferRelativeResize="0"/>
          <p:nvPr/>
        </p:nvPicPr>
        <p:blipFill rotWithShape="1">
          <a:blip r:embed="rId6">
            <a:alphaModFix/>
          </a:blip>
          <a:srcRect/>
          <a:stretch/>
        </p:blipFill>
        <p:spPr>
          <a:xfrm>
            <a:off x="4800600" y="1013910"/>
            <a:ext cx="4343400" cy="5234489"/>
          </a:xfrm>
          <a:prstGeom prst="rect">
            <a:avLst/>
          </a:prstGeom>
          <a:noFill/>
          <a:ln>
            <a:noFill/>
          </a:ln>
        </p:spPr>
      </p:pic>
      <p:sp>
        <p:nvSpPr>
          <p:cNvPr id="1253" name="Google Shape;1253;p11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117"/>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Function</a:t>
            </a:r>
            <a:endParaRPr/>
          </a:p>
        </p:txBody>
      </p:sp>
      <p:sp>
        <p:nvSpPr>
          <p:cNvPr id="1259" name="Google Shape;1259;p11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83</a:t>
            </a:fld>
            <a:endParaRPr/>
          </a:p>
        </p:txBody>
      </p:sp>
      <p:grpSp>
        <p:nvGrpSpPr>
          <p:cNvPr id="1260" name="Google Shape;1260;p117"/>
          <p:cNvGrpSpPr/>
          <p:nvPr/>
        </p:nvGrpSpPr>
        <p:grpSpPr>
          <a:xfrm>
            <a:off x="0" y="6434328"/>
            <a:ext cx="9144000" cy="423671"/>
            <a:chOff x="0" y="6434328"/>
            <a:chExt cx="9144000" cy="423671"/>
          </a:xfrm>
        </p:grpSpPr>
        <p:sp>
          <p:nvSpPr>
            <p:cNvPr id="1261" name="Google Shape;1261;p11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2" name="Google Shape;1262;p11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63" name="Google Shape;1263;p11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64" name="Google Shape;1264;p11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65" name="Google Shape;1265;p117"/>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66" name="Google Shape;1266;p117"/>
          <p:cNvPicPr preferRelativeResize="0"/>
          <p:nvPr/>
        </p:nvPicPr>
        <p:blipFill rotWithShape="1">
          <a:blip r:embed="rId5">
            <a:alphaModFix/>
          </a:blip>
          <a:srcRect/>
          <a:stretch/>
        </p:blipFill>
        <p:spPr>
          <a:xfrm>
            <a:off x="185593" y="1048549"/>
            <a:ext cx="6212032" cy="5123651"/>
          </a:xfrm>
          <a:prstGeom prst="rect">
            <a:avLst/>
          </a:prstGeom>
          <a:noFill/>
          <a:ln>
            <a:noFill/>
          </a:ln>
        </p:spPr>
      </p:pic>
      <p:pic>
        <p:nvPicPr>
          <p:cNvPr id="1267" name="Google Shape;1267;p117"/>
          <p:cNvPicPr preferRelativeResize="0"/>
          <p:nvPr/>
        </p:nvPicPr>
        <p:blipFill rotWithShape="1">
          <a:blip r:embed="rId6">
            <a:alphaModFix/>
          </a:blip>
          <a:srcRect/>
          <a:stretch/>
        </p:blipFill>
        <p:spPr>
          <a:xfrm>
            <a:off x="5105400" y="3071812"/>
            <a:ext cx="3124200" cy="2668303"/>
          </a:xfrm>
          <a:prstGeom prst="rect">
            <a:avLst/>
          </a:prstGeom>
          <a:noFill/>
          <a:ln>
            <a:noFill/>
          </a:ln>
        </p:spPr>
      </p:pic>
      <p:sp>
        <p:nvSpPr>
          <p:cNvPr id="1268" name="Google Shape;1268;p11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118"/>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Friend Class</a:t>
            </a:r>
            <a:endParaRPr/>
          </a:p>
        </p:txBody>
      </p:sp>
      <p:sp>
        <p:nvSpPr>
          <p:cNvPr id="1274" name="Google Shape;1274;p11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84</a:t>
            </a:fld>
            <a:endParaRPr/>
          </a:p>
        </p:txBody>
      </p:sp>
      <p:grpSp>
        <p:nvGrpSpPr>
          <p:cNvPr id="1275" name="Google Shape;1275;p118"/>
          <p:cNvGrpSpPr/>
          <p:nvPr/>
        </p:nvGrpSpPr>
        <p:grpSpPr>
          <a:xfrm>
            <a:off x="0" y="6434328"/>
            <a:ext cx="9144000" cy="423671"/>
            <a:chOff x="0" y="6434328"/>
            <a:chExt cx="9144000" cy="423671"/>
          </a:xfrm>
        </p:grpSpPr>
        <p:sp>
          <p:nvSpPr>
            <p:cNvPr id="1276" name="Google Shape;1276;p11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7" name="Google Shape;1277;p11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78" name="Google Shape;1278;p11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79" name="Google Shape;1279;p11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80" name="Google Shape;1280;p118"/>
          <p:cNvSpPr txBox="1"/>
          <p:nvPr/>
        </p:nvSpPr>
        <p:spPr>
          <a:xfrm>
            <a:off x="171844" y="935346"/>
            <a:ext cx="8708353" cy="1737014"/>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We can also declare </a:t>
            </a:r>
            <a:r>
              <a:rPr lang="en-US" sz="2600" b="1" i="0" u="none" strike="noStrike" cap="none">
                <a:solidFill>
                  <a:schemeClr val="dk1"/>
                </a:solidFill>
                <a:latin typeface="Calibri"/>
                <a:ea typeface="Calibri"/>
                <a:cs typeface="Calibri"/>
                <a:sym typeface="Calibri"/>
              </a:rPr>
              <a:t>all the member functions of one class as the friend functions of another class.</a:t>
            </a:r>
            <a:endParaRPr sz="1400" b="0" i="0" u="none" strike="noStrike" cap="none">
              <a:solidFill>
                <a:srgbClr val="000000"/>
              </a:solidFill>
              <a:latin typeface="Arial"/>
              <a:ea typeface="Arial"/>
              <a:cs typeface="Arial"/>
              <a:sym typeface="Arial"/>
            </a:endParaRPr>
          </a:p>
          <a:p>
            <a:pPr marL="457200" marR="0" lvl="0" indent="-292100" algn="just" rtl="0">
              <a:lnSpc>
                <a:spcPct val="100000"/>
              </a:lnSpc>
              <a:spcBef>
                <a:spcPts val="0"/>
              </a:spcBef>
              <a:spcAft>
                <a:spcPts val="0"/>
              </a:spcAft>
              <a:buClr>
                <a:schemeClr val="dk1"/>
              </a:buClr>
              <a:buSzPts val="2600"/>
              <a:buFont typeface="Noto Sans Symbols"/>
              <a:buNone/>
            </a:pPr>
            <a:endParaRPr sz="26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600"/>
              <a:buFont typeface="Noto Sans Symbols"/>
              <a:buChar char="⮚"/>
            </a:pPr>
            <a:r>
              <a:rPr lang="en-US" sz="2600" b="0" i="0" u="none" strike="noStrike" cap="none">
                <a:solidFill>
                  <a:schemeClr val="dk1"/>
                </a:solidFill>
                <a:latin typeface="Calibri"/>
                <a:ea typeface="Calibri"/>
                <a:cs typeface="Calibri"/>
                <a:sym typeface="Calibri"/>
              </a:rPr>
              <a:t>In such cases , the class is called a </a:t>
            </a:r>
            <a:r>
              <a:rPr lang="en-US" sz="2600" b="1" i="0" u="none" strike="noStrike" cap="none">
                <a:solidFill>
                  <a:srgbClr val="0070C0"/>
                </a:solidFill>
                <a:latin typeface="Calibri"/>
                <a:ea typeface="Calibri"/>
                <a:cs typeface="Calibri"/>
                <a:sym typeface="Calibri"/>
              </a:rPr>
              <a:t>friend class. </a:t>
            </a:r>
            <a:endParaRPr sz="1400" b="0" i="0" u="none" strike="noStrike" cap="none">
              <a:solidFill>
                <a:srgbClr val="000000"/>
              </a:solidFill>
              <a:latin typeface="Arial"/>
              <a:ea typeface="Arial"/>
              <a:cs typeface="Arial"/>
              <a:sym typeface="Arial"/>
            </a:endParaRPr>
          </a:p>
        </p:txBody>
      </p:sp>
      <p:sp>
        <p:nvSpPr>
          <p:cNvPr id="1281" name="Google Shape;1281;p118"/>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282" name="Google Shape;1282;p118"/>
          <p:cNvPicPr preferRelativeResize="0"/>
          <p:nvPr/>
        </p:nvPicPr>
        <p:blipFill rotWithShape="1">
          <a:blip r:embed="rId5">
            <a:alphaModFix/>
          </a:blip>
          <a:srcRect/>
          <a:stretch/>
        </p:blipFill>
        <p:spPr>
          <a:xfrm>
            <a:off x="1330693" y="3090862"/>
            <a:ext cx="6863905" cy="2014538"/>
          </a:xfrm>
          <a:prstGeom prst="rect">
            <a:avLst/>
          </a:prstGeom>
          <a:noFill/>
          <a:ln>
            <a:noFill/>
          </a:ln>
        </p:spPr>
      </p:pic>
      <p:sp>
        <p:nvSpPr>
          <p:cNvPr id="1283" name="Google Shape;1283;p11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0">
                                            <p:txEl>
                                              <p:pRg st="0" end="0"/>
                                            </p:txEl>
                                          </p:spTgt>
                                        </p:tgtEl>
                                        <p:attrNameLst>
                                          <p:attrName>style.visibility</p:attrName>
                                        </p:attrNameLst>
                                      </p:cBhvr>
                                      <p:to>
                                        <p:strVal val="visible"/>
                                      </p:to>
                                    </p:set>
                                    <p:animEffect transition="in" filter="fade">
                                      <p:cBhvr>
                                        <p:cTn id="7" dur="1000"/>
                                        <p:tgtEl>
                                          <p:spTgt spid="128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80">
                                            <p:txEl>
                                              <p:pRg st="1" end="1"/>
                                            </p:txEl>
                                          </p:spTgt>
                                        </p:tgtEl>
                                        <p:attrNameLst>
                                          <p:attrName>style.visibility</p:attrName>
                                        </p:attrNameLst>
                                      </p:cBhvr>
                                      <p:to>
                                        <p:strVal val="visible"/>
                                      </p:to>
                                    </p:set>
                                    <p:animEffect transition="in" filter="fade">
                                      <p:cBhvr>
                                        <p:cTn id="12" dur="1000"/>
                                        <p:tgtEl>
                                          <p:spTgt spid="128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80">
                                            <p:txEl>
                                              <p:pRg st="2" end="2"/>
                                            </p:txEl>
                                          </p:spTgt>
                                        </p:tgtEl>
                                        <p:attrNameLst>
                                          <p:attrName>style.visibility</p:attrName>
                                        </p:attrNameLst>
                                      </p:cBhvr>
                                      <p:to>
                                        <p:strVal val="visible"/>
                                      </p:to>
                                    </p:set>
                                    <p:animEffect transition="in" filter="fade">
                                      <p:cBhvr>
                                        <p:cTn id="17" dur="1000"/>
                                        <p:tgtEl>
                                          <p:spTgt spid="128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82"/>
                                        </p:tgtEl>
                                        <p:attrNameLst>
                                          <p:attrName>style.visibility</p:attrName>
                                        </p:attrNameLst>
                                      </p:cBhvr>
                                      <p:to>
                                        <p:strVal val="visible"/>
                                      </p:to>
                                    </p:set>
                                    <p:animEffect transition="in" filter="fade">
                                      <p:cBhvr>
                                        <p:cTn id="22" dur="1000"/>
                                        <p:tgtEl>
                                          <p:spTgt spid="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287"/>
        <p:cNvGrpSpPr/>
        <p:nvPr/>
      </p:nvGrpSpPr>
      <p:grpSpPr>
        <a:xfrm>
          <a:off x="0" y="0"/>
          <a:ext cx="0" cy="0"/>
          <a:chOff x="0" y="0"/>
          <a:chExt cx="0" cy="0"/>
        </a:xfrm>
      </p:grpSpPr>
      <p:sp>
        <p:nvSpPr>
          <p:cNvPr id="1288" name="Google Shape;1288;p119"/>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class</a:t>
            </a:r>
            <a:endParaRPr/>
          </a:p>
        </p:txBody>
      </p:sp>
      <p:sp>
        <p:nvSpPr>
          <p:cNvPr id="1289" name="Google Shape;1289;p11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85</a:t>
            </a:fld>
            <a:endParaRPr/>
          </a:p>
        </p:txBody>
      </p:sp>
      <p:grpSp>
        <p:nvGrpSpPr>
          <p:cNvPr id="1290" name="Google Shape;1290;p119"/>
          <p:cNvGrpSpPr/>
          <p:nvPr/>
        </p:nvGrpSpPr>
        <p:grpSpPr>
          <a:xfrm>
            <a:off x="0" y="6434328"/>
            <a:ext cx="9144000" cy="423671"/>
            <a:chOff x="0" y="6434328"/>
            <a:chExt cx="9144000" cy="423671"/>
          </a:xfrm>
        </p:grpSpPr>
        <p:sp>
          <p:nvSpPr>
            <p:cNvPr id="1291" name="Google Shape;1291;p11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2" name="Google Shape;1292;p11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3" name="Google Shape;1293;p11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94" name="Google Shape;1294;p11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295" name="Google Shape;1295;p119"/>
          <p:cNvSpPr txBox="1"/>
          <p:nvPr/>
        </p:nvSpPr>
        <p:spPr>
          <a:xfrm>
            <a:off x="171844" y="935346"/>
            <a:ext cx="8708353" cy="3337452"/>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600"/>
              <a:buFont typeface="Arial"/>
              <a:buNone/>
            </a:pPr>
            <a:r>
              <a:rPr lang="en-US" sz="2600" b="0" i="0" u="none" strike="noStrike" cap="none">
                <a:solidFill>
                  <a:schemeClr val="dk1"/>
                </a:solidFill>
                <a:latin typeface="Calibri"/>
                <a:ea typeface="Calibri"/>
                <a:cs typeface="Calibri"/>
                <a:sym typeface="Calibri"/>
              </a:rPr>
              <a:t>Create a </a:t>
            </a:r>
            <a:r>
              <a:rPr lang="en-US" sz="2600" b="1" i="0" u="none" strike="noStrike" cap="none">
                <a:solidFill>
                  <a:srgbClr val="0070C0"/>
                </a:solidFill>
                <a:latin typeface="Calibri"/>
                <a:ea typeface="Calibri"/>
                <a:cs typeface="Calibri"/>
                <a:sym typeface="Calibri"/>
              </a:rPr>
              <a:t>class Child </a:t>
            </a:r>
            <a:r>
              <a:rPr lang="en-US" sz="2600" b="0" i="0" u="none" strike="noStrike" cap="none">
                <a:solidFill>
                  <a:schemeClr val="dk1"/>
                </a:solidFill>
                <a:latin typeface="Calibri"/>
                <a:ea typeface="Calibri"/>
                <a:cs typeface="Calibri"/>
                <a:sym typeface="Calibri"/>
              </a:rPr>
              <a:t>having data members: </a:t>
            </a:r>
            <a:r>
              <a:rPr lang="en-US" sz="2600" b="1" i="0" u="none" strike="noStrike" cap="none">
                <a:solidFill>
                  <a:srgbClr val="0070C0"/>
                </a:solidFill>
                <a:latin typeface="Calibri"/>
                <a:ea typeface="Calibri"/>
                <a:cs typeface="Calibri"/>
                <a:sym typeface="Calibri"/>
              </a:rPr>
              <a:t>name of the child </a:t>
            </a:r>
            <a:r>
              <a:rPr lang="en-US" sz="2600" b="0" i="0" u="none" strike="noStrike" cap="none">
                <a:solidFill>
                  <a:schemeClr val="dk1"/>
                </a:solidFill>
                <a:latin typeface="Calibri"/>
                <a:ea typeface="Calibri"/>
                <a:cs typeface="Calibri"/>
                <a:sym typeface="Calibri"/>
              </a:rPr>
              <a:t>and </a:t>
            </a:r>
            <a:r>
              <a:rPr lang="en-US" sz="2600" b="1" i="0" u="none" strike="noStrike" cap="none">
                <a:solidFill>
                  <a:srgbClr val="0070C0"/>
                </a:solidFill>
                <a:latin typeface="Calibri"/>
                <a:ea typeface="Calibri"/>
                <a:cs typeface="Calibri"/>
                <a:sym typeface="Calibri"/>
              </a:rPr>
              <a:t>gender</a:t>
            </a:r>
            <a:r>
              <a:rPr lang="en-US" sz="2600" b="0" i="0" u="none" strike="noStrike" cap="none">
                <a:solidFill>
                  <a:schemeClr val="dk1"/>
                </a:solidFill>
                <a:latin typeface="Calibri"/>
                <a:ea typeface="Calibri"/>
                <a:cs typeface="Calibri"/>
                <a:sym typeface="Calibri"/>
              </a:rPr>
              <a:t> and a member function to </a:t>
            </a:r>
            <a:r>
              <a:rPr lang="en-US" sz="2600" b="1" i="0" u="none" strike="noStrike" cap="none">
                <a:solidFill>
                  <a:srgbClr val="0070C0"/>
                </a:solidFill>
                <a:latin typeface="Calibri"/>
                <a:ea typeface="Calibri"/>
                <a:cs typeface="Calibri"/>
                <a:sym typeface="Calibri"/>
              </a:rPr>
              <a:t>get</a:t>
            </a:r>
            <a:r>
              <a:rPr lang="en-US" sz="2600" b="0" i="0" u="none" strike="noStrike" cap="none">
                <a:solidFill>
                  <a:schemeClr val="dk1"/>
                </a:solidFill>
                <a:latin typeface="Calibri"/>
                <a:ea typeface="Calibri"/>
                <a:cs typeface="Calibri"/>
                <a:sym typeface="Calibri"/>
              </a:rPr>
              <a:t> and </a:t>
            </a:r>
            <a:r>
              <a:rPr lang="en-US" sz="2600" b="1" i="0" u="none" strike="noStrike" cap="none">
                <a:solidFill>
                  <a:srgbClr val="0070C0"/>
                </a:solidFill>
                <a:latin typeface="Calibri"/>
                <a:ea typeface="Calibri"/>
                <a:cs typeface="Calibri"/>
                <a:sym typeface="Calibri"/>
              </a:rPr>
              <a:t>print</a:t>
            </a:r>
            <a:r>
              <a:rPr lang="en-US" sz="2600" b="0" i="0" u="none" strike="noStrike" cap="none">
                <a:solidFill>
                  <a:schemeClr val="dk1"/>
                </a:solidFill>
                <a:latin typeface="Calibri"/>
                <a:ea typeface="Calibri"/>
                <a:cs typeface="Calibri"/>
                <a:sym typeface="Calibri"/>
              </a:rPr>
              <a:t> child data. Create another </a:t>
            </a:r>
            <a:r>
              <a:rPr lang="en-US" sz="2600" b="1" i="0" u="none" strike="noStrike" cap="none">
                <a:solidFill>
                  <a:srgbClr val="0070C0"/>
                </a:solidFill>
                <a:latin typeface="Calibri"/>
                <a:ea typeface="Calibri"/>
                <a:cs typeface="Calibri"/>
                <a:sym typeface="Calibri"/>
              </a:rPr>
              <a:t>class Parent </a:t>
            </a:r>
            <a:r>
              <a:rPr lang="en-US" sz="2600" b="0" i="0" u="none" strike="noStrike" cap="none">
                <a:solidFill>
                  <a:schemeClr val="dk1"/>
                </a:solidFill>
                <a:latin typeface="Calibri"/>
                <a:ea typeface="Calibri"/>
                <a:cs typeface="Calibri"/>
                <a:sym typeface="Calibri"/>
              </a:rPr>
              <a:t>which is a friend class of child class. Class Parent have member function </a:t>
            </a:r>
            <a:r>
              <a:rPr lang="en-US" sz="2600" b="1" i="0" u="none" strike="noStrike" cap="none">
                <a:solidFill>
                  <a:srgbClr val="0070C0"/>
                </a:solidFill>
                <a:latin typeface="Calibri"/>
                <a:ea typeface="Calibri"/>
                <a:cs typeface="Calibri"/>
                <a:sym typeface="Calibri"/>
              </a:rPr>
              <a:t>ReadChildData() </a:t>
            </a:r>
            <a:r>
              <a:rPr lang="en-US" sz="2600" b="0" i="0" u="none" strike="noStrike" cap="none">
                <a:solidFill>
                  <a:schemeClr val="dk1"/>
                </a:solidFill>
                <a:latin typeface="Calibri"/>
                <a:ea typeface="Calibri"/>
                <a:cs typeface="Calibri"/>
                <a:sym typeface="Calibri"/>
              </a:rPr>
              <a:t>which takes child’s object by reference as input argument and Reads the childs data and </a:t>
            </a:r>
            <a:r>
              <a:rPr lang="en-US" sz="2600" b="1" i="0" u="none" strike="noStrike" cap="none">
                <a:solidFill>
                  <a:srgbClr val="0070C0"/>
                </a:solidFill>
                <a:latin typeface="Calibri"/>
                <a:ea typeface="Calibri"/>
                <a:cs typeface="Calibri"/>
                <a:sym typeface="Calibri"/>
              </a:rPr>
              <a:t>DisplayChildData() </a:t>
            </a:r>
            <a:r>
              <a:rPr lang="en-US" sz="2600" b="0" i="0" u="none" strike="noStrike" cap="none">
                <a:solidFill>
                  <a:schemeClr val="dk1"/>
                </a:solidFill>
                <a:latin typeface="Calibri"/>
                <a:ea typeface="Calibri"/>
                <a:cs typeface="Calibri"/>
                <a:sym typeface="Calibri"/>
              </a:rPr>
              <a:t>which takes childs object as argument and displays childs data. Use the concepts of </a:t>
            </a:r>
            <a:r>
              <a:rPr lang="en-US" sz="2600" b="1" i="0" u="none" strike="noStrike" cap="none">
                <a:solidFill>
                  <a:srgbClr val="FF0000"/>
                </a:solidFill>
                <a:latin typeface="Calibri"/>
                <a:ea typeface="Calibri"/>
                <a:cs typeface="Calibri"/>
                <a:sym typeface="Calibri"/>
              </a:rPr>
              <a:t>Friend Class.</a:t>
            </a:r>
            <a:endParaRPr sz="1400" b="0" i="0" u="none" strike="noStrike" cap="none">
              <a:solidFill>
                <a:srgbClr val="000000"/>
              </a:solidFill>
              <a:latin typeface="Arial"/>
              <a:ea typeface="Arial"/>
              <a:cs typeface="Arial"/>
              <a:sym typeface="Arial"/>
            </a:endParaRPr>
          </a:p>
        </p:txBody>
      </p:sp>
      <p:sp>
        <p:nvSpPr>
          <p:cNvPr id="1296" name="Google Shape;1296;p119"/>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97" name="Google Shape;1297;p11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5">
                                            <p:txEl>
                                              <p:pRg st="0" end="0"/>
                                            </p:txEl>
                                          </p:spTgt>
                                        </p:tgtEl>
                                        <p:attrNameLst>
                                          <p:attrName>style.visibility</p:attrName>
                                        </p:attrNameLst>
                                      </p:cBhvr>
                                      <p:to>
                                        <p:strVal val="visible"/>
                                      </p:to>
                                    </p:set>
                                    <p:animEffect transition="in" filter="fade">
                                      <p:cBhvr>
                                        <p:cTn id="7" dur="1000"/>
                                        <p:tgtEl>
                                          <p:spTgt spid="12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120"/>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class</a:t>
            </a:r>
            <a:endParaRPr/>
          </a:p>
        </p:txBody>
      </p:sp>
      <p:sp>
        <p:nvSpPr>
          <p:cNvPr id="1303" name="Google Shape;1303;p12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86</a:t>
            </a:fld>
            <a:endParaRPr/>
          </a:p>
        </p:txBody>
      </p:sp>
      <p:grpSp>
        <p:nvGrpSpPr>
          <p:cNvPr id="1304" name="Google Shape;1304;p120"/>
          <p:cNvGrpSpPr/>
          <p:nvPr/>
        </p:nvGrpSpPr>
        <p:grpSpPr>
          <a:xfrm>
            <a:off x="0" y="6434328"/>
            <a:ext cx="9144000" cy="423671"/>
            <a:chOff x="0" y="6434328"/>
            <a:chExt cx="9144000" cy="423671"/>
          </a:xfrm>
        </p:grpSpPr>
        <p:sp>
          <p:nvSpPr>
            <p:cNvPr id="1305" name="Google Shape;1305;p12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6" name="Google Shape;1306;p12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07" name="Google Shape;1307;p12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08" name="Google Shape;1308;p12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09" name="Google Shape;1309;p120"/>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10" name="Google Shape;1310;p120"/>
          <p:cNvPicPr preferRelativeResize="0"/>
          <p:nvPr/>
        </p:nvPicPr>
        <p:blipFill rotWithShape="1">
          <a:blip r:embed="rId5">
            <a:alphaModFix/>
          </a:blip>
          <a:srcRect/>
          <a:stretch/>
        </p:blipFill>
        <p:spPr>
          <a:xfrm>
            <a:off x="228600" y="962025"/>
            <a:ext cx="5715000" cy="5514975"/>
          </a:xfrm>
          <a:prstGeom prst="rect">
            <a:avLst/>
          </a:prstGeom>
          <a:noFill/>
          <a:ln>
            <a:noFill/>
          </a:ln>
        </p:spPr>
      </p:pic>
      <p:sp>
        <p:nvSpPr>
          <p:cNvPr id="1311" name="Google Shape;1311;p12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315"/>
        <p:cNvGrpSpPr/>
        <p:nvPr/>
      </p:nvGrpSpPr>
      <p:grpSpPr>
        <a:xfrm>
          <a:off x="0" y="0"/>
          <a:ext cx="0" cy="0"/>
          <a:chOff x="0" y="0"/>
          <a:chExt cx="0" cy="0"/>
        </a:xfrm>
      </p:grpSpPr>
      <p:sp>
        <p:nvSpPr>
          <p:cNvPr id="1316" name="Google Shape;1316;p121"/>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 Friend class</a:t>
            </a:r>
            <a:endParaRPr/>
          </a:p>
        </p:txBody>
      </p:sp>
      <p:sp>
        <p:nvSpPr>
          <p:cNvPr id="1317" name="Google Shape;1317;p12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87</a:t>
            </a:fld>
            <a:endParaRPr/>
          </a:p>
        </p:txBody>
      </p:sp>
      <p:grpSp>
        <p:nvGrpSpPr>
          <p:cNvPr id="1318" name="Google Shape;1318;p121"/>
          <p:cNvGrpSpPr/>
          <p:nvPr/>
        </p:nvGrpSpPr>
        <p:grpSpPr>
          <a:xfrm>
            <a:off x="0" y="6434328"/>
            <a:ext cx="9144000" cy="423671"/>
            <a:chOff x="0" y="6434328"/>
            <a:chExt cx="9144000" cy="423671"/>
          </a:xfrm>
        </p:grpSpPr>
        <p:sp>
          <p:nvSpPr>
            <p:cNvPr id="1319" name="Google Shape;1319;p12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0" name="Google Shape;1320;p12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1" name="Google Shape;1321;p12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22" name="Google Shape;1322;p12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323" name="Google Shape;1323;p121"/>
          <p:cNvPicPr preferRelativeResize="0"/>
          <p:nvPr/>
        </p:nvPicPr>
        <p:blipFill rotWithShape="1">
          <a:blip r:embed="rId5">
            <a:alphaModFix/>
          </a:blip>
          <a:srcRect/>
          <a:stretch/>
        </p:blipFill>
        <p:spPr>
          <a:xfrm>
            <a:off x="193039" y="915922"/>
            <a:ext cx="6741161" cy="5561078"/>
          </a:xfrm>
          <a:prstGeom prst="rect">
            <a:avLst/>
          </a:prstGeom>
          <a:noFill/>
          <a:ln>
            <a:noFill/>
          </a:ln>
        </p:spPr>
      </p:pic>
      <p:pic>
        <p:nvPicPr>
          <p:cNvPr id="1324" name="Google Shape;1324;p121"/>
          <p:cNvPicPr preferRelativeResize="0"/>
          <p:nvPr/>
        </p:nvPicPr>
        <p:blipFill rotWithShape="1">
          <a:blip r:embed="rId6">
            <a:alphaModFix/>
          </a:blip>
          <a:srcRect/>
          <a:stretch/>
        </p:blipFill>
        <p:spPr>
          <a:xfrm>
            <a:off x="5933501" y="3360823"/>
            <a:ext cx="3058099" cy="3069383"/>
          </a:xfrm>
          <a:prstGeom prst="rect">
            <a:avLst/>
          </a:prstGeom>
          <a:noFill/>
          <a:ln>
            <a:noFill/>
          </a:ln>
        </p:spPr>
      </p:pic>
      <p:sp>
        <p:nvSpPr>
          <p:cNvPr id="1325" name="Google Shape;1325;p121"/>
          <p:cNvSpPr txBox="1"/>
          <p:nvPr/>
        </p:nvSpPr>
        <p:spPr>
          <a:xfrm>
            <a:off x="0" y="6514474"/>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122"/>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const Member Functions</a:t>
            </a:r>
            <a:endParaRPr/>
          </a:p>
        </p:txBody>
      </p:sp>
      <p:sp>
        <p:nvSpPr>
          <p:cNvPr id="1331" name="Google Shape;1331;p12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88</a:t>
            </a:fld>
            <a:endParaRPr/>
          </a:p>
        </p:txBody>
      </p:sp>
      <p:grpSp>
        <p:nvGrpSpPr>
          <p:cNvPr id="1332" name="Google Shape;1332;p122"/>
          <p:cNvGrpSpPr/>
          <p:nvPr/>
        </p:nvGrpSpPr>
        <p:grpSpPr>
          <a:xfrm>
            <a:off x="0" y="6434328"/>
            <a:ext cx="9144000" cy="423671"/>
            <a:chOff x="0" y="6434328"/>
            <a:chExt cx="9144000" cy="423671"/>
          </a:xfrm>
        </p:grpSpPr>
        <p:sp>
          <p:nvSpPr>
            <p:cNvPr id="1333" name="Google Shape;1333;p12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4" name="Google Shape;1334;p12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5" name="Google Shape;1335;p12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36" name="Google Shape;1336;p12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37" name="Google Shape;1337;p122"/>
          <p:cNvSpPr txBox="1"/>
          <p:nvPr/>
        </p:nvSpPr>
        <p:spPr>
          <a:xfrm>
            <a:off x="171844" y="935346"/>
            <a:ext cx="8708353" cy="5738109"/>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Calibri"/>
                <a:ea typeface="Calibri"/>
                <a:cs typeface="Calibri"/>
                <a:sym typeface="Calibri"/>
              </a:rPr>
              <a:t>If a member function </a:t>
            </a:r>
            <a:r>
              <a:rPr lang="en-US" sz="2800" b="1" i="0" u="none" strike="noStrike" cap="none">
                <a:solidFill>
                  <a:srgbClr val="0070C0"/>
                </a:solidFill>
                <a:latin typeface="Calibri"/>
                <a:ea typeface="Calibri"/>
                <a:cs typeface="Calibri"/>
                <a:sym typeface="Calibri"/>
              </a:rPr>
              <a:t>does not alter </a:t>
            </a:r>
            <a:r>
              <a:rPr lang="en-US" sz="2800" b="0" i="0" u="none" strike="noStrike" cap="none">
                <a:solidFill>
                  <a:schemeClr val="dk1"/>
                </a:solidFill>
                <a:latin typeface="Calibri"/>
                <a:ea typeface="Calibri"/>
                <a:cs typeface="Calibri"/>
                <a:sym typeface="Calibri"/>
              </a:rPr>
              <a:t>any data in the class, then we may declare it as const member function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0070C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Syntax</a:t>
            </a:r>
            <a:r>
              <a:rPr lang="en-US" sz="1800" b="1" i="0" u="none" strike="noStrike" cap="none">
                <a:solidFill>
                  <a:srgbClr val="0070C0"/>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br>
              <a:rPr lang="en-US" sz="2800" b="0" i="0" u="none" strike="noStrike" cap="none">
                <a:solidFill>
                  <a:schemeClr val="dk1"/>
                </a:solidFill>
                <a:latin typeface="Calibri"/>
                <a:ea typeface="Calibri"/>
                <a:cs typeface="Calibri"/>
                <a:sym typeface="Calibri"/>
              </a:rPr>
            </a:b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NOTE: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qualifier </a:t>
            </a:r>
            <a:r>
              <a:rPr lang="en-US" sz="2800" b="1" i="0" u="none" strike="noStrike" cap="none">
                <a:solidFill>
                  <a:srgbClr val="0070C0"/>
                </a:solidFill>
                <a:latin typeface="Calibri"/>
                <a:ea typeface="Calibri"/>
                <a:cs typeface="Calibri"/>
                <a:sym typeface="Calibri"/>
              </a:rPr>
              <a:t>const</a:t>
            </a:r>
            <a:r>
              <a:rPr lang="en-US" sz="2800" b="0" i="0" u="none" strike="noStrike" cap="none">
                <a:solidFill>
                  <a:schemeClr val="dk1"/>
                </a:solidFill>
                <a:latin typeface="Calibri"/>
                <a:ea typeface="Calibri"/>
                <a:cs typeface="Calibri"/>
                <a:sym typeface="Calibri"/>
              </a:rPr>
              <a:t> is appended to the function declarations well as definition.</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compiler will generate an </a:t>
            </a:r>
            <a:r>
              <a:rPr lang="en-US" sz="2800" b="1" i="0" u="none" strike="noStrike" cap="none">
                <a:solidFill>
                  <a:srgbClr val="0070C0"/>
                </a:solidFill>
                <a:latin typeface="Calibri"/>
                <a:ea typeface="Calibri"/>
                <a:cs typeface="Calibri"/>
                <a:sym typeface="Calibri"/>
              </a:rPr>
              <a:t>error</a:t>
            </a:r>
            <a:r>
              <a:rPr lang="en-US" sz="2800" b="0" i="0" u="none" strike="noStrike" cap="none">
                <a:solidFill>
                  <a:schemeClr val="dk1"/>
                </a:solidFill>
                <a:latin typeface="Calibri"/>
                <a:ea typeface="Calibri"/>
                <a:cs typeface="Calibri"/>
                <a:sym typeface="Calibri"/>
              </a:rPr>
              <a:t> message if such functions try to alter the data values.</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338" name="Google Shape;1338;p122"/>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39" name="Google Shape;1339;p122"/>
          <p:cNvPicPr preferRelativeResize="0"/>
          <p:nvPr/>
        </p:nvPicPr>
        <p:blipFill rotWithShape="1">
          <a:blip r:embed="rId5">
            <a:alphaModFix/>
          </a:blip>
          <a:srcRect/>
          <a:stretch/>
        </p:blipFill>
        <p:spPr>
          <a:xfrm>
            <a:off x="1981200" y="2905125"/>
            <a:ext cx="4714875" cy="752475"/>
          </a:xfrm>
          <a:prstGeom prst="rect">
            <a:avLst/>
          </a:prstGeom>
          <a:noFill/>
          <a:ln>
            <a:noFill/>
          </a:ln>
        </p:spPr>
      </p:pic>
      <p:sp>
        <p:nvSpPr>
          <p:cNvPr id="1340" name="Google Shape;1340;p12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7">
                                            <p:txEl>
                                              <p:pRg st="0" end="0"/>
                                            </p:txEl>
                                          </p:spTgt>
                                        </p:tgtEl>
                                        <p:attrNameLst>
                                          <p:attrName>style.visibility</p:attrName>
                                        </p:attrNameLst>
                                      </p:cBhvr>
                                      <p:to>
                                        <p:strVal val="visible"/>
                                      </p:to>
                                    </p:set>
                                    <p:animEffect transition="in" filter="fade">
                                      <p:cBhvr>
                                        <p:cTn id="7" dur="1000"/>
                                        <p:tgtEl>
                                          <p:spTgt spid="13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37">
                                            <p:txEl>
                                              <p:pRg st="1" end="1"/>
                                            </p:txEl>
                                          </p:spTgt>
                                        </p:tgtEl>
                                        <p:attrNameLst>
                                          <p:attrName>style.visibility</p:attrName>
                                        </p:attrNameLst>
                                      </p:cBhvr>
                                      <p:to>
                                        <p:strVal val="visible"/>
                                      </p:to>
                                    </p:set>
                                    <p:animEffect transition="in" filter="fade">
                                      <p:cBhvr>
                                        <p:cTn id="12" dur="1000"/>
                                        <p:tgtEl>
                                          <p:spTgt spid="133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7">
                                            <p:txEl>
                                              <p:pRg st="2" end="2"/>
                                            </p:txEl>
                                          </p:spTgt>
                                        </p:tgtEl>
                                        <p:attrNameLst>
                                          <p:attrName>style.visibility</p:attrName>
                                        </p:attrNameLst>
                                      </p:cBhvr>
                                      <p:to>
                                        <p:strVal val="visible"/>
                                      </p:to>
                                    </p:set>
                                    <p:animEffect transition="in" filter="fade">
                                      <p:cBhvr>
                                        <p:cTn id="17" dur="1000"/>
                                        <p:tgtEl>
                                          <p:spTgt spid="133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37">
                                            <p:txEl>
                                              <p:pRg st="3" end="3"/>
                                            </p:txEl>
                                          </p:spTgt>
                                        </p:tgtEl>
                                        <p:attrNameLst>
                                          <p:attrName>style.visibility</p:attrName>
                                        </p:attrNameLst>
                                      </p:cBhvr>
                                      <p:to>
                                        <p:strVal val="visible"/>
                                      </p:to>
                                    </p:set>
                                    <p:animEffect transition="in" filter="fade">
                                      <p:cBhvr>
                                        <p:cTn id="22" dur="1000"/>
                                        <p:tgtEl>
                                          <p:spTgt spid="133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37">
                                            <p:txEl>
                                              <p:pRg st="4" end="4"/>
                                            </p:txEl>
                                          </p:spTgt>
                                        </p:tgtEl>
                                        <p:attrNameLst>
                                          <p:attrName>style.visibility</p:attrName>
                                        </p:attrNameLst>
                                      </p:cBhvr>
                                      <p:to>
                                        <p:strVal val="visible"/>
                                      </p:to>
                                    </p:set>
                                    <p:animEffect transition="in" filter="fade">
                                      <p:cBhvr>
                                        <p:cTn id="27" dur="1000"/>
                                        <p:tgtEl>
                                          <p:spTgt spid="133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37">
                                            <p:txEl>
                                              <p:pRg st="5" end="5"/>
                                            </p:txEl>
                                          </p:spTgt>
                                        </p:tgtEl>
                                        <p:attrNameLst>
                                          <p:attrName>style.visibility</p:attrName>
                                        </p:attrNameLst>
                                      </p:cBhvr>
                                      <p:to>
                                        <p:strVal val="visible"/>
                                      </p:to>
                                    </p:set>
                                    <p:animEffect transition="in" filter="fade">
                                      <p:cBhvr>
                                        <p:cTn id="32" dur="1000"/>
                                        <p:tgtEl>
                                          <p:spTgt spid="133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37">
                                            <p:txEl>
                                              <p:pRg st="6" end="6"/>
                                            </p:txEl>
                                          </p:spTgt>
                                        </p:tgtEl>
                                        <p:attrNameLst>
                                          <p:attrName>style.visibility</p:attrName>
                                        </p:attrNameLst>
                                      </p:cBhvr>
                                      <p:to>
                                        <p:strVal val="visible"/>
                                      </p:to>
                                    </p:set>
                                    <p:animEffect transition="in" filter="fade">
                                      <p:cBhvr>
                                        <p:cTn id="37" dur="1000"/>
                                        <p:tgtEl>
                                          <p:spTgt spid="133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337">
                                            <p:txEl>
                                              <p:pRg st="7" end="7"/>
                                            </p:txEl>
                                          </p:spTgt>
                                        </p:tgtEl>
                                        <p:attrNameLst>
                                          <p:attrName>style.visibility</p:attrName>
                                        </p:attrNameLst>
                                      </p:cBhvr>
                                      <p:to>
                                        <p:strVal val="visible"/>
                                      </p:to>
                                    </p:set>
                                    <p:animEffect transition="in" filter="fade">
                                      <p:cBhvr>
                                        <p:cTn id="42" dur="1000"/>
                                        <p:tgtEl>
                                          <p:spTgt spid="133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37">
                                            <p:txEl>
                                              <p:pRg st="8" end="8"/>
                                            </p:txEl>
                                          </p:spTgt>
                                        </p:tgtEl>
                                        <p:attrNameLst>
                                          <p:attrName>style.visibility</p:attrName>
                                        </p:attrNameLst>
                                      </p:cBhvr>
                                      <p:to>
                                        <p:strVal val="visible"/>
                                      </p:to>
                                    </p:set>
                                    <p:animEffect transition="in" filter="fade">
                                      <p:cBhvr>
                                        <p:cTn id="47" dur="1000"/>
                                        <p:tgtEl>
                                          <p:spTgt spid="133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339"/>
                                        </p:tgtEl>
                                        <p:attrNameLst>
                                          <p:attrName>style.visibility</p:attrName>
                                        </p:attrNameLst>
                                      </p:cBhvr>
                                      <p:to>
                                        <p:strVal val="visible"/>
                                      </p:to>
                                    </p:set>
                                    <p:animEffect transition="in" filter="fade">
                                      <p:cBhvr>
                                        <p:cTn id="52" dur="1000"/>
                                        <p:tgtEl>
                                          <p:spTgt spid="1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344"/>
        <p:cNvGrpSpPr/>
        <p:nvPr/>
      </p:nvGrpSpPr>
      <p:grpSpPr>
        <a:xfrm>
          <a:off x="0" y="0"/>
          <a:ext cx="0" cy="0"/>
          <a:chOff x="0" y="0"/>
          <a:chExt cx="0" cy="0"/>
        </a:xfrm>
      </p:grpSpPr>
      <p:sp>
        <p:nvSpPr>
          <p:cNvPr id="1345" name="Google Shape;1345;p123"/>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const Member Functions</a:t>
            </a:r>
            <a:endParaRPr/>
          </a:p>
        </p:txBody>
      </p:sp>
      <p:sp>
        <p:nvSpPr>
          <p:cNvPr id="1346" name="Google Shape;1346;p12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89</a:t>
            </a:fld>
            <a:endParaRPr/>
          </a:p>
        </p:txBody>
      </p:sp>
      <p:grpSp>
        <p:nvGrpSpPr>
          <p:cNvPr id="1347" name="Google Shape;1347;p123"/>
          <p:cNvGrpSpPr/>
          <p:nvPr/>
        </p:nvGrpSpPr>
        <p:grpSpPr>
          <a:xfrm>
            <a:off x="0" y="6434328"/>
            <a:ext cx="9144000" cy="423671"/>
            <a:chOff x="0" y="6434328"/>
            <a:chExt cx="9144000" cy="423671"/>
          </a:xfrm>
        </p:grpSpPr>
        <p:sp>
          <p:nvSpPr>
            <p:cNvPr id="1348" name="Google Shape;1348;p12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49" name="Google Shape;1349;p12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50" name="Google Shape;1350;p12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51" name="Google Shape;1351;p12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52" name="Google Shape;1352;p123"/>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53" name="Google Shape;1353;p123"/>
          <p:cNvPicPr preferRelativeResize="0"/>
          <p:nvPr/>
        </p:nvPicPr>
        <p:blipFill rotWithShape="1">
          <a:blip r:embed="rId5">
            <a:alphaModFix/>
          </a:blip>
          <a:srcRect/>
          <a:stretch/>
        </p:blipFill>
        <p:spPr>
          <a:xfrm>
            <a:off x="193547" y="1013913"/>
            <a:ext cx="8950452" cy="5463087"/>
          </a:xfrm>
          <a:prstGeom prst="rect">
            <a:avLst/>
          </a:prstGeom>
          <a:noFill/>
          <a:ln>
            <a:noFill/>
          </a:ln>
        </p:spPr>
      </p:pic>
      <p:pic>
        <p:nvPicPr>
          <p:cNvPr id="1354" name="Google Shape;1354;p123"/>
          <p:cNvPicPr preferRelativeResize="0"/>
          <p:nvPr/>
        </p:nvPicPr>
        <p:blipFill rotWithShape="1">
          <a:blip r:embed="rId6">
            <a:alphaModFix/>
          </a:blip>
          <a:srcRect/>
          <a:stretch/>
        </p:blipFill>
        <p:spPr>
          <a:xfrm>
            <a:off x="6705600" y="5029200"/>
            <a:ext cx="649356" cy="533400"/>
          </a:xfrm>
          <a:prstGeom prst="rect">
            <a:avLst/>
          </a:prstGeom>
          <a:noFill/>
          <a:ln>
            <a:noFill/>
          </a:ln>
        </p:spPr>
      </p:pic>
      <p:sp>
        <p:nvSpPr>
          <p:cNvPr id="1355" name="Google Shape;1355;p12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53"/>
                                        </p:tgtEl>
                                        <p:attrNameLst>
                                          <p:attrName>style.visibility</p:attrName>
                                        </p:attrNameLst>
                                      </p:cBhvr>
                                      <p:to>
                                        <p:strVal val="visible"/>
                                      </p:to>
                                    </p:set>
                                    <p:animEffect transition="in" filter="fade">
                                      <p:cBhvr>
                                        <p:cTn id="7" dur="1000"/>
                                        <p:tgtEl>
                                          <p:spTgt spid="13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54"/>
                                        </p:tgtEl>
                                        <p:attrNameLst>
                                          <p:attrName>style.visibility</p:attrName>
                                        </p:attrNameLst>
                                      </p:cBhvr>
                                      <p:to>
                                        <p:strVal val="visible"/>
                                      </p:to>
                                    </p:set>
                                    <p:animEffect transition="in" filter="fade">
                                      <p:cBhvr>
                                        <p:cTn id="12" dur="1000"/>
                                        <p:tgtEl>
                                          <p:spTgt spid="1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43"/>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6" name="Google Shape;156;p43"/>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Simple Function</a:t>
            </a:r>
            <a:endParaRPr/>
          </a:p>
        </p:txBody>
      </p:sp>
      <p:sp>
        <p:nvSpPr>
          <p:cNvPr id="157" name="Google Shape;157;p4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a:t>
            </a:fld>
            <a:endParaRPr/>
          </a:p>
        </p:txBody>
      </p:sp>
      <p:sp>
        <p:nvSpPr>
          <p:cNvPr id="158" name="Google Shape;158;p43"/>
          <p:cNvSpPr txBox="1"/>
          <p:nvPr/>
        </p:nvSpPr>
        <p:spPr>
          <a:xfrm>
            <a:off x="248193" y="910858"/>
            <a:ext cx="8708353" cy="6168996"/>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Prototyping / declaration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Syntax:</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0070C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Example:</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Calling</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Definition</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grpSp>
        <p:nvGrpSpPr>
          <p:cNvPr id="159" name="Google Shape;159;p43"/>
          <p:cNvGrpSpPr/>
          <p:nvPr/>
        </p:nvGrpSpPr>
        <p:grpSpPr>
          <a:xfrm>
            <a:off x="0" y="6434328"/>
            <a:ext cx="9144000" cy="423671"/>
            <a:chOff x="0" y="6434328"/>
            <a:chExt cx="9144000" cy="423671"/>
          </a:xfrm>
        </p:grpSpPr>
        <p:sp>
          <p:nvSpPr>
            <p:cNvPr id="160" name="Google Shape;160;p4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1" name="Google Shape;161;p4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2" name="Google Shape;162;p4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63" name="Google Shape;163;p4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64" name="Google Shape;164;p43"/>
          <p:cNvPicPr preferRelativeResize="0"/>
          <p:nvPr/>
        </p:nvPicPr>
        <p:blipFill rotWithShape="1">
          <a:blip r:embed="rId5">
            <a:alphaModFix/>
          </a:blip>
          <a:srcRect/>
          <a:stretch/>
        </p:blipFill>
        <p:spPr>
          <a:xfrm>
            <a:off x="1570037" y="1916221"/>
            <a:ext cx="6124575" cy="352425"/>
          </a:xfrm>
          <a:prstGeom prst="rect">
            <a:avLst/>
          </a:prstGeom>
          <a:noFill/>
          <a:ln>
            <a:noFill/>
          </a:ln>
        </p:spPr>
      </p:pic>
      <p:pic>
        <p:nvPicPr>
          <p:cNvPr id="165" name="Google Shape;165;p43"/>
          <p:cNvPicPr preferRelativeResize="0"/>
          <p:nvPr/>
        </p:nvPicPr>
        <p:blipFill rotWithShape="1">
          <a:blip r:embed="rId6">
            <a:alphaModFix/>
          </a:blip>
          <a:srcRect/>
          <a:stretch/>
        </p:blipFill>
        <p:spPr>
          <a:xfrm>
            <a:off x="30369" y="2743200"/>
            <a:ext cx="9144000" cy="274071"/>
          </a:xfrm>
          <a:prstGeom prst="rect">
            <a:avLst/>
          </a:prstGeom>
          <a:noFill/>
          <a:ln>
            <a:noFill/>
          </a:ln>
        </p:spPr>
      </p:pic>
      <p:pic>
        <p:nvPicPr>
          <p:cNvPr id="166" name="Google Shape;166;p43"/>
          <p:cNvPicPr preferRelativeResize="0"/>
          <p:nvPr/>
        </p:nvPicPr>
        <p:blipFill rotWithShape="1">
          <a:blip r:embed="rId7">
            <a:alphaModFix/>
          </a:blip>
          <a:srcRect/>
          <a:stretch/>
        </p:blipFill>
        <p:spPr>
          <a:xfrm>
            <a:off x="1712023" y="3110193"/>
            <a:ext cx="5753100" cy="390525"/>
          </a:xfrm>
          <a:prstGeom prst="rect">
            <a:avLst/>
          </a:prstGeom>
          <a:noFill/>
          <a:ln>
            <a:noFill/>
          </a:ln>
        </p:spPr>
      </p:pic>
      <p:pic>
        <p:nvPicPr>
          <p:cNvPr id="167" name="Google Shape;167;p43"/>
          <p:cNvPicPr preferRelativeResize="0"/>
          <p:nvPr/>
        </p:nvPicPr>
        <p:blipFill rotWithShape="1">
          <a:blip r:embed="rId8">
            <a:alphaModFix/>
          </a:blip>
          <a:srcRect/>
          <a:stretch/>
        </p:blipFill>
        <p:spPr>
          <a:xfrm>
            <a:off x="2093023" y="4813205"/>
            <a:ext cx="4991100" cy="1676400"/>
          </a:xfrm>
          <a:prstGeom prst="rect">
            <a:avLst/>
          </a:prstGeom>
          <a:noFill/>
          <a:ln>
            <a:noFill/>
          </a:ln>
        </p:spPr>
      </p:pic>
      <p:pic>
        <p:nvPicPr>
          <p:cNvPr id="168" name="Google Shape;168;p43"/>
          <p:cNvPicPr preferRelativeResize="0"/>
          <p:nvPr/>
        </p:nvPicPr>
        <p:blipFill rotWithShape="1">
          <a:blip r:embed="rId9">
            <a:alphaModFix/>
          </a:blip>
          <a:srcRect/>
          <a:stretch/>
        </p:blipFill>
        <p:spPr>
          <a:xfrm>
            <a:off x="1200150" y="4171950"/>
            <a:ext cx="6743700" cy="247650"/>
          </a:xfrm>
          <a:prstGeom prst="rect">
            <a:avLst/>
          </a:prstGeom>
          <a:noFill/>
          <a:ln>
            <a:noFill/>
          </a:ln>
        </p:spPr>
      </p:pic>
      <p:sp>
        <p:nvSpPr>
          <p:cNvPr id="169" name="Google Shape;169;p43"/>
          <p:cNvSpPr txBox="1"/>
          <p:nvPr/>
        </p:nvSpPr>
        <p:spPr>
          <a:xfrm>
            <a:off x="248194" y="915924"/>
            <a:ext cx="8708353" cy="5738104"/>
          </a:xfrm>
          <a:prstGeom prst="rect">
            <a:avLst/>
          </a:prstGeom>
          <a:noFill/>
          <a:ln>
            <a:noFill/>
          </a:ln>
        </p:spPr>
        <p:txBody>
          <a:bodyPr spcFirstLastPara="1" wrap="square" lIns="0" tIns="135250" rIns="0" bIns="0" anchor="t" anchorCtr="0">
            <a:spAutoFit/>
          </a:bodyPr>
          <a:lstStyle/>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Prototyping / declaration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70C0"/>
                </a:solidFill>
                <a:latin typeface="Calibri"/>
                <a:ea typeface="Calibri"/>
                <a:cs typeface="Calibri"/>
                <a:sym typeface="Calibri"/>
              </a:rPr>
              <a:t>Syntax:</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0070C0"/>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Example:</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Calling</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Definition</a:t>
            </a:r>
            <a:endParaRPr sz="1400" b="0" i="0" u="none" strike="noStrike" cap="none">
              <a:solidFill>
                <a:srgbClr val="000000"/>
              </a:solidFill>
              <a:latin typeface="Arial"/>
              <a:ea typeface="Arial"/>
              <a:cs typeface="Arial"/>
              <a:sym typeface="Arial"/>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sp>
        <p:nvSpPr>
          <p:cNvPr id="170" name="Google Shape;170;p4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fade">
                                      <p:cBhvr>
                                        <p:cTn id="7" dur="1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Effect transition="in" filter="fade">
                                      <p:cBhvr>
                                        <p:cTn id="12" dur="1000"/>
                                        <p:tgtEl>
                                          <p:spTgt spid="15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Effect transition="in" filter="fade">
                                      <p:cBhvr>
                                        <p:cTn id="17" dur="1000"/>
                                        <p:tgtEl>
                                          <p:spTgt spid="15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Effect transition="in" filter="fade">
                                      <p:cBhvr>
                                        <p:cTn id="22" dur="1000"/>
                                        <p:tgtEl>
                                          <p:spTgt spid="15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Effect transition="in" filter="fade">
                                      <p:cBhvr>
                                        <p:cTn id="27" dur="1000"/>
                                        <p:tgtEl>
                                          <p:spTgt spid="15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8">
                                            <p:txEl>
                                              <p:pRg st="5" end="5"/>
                                            </p:txEl>
                                          </p:spTgt>
                                        </p:tgtEl>
                                        <p:attrNameLst>
                                          <p:attrName>style.visibility</p:attrName>
                                        </p:attrNameLst>
                                      </p:cBhvr>
                                      <p:to>
                                        <p:strVal val="visible"/>
                                      </p:to>
                                    </p:set>
                                    <p:animEffect transition="in" filter="fade">
                                      <p:cBhvr>
                                        <p:cTn id="32" dur="1000"/>
                                        <p:tgtEl>
                                          <p:spTgt spid="15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8">
                                            <p:txEl>
                                              <p:pRg st="6" end="6"/>
                                            </p:txEl>
                                          </p:spTgt>
                                        </p:tgtEl>
                                        <p:attrNameLst>
                                          <p:attrName>style.visibility</p:attrName>
                                        </p:attrNameLst>
                                      </p:cBhvr>
                                      <p:to>
                                        <p:strVal val="visible"/>
                                      </p:to>
                                    </p:set>
                                    <p:animEffect transition="in" filter="fade">
                                      <p:cBhvr>
                                        <p:cTn id="37" dur="1000"/>
                                        <p:tgtEl>
                                          <p:spTgt spid="15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8">
                                            <p:txEl>
                                              <p:pRg st="7" end="7"/>
                                            </p:txEl>
                                          </p:spTgt>
                                        </p:tgtEl>
                                        <p:attrNameLst>
                                          <p:attrName>style.visibility</p:attrName>
                                        </p:attrNameLst>
                                      </p:cBhvr>
                                      <p:to>
                                        <p:strVal val="visible"/>
                                      </p:to>
                                    </p:set>
                                    <p:animEffect transition="in" filter="fade">
                                      <p:cBhvr>
                                        <p:cTn id="42" dur="1000"/>
                                        <p:tgtEl>
                                          <p:spTgt spid="15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58">
                                            <p:txEl>
                                              <p:pRg st="8" end="8"/>
                                            </p:txEl>
                                          </p:spTgt>
                                        </p:tgtEl>
                                        <p:attrNameLst>
                                          <p:attrName>style.visibility</p:attrName>
                                        </p:attrNameLst>
                                      </p:cBhvr>
                                      <p:to>
                                        <p:strVal val="visible"/>
                                      </p:to>
                                    </p:set>
                                    <p:animEffect transition="in" filter="fade">
                                      <p:cBhvr>
                                        <p:cTn id="47" dur="1000"/>
                                        <p:tgtEl>
                                          <p:spTgt spid="15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58">
                                            <p:txEl>
                                              <p:pRg st="9" end="9"/>
                                            </p:txEl>
                                          </p:spTgt>
                                        </p:tgtEl>
                                        <p:attrNameLst>
                                          <p:attrName>style.visibility</p:attrName>
                                        </p:attrNameLst>
                                      </p:cBhvr>
                                      <p:to>
                                        <p:strVal val="visible"/>
                                      </p:to>
                                    </p:set>
                                    <p:animEffect transition="in" filter="fade">
                                      <p:cBhvr>
                                        <p:cTn id="52" dur="1000"/>
                                        <p:tgtEl>
                                          <p:spTgt spid="15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58">
                                            <p:txEl>
                                              <p:pRg st="10" end="10"/>
                                            </p:txEl>
                                          </p:spTgt>
                                        </p:tgtEl>
                                        <p:attrNameLst>
                                          <p:attrName>style.visibility</p:attrName>
                                        </p:attrNameLst>
                                      </p:cBhvr>
                                      <p:to>
                                        <p:strVal val="visible"/>
                                      </p:to>
                                    </p:set>
                                    <p:animEffect transition="in" filter="fade">
                                      <p:cBhvr>
                                        <p:cTn id="57" dur="1000"/>
                                        <p:tgtEl>
                                          <p:spTgt spid="15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58">
                                            <p:txEl>
                                              <p:pRg st="11" end="11"/>
                                            </p:txEl>
                                          </p:spTgt>
                                        </p:tgtEl>
                                        <p:attrNameLst>
                                          <p:attrName>style.visibility</p:attrName>
                                        </p:attrNameLst>
                                      </p:cBhvr>
                                      <p:to>
                                        <p:strVal val="visible"/>
                                      </p:to>
                                    </p:set>
                                    <p:animEffect transition="in" filter="fade">
                                      <p:cBhvr>
                                        <p:cTn id="62" dur="1000"/>
                                        <p:tgtEl>
                                          <p:spTgt spid="15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158">
                                            <p:txEl>
                                              <p:pRg st="12" end="12"/>
                                            </p:txEl>
                                          </p:spTgt>
                                        </p:tgtEl>
                                        <p:attrNameLst>
                                          <p:attrName>style.visibility</p:attrName>
                                        </p:attrNameLst>
                                      </p:cBhvr>
                                      <p:to>
                                        <p:strVal val="visible"/>
                                      </p:to>
                                    </p:set>
                                    <p:animEffect transition="in" filter="fade">
                                      <p:cBhvr>
                                        <p:cTn id="67" dur="1000"/>
                                        <p:tgtEl>
                                          <p:spTgt spid="15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58">
                                            <p:txEl>
                                              <p:pRg st="13" end="13"/>
                                            </p:txEl>
                                          </p:spTgt>
                                        </p:tgtEl>
                                        <p:attrNameLst>
                                          <p:attrName>style.visibility</p:attrName>
                                        </p:attrNameLst>
                                      </p:cBhvr>
                                      <p:to>
                                        <p:strVal val="visible"/>
                                      </p:to>
                                    </p:set>
                                    <p:animEffect transition="in" filter="fade">
                                      <p:cBhvr>
                                        <p:cTn id="72" dur="1000"/>
                                        <p:tgtEl>
                                          <p:spTgt spid="15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64"/>
                                        </p:tgtEl>
                                        <p:attrNameLst>
                                          <p:attrName>style.visibility</p:attrName>
                                        </p:attrNameLst>
                                      </p:cBhvr>
                                      <p:to>
                                        <p:strVal val="visible"/>
                                      </p:to>
                                    </p:set>
                                    <p:animEffect transition="in" filter="fade">
                                      <p:cBhvr>
                                        <p:cTn id="77" dur="1000"/>
                                        <p:tgtEl>
                                          <p:spTgt spid="16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65"/>
                                        </p:tgtEl>
                                        <p:attrNameLst>
                                          <p:attrName>style.visibility</p:attrName>
                                        </p:attrNameLst>
                                      </p:cBhvr>
                                      <p:to>
                                        <p:strVal val="visible"/>
                                      </p:to>
                                    </p:set>
                                    <p:animEffect transition="in" filter="fade">
                                      <p:cBhvr>
                                        <p:cTn id="82" dur="1000"/>
                                        <p:tgtEl>
                                          <p:spTgt spid="16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166"/>
                                        </p:tgtEl>
                                        <p:attrNameLst>
                                          <p:attrName>style.visibility</p:attrName>
                                        </p:attrNameLst>
                                      </p:cBhvr>
                                      <p:to>
                                        <p:strVal val="visible"/>
                                      </p:to>
                                    </p:set>
                                    <p:animEffect transition="in" filter="fade">
                                      <p:cBhvr>
                                        <p:cTn id="87" dur="1000"/>
                                        <p:tgtEl>
                                          <p:spTgt spid="16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168"/>
                                        </p:tgtEl>
                                        <p:attrNameLst>
                                          <p:attrName>style.visibility</p:attrName>
                                        </p:attrNameLst>
                                      </p:cBhvr>
                                      <p:to>
                                        <p:strVal val="visible"/>
                                      </p:to>
                                    </p:set>
                                    <p:animEffect transition="in" filter="fade">
                                      <p:cBhvr>
                                        <p:cTn id="92" dur="1000"/>
                                        <p:tgtEl>
                                          <p:spTgt spid="16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167"/>
                                        </p:tgtEl>
                                        <p:attrNameLst>
                                          <p:attrName>style.visibility</p:attrName>
                                        </p:attrNameLst>
                                      </p:cBhvr>
                                      <p:to>
                                        <p:strVal val="visible"/>
                                      </p:to>
                                    </p:set>
                                    <p:animEffect transition="in" filter="fade">
                                      <p:cBhvr>
                                        <p:cTn id="97" dur="1000"/>
                                        <p:tgtEl>
                                          <p:spTgt spid="16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69">
                                            <p:txEl>
                                              <p:pRg st="0" end="0"/>
                                            </p:txEl>
                                          </p:spTgt>
                                        </p:tgtEl>
                                        <p:attrNameLst>
                                          <p:attrName>style.visibility</p:attrName>
                                        </p:attrNameLst>
                                      </p:cBhvr>
                                      <p:to>
                                        <p:strVal val="visible"/>
                                      </p:to>
                                    </p:set>
                                    <p:animEffect transition="in" filter="fade">
                                      <p:cBhvr>
                                        <p:cTn id="102" dur="1000"/>
                                        <p:tgtEl>
                                          <p:spTgt spid="169">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nodeType="clickEffect">
                                  <p:stCondLst>
                                    <p:cond delay="0"/>
                                  </p:stCondLst>
                                  <p:childTnLst>
                                    <p:set>
                                      <p:cBhvr>
                                        <p:cTn id="106" dur="1" fill="hold">
                                          <p:stCondLst>
                                            <p:cond delay="0"/>
                                          </p:stCondLst>
                                        </p:cTn>
                                        <p:tgtEl>
                                          <p:spTgt spid="169">
                                            <p:txEl>
                                              <p:pRg st="1" end="1"/>
                                            </p:txEl>
                                          </p:spTgt>
                                        </p:tgtEl>
                                        <p:attrNameLst>
                                          <p:attrName>style.visibility</p:attrName>
                                        </p:attrNameLst>
                                      </p:cBhvr>
                                      <p:to>
                                        <p:strVal val="visible"/>
                                      </p:to>
                                    </p:set>
                                    <p:animEffect transition="in" filter="fade">
                                      <p:cBhvr>
                                        <p:cTn id="107" dur="1000"/>
                                        <p:tgtEl>
                                          <p:spTgt spid="169">
                                            <p:txEl>
                                              <p:pRg st="1" end="1"/>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nodeType="clickEffect">
                                  <p:stCondLst>
                                    <p:cond delay="0"/>
                                  </p:stCondLst>
                                  <p:childTnLst>
                                    <p:set>
                                      <p:cBhvr>
                                        <p:cTn id="111" dur="1" fill="hold">
                                          <p:stCondLst>
                                            <p:cond delay="0"/>
                                          </p:stCondLst>
                                        </p:cTn>
                                        <p:tgtEl>
                                          <p:spTgt spid="169">
                                            <p:txEl>
                                              <p:pRg st="2" end="2"/>
                                            </p:txEl>
                                          </p:spTgt>
                                        </p:tgtEl>
                                        <p:attrNameLst>
                                          <p:attrName>style.visibility</p:attrName>
                                        </p:attrNameLst>
                                      </p:cBhvr>
                                      <p:to>
                                        <p:strVal val="visible"/>
                                      </p:to>
                                    </p:set>
                                    <p:animEffect transition="in" filter="fade">
                                      <p:cBhvr>
                                        <p:cTn id="112" dur="1000"/>
                                        <p:tgtEl>
                                          <p:spTgt spid="169">
                                            <p:txEl>
                                              <p:pRg st="2" end="2"/>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nodeType="clickEffect">
                                  <p:stCondLst>
                                    <p:cond delay="0"/>
                                  </p:stCondLst>
                                  <p:childTnLst>
                                    <p:set>
                                      <p:cBhvr>
                                        <p:cTn id="116" dur="1" fill="hold">
                                          <p:stCondLst>
                                            <p:cond delay="0"/>
                                          </p:stCondLst>
                                        </p:cTn>
                                        <p:tgtEl>
                                          <p:spTgt spid="169">
                                            <p:txEl>
                                              <p:pRg st="3" end="3"/>
                                            </p:txEl>
                                          </p:spTgt>
                                        </p:tgtEl>
                                        <p:attrNameLst>
                                          <p:attrName>style.visibility</p:attrName>
                                        </p:attrNameLst>
                                      </p:cBhvr>
                                      <p:to>
                                        <p:strVal val="visible"/>
                                      </p:to>
                                    </p:set>
                                    <p:animEffect transition="in" filter="fade">
                                      <p:cBhvr>
                                        <p:cTn id="117" dur="1000"/>
                                        <p:tgtEl>
                                          <p:spTgt spid="169">
                                            <p:txEl>
                                              <p:pRg st="3" end="3"/>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169">
                                            <p:txEl>
                                              <p:pRg st="4" end="4"/>
                                            </p:txEl>
                                          </p:spTgt>
                                        </p:tgtEl>
                                        <p:attrNameLst>
                                          <p:attrName>style.visibility</p:attrName>
                                        </p:attrNameLst>
                                      </p:cBhvr>
                                      <p:to>
                                        <p:strVal val="visible"/>
                                      </p:to>
                                    </p:set>
                                    <p:animEffect transition="in" filter="fade">
                                      <p:cBhvr>
                                        <p:cTn id="122" dur="1000"/>
                                        <p:tgtEl>
                                          <p:spTgt spid="169">
                                            <p:txEl>
                                              <p:pRg st="4" end="4"/>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69">
                                            <p:txEl>
                                              <p:pRg st="5" end="5"/>
                                            </p:txEl>
                                          </p:spTgt>
                                        </p:tgtEl>
                                        <p:attrNameLst>
                                          <p:attrName>style.visibility</p:attrName>
                                        </p:attrNameLst>
                                      </p:cBhvr>
                                      <p:to>
                                        <p:strVal val="visible"/>
                                      </p:to>
                                    </p:set>
                                    <p:animEffect transition="in" filter="fade">
                                      <p:cBhvr>
                                        <p:cTn id="127" dur="1000"/>
                                        <p:tgtEl>
                                          <p:spTgt spid="169">
                                            <p:txEl>
                                              <p:pRg st="5" end="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presetSubtype="0" fill="hold" nodeType="clickEffect">
                                  <p:stCondLst>
                                    <p:cond delay="0"/>
                                  </p:stCondLst>
                                  <p:childTnLst>
                                    <p:set>
                                      <p:cBhvr>
                                        <p:cTn id="131" dur="1" fill="hold">
                                          <p:stCondLst>
                                            <p:cond delay="0"/>
                                          </p:stCondLst>
                                        </p:cTn>
                                        <p:tgtEl>
                                          <p:spTgt spid="169">
                                            <p:txEl>
                                              <p:pRg st="6" end="6"/>
                                            </p:txEl>
                                          </p:spTgt>
                                        </p:tgtEl>
                                        <p:attrNameLst>
                                          <p:attrName>style.visibility</p:attrName>
                                        </p:attrNameLst>
                                      </p:cBhvr>
                                      <p:to>
                                        <p:strVal val="visible"/>
                                      </p:to>
                                    </p:set>
                                    <p:animEffect transition="in" filter="fade">
                                      <p:cBhvr>
                                        <p:cTn id="132" dur="1000"/>
                                        <p:tgtEl>
                                          <p:spTgt spid="169">
                                            <p:txEl>
                                              <p:pRg st="6" end="6"/>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nodeType="clickEffect">
                                  <p:stCondLst>
                                    <p:cond delay="0"/>
                                  </p:stCondLst>
                                  <p:childTnLst>
                                    <p:set>
                                      <p:cBhvr>
                                        <p:cTn id="136" dur="1" fill="hold">
                                          <p:stCondLst>
                                            <p:cond delay="0"/>
                                          </p:stCondLst>
                                        </p:cTn>
                                        <p:tgtEl>
                                          <p:spTgt spid="169">
                                            <p:txEl>
                                              <p:pRg st="7" end="7"/>
                                            </p:txEl>
                                          </p:spTgt>
                                        </p:tgtEl>
                                        <p:attrNameLst>
                                          <p:attrName>style.visibility</p:attrName>
                                        </p:attrNameLst>
                                      </p:cBhvr>
                                      <p:to>
                                        <p:strVal val="visible"/>
                                      </p:to>
                                    </p:set>
                                    <p:animEffect transition="in" filter="fade">
                                      <p:cBhvr>
                                        <p:cTn id="137" dur="1000"/>
                                        <p:tgtEl>
                                          <p:spTgt spid="169">
                                            <p:txEl>
                                              <p:pRg st="7" end="7"/>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nodeType="clickEffect">
                                  <p:stCondLst>
                                    <p:cond delay="0"/>
                                  </p:stCondLst>
                                  <p:childTnLst>
                                    <p:set>
                                      <p:cBhvr>
                                        <p:cTn id="141" dur="1" fill="hold">
                                          <p:stCondLst>
                                            <p:cond delay="0"/>
                                          </p:stCondLst>
                                        </p:cTn>
                                        <p:tgtEl>
                                          <p:spTgt spid="169">
                                            <p:txEl>
                                              <p:pRg st="8" end="8"/>
                                            </p:txEl>
                                          </p:spTgt>
                                        </p:tgtEl>
                                        <p:attrNameLst>
                                          <p:attrName>style.visibility</p:attrName>
                                        </p:attrNameLst>
                                      </p:cBhvr>
                                      <p:to>
                                        <p:strVal val="visible"/>
                                      </p:to>
                                    </p:set>
                                    <p:animEffect transition="in" filter="fade">
                                      <p:cBhvr>
                                        <p:cTn id="142" dur="1000"/>
                                        <p:tgtEl>
                                          <p:spTgt spid="169">
                                            <p:txEl>
                                              <p:pRg st="8" end="8"/>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presetSubtype="0" fill="hold" nodeType="clickEffect">
                                  <p:stCondLst>
                                    <p:cond delay="0"/>
                                  </p:stCondLst>
                                  <p:childTnLst>
                                    <p:set>
                                      <p:cBhvr>
                                        <p:cTn id="146" dur="1" fill="hold">
                                          <p:stCondLst>
                                            <p:cond delay="0"/>
                                          </p:stCondLst>
                                        </p:cTn>
                                        <p:tgtEl>
                                          <p:spTgt spid="169">
                                            <p:txEl>
                                              <p:pRg st="9" end="9"/>
                                            </p:txEl>
                                          </p:spTgt>
                                        </p:tgtEl>
                                        <p:attrNameLst>
                                          <p:attrName>style.visibility</p:attrName>
                                        </p:attrNameLst>
                                      </p:cBhvr>
                                      <p:to>
                                        <p:strVal val="visible"/>
                                      </p:to>
                                    </p:set>
                                    <p:animEffect transition="in" filter="fade">
                                      <p:cBhvr>
                                        <p:cTn id="147" dur="1000"/>
                                        <p:tgtEl>
                                          <p:spTgt spid="169">
                                            <p:txEl>
                                              <p:pRg st="9" end="9"/>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169">
                                            <p:txEl>
                                              <p:pRg st="10" end="10"/>
                                            </p:txEl>
                                          </p:spTgt>
                                        </p:tgtEl>
                                        <p:attrNameLst>
                                          <p:attrName>style.visibility</p:attrName>
                                        </p:attrNameLst>
                                      </p:cBhvr>
                                      <p:to>
                                        <p:strVal val="visible"/>
                                      </p:to>
                                    </p:set>
                                    <p:animEffect transition="in" filter="fade">
                                      <p:cBhvr>
                                        <p:cTn id="152" dur="1000"/>
                                        <p:tgtEl>
                                          <p:spTgt spid="169">
                                            <p:txEl>
                                              <p:pRg st="10" end="10"/>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presetSubtype="0" fill="hold" nodeType="clickEffect">
                                  <p:stCondLst>
                                    <p:cond delay="0"/>
                                  </p:stCondLst>
                                  <p:childTnLst>
                                    <p:set>
                                      <p:cBhvr>
                                        <p:cTn id="156" dur="1" fill="hold">
                                          <p:stCondLst>
                                            <p:cond delay="0"/>
                                          </p:stCondLst>
                                        </p:cTn>
                                        <p:tgtEl>
                                          <p:spTgt spid="169">
                                            <p:txEl>
                                              <p:pRg st="11" end="11"/>
                                            </p:txEl>
                                          </p:spTgt>
                                        </p:tgtEl>
                                        <p:attrNameLst>
                                          <p:attrName>style.visibility</p:attrName>
                                        </p:attrNameLst>
                                      </p:cBhvr>
                                      <p:to>
                                        <p:strVal val="visible"/>
                                      </p:to>
                                    </p:set>
                                    <p:animEffect transition="in" filter="fade">
                                      <p:cBhvr>
                                        <p:cTn id="157" dur="1000"/>
                                        <p:tgtEl>
                                          <p:spTgt spid="169">
                                            <p:txEl>
                                              <p:pRg st="11" end="11"/>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presetSubtype="0" fill="hold" nodeType="clickEffect">
                                  <p:stCondLst>
                                    <p:cond delay="0"/>
                                  </p:stCondLst>
                                  <p:childTnLst>
                                    <p:set>
                                      <p:cBhvr>
                                        <p:cTn id="161" dur="1" fill="hold">
                                          <p:stCondLst>
                                            <p:cond delay="0"/>
                                          </p:stCondLst>
                                        </p:cTn>
                                        <p:tgtEl>
                                          <p:spTgt spid="169">
                                            <p:txEl>
                                              <p:pRg st="12" end="12"/>
                                            </p:txEl>
                                          </p:spTgt>
                                        </p:tgtEl>
                                        <p:attrNameLst>
                                          <p:attrName>style.visibility</p:attrName>
                                        </p:attrNameLst>
                                      </p:cBhvr>
                                      <p:to>
                                        <p:strVal val="visible"/>
                                      </p:to>
                                    </p:set>
                                    <p:animEffect transition="in" filter="fade">
                                      <p:cBhvr>
                                        <p:cTn id="162" dur="1000"/>
                                        <p:tgtEl>
                                          <p:spTgt spid="16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359"/>
        <p:cNvGrpSpPr/>
        <p:nvPr/>
      </p:nvGrpSpPr>
      <p:grpSpPr>
        <a:xfrm>
          <a:off x="0" y="0"/>
          <a:ext cx="0" cy="0"/>
          <a:chOff x="0" y="0"/>
          <a:chExt cx="0" cy="0"/>
        </a:xfrm>
      </p:grpSpPr>
      <p:sp>
        <p:nvSpPr>
          <p:cNvPr id="1360" name="Google Shape;1360;p124"/>
          <p:cNvSpPr txBox="1">
            <a:spLocks noGrp="1"/>
          </p:cNvSpPr>
          <p:nvPr>
            <p:ph type="title"/>
          </p:nvPr>
        </p:nvSpPr>
        <p:spPr>
          <a:xfrm>
            <a:off x="0" y="129286"/>
            <a:ext cx="9144000"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 const member functions</a:t>
            </a:r>
            <a:endParaRPr/>
          </a:p>
        </p:txBody>
      </p:sp>
      <p:sp>
        <p:nvSpPr>
          <p:cNvPr id="1361" name="Google Shape;1361;p124"/>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90</a:t>
            </a:fld>
            <a:endParaRPr/>
          </a:p>
        </p:txBody>
      </p:sp>
      <p:grpSp>
        <p:nvGrpSpPr>
          <p:cNvPr id="1362" name="Google Shape;1362;p124"/>
          <p:cNvGrpSpPr/>
          <p:nvPr/>
        </p:nvGrpSpPr>
        <p:grpSpPr>
          <a:xfrm>
            <a:off x="0" y="6434328"/>
            <a:ext cx="9144000" cy="423671"/>
            <a:chOff x="0" y="6434328"/>
            <a:chExt cx="9144000" cy="423671"/>
          </a:xfrm>
        </p:grpSpPr>
        <p:sp>
          <p:nvSpPr>
            <p:cNvPr id="1363" name="Google Shape;1363;p124"/>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4" name="Google Shape;1364;p124"/>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65" name="Google Shape;1365;p124"/>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66" name="Google Shape;1366;p124"/>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67" name="Google Shape;1367;p124"/>
          <p:cNvSpPr/>
          <p:nvPr/>
        </p:nvSpPr>
        <p:spPr>
          <a:xfrm>
            <a:off x="193547" y="915924"/>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368" name="Google Shape;1368;p124"/>
          <p:cNvPicPr preferRelativeResize="0"/>
          <p:nvPr/>
        </p:nvPicPr>
        <p:blipFill rotWithShape="1">
          <a:blip r:embed="rId5">
            <a:alphaModFix/>
          </a:blip>
          <a:srcRect/>
          <a:stretch/>
        </p:blipFill>
        <p:spPr>
          <a:xfrm>
            <a:off x="9525" y="1013912"/>
            <a:ext cx="9124950" cy="5463087"/>
          </a:xfrm>
          <a:prstGeom prst="rect">
            <a:avLst/>
          </a:prstGeom>
          <a:noFill/>
          <a:ln>
            <a:noFill/>
          </a:ln>
        </p:spPr>
      </p:pic>
      <p:pic>
        <p:nvPicPr>
          <p:cNvPr id="1369" name="Google Shape;1369;p124"/>
          <p:cNvPicPr preferRelativeResize="0"/>
          <p:nvPr/>
        </p:nvPicPr>
        <p:blipFill rotWithShape="1">
          <a:blip r:embed="rId6">
            <a:alphaModFix/>
          </a:blip>
          <a:srcRect/>
          <a:stretch/>
        </p:blipFill>
        <p:spPr>
          <a:xfrm>
            <a:off x="6019800" y="5263825"/>
            <a:ext cx="1270001" cy="833438"/>
          </a:xfrm>
          <a:prstGeom prst="rect">
            <a:avLst/>
          </a:prstGeom>
          <a:noFill/>
          <a:ln>
            <a:noFill/>
          </a:ln>
        </p:spPr>
      </p:pic>
      <p:sp>
        <p:nvSpPr>
          <p:cNvPr id="1370" name="Google Shape;1370;p124"/>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8"/>
                                        </p:tgtEl>
                                        <p:attrNameLst>
                                          <p:attrName>style.visibility</p:attrName>
                                        </p:attrNameLst>
                                      </p:cBhvr>
                                      <p:to>
                                        <p:strVal val="visible"/>
                                      </p:to>
                                    </p:set>
                                    <p:animEffect transition="in" filter="fade">
                                      <p:cBhvr>
                                        <p:cTn id="7" dur="1000"/>
                                        <p:tgtEl>
                                          <p:spTgt spid="13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69"/>
                                        </p:tgtEl>
                                        <p:attrNameLst>
                                          <p:attrName>style.visibility</p:attrName>
                                        </p:attrNameLst>
                                      </p:cBhvr>
                                      <p:to>
                                        <p:strVal val="visible"/>
                                      </p:to>
                                    </p:set>
                                    <p:animEffect transition="in" filter="fade">
                                      <p:cBhvr>
                                        <p:cTn id="12" dur="1000"/>
                                        <p:tgtEl>
                                          <p:spTgt spid="1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374"/>
        <p:cNvGrpSpPr/>
        <p:nvPr/>
      </p:nvGrpSpPr>
      <p:grpSpPr>
        <a:xfrm>
          <a:off x="0" y="0"/>
          <a:ext cx="0" cy="0"/>
          <a:chOff x="0" y="0"/>
          <a:chExt cx="0" cy="0"/>
        </a:xfrm>
      </p:grpSpPr>
      <p:sp>
        <p:nvSpPr>
          <p:cNvPr id="1375" name="Google Shape;1375;p125"/>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6" name="Google Shape;1376;p125"/>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Overloaded functions</a:t>
            </a:r>
            <a:endParaRPr/>
          </a:p>
        </p:txBody>
      </p:sp>
      <p:sp>
        <p:nvSpPr>
          <p:cNvPr id="1377" name="Google Shape;1377;p125"/>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91</a:t>
            </a:fld>
            <a:endParaRPr/>
          </a:p>
        </p:txBody>
      </p:sp>
      <p:grpSp>
        <p:nvGrpSpPr>
          <p:cNvPr id="1378" name="Google Shape;1378;p125"/>
          <p:cNvGrpSpPr/>
          <p:nvPr/>
        </p:nvGrpSpPr>
        <p:grpSpPr>
          <a:xfrm>
            <a:off x="0" y="6434328"/>
            <a:ext cx="9144000" cy="423671"/>
            <a:chOff x="0" y="6434328"/>
            <a:chExt cx="9144000" cy="423671"/>
          </a:xfrm>
        </p:grpSpPr>
        <p:sp>
          <p:nvSpPr>
            <p:cNvPr id="1379" name="Google Shape;1379;p125"/>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0" name="Google Shape;1380;p125"/>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1" name="Google Shape;1381;p125"/>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82" name="Google Shape;1382;p125"/>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83" name="Google Shape;1383;p125"/>
          <p:cNvSpPr/>
          <p:nvPr/>
        </p:nvSpPr>
        <p:spPr>
          <a:xfrm>
            <a:off x="297353" y="990600"/>
            <a:ext cx="8763000" cy="4401205"/>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rgbClr val="0070C0"/>
              </a:buClr>
              <a:buSzPts val="2800"/>
              <a:buFont typeface="Noto Sans Symbols"/>
              <a:buChar char="⮚"/>
            </a:pPr>
            <a:r>
              <a:rPr lang="en-US" sz="2800" b="1" i="0" u="none" strike="noStrike" cap="none">
                <a:solidFill>
                  <a:srgbClr val="0070C0"/>
                </a:solidFill>
                <a:latin typeface="Calibri"/>
                <a:ea typeface="Calibri"/>
                <a:cs typeface="Calibri"/>
                <a:sym typeface="Calibri"/>
              </a:rPr>
              <a:t>Overloading</a:t>
            </a:r>
            <a:r>
              <a:rPr lang="en-US" sz="2800" b="0" i="0" u="none" strike="noStrike" cap="none">
                <a:solidFill>
                  <a:schemeClr val="dk1"/>
                </a:solidFill>
                <a:latin typeface="Calibri"/>
                <a:ea typeface="Calibri"/>
                <a:cs typeface="Calibri"/>
                <a:sym typeface="Calibri"/>
              </a:rPr>
              <a:t> refers to the use of the same thing for different purposes.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overloading is a feature in C++ where two or more functions can have the </a:t>
            </a:r>
            <a:r>
              <a:rPr lang="en-US" sz="2800" b="1" i="0" u="none" strike="noStrike" cap="none">
                <a:solidFill>
                  <a:srgbClr val="0070C0"/>
                </a:solidFill>
                <a:latin typeface="Calibri"/>
                <a:ea typeface="Calibri"/>
                <a:cs typeface="Calibri"/>
                <a:sym typeface="Calibri"/>
              </a:rPr>
              <a:t>same name but different parameters.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Function overloading is also known as </a:t>
            </a:r>
            <a:r>
              <a:rPr lang="en-US" sz="2800" b="1" i="0" u="none" strike="noStrike" cap="none">
                <a:solidFill>
                  <a:srgbClr val="0070C0"/>
                </a:solidFill>
                <a:latin typeface="Calibri"/>
                <a:ea typeface="Calibri"/>
                <a:cs typeface="Calibri"/>
                <a:sym typeface="Calibri"/>
              </a:rPr>
              <a:t>Compile Time Polymorphism or static binding.</a:t>
            </a:r>
            <a:endParaRPr sz="2800" b="1" i="0" u="none" strike="noStrike" cap="none">
              <a:solidFill>
                <a:srgbClr val="0070C0"/>
              </a:solidFill>
              <a:latin typeface="Calibri"/>
              <a:ea typeface="Calibri"/>
              <a:cs typeface="Calibri"/>
              <a:sym typeface="Calibri"/>
            </a:endParaRPr>
          </a:p>
          <a:p>
            <a:pPr marL="457200" marR="0" lvl="0" indent="-457200" algn="just" rtl="0">
              <a:lnSpc>
                <a:spcPct val="100000"/>
              </a:lnSpc>
              <a:spcBef>
                <a:spcPts val="0"/>
              </a:spcBef>
              <a:spcAft>
                <a:spcPts val="0"/>
              </a:spcAft>
              <a:buClr>
                <a:schemeClr val="dk1"/>
              </a:buClr>
              <a:buSzPts val="2800"/>
              <a:buFont typeface="Noto Sans Symbols"/>
              <a:buChar char="⮚"/>
            </a:pPr>
            <a:r>
              <a:rPr lang="en-US" sz="2800" b="0" i="0" u="none" strike="noStrike" cap="none">
                <a:solidFill>
                  <a:schemeClr val="dk1"/>
                </a:solidFill>
                <a:latin typeface="Calibri"/>
                <a:ea typeface="Calibri"/>
                <a:cs typeface="Calibri"/>
                <a:sym typeface="Calibri"/>
              </a:rPr>
              <a:t>The correct function to be invoked is determined by checking the </a:t>
            </a:r>
            <a:r>
              <a:rPr lang="en-US" sz="2800" b="1" i="0" u="none" strike="noStrike" cap="none">
                <a:solidFill>
                  <a:schemeClr val="dk1"/>
                </a:solidFill>
                <a:latin typeface="Calibri"/>
                <a:ea typeface="Calibri"/>
                <a:cs typeface="Calibri"/>
                <a:sym typeface="Calibri"/>
              </a:rPr>
              <a:t>number and type of the arguments but not on the function type.</a:t>
            </a:r>
            <a:endParaRPr sz="2800" b="1" i="0" u="none" strike="noStrike" cap="none">
              <a:solidFill>
                <a:schemeClr val="dk1"/>
              </a:solidFill>
              <a:latin typeface="Calibri"/>
              <a:ea typeface="Calibri"/>
              <a:cs typeface="Calibri"/>
              <a:sym typeface="Calibri"/>
            </a:endParaRPr>
          </a:p>
        </p:txBody>
      </p:sp>
      <p:sp>
        <p:nvSpPr>
          <p:cNvPr id="1384" name="Google Shape;1384;p125"/>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3">
                                            <p:txEl>
                                              <p:pRg st="0" end="0"/>
                                            </p:txEl>
                                          </p:spTgt>
                                        </p:tgtEl>
                                        <p:attrNameLst>
                                          <p:attrName>style.visibility</p:attrName>
                                        </p:attrNameLst>
                                      </p:cBhvr>
                                      <p:to>
                                        <p:strVal val="visible"/>
                                      </p:to>
                                    </p:set>
                                    <p:animEffect transition="in" filter="fade">
                                      <p:cBhvr>
                                        <p:cTn id="7" dur="1000"/>
                                        <p:tgtEl>
                                          <p:spTgt spid="13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3">
                                            <p:txEl>
                                              <p:pRg st="1" end="1"/>
                                            </p:txEl>
                                          </p:spTgt>
                                        </p:tgtEl>
                                        <p:attrNameLst>
                                          <p:attrName>style.visibility</p:attrName>
                                        </p:attrNameLst>
                                      </p:cBhvr>
                                      <p:to>
                                        <p:strVal val="visible"/>
                                      </p:to>
                                    </p:set>
                                    <p:animEffect transition="in" filter="fade">
                                      <p:cBhvr>
                                        <p:cTn id="12" dur="1000"/>
                                        <p:tgtEl>
                                          <p:spTgt spid="13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3">
                                            <p:txEl>
                                              <p:pRg st="2" end="2"/>
                                            </p:txEl>
                                          </p:spTgt>
                                        </p:tgtEl>
                                        <p:attrNameLst>
                                          <p:attrName>style.visibility</p:attrName>
                                        </p:attrNameLst>
                                      </p:cBhvr>
                                      <p:to>
                                        <p:strVal val="visible"/>
                                      </p:to>
                                    </p:set>
                                    <p:animEffect transition="in" filter="fade">
                                      <p:cBhvr>
                                        <p:cTn id="17" dur="1000"/>
                                        <p:tgtEl>
                                          <p:spTgt spid="13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3">
                                            <p:txEl>
                                              <p:pRg st="3" end="3"/>
                                            </p:txEl>
                                          </p:spTgt>
                                        </p:tgtEl>
                                        <p:attrNameLst>
                                          <p:attrName>style.visibility</p:attrName>
                                        </p:attrNameLst>
                                      </p:cBhvr>
                                      <p:to>
                                        <p:strVal val="visible"/>
                                      </p:to>
                                    </p:set>
                                    <p:animEffect transition="in" filter="fade">
                                      <p:cBhvr>
                                        <p:cTn id="22" dur="1000"/>
                                        <p:tgtEl>
                                          <p:spTgt spid="13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388"/>
        <p:cNvGrpSpPr/>
        <p:nvPr/>
      </p:nvGrpSpPr>
      <p:grpSpPr>
        <a:xfrm>
          <a:off x="0" y="0"/>
          <a:ext cx="0" cy="0"/>
          <a:chOff x="0" y="0"/>
          <a:chExt cx="0" cy="0"/>
        </a:xfrm>
      </p:grpSpPr>
      <p:sp>
        <p:nvSpPr>
          <p:cNvPr id="1389" name="Google Shape;1389;p126"/>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0" name="Google Shape;1390;p126"/>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Overloaded functions</a:t>
            </a:r>
            <a:endParaRPr/>
          </a:p>
        </p:txBody>
      </p:sp>
      <p:sp>
        <p:nvSpPr>
          <p:cNvPr id="1391" name="Google Shape;1391;p126"/>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92</a:t>
            </a:fld>
            <a:endParaRPr/>
          </a:p>
        </p:txBody>
      </p:sp>
      <p:grpSp>
        <p:nvGrpSpPr>
          <p:cNvPr id="1392" name="Google Shape;1392;p126"/>
          <p:cNvGrpSpPr/>
          <p:nvPr/>
        </p:nvGrpSpPr>
        <p:grpSpPr>
          <a:xfrm>
            <a:off x="0" y="6434328"/>
            <a:ext cx="9144000" cy="423671"/>
            <a:chOff x="0" y="6434328"/>
            <a:chExt cx="9144000" cy="423671"/>
          </a:xfrm>
        </p:grpSpPr>
        <p:sp>
          <p:nvSpPr>
            <p:cNvPr id="1393" name="Google Shape;1393;p126"/>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4" name="Google Shape;1394;p126"/>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95" name="Google Shape;1395;p126"/>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96" name="Google Shape;1396;p126"/>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397" name="Google Shape;1397;p126"/>
          <p:cNvPicPr preferRelativeResize="0"/>
          <p:nvPr/>
        </p:nvPicPr>
        <p:blipFill rotWithShape="1">
          <a:blip r:embed="rId5">
            <a:alphaModFix/>
          </a:blip>
          <a:srcRect/>
          <a:stretch/>
        </p:blipFill>
        <p:spPr>
          <a:xfrm>
            <a:off x="1066800" y="1066800"/>
            <a:ext cx="6597914" cy="1530953"/>
          </a:xfrm>
          <a:prstGeom prst="rect">
            <a:avLst/>
          </a:prstGeom>
          <a:noFill/>
          <a:ln>
            <a:noFill/>
          </a:ln>
        </p:spPr>
      </p:pic>
      <p:pic>
        <p:nvPicPr>
          <p:cNvPr id="1398" name="Google Shape;1398;p126"/>
          <p:cNvPicPr preferRelativeResize="0"/>
          <p:nvPr/>
        </p:nvPicPr>
        <p:blipFill rotWithShape="1">
          <a:blip r:embed="rId6">
            <a:alphaModFix/>
          </a:blip>
          <a:srcRect/>
          <a:stretch/>
        </p:blipFill>
        <p:spPr>
          <a:xfrm>
            <a:off x="990600" y="4669568"/>
            <a:ext cx="3048000" cy="1564913"/>
          </a:xfrm>
          <a:prstGeom prst="rect">
            <a:avLst/>
          </a:prstGeom>
          <a:noFill/>
          <a:ln>
            <a:noFill/>
          </a:ln>
        </p:spPr>
      </p:pic>
      <p:pic>
        <p:nvPicPr>
          <p:cNvPr id="1399" name="Google Shape;1399;p126"/>
          <p:cNvPicPr preferRelativeResize="0"/>
          <p:nvPr/>
        </p:nvPicPr>
        <p:blipFill rotWithShape="1">
          <a:blip r:embed="rId7">
            <a:alphaModFix/>
          </a:blip>
          <a:srcRect/>
          <a:stretch/>
        </p:blipFill>
        <p:spPr>
          <a:xfrm>
            <a:off x="5124450" y="4904593"/>
            <a:ext cx="2495550" cy="1361404"/>
          </a:xfrm>
          <a:prstGeom prst="rect">
            <a:avLst/>
          </a:prstGeom>
          <a:noFill/>
          <a:ln>
            <a:noFill/>
          </a:ln>
        </p:spPr>
      </p:pic>
      <p:pic>
        <p:nvPicPr>
          <p:cNvPr id="1400" name="Google Shape;1400;p126"/>
          <p:cNvPicPr preferRelativeResize="0"/>
          <p:nvPr/>
        </p:nvPicPr>
        <p:blipFill rotWithShape="1">
          <a:blip r:embed="rId8">
            <a:alphaModFix/>
          </a:blip>
          <a:srcRect/>
          <a:stretch/>
        </p:blipFill>
        <p:spPr>
          <a:xfrm>
            <a:off x="1856804" y="2620572"/>
            <a:ext cx="4363591" cy="2062788"/>
          </a:xfrm>
          <a:prstGeom prst="rect">
            <a:avLst/>
          </a:prstGeom>
          <a:noFill/>
          <a:ln>
            <a:noFill/>
          </a:ln>
        </p:spPr>
      </p:pic>
      <p:sp>
        <p:nvSpPr>
          <p:cNvPr id="1401" name="Google Shape;1401;p126"/>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7"/>
                                        </p:tgtEl>
                                        <p:attrNameLst>
                                          <p:attrName>style.visibility</p:attrName>
                                        </p:attrNameLst>
                                      </p:cBhvr>
                                      <p:to>
                                        <p:strVal val="visible"/>
                                      </p:to>
                                    </p:set>
                                    <p:animEffect transition="in" filter="fade">
                                      <p:cBhvr>
                                        <p:cTn id="7" dur="1000"/>
                                        <p:tgtEl>
                                          <p:spTgt spid="139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0"/>
                                        </p:tgtEl>
                                        <p:attrNameLst>
                                          <p:attrName>style.visibility</p:attrName>
                                        </p:attrNameLst>
                                      </p:cBhvr>
                                      <p:to>
                                        <p:strVal val="visible"/>
                                      </p:to>
                                    </p:set>
                                    <p:animEffect transition="in" filter="fade">
                                      <p:cBhvr>
                                        <p:cTn id="12" dur="1000"/>
                                        <p:tgtEl>
                                          <p:spTgt spid="14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98"/>
                                        </p:tgtEl>
                                        <p:attrNameLst>
                                          <p:attrName>style.visibility</p:attrName>
                                        </p:attrNameLst>
                                      </p:cBhvr>
                                      <p:to>
                                        <p:strVal val="visible"/>
                                      </p:to>
                                    </p:set>
                                    <p:animEffect transition="in" filter="fade">
                                      <p:cBhvr>
                                        <p:cTn id="17" dur="1000"/>
                                        <p:tgtEl>
                                          <p:spTgt spid="13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99"/>
                                        </p:tgtEl>
                                        <p:attrNameLst>
                                          <p:attrName>style.visibility</p:attrName>
                                        </p:attrNameLst>
                                      </p:cBhvr>
                                      <p:to>
                                        <p:strVal val="visible"/>
                                      </p:to>
                                    </p:set>
                                    <p:animEffect transition="in" filter="fade">
                                      <p:cBhvr>
                                        <p:cTn id="22" dur="1000"/>
                                        <p:tgtEl>
                                          <p:spTgt spid="13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sp>
        <p:nvSpPr>
          <p:cNvPr id="1406" name="Google Shape;1406;p127"/>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07" name="Google Shape;1407;p127"/>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Overloaded functions</a:t>
            </a:r>
            <a:endParaRPr/>
          </a:p>
        </p:txBody>
      </p:sp>
      <p:sp>
        <p:nvSpPr>
          <p:cNvPr id="1408" name="Google Shape;1408;p127"/>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93</a:t>
            </a:fld>
            <a:endParaRPr/>
          </a:p>
        </p:txBody>
      </p:sp>
      <p:grpSp>
        <p:nvGrpSpPr>
          <p:cNvPr id="1409" name="Google Shape;1409;p127"/>
          <p:cNvGrpSpPr/>
          <p:nvPr/>
        </p:nvGrpSpPr>
        <p:grpSpPr>
          <a:xfrm>
            <a:off x="0" y="6434328"/>
            <a:ext cx="9144000" cy="423671"/>
            <a:chOff x="0" y="6434328"/>
            <a:chExt cx="9144000" cy="423671"/>
          </a:xfrm>
        </p:grpSpPr>
        <p:sp>
          <p:nvSpPr>
            <p:cNvPr id="1410" name="Google Shape;1410;p127"/>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1" name="Google Shape;1411;p127"/>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12" name="Google Shape;1412;p127"/>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13" name="Google Shape;1413;p127"/>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414" name="Google Shape;1414;p127"/>
          <p:cNvSpPr txBox="1"/>
          <p:nvPr/>
        </p:nvSpPr>
        <p:spPr>
          <a:xfrm>
            <a:off x="248193" y="821120"/>
            <a:ext cx="8708354" cy="5738109"/>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The function selection involves: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First, compiler tries to find an </a:t>
            </a:r>
            <a:r>
              <a:rPr lang="en-US" sz="2800" b="1" i="0" u="none" strike="noStrike" cap="none">
                <a:solidFill>
                  <a:srgbClr val="0070C0"/>
                </a:solidFill>
                <a:latin typeface="Calibri"/>
                <a:ea typeface="Calibri"/>
                <a:cs typeface="Calibri"/>
                <a:sym typeface="Calibri"/>
              </a:rPr>
              <a:t>exact match.</a:t>
            </a:r>
            <a:r>
              <a:rPr lang="en-US" sz="2800" b="0" i="0" u="none" strike="noStrike" cap="none">
                <a:solidFill>
                  <a:schemeClr val="dk1"/>
                </a:solidFill>
                <a:latin typeface="Calibri"/>
                <a:ea typeface="Calibri"/>
                <a:cs typeface="Calibri"/>
                <a:sym typeface="Calibri"/>
              </a:rPr>
              <a:t> This is the case where the actual argument exactly matches the parameter type of one of the overloaded functions</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If no exact match is found, C++ tries to find a match through </a:t>
            </a:r>
            <a:r>
              <a:rPr lang="en-US" sz="2800" b="1" i="0" u="none" strike="noStrike" cap="none">
                <a:solidFill>
                  <a:srgbClr val="0070C0"/>
                </a:solidFill>
                <a:latin typeface="Calibri"/>
                <a:ea typeface="Calibri"/>
                <a:cs typeface="Calibri"/>
                <a:sym typeface="Calibri"/>
              </a:rPr>
              <a:t>promotion</a:t>
            </a:r>
            <a:r>
              <a:rPr lang="en-US" sz="2800" b="0" i="0" u="none" strike="noStrike" cap="none">
                <a:solidFill>
                  <a:schemeClr val="dk1"/>
                </a:solidFill>
                <a:latin typeface="Calibri"/>
                <a:ea typeface="Calibri"/>
                <a:cs typeface="Calibri"/>
                <a:sym typeface="Calibri"/>
              </a:rPr>
              <a:t>. (eg: char to int, float to double)</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If no promotion is possible, C++ tries to find a match through </a:t>
            </a:r>
            <a:r>
              <a:rPr lang="en-US" sz="2800" b="1" i="0" u="none" strike="noStrike" cap="none">
                <a:solidFill>
                  <a:srgbClr val="0070C0"/>
                </a:solidFill>
                <a:latin typeface="Calibri"/>
                <a:ea typeface="Calibri"/>
                <a:cs typeface="Calibri"/>
                <a:sym typeface="Calibri"/>
              </a:rPr>
              <a:t>standard conversion</a:t>
            </a:r>
            <a:r>
              <a:rPr lang="en-US" sz="2800" b="0" i="0" u="none" strike="noStrike" cap="none">
                <a:solidFill>
                  <a:schemeClr val="dk1"/>
                </a:solidFill>
                <a:latin typeface="Calibri"/>
                <a:ea typeface="Calibri"/>
                <a:cs typeface="Calibri"/>
                <a:sym typeface="Calibri"/>
              </a:rPr>
              <a:t>.</a:t>
            </a:r>
            <a:endParaRPr sz="1400" b="0" i="0" u="none" strike="noStrike" cap="none">
              <a:solidFill>
                <a:srgbClr val="000000"/>
              </a:solidFill>
              <a:latin typeface="Arial"/>
              <a:ea typeface="Arial"/>
              <a:cs typeface="Arial"/>
              <a:sym typeface="Arial"/>
            </a:endParaRPr>
          </a:p>
          <a:p>
            <a:pPr marL="457200" marR="0" lvl="0" indent="-457200" algn="just" rtl="0">
              <a:lnSpc>
                <a:spcPct val="100000"/>
              </a:lnSpc>
              <a:spcBef>
                <a:spcPts val="0"/>
              </a:spcBef>
              <a:spcAft>
                <a:spcPts val="0"/>
              </a:spcAft>
              <a:buClr>
                <a:schemeClr val="dk1"/>
              </a:buClr>
              <a:buSzPts val="2800"/>
              <a:buFont typeface="Calibri"/>
              <a:buAutoNum type="arabicPeriod"/>
            </a:pPr>
            <a:r>
              <a:rPr lang="en-US" sz="2800" b="0" i="0" u="none" strike="noStrike" cap="none">
                <a:solidFill>
                  <a:schemeClr val="dk1"/>
                </a:solidFill>
                <a:latin typeface="Calibri"/>
                <a:ea typeface="Calibri"/>
                <a:cs typeface="Calibri"/>
                <a:sym typeface="Calibri"/>
              </a:rPr>
              <a:t>Finally,  compiler tries to find a match through </a:t>
            </a:r>
            <a:r>
              <a:rPr lang="en-US" sz="2800" b="1" i="0" u="none" strike="noStrike" cap="none">
                <a:solidFill>
                  <a:srgbClr val="0070C0"/>
                </a:solidFill>
                <a:latin typeface="Calibri"/>
                <a:ea typeface="Calibri"/>
                <a:cs typeface="Calibri"/>
                <a:sym typeface="Calibri"/>
              </a:rPr>
              <a:t>user-defined conversion</a:t>
            </a:r>
            <a:endParaRPr sz="2800" b="1" i="0" u="none" strike="noStrike" cap="none">
              <a:solidFill>
                <a:srgbClr val="0070C0"/>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rgbClr val="FF0000"/>
                </a:solidFill>
                <a:latin typeface="Calibri"/>
                <a:ea typeface="Calibri"/>
                <a:cs typeface="Calibri"/>
                <a:sym typeface="Calibri"/>
              </a:rPr>
              <a:t>Reference: </a:t>
            </a:r>
            <a:endParaRPr sz="1400" b="0" i="0" u="none" strike="noStrike" cap="none">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2800"/>
              <a:buFont typeface="Arial"/>
              <a:buNone/>
            </a:pPr>
            <a:r>
              <a:rPr lang="en-US" sz="2800" b="1" i="0" u="none" strike="noStrike" cap="none">
                <a:solidFill>
                  <a:schemeClr val="dk1"/>
                </a:solidFill>
                <a:latin typeface="Calibri"/>
                <a:ea typeface="Calibri"/>
                <a:cs typeface="Calibri"/>
                <a:sym typeface="Calibri"/>
              </a:rPr>
              <a:t>https://www.learncpp.com/cpp-tutorial/function-overloading/</a:t>
            </a:r>
            <a:endParaRPr sz="1400" b="0" i="0" u="none" strike="noStrike" cap="none">
              <a:solidFill>
                <a:srgbClr val="000000"/>
              </a:solidFill>
              <a:latin typeface="Arial"/>
              <a:ea typeface="Arial"/>
              <a:cs typeface="Arial"/>
              <a:sym typeface="Arial"/>
            </a:endParaRPr>
          </a:p>
        </p:txBody>
      </p:sp>
      <p:sp>
        <p:nvSpPr>
          <p:cNvPr id="1415" name="Google Shape;1415;p127"/>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4">
                                            <p:txEl>
                                              <p:pRg st="0" end="0"/>
                                            </p:txEl>
                                          </p:spTgt>
                                        </p:tgtEl>
                                        <p:attrNameLst>
                                          <p:attrName>style.visibility</p:attrName>
                                        </p:attrNameLst>
                                      </p:cBhvr>
                                      <p:to>
                                        <p:strVal val="visible"/>
                                      </p:to>
                                    </p:set>
                                    <p:animEffect transition="in" filter="fade">
                                      <p:cBhvr>
                                        <p:cTn id="7" dur="1000"/>
                                        <p:tgtEl>
                                          <p:spTgt spid="14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14">
                                            <p:txEl>
                                              <p:pRg st="1" end="1"/>
                                            </p:txEl>
                                          </p:spTgt>
                                        </p:tgtEl>
                                        <p:attrNameLst>
                                          <p:attrName>style.visibility</p:attrName>
                                        </p:attrNameLst>
                                      </p:cBhvr>
                                      <p:to>
                                        <p:strVal val="visible"/>
                                      </p:to>
                                    </p:set>
                                    <p:animEffect transition="in" filter="fade">
                                      <p:cBhvr>
                                        <p:cTn id="12" dur="1000"/>
                                        <p:tgtEl>
                                          <p:spTgt spid="14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14">
                                            <p:txEl>
                                              <p:pRg st="2" end="2"/>
                                            </p:txEl>
                                          </p:spTgt>
                                        </p:tgtEl>
                                        <p:attrNameLst>
                                          <p:attrName>style.visibility</p:attrName>
                                        </p:attrNameLst>
                                      </p:cBhvr>
                                      <p:to>
                                        <p:strVal val="visible"/>
                                      </p:to>
                                    </p:set>
                                    <p:animEffect transition="in" filter="fade">
                                      <p:cBhvr>
                                        <p:cTn id="17" dur="1000"/>
                                        <p:tgtEl>
                                          <p:spTgt spid="14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14">
                                            <p:txEl>
                                              <p:pRg st="3" end="3"/>
                                            </p:txEl>
                                          </p:spTgt>
                                        </p:tgtEl>
                                        <p:attrNameLst>
                                          <p:attrName>style.visibility</p:attrName>
                                        </p:attrNameLst>
                                      </p:cBhvr>
                                      <p:to>
                                        <p:strVal val="visible"/>
                                      </p:to>
                                    </p:set>
                                    <p:animEffect transition="in" filter="fade">
                                      <p:cBhvr>
                                        <p:cTn id="22" dur="1000"/>
                                        <p:tgtEl>
                                          <p:spTgt spid="14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4">
                                            <p:txEl>
                                              <p:pRg st="4" end="4"/>
                                            </p:txEl>
                                          </p:spTgt>
                                        </p:tgtEl>
                                        <p:attrNameLst>
                                          <p:attrName>style.visibility</p:attrName>
                                        </p:attrNameLst>
                                      </p:cBhvr>
                                      <p:to>
                                        <p:strVal val="visible"/>
                                      </p:to>
                                    </p:set>
                                    <p:animEffect transition="in" filter="fade">
                                      <p:cBhvr>
                                        <p:cTn id="27" dur="1000"/>
                                        <p:tgtEl>
                                          <p:spTgt spid="141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14">
                                            <p:txEl>
                                              <p:pRg st="5" end="5"/>
                                            </p:txEl>
                                          </p:spTgt>
                                        </p:tgtEl>
                                        <p:attrNameLst>
                                          <p:attrName>style.visibility</p:attrName>
                                        </p:attrNameLst>
                                      </p:cBhvr>
                                      <p:to>
                                        <p:strVal val="visible"/>
                                      </p:to>
                                    </p:set>
                                    <p:animEffect transition="in" filter="fade">
                                      <p:cBhvr>
                                        <p:cTn id="32" dur="1000"/>
                                        <p:tgtEl>
                                          <p:spTgt spid="141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14">
                                            <p:txEl>
                                              <p:pRg st="6" end="6"/>
                                            </p:txEl>
                                          </p:spTgt>
                                        </p:tgtEl>
                                        <p:attrNameLst>
                                          <p:attrName>style.visibility</p:attrName>
                                        </p:attrNameLst>
                                      </p:cBhvr>
                                      <p:to>
                                        <p:strVal val="visible"/>
                                      </p:to>
                                    </p:set>
                                    <p:animEffect transition="in" filter="fade">
                                      <p:cBhvr>
                                        <p:cTn id="37" dur="1000"/>
                                        <p:tgtEl>
                                          <p:spTgt spid="14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419"/>
        <p:cNvGrpSpPr/>
        <p:nvPr/>
      </p:nvGrpSpPr>
      <p:grpSpPr>
        <a:xfrm>
          <a:off x="0" y="0"/>
          <a:ext cx="0" cy="0"/>
          <a:chOff x="0" y="0"/>
          <a:chExt cx="0" cy="0"/>
        </a:xfrm>
      </p:grpSpPr>
      <p:sp>
        <p:nvSpPr>
          <p:cNvPr id="1420" name="Google Shape;1420;p128"/>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Overloaded functions</a:t>
            </a:r>
            <a:endParaRPr/>
          </a:p>
        </p:txBody>
      </p:sp>
      <p:sp>
        <p:nvSpPr>
          <p:cNvPr id="1421" name="Google Shape;1421;p128"/>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94</a:t>
            </a:fld>
            <a:endParaRPr/>
          </a:p>
        </p:txBody>
      </p:sp>
      <p:grpSp>
        <p:nvGrpSpPr>
          <p:cNvPr id="1422" name="Google Shape;1422;p128"/>
          <p:cNvGrpSpPr/>
          <p:nvPr/>
        </p:nvGrpSpPr>
        <p:grpSpPr>
          <a:xfrm>
            <a:off x="0" y="6434328"/>
            <a:ext cx="9144000" cy="423671"/>
            <a:chOff x="0" y="6434328"/>
            <a:chExt cx="9144000" cy="423671"/>
          </a:xfrm>
        </p:grpSpPr>
        <p:sp>
          <p:nvSpPr>
            <p:cNvPr id="1423" name="Google Shape;1423;p128"/>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4" name="Google Shape;1424;p128"/>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25" name="Google Shape;1425;p128"/>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26" name="Google Shape;1426;p128"/>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427" name="Google Shape;1427;p128"/>
          <p:cNvPicPr preferRelativeResize="0"/>
          <p:nvPr/>
        </p:nvPicPr>
        <p:blipFill rotWithShape="1">
          <a:blip r:embed="rId5">
            <a:alphaModFix/>
          </a:blip>
          <a:srcRect/>
          <a:stretch/>
        </p:blipFill>
        <p:spPr>
          <a:xfrm>
            <a:off x="193547" y="846080"/>
            <a:ext cx="7096253" cy="5617095"/>
          </a:xfrm>
          <a:prstGeom prst="rect">
            <a:avLst/>
          </a:prstGeom>
          <a:noFill/>
          <a:ln>
            <a:noFill/>
          </a:ln>
        </p:spPr>
      </p:pic>
      <p:pic>
        <p:nvPicPr>
          <p:cNvPr id="1428" name="Google Shape;1428;p128"/>
          <p:cNvPicPr preferRelativeResize="0"/>
          <p:nvPr/>
        </p:nvPicPr>
        <p:blipFill rotWithShape="1">
          <a:blip r:embed="rId6">
            <a:alphaModFix/>
          </a:blip>
          <a:srcRect/>
          <a:stretch/>
        </p:blipFill>
        <p:spPr>
          <a:xfrm>
            <a:off x="5018633" y="2407734"/>
            <a:ext cx="3889273" cy="580304"/>
          </a:xfrm>
          <a:prstGeom prst="rect">
            <a:avLst/>
          </a:prstGeom>
          <a:noFill/>
          <a:ln>
            <a:noFill/>
          </a:ln>
        </p:spPr>
      </p:pic>
      <p:sp>
        <p:nvSpPr>
          <p:cNvPr id="1429" name="Google Shape;1429;p128"/>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7"/>
                                        </p:tgtEl>
                                        <p:attrNameLst>
                                          <p:attrName>style.visibility</p:attrName>
                                        </p:attrNameLst>
                                      </p:cBhvr>
                                      <p:to>
                                        <p:strVal val="visible"/>
                                      </p:to>
                                    </p:set>
                                    <p:animEffect transition="in" filter="fade">
                                      <p:cBhvr>
                                        <p:cTn id="7" dur="1000"/>
                                        <p:tgtEl>
                                          <p:spTgt spid="14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8"/>
                                        </p:tgtEl>
                                        <p:attrNameLst>
                                          <p:attrName>style.visibility</p:attrName>
                                        </p:attrNameLst>
                                      </p:cBhvr>
                                      <p:to>
                                        <p:strVal val="visible"/>
                                      </p:to>
                                    </p:set>
                                    <p:animEffect transition="in" filter="fade">
                                      <p:cBhvr>
                                        <p:cTn id="12" dur="1000"/>
                                        <p:tgtEl>
                                          <p:spTgt spid="1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129"/>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35" name="Google Shape;1435;p129"/>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Overloaded functions</a:t>
            </a:r>
            <a:endParaRPr/>
          </a:p>
        </p:txBody>
      </p:sp>
      <p:sp>
        <p:nvSpPr>
          <p:cNvPr id="1436" name="Google Shape;1436;p129"/>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95</a:t>
            </a:fld>
            <a:endParaRPr/>
          </a:p>
        </p:txBody>
      </p:sp>
      <p:grpSp>
        <p:nvGrpSpPr>
          <p:cNvPr id="1437" name="Google Shape;1437;p129"/>
          <p:cNvGrpSpPr/>
          <p:nvPr/>
        </p:nvGrpSpPr>
        <p:grpSpPr>
          <a:xfrm>
            <a:off x="0" y="6434328"/>
            <a:ext cx="9144000" cy="423671"/>
            <a:chOff x="0" y="6434328"/>
            <a:chExt cx="9144000" cy="423671"/>
          </a:xfrm>
        </p:grpSpPr>
        <p:sp>
          <p:nvSpPr>
            <p:cNvPr id="1438" name="Google Shape;1438;p129"/>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39" name="Google Shape;1439;p129"/>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40" name="Google Shape;1440;p129"/>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41" name="Google Shape;1441;p129"/>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442" name="Google Shape;1442;p129"/>
          <p:cNvSpPr/>
          <p:nvPr/>
        </p:nvSpPr>
        <p:spPr>
          <a:xfrm>
            <a:off x="297353" y="990600"/>
            <a:ext cx="8763000" cy="523220"/>
          </a:xfrm>
          <a:prstGeom prst="rect">
            <a:avLst/>
          </a:prstGeom>
          <a:noFill/>
          <a:ln>
            <a:noFill/>
          </a:ln>
        </p:spPr>
        <p:txBody>
          <a:bodyPr spcFirstLastPara="1" wrap="square" lIns="91425" tIns="45700" rIns="91425" bIns="45700" anchor="t" anchorCtr="0">
            <a:spAutoFit/>
          </a:bodyPr>
          <a:lstStyle/>
          <a:p>
            <a:pPr marL="457200" marR="0" lvl="0" indent="-279400" algn="just" rtl="0">
              <a:lnSpc>
                <a:spcPct val="100000"/>
              </a:lnSpc>
              <a:spcBef>
                <a:spcPts val="0"/>
              </a:spcBef>
              <a:spcAft>
                <a:spcPts val="0"/>
              </a:spcAft>
              <a:buClr>
                <a:schemeClr val="dk1"/>
              </a:buClr>
              <a:buSzPts val="2800"/>
              <a:buFont typeface="Noto Sans Symbols"/>
              <a:buNone/>
            </a:pPr>
            <a:endParaRPr sz="2800" b="0" i="0" u="none" strike="noStrike" cap="none">
              <a:solidFill>
                <a:schemeClr val="dk1"/>
              </a:solidFill>
              <a:latin typeface="Calibri"/>
              <a:ea typeface="Calibri"/>
              <a:cs typeface="Calibri"/>
              <a:sym typeface="Calibri"/>
            </a:endParaRPr>
          </a:p>
        </p:txBody>
      </p:sp>
      <p:pic>
        <p:nvPicPr>
          <p:cNvPr id="1443" name="Google Shape;1443;p129"/>
          <p:cNvPicPr preferRelativeResize="0"/>
          <p:nvPr/>
        </p:nvPicPr>
        <p:blipFill rotWithShape="1">
          <a:blip r:embed="rId5">
            <a:alphaModFix/>
          </a:blip>
          <a:srcRect/>
          <a:stretch/>
        </p:blipFill>
        <p:spPr>
          <a:xfrm>
            <a:off x="0" y="1019549"/>
            <a:ext cx="9144000" cy="4390651"/>
          </a:xfrm>
          <a:prstGeom prst="rect">
            <a:avLst/>
          </a:prstGeom>
          <a:noFill/>
          <a:ln>
            <a:noFill/>
          </a:ln>
        </p:spPr>
      </p:pic>
      <p:sp>
        <p:nvSpPr>
          <p:cNvPr id="1444" name="Google Shape;1444;p129"/>
          <p:cNvSpPr/>
          <p:nvPr/>
        </p:nvSpPr>
        <p:spPr>
          <a:xfrm>
            <a:off x="-1" y="4953000"/>
            <a:ext cx="9060354" cy="1107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FF0000"/>
                </a:solidFill>
                <a:latin typeface="Calibri"/>
                <a:ea typeface="Calibri"/>
                <a:cs typeface="Calibri"/>
                <a:sym typeface="Calibri"/>
              </a:rPr>
              <a:t>Rectifying the error:</a:t>
            </a:r>
            <a:r>
              <a:rPr lang="en-US" sz="2200" b="0" i="0" u="none" strike="noStrike" cap="none">
                <a:solidFill>
                  <a:schemeClr val="dk1"/>
                </a:solidFill>
                <a:latin typeface="Calibri"/>
                <a:ea typeface="Calibri"/>
                <a:cs typeface="Calibri"/>
                <a:sym typeface="Calibri"/>
              </a:rPr>
              <a:t> We can simply tell the compiler that the literal is a float and NOT double by providing suffix f.</a:t>
            </a:r>
            <a:endParaRPr sz="1400" b="0" i="0" u="none" strike="noStrike" cap="none">
              <a:solidFill>
                <a:srgbClr val="000000"/>
              </a:solidFill>
              <a:latin typeface="Arial"/>
              <a:ea typeface="Arial"/>
              <a:cs typeface="Arial"/>
              <a:sym typeface="Arial"/>
            </a:endParaRPr>
          </a:p>
        </p:txBody>
      </p:sp>
      <p:pic>
        <p:nvPicPr>
          <p:cNvPr id="1445" name="Google Shape;1445;p129"/>
          <p:cNvPicPr preferRelativeResize="0"/>
          <p:nvPr/>
        </p:nvPicPr>
        <p:blipFill rotWithShape="1">
          <a:blip r:embed="rId6">
            <a:alphaModFix/>
          </a:blip>
          <a:srcRect/>
          <a:stretch/>
        </p:blipFill>
        <p:spPr>
          <a:xfrm>
            <a:off x="5054743" y="5813898"/>
            <a:ext cx="2641457" cy="510702"/>
          </a:xfrm>
          <a:prstGeom prst="rect">
            <a:avLst/>
          </a:prstGeom>
          <a:noFill/>
          <a:ln>
            <a:noFill/>
          </a:ln>
        </p:spPr>
      </p:pic>
      <p:sp>
        <p:nvSpPr>
          <p:cNvPr id="1446" name="Google Shape;1446;p129"/>
          <p:cNvSpPr/>
          <p:nvPr/>
        </p:nvSpPr>
        <p:spPr>
          <a:xfrm>
            <a:off x="4648200" y="3648670"/>
            <a:ext cx="4572000" cy="92333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800"/>
              <a:buFont typeface="Arial"/>
              <a:buNone/>
            </a:pPr>
            <a:r>
              <a:rPr lang="en-US" sz="1800" b="1" i="0" u="none" strike="noStrike" cap="none">
                <a:solidFill>
                  <a:srgbClr val="FF0000"/>
                </a:solidFill>
                <a:latin typeface="Calibri"/>
                <a:ea typeface="Calibri"/>
                <a:cs typeface="Calibri"/>
                <a:sym typeface="Calibri"/>
              </a:rPr>
              <a:t>As per C++ standard, floating point literals (compile time constants) are treated as double unless explicitly specified by a suffix</a:t>
            </a:r>
            <a:endParaRPr sz="1800" b="1" i="0" u="none" strike="noStrike" cap="none">
              <a:solidFill>
                <a:srgbClr val="FF0000"/>
              </a:solidFill>
              <a:latin typeface="Calibri"/>
              <a:ea typeface="Calibri"/>
              <a:cs typeface="Calibri"/>
              <a:sym typeface="Calibri"/>
            </a:endParaRPr>
          </a:p>
        </p:txBody>
      </p:sp>
      <p:sp>
        <p:nvSpPr>
          <p:cNvPr id="1447" name="Google Shape;1447;p129"/>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43"/>
                                        </p:tgtEl>
                                        <p:attrNameLst>
                                          <p:attrName>style.visibility</p:attrName>
                                        </p:attrNameLst>
                                      </p:cBhvr>
                                      <p:to>
                                        <p:strVal val="visible"/>
                                      </p:to>
                                    </p:set>
                                    <p:animEffect transition="in" filter="fade">
                                      <p:cBhvr>
                                        <p:cTn id="7" dur="1000"/>
                                        <p:tgtEl>
                                          <p:spTgt spid="14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6"/>
                                        </p:tgtEl>
                                        <p:attrNameLst>
                                          <p:attrName>style.visibility</p:attrName>
                                        </p:attrNameLst>
                                      </p:cBhvr>
                                      <p:to>
                                        <p:strVal val="visible"/>
                                      </p:to>
                                    </p:set>
                                    <p:animEffect transition="in" filter="fade">
                                      <p:cBhvr>
                                        <p:cTn id="12" dur="1000"/>
                                        <p:tgtEl>
                                          <p:spTgt spid="14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45"/>
                                        </p:tgtEl>
                                        <p:attrNameLst>
                                          <p:attrName>style.visibility</p:attrName>
                                        </p:attrNameLst>
                                      </p:cBhvr>
                                      <p:to>
                                        <p:strVal val="visible"/>
                                      </p:to>
                                    </p:set>
                                    <p:animEffect transition="in" filter="fade">
                                      <p:cBhvr>
                                        <p:cTn id="17" dur="1000"/>
                                        <p:tgtEl>
                                          <p:spTgt spid="1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130"/>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3" name="Google Shape;1453;p130"/>
          <p:cNvSpPr txBox="1">
            <a:spLocks noGrp="1"/>
          </p:cNvSpPr>
          <p:nvPr>
            <p:ph type="title"/>
          </p:nvPr>
        </p:nvSpPr>
        <p:spPr>
          <a:xfrm>
            <a:off x="0" y="129286"/>
            <a:ext cx="9144000" cy="688645"/>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Practice Program:Overloaded functions</a:t>
            </a:r>
            <a:endParaRPr/>
          </a:p>
        </p:txBody>
      </p:sp>
      <p:sp>
        <p:nvSpPr>
          <p:cNvPr id="1454" name="Google Shape;1454;p130"/>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96</a:t>
            </a:fld>
            <a:endParaRPr/>
          </a:p>
        </p:txBody>
      </p:sp>
      <p:grpSp>
        <p:nvGrpSpPr>
          <p:cNvPr id="1455" name="Google Shape;1455;p130"/>
          <p:cNvGrpSpPr/>
          <p:nvPr/>
        </p:nvGrpSpPr>
        <p:grpSpPr>
          <a:xfrm>
            <a:off x="0" y="6434328"/>
            <a:ext cx="9144000" cy="423671"/>
            <a:chOff x="0" y="6434328"/>
            <a:chExt cx="9144000" cy="423671"/>
          </a:xfrm>
        </p:grpSpPr>
        <p:sp>
          <p:nvSpPr>
            <p:cNvPr id="1456" name="Google Shape;1456;p130"/>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7" name="Google Shape;1457;p130"/>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58" name="Google Shape;1458;p130"/>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59" name="Google Shape;1459;p130"/>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460" name="Google Shape;1460;p130"/>
          <p:cNvSpPr txBox="1"/>
          <p:nvPr/>
        </p:nvSpPr>
        <p:spPr>
          <a:xfrm>
            <a:off x="152400" y="990600"/>
            <a:ext cx="3581400" cy="4876335"/>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Define three functions named divide(). First function takes numerator and denominator as an input argument and checks it’s divisible or not, Second function takes one int number as input argument and checks whether the number is prime or not and Third function takes 3 float number as argument and finds out average of the numbers. Use concept of </a:t>
            </a:r>
            <a:r>
              <a:rPr lang="en-US" sz="2200" b="1" i="0" u="none" strike="noStrike" cap="none">
                <a:solidFill>
                  <a:srgbClr val="0070C0"/>
                </a:solidFill>
                <a:latin typeface="Calibri"/>
                <a:ea typeface="Calibri"/>
                <a:cs typeface="Calibri"/>
                <a:sym typeface="Calibri"/>
              </a:rPr>
              <a:t>Function Overloading / static binding.</a:t>
            </a:r>
            <a:endParaRPr sz="1400" b="0" i="0" u="none" strike="noStrike" cap="none">
              <a:solidFill>
                <a:srgbClr val="000000"/>
              </a:solidFill>
              <a:latin typeface="Arial"/>
              <a:ea typeface="Arial"/>
              <a:cs typeface="Arial"/>
              <a:sym typeface="Arial"/>
            </a:endParaRPr>
          </a:p>
        </p:txBody>
      </p:sp>
      <p:pic>
        <p:nvPicPr>
          <p:cNvPr id="1461" name="Google Shape;1461;p130"/>
          <p:cNvPicPr preferRelativeResize="0"/>
          <p:nvPr/>
        </p:nvPicPr>
        <p:blipFill rotWithShape="1">
          <a:blip r:embed="rId5">
            <a:alphaModFix/>
          </a:blip>
          <a:srcRect/>
          <a:stretch/>
        </p:blipFill>
        <p:spPr>
          <a:xfrm>
            <a:off x="4029075" y="914399"/>
            <a:ext cx="5114925" cy="5548775"/>
          </a:xfrm>
          <a:prstGeom prst="rect">
            <a:avLst/>
          </a:prstGeom>
          <a:noFill/>
          <a:ln>
            <a:noFill/>
          </a:ln>
        </p:spPr>
      </p:pic>
      <p:sp>
        <p:nvSpPr>
          <p:cNvPr id="1462" name="Google Shape;1462;p130"/>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0">
                                            <p:txEl>
                                              <p:pRg st="0" end="0"/>
                                            </p:txEl>
                                          </p:spTgt>
                                        </p:tgtEl>
                                        <p:attrNameLst>
                                          <p:attrName>style.visibility</p:attrName>
                                        </p:attrNameLst>
                                      </p:cBhvr>
                                      <p:to>
                                        <p:strVal val="visible"/>
                                      </p:to>
                                    </p:set>
                                    <p:animEffect transition="in" filter="fade">
                                      <p:cBhvr>
                                        <p:cTn id="7" dur="1000"/>
                                        <p:tgtEl>
                                          <p:spTgt spid="146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61"/>
                                        </p:tgtEl>
                                        <p:attrNameLst>
                                          <p:attrName>style.visibility</p:attrName>
                                        </p:attrNameLst>
                                      </p:cBhvr>
                                      <p:to>
                                        <p:strVal val="visible"/>
                                      </p:to>
                                    </p:set>
                                    <p:animEffect transition="in" filter="fade">
                                      <p:cBhvr>
                                        <p:cTn id="12" dur="1000"/>
                                        <p:tgtEl>
                                          <p:spTgt spid="1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131"/>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68" name="Google Shape;1468;p131"/>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97</a:t>
            </a:fld>
            <a:endParaRPr/>
          </a:p>
        </p:txBody>
      </p:sp>
      <p:grpSp>
        <p:nvGrpSpPr>
          <p:cNvPr id="1469" name="Google Shape;1469;p131"/>
          <p:cNvGrpSpPr/>
          <p:nvPr/>
        </p:nvGrpSpPr>
        <p:grpSpPr>
          <a:xfrm>
            <a:off x="0" y="6434328"/>
            <a:ext cx="9144000" cy="423671"/>
            <a:chOff x="0" y="6434328"/>
            <a:chExt cx="9144000" cy="423671"/>
          </a:xfrm>
        </p:grpSpPr>
        <p:sp>
          <p:nvSpPr>
            <p:cNvPr id="1470" name="Google Shape;1470;p131"/>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71" name="Google Shape;1471;p131"/>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72" name="Google Shape;1472;p131"/>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73" name="Google Shape;1473;p131"/>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474" name="Google Shape;1474;p131"/>
          <p:cNvPicPr preferRelativeResize="0"/>
          <p:nvPr/>
        </p:nvPicPr>
        <p:blipFill rotWithShape="1">
          <a:blip r:embed="rId5">
            <a:alphaModFix/>
          </a:blip>
          <a:srcRect/>
          <a:stretch/>
        </p:blipFill>
        <p:spPr>
          <a:xfrm>
            <a:off x="304800" y="990600"/>
            <a:ext cx="4876800" cy="5380697"/>
          </a:xfrm>
          <a:prstGeom prst="rect">
            <a:avLst/>
          </a:prstGeom>
          <a:noFill/>
          <a:ln>
            <a:noFill/>
          </a:ln>
        </p:spPr>
      </p:pic>
      <p:pic>
        <p:nvPicPr>
          <p:cNvPr id="1475" name="Google Shape;1475;p131"/>
          <p:cNvPicPr preferRelativeResize="0"/>
          <p:nvPr/>
        </p:nvPicPr>
        <p:blipFill rotWithShape="1">
          <a:blip r:embed="rId6">
            <a:alphaModFix/>
          </a:blip>
          <a:srcRect/>
          <a:stretch/>
        </p:blipFill>
        <p:spPr>
          <a:xfrm>
            <a:off x="4898897" y="1711794"/>
            <a:ext cx="4057650" cy="1969154"/>
          </a:xfrm>
          <a:prstGeom prst="rect">
            <a:avLst/>
          </a:prstGeom>
          <a:noFill/>
          <a:ln>
            <a:noFill/>
          </a:ln>
        </p:spPr>
      </p:pic>
      <p:sp>
        <p:nvSpPr>
          <p:cNvPr id="1476" name="Google Shape;1476;p131"/>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
        <p:nvSpPr>
          <p:cNvPr id="1477" name="Google Shape;1477;p131"/>
          <p:cNvSpPr txBox="1"/>
          <p:nvPr/>
        </p:nvSpPr>
        <p:spPr>
          <a:xfrm>
            <a:off x="0" y="129286"/>
            <a:ext cx="9144000" cy="688645"/>
          </a:xfrm>
          <a:prstGeom prst="rect">
            <a:avLst/>
          </a:prstGeom>
          <a:noFill/>
          <a:ln>
            <a:noFill/>
          </a:ln>
        </p:spPr>
        <p:txBody>
          <a:bodyPr spcFirstLastPara="1" wrap="square" lIns="0" tIns="11425" rIns="0" bIns="0" anchor="t" anchorCtr="0">
            <a:spAutoFit/>
          </a:bodyPr>
          <a:lstStyle/>
          <a:p>
            <a:pPr marL="12065" marR="0" lvl="0" indent="0" algn="l" rtl="0">
              <a:lnSpc>
                <a:spcPct val="100000"/>
              </a:lnSpc>
              <a:spcBef>
                <a:spcPts val="0"/>
              </a:spcBef>
              <a:spcAft>
                <a:spcPts val="0"/>
              </a:spcAft>
              <a:buClr>
                <a:srgbClr val="000000"/>
              </a:buClr>
              <a:buSzPts val="1400"/>
              <a:buFont typeface="Arial"/>
              <a:buNone/>
            </a:pPr>
            <a:r>
              <a:rPr lang="en-US" sz="4400" b="0" i="0" u="none" strike="noStrike" cap="none">
                <a:solidFill>
                  <a:schemeClr val="dk1"/>
                </a:solidFill>
                <a:latin typeface="Calibri"/>
                <a:ea typeface="Calibri"/>
                <a:cs typeface="Calibri"/>
                <a:sym typeface="Calibri"/>
              </a:rPr>
              <a:t>Practice Program:Overloaded functions</a:t>
            </a:r>
            <a:endParaRPr sz="44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4"/>
                                        </p:tgtEl>
                                        <p:attrNameLst>
                                          <p:attrName>style.visibility</p:attrName>
                                        </p:attrNameLst>
                                      </p:cBhvr>
                                      <p:to>
                                        <p:strVal val="visible"/>
                                      </p:to>
                                    </p:set>
                                    <p:animEffect transition="in" filter="fade">
                                      <p:cBhvr>
                                        <p:cTn id="7" dur="1000"/>
                                        <p:tgtEl>
                                          <p:spTgt spid="14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75"/>
                                        </p:tgtEl>
                                        <p:attrNameLst>
                                          <p:attrName>style.visibility</p:attrName>
                                        </p:attrNameLst>
                                      </p:cBhvr>
                                      <p:to>
                                        <p:strVal val="visible"/>
                                      </p:to>
                                    </p:set>
                                    <p:animEffect transition="in" filter="fade">
                                      <p:cBhvr>
                                        <p:cTn id="12" dur="1000"/>
                                        <p:tgtEl>
                                          <p:spTgt spid="1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481"/>
        <p:cNvGrpSpPr/>
        <p:nvPr/>
      </p:nvGrpSpPr>
      <p:grpSpPr>
        <a:xfrm>
          <a:off x="0" y="0"/>
          <a:ext cx="0" cy="0"/>
          <a:chOff x="0" y="0"/>
          <a:chExt cx="0" cy="0"/>
        </a:xfrm>
      </p:grpSpPr>
      <p:sp>
        <p:nvSpPr>
          <p:cNvPr id="1482" name="Google Shape;1482;p132"/>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3" name="Google Shape;1483;p132"/>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Overloaded functions</a:t>
            </a:r>
            <a:endParaRPr/>
          </a:p>
        </p:txBody>
      </p:sp>
      <p:sp>
        <p:nvSpPr>
          <p:cNvPr id="1484" name="Google Shape;1484;p132"/>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98</a:t>
            </a:fld>
            <a:endParaRPr/>
          </a:p>
        </p:txBody>
      </p:sp>
      <p:grpSp>
        <p:nvGrpSpPr>
          <p:cNvPr id="1485" name="Google Shape;1485;p132"/>
          <p:cNvGrpSpPr/>
          <p:nvPr/>
        </p:nvGrpSpPr>
        <p:grpSpPr>
          <a:xfrm>
            <a:off x="0" y="6434328"/>
            <a:ext cx="9144000" cy="423671"/>
            <a:chOff x="0" y="6434328"/>
            <a:chExt cx="9144000" cy="423671"/>
          </a:xfrm>
        </p:grpSpPr>
        <p:sp>
          <p:nvSpPr>
            <p:cNvPr id="1486" name="Google Shape;1486;p132"/>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7" name="Google Shape;1487;p132"/>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88" name="Google Shape;1488;p132"/>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89" name="Google Shape;1489;p132"/>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490" name="Google Shape;1490;p132"/>
          <p:cNvSpPr txBox="1"/>
          <p:nvPr/>
        </p:nvSpPr>
        <p:spPr>
          <a:xfrm>
            <a:off x="248193" y="1287174"/>
            <a:ext cx="3866607" cy="4199226"/>
          </a:xfrm>
          <a:prstGeom prst="rect">
            <a:avLst/>
          </a:prstGeom>
          <a:noFill/>
          <a:ln>
            <a:noFill/>
          </a:ln>
        </p:spPr>
        <p:txBody>
          <a:bodyPr spcFirstLastPara="1" wrap="square" lIns="0" tIns="135250" rIns="0" bIns="0" anchor="t" anchorCtr="0">
            <a:spAutoFit/>
          </a:bodyPr>
          <a:lstStyle/>
          <a:p>
            <a:pPr marL="0" marR="0" lvl="0" indent="0" algn="just" rtl="0">
              <a:lnSpc>
                <a:spcPct val="100000"/>
              </a:lnSpc>
              <a:spcBef>
                <a:spcPts val="0"/>
              </a:spcBef>
              <a:spcAft>
                <a:spcPts val="0"/>
              </a:spcAft>
              <a:buClr>
                <a:srgbClr val="000000"/>
              </a:buClr>
              <a:buSzPts val="2200"/>
              <a:buFont typeface="Arial"/>
              <a:buNone/>
            </a:pPr>
            <a:r>
              <a:rPr lang="en-US" sz="2200" b="0" i="0" u="none" strike="noStrike" cap="none">
                <a:solidFill>
                  <a:schemeClr val="dk1"/>
                </a:solidFill>
                <a:latin typeface="Calibri"/>
                <a:ea typeface="Calibri"/>
                <a:cs typeface="Calibri"/>
                <a:sym typeface="Calibri"/>
              </a:rPr>
              <a:t>Define four function void swap () which accepts two arguments by reference and swap the values. First function swaps two characters, second function swaps two integers, third function swaps two floats values and fourth function swaps two double values. Use the concept of </a:t>
            </a:r>
            <a:r>
              <a:rPr lang="en-US" sz="2200" b="1" i="0" u="none" strike="noStrike" cap="none">
                <a:solidFill>
                  <a:srgbClr val="0070C0"/>
                </a:solidFill>
                <a:latin typeface="Calibri"/>
                <a:ea typeface="Calibri"/>
                <a:cs typeface="Calibri"/>
                <a:sym typeface="Calibri"/>
              </a:rPr>
              <a:t>call by reference </a:t>
            </a:r>
            <a:r>
              <a:rPr lang="en-US" sz="2200" b="0" i="0" u="none" strike="noStrike" cap="none">
                <a:solidFill>
                  <a:schemeClr val="dk1"/>
                </a:solidFill>
                <a:latin typeface="Calibri"/>
                <a:ea typeface="Calibri"/>
                <a:cs typeface="Calibri"/>
                <a:sym typeface="Calibri"/>
              </a:rPr>
              <a:t>in all four functions and </a:t>
            </a:r>
            <a:r>
              <a:rPr lang="en-US" sz="2200" b="1" i="0" u="none" strike="noStrike" cap="none">
                <a:solidFill>
                  <a:srgbClr val="0070C0"/>
                </a:solidFill>
                <a:latin typeface="Calibri"/>
                <a:ea typeface="Calibri"/>
                <a:cs typeface="Calibri"/>
                <a:sym typeface="Calibri"/>
              </a:rPr>
              <a:t>function overloading</a:t>
            </a:r>
            <a:r>
              <a:rPr lang="en-US" sz="2200" b="0" i="0" u="none" strike="noStrike" cap="none">
                <a:solidFill>
                  <a:schemeClr val="dk1"/>
                </a:solidFill>
                <a:latin typeface="Calibri"/>
                <a:ea typeface="Calibri"/>
                <a:cs typeface="Calibri"/>
                <a:sym typeface="Calibri"/>
              </a:rPr>
              <a:t> and </a:t>
            </a:r>
            <a:r>
              <a:rPr lang="en-US" sz="2200" b="1" i="0" u="none" strike="noStrike" cap="none">
                <a:solidFill>
                  <a:srgbClr val="0070C0"/>
                </a:solidFill>
                <a:latin typeface="Calibri"/>
                <a:ea typeface="Calibri"/>
                <a:cs typeface="Calibri"/>
                <a:sym typeface="Calibri"/>
              </a:rPr>
              <a:t>inline function.</a:t>
            </a:r>
            <a:endParaRPr sz="1400" b="0" i="0" u="none" strike="noStrike" cap="none">
              <a:solidFill>
                <a:srgbClr val="000000"/>
              </a:solidFill>
              <a:latin typeface="Arial"/>
              <a:ea typeface="Arial"/>
              <a:cs typeface="Arial"/>
              <a:sym typeface="Arial"/>
            </a:endParaRPr>
          </a:p>
        </p:txBody>
      </p:sp>
      <p:pic>
        <p:nvPicPr>
          <p:cNvPr id="1491" name="Google Shape;1491;p132"/>
          <p:cNvPicPr preferRelativeResize="0"/>
          <p:nvPr/>
        </p:nvPicPr>
        <p:blipFill rotWithShape="1">
          <a:blip r:embed="rId5">
            <a:alphaModFix/>
          </a:blip>
          <a:srcRect/>
          <a:stretch/>
        </p:blipFill>
        <p:spPr>
          <a:xfrm>
            <a:off x="4419600" y="905203"/>
            <a:ext cx="4516165" cy="5543550"/>
          </a:xfrm>
          <a:prstGeom prst="rect">
            <a:avLst/>
          </a:prstGeom>
          <a:noFill/>
          <a:ln>
            <a:noFill/>
          </a:ln>
        </p:spPr>
      </p:pic>
      <p:sp>
        <p:nvSpPr>
          <p:cNvPr id="1492" name="Google Shape;1492;p132"/>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0">
                                            <p:txEl>
                                              <p:pRg st="0" end="0"/>
                                            </p:txEl>
                                          </p:spTgt>
                                        </p:tgtEl>
                                        <p:attrNameLst>
                                          <p:attrName>style.visibility</p:attrName>
                                        </p:attrNameLst>
                                      </p:cBhvr>
                                      <p:to>
                                        <p:strVal val="visible"/>
                                      </p:to>
                                    </p:set>
                                    <p:animEffect transition="in" filter="fade">
                                      <p:cBhvr>
                                        <p:cTn id="7" dur="1000"/>
                                        <p:tgtEl>
                                          <p:spTgt spid="14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91"/>
                                        </p:tgtEl>
                                        <p:attrNameLst>
                                          <p:attrName>style.visibility</p:attrName>
                                        </p:attrNameLst>
                                      </p:cBhvr>
                                      <p:to>
                                        <p:strVal val="visible"/>
                                      </p:to>
                                    </p:set>
                                    <p:animEffect transition="in" filter="fade">
                                      <p:cBhvr>
                                        <p:cTn id="12" dur="1000"/>
                                        <p:tgtEl>
                                          <p:spTgt spid="1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496"/>
        <p:cNvGrpSpPr/>
        <p:nvPr/>
      </p:nvGrpSpPr>
      <p:grpSpPr>
        <a:xfrm>
          <a:off x="0" y="0"/>
          <a:ext cx="0" cy="0"/>
          <a:chOff x="0" y="0"/>
          <a:chExt cx="0" cy="0"/>
        </a:xfrm>
      </p:grpSpPr>
      <p:sp>
        <p:nvSpPr>
          <p:cNvPr id="1497" name="Google Shape;1497;p133"/>
          <p:cNvSpPr/>
          <p:nvPr/>
        </p:nvSpPr>
        <p:spPr>
          <a:xfrm>
            <a:off x="193547" y="838200"/>
            <a:ext cx="8763000" cy="0"/>
          </a:xfrm>
          <a:custGeom>
            <a:avLst/>
            <a:gdLst/>
            <a:ahLst/>
            <a:cxnLst/>
            <a:rect l="l" t="t" r="r" b="b"/>
            <a:pathLst>
              <a:path w="8763000" h="120000" extrusionOk="0">
                <a:moveTo>
                  <a:pt x="0" y="0"/>
                </a:moveTo>
                <a:lnTo>
                  <a:pt x="8763000" y="0"/>
                </a:lnTo>
              </a:path>
            </a:pathLst>
          </a:custGeom>
          <a:noFill/>
          <a:ln w="9525" cap="flat" cmpd="sng">
            <a:solidFill>
              <a:srgbClr val="D9D9D9"/>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98" name="Google Shape;1498;p133"/>
          <p:cNvSpPr txBox="1">
            <a:spLocks noGrp="1"/>
          </p:cNvSpPr>
          <p:nvPr>
            <p:ph type="title"/>
          </p:nvPr>
        </p:nvSpPr>
        <p:spPr>
          <a:xfrm>
            <a:off x="269240" y="129286"/>
            <a:ext cx="8638666" cy="688650"/>
          </a:xfrm>
          <a:prstGeom prst="rect">
            <a:avLst/>
          </a:prstGeom>
          <a:noFill/>
          <a:ln>
            <a:noFill/>
          </a:ln>
        </p:spPr>
        <p:txBody>
          <a:bodyPr spcFirstLastPara="1" wrap="square" lIns="0" tIns="11425" rIns="0" bIns="0" anchor="t" anchorCtr="0">
            <a:spAutoFit/>
          </a:bodyPr>
          <a:lstStyle/>
          <a:p>
            <a:pPr marL="12065" lvl="0" indent="0" algn="l" rtl="0">
              <a:lnSpc>
                <a:spcPct val="100000"/>
              </a:lnSpc>
              <a:spcBef>
                <a:spcPts val="0"/>
              </a:spcBef>
              <a:spcAft>
                <a:spcPts val="0"/>
              </a:spcAft>
              <a:buSzPts val="1400"/>
              <a:buNone/>
            </a:pPr>
            <a:r>
              <a:rPr lang="en-US"/>
              <a:t>Overloaded functions</a:t>
            </a:r>
            <a:endParaRPr/>
          </a:p>
        </p:txBody>
      </p:sp>
      <p:sp>
        <p:nvSpPr>
          <p:cNvPr id="1499" name="Google Shape;1499;p133"/>
          <p:cNvSpPr txBox="1">
            <a:spLocks noGrp="1"/>
          </p:cNvSpPr>
          <p:nvPr>
            <p:ph type="sldNum" idx="12"/>
          </p:nvPr>
        </p:nvSpPr>
        <p:spPr>
          <a:xfrm>
            <a:off x="8599931" y="6562369"/>
            <a:ext cx="307975" cy="254634"/>
          </a:xfrm>
          <a:prstGeom prst="rect">
            <a:avLst/>
          </a:prstGeom>
          <a:noFill/>
          <a:ln>
            <a:noFill/>
          </a:ln>
        </p:spPr>
        <p:txBody>
          <a:bodyPr spcFirstLastPara="1" wrap="square" lIns="0" tIns="0" rIns="0" bIns="0" anchor="t" anchorCtr="0">
            <a:spAutoFit/>
          </a:bodyPr>
          <a:lstStyle/>
          <a:p>
            <a:pPr marL="38100" lvl="0" indent="0" algn="l" rtl="0">
              <a:lnSpc>
                <a:spcPct val="100555"/>
              </a:lnSpc>
              <a:spcBef>
                <a:spcPts val="0"/>
              </a:spcBef>
              <a:spcAft>
                <a:spcPts val="0"/>
              </a:spcAft>
              <a:buSzPts val="1800"/>
              <a:buNone/>
            </a:pPr>
            <a:fld id="{00000000-1234-1234-1234-123412341234}" type="slidenum">
              <a:rPr lang="en-US"/>
              <a:t>99</a:t>
            </a:fld>
            <a:endParaRPr/>
          </a:p>
        </p:txBody>
      </p:sp>
      <p:grpSp>
        <p:nvGrpSpPr>
          <p:cNvPr id="1500" name="Google Shape;1500;p133"/>
          <p:cNvGrpSpPr/>
          <p:nvPr/>
        </p:nvGrpSpPr>
        <p:grpSpPr>
          <a:xfrm>
            <a:off x="0" y="6434328"/>
            <a:ext cx="9144000" cy="423671"/>
            <a:chOff x="0" y="6434328"/>
            <a:chExt cx="9144000" cy="423671"/>
          </a:xfrm>
        </p:grpSpPr>
        <p:sp>
          <p:nvSpPr>
            <p:cNvPr id="1501" name="Google Shape;1501;p133"/>
            <p:cNvSpPr/>
            <p:nvPr/>
          </p:nvSpPr>
          <p:spPr>
            <a:xfrm>
              <a:off x="0" y="6463177"/>
              <a:ext cx="9143999" cy="39482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2" name="Google Shape;1502;p133"/>
            <p:cNvSpPr/>
            <p:nvPr/>
          </p:nvSpPr>
          <p:spPr>
            <a:xfrm>
              <a:off x="0" y="6434328"/>
              <a:ext cx="2689097" cy="423670"/>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03" name="Google Shape;1503;p133"/>
            <p:cNvSpPr/>
            <p:nvPr/>
          </p:nvSpPr>
          <p:spPr>
            <a:xfrm>
              <a:off x="0" y="6476999"/>
              <a:ext cx="9144000" cy="381000"/>
            </a:xfrm>
            <a:custGeom>
              <a:avLst/>
              <a:gdLst/>
              <a:ahLst/>
              <a:cxnLst/>
              <a:rect l="l" t="t" r="r" b="b"/>
              <a:pathLst>
                <a:path w="9144000" h="381000" extrusionOk="0">
                  <a:moveTo>
                    <a:pt x="9144000" y="0"/>
                  </a:moveTo>
                  <a:lnTo>
                    <a:pt x="0" y="0"/>
                  </a:lnTo>
                  <a:lnTo>
                    <a:pt x="0" y="380999"/>
                  </a:lnTo>
                  <a:lnTo>
                    <a:pt x="9144000" y="380999"/>
                  </a:lnTo>
                  <a:lnTo>
                    <a:pt x="9144000" y="0"/>
                  </a:lnTo>
                  <a:close/>
                </a:path>
              </a:pathLst>
            </a:custGeom>
            <a:solidFill>
              <a:srgbClr val="34485E"/>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504" name="Google Shape;1504;p133"/>
          <p:cNvSpPr txBox="1"/>
          <p:nvPr/>
        </p:nvSpPr>
        <p:spPr>
          <a:xfrm>
            <a:off x="6397625" y="6553200"/>
            <a:ext cx="2593975" cy="279757"/>
          </a:xfrm>
          <a:prstGeom prst="rect">
            <a:avLst/>
          </a:prstGeom>
          <a:noFill/>
          <a:ln>
            <a:noFill/>
          </a:ln>
        </p:spPr>
        <p:txBody>
          <a:bodyPr spcFirstLastPara="1" wrap="square" lIns="0" tIns="0" rIns="0" bIns="0" anchor="t" anchorCtr="0">
            <a:spAutoFit/>
          </a:bodyPr>
          <a:lstStyle/>
          <a:p>
            <a:pPr marL="38100" marR="0" lvl="0" indent="0" algn="l" rtl="0">
              <a:lnSpc>
                <a:spcPct val="100555"/>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pic>
        <p:nvPicPr>
          <p:cNvPr id="1505" name="Google Shape;1505;p133"/>
          <p:cNvPicPr preferRelativeResize="0"/>
          <p:nvPr/>
        </p:nvPicPr>
        <p:blipFill rotWithShape="1">
          <a:blip r:embed="rId5">
            <a:alphaModFix/>
          </a:blip>
          <a:srcRect/>
          <a:stretch/>
        </p:blipFill>
        <p:spPr>
          <a:xfrm>
            <a:off x="228600" y="914400"/>
            <a:ext cx="4953000" cy="5485746"/>
          </a:xfrm>
          <a:prstGeom prst="rect">
            <a:avLst/>
          </a:prstGeom>
          <a:noFill/>
          <a:ln>
            <a:noFill/>
          </a:ln>
        </p:spPr>
      </p:pic>
      <p:pic>
        <p:nvPicPr>
          <p:cNvPr id="1506" name="Google Shape;1506;p133"/>
          <p:cNvPicPr preferRelativeResize="0"/>
          <p:nvPr/>
        </p:nvPicPr>
        <p:blipFill rotWithShape="1">
          <a:blip r:embed="rId6">
            <a:alphaModFix/>
          </a:blip>
          <a:srcRect/>
          <a:stretch/>
        </p:blipFill>
        <p:spPr>
          <a:xfrm>
            <a:off x="5603729" y="2057400"/>
            <a:ext cx="3519488" cy="2521233"/>
          </a:xfrm>
          <a:prstGeom prst="rect">
            <a:avLst/>
          </a:prstGeom>
          <a:noFill/>
          <a:ln>
            <a:noFill/>
          </a:ln>
        </p:spPr>
      </p:pic>
      <p:sp>
        <p:nvSpPr>
          <p:cNvPr id="1507" name="Google Shape;1507;p133"/>
          <p:cNvSpPr txBox="1"/>
          <p:nvPr/>
        </p:nvSpPr>
        <p:spPr>
          <a:xfrm>
            <a:off x="0" y="6505143"/>
            <a:ext cx="4800600" cy="28982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0" i="0" u="none" strike="noStrike" cap="none">
                <a:solidFill>
                  <a:srgbClr val="FFFFFF"/>
                </a:solidFill>
                <a:latin typeface="Calibri"/>
                <a:ea typeface="Calibri"/>
                <a:cs typeface="Calibri"/>
                <a:sym typeface="Calibri"/>
              </a:rPr>
              <a:t>Unit 2: Functions and Functions Templates</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5"/>
                                        </p:tgtEl>
                                        <p:attrNameLst>
                                          <p:attrName>style.visibility</p:attrName>
                                        </p:attrNameLst>
                                      </p:cBhvr>
                                      <p:to>
                                        <p:strVal val="visible"/>
                                      </p:to>
                                    </p:set>
                                    <p:animEffect transition="in" filter="fade">
                                      <p:cBhvr>
                                        <p:cTn id="7" dur="1000"/>
                                        <p:tgtEl>
                                          <p:spTgt spid="15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6"/>
                                        </p:tgtEl>
                                        <p:attrNameLst>
                                          <p:attrName>style.visibility</p:attrName>
                                        </p:attrNameLst>
                                      </p:cBhvr>
                                      <p:to>
                                        <p:strVal val="visible"/>
                                      </p:to>
                                    </p:set>
                                    <p:animEffect transition="in" filter="fade">
                                      <p:cBhvr>
                                        <p:cTn id="12" dur="1000"/>
                                        <p:tgtEl>
                                          <p:spTgt spid="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0404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6153</Words>
  <Application>Microsoft Office PowerPoint</Application>
  <PresentationFormat>On-screen Show (4:3)</PresentationFormat>
  <Paragraphs>801</Paragraphs>
  <Slides>120</Slides>
  <Notes>119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120</vt:i4>
      </vt:variant>
    </vt:vector>
  </HeadingPairs>
  <TitlesOfParts>
    <vt:vector size="125" baseType="lpstr">
      <vt:lpstr>Arial</vt:lpstr>
      <vt:lpstr>Calibri</vt:lpstr>
      <vt:lpstr>Courier New</vt:lpstr>
      <vt:lpstr>Noto Sans Symbols</vt:lpstr>
      <vt:lpstr>Office Theme</vt:lpstr>
      <vt:lpstr>Functions in C++</vt:lpstr>
      <vt:lpstr>Topics to be covered</vt:lpstr>
      <vt:lpstr>Function</vt:lpstr>
      <vt:lpstr>Categories of User-defined Functions </vt:lpstr>
      <vt:lpstr>Elements of User-defined Functions</vt:lpstr>
      <vt:lpstr>The main function</vt:lpstr>
      <vt:lpstr>Function Prototyping / Declaration</vt:lpstr>
      <vt:lpstr>Function Prototyping / Declaration</vt:lpstr>
      <vt:lpstr>Simple Function</vt:lpstr>
      <vt:lpstr>Simple Function</vt:lpstr>
      <vt:lpstr>Inline functions</vt:lpstr>
      <vt:lpstr>Inline functions</vt:lpstr>
      <vt:lpstr>Inline functions</vt:lpstr>
      <vt:lpstr>Inline functions</vt:lpstr>
      <vt:lpstr>Inline functions</vt:lpstr>
      <vt:lpstr>Inline functions</vt:lpstr>
      <vt:lpstr>Default Arguments</vt:lpstr>
      <vt:lpstr>Default Arguments</vt:lpstr>
      <vt:lpstr>Default Arguments</vt:lpstr>
      <vt:lpstr>Practice Program : Default Arguments</vt:lpstr>
      <vt:lpstr>Default Arguments</vt:lpstr>
      <vt:lpstr>Introduction to Class</vt:lpstr>
      <vt:lpstr>C Structure Revisited</vt:lpstr>
      <vt:lpstr>Limitation of C Structure</vt:lpstr>
      <vt:lpstr>Limitation of C Structure</vt:lpstr>
      <vt:lpstr>Limitation of C Structure</vt:lpstr>
      <vt:lpstr>Limitation of C Structure</vt:lpstr>
      <vt:lpstr>C++ Structure</vt:lpstr>
      <vt:lpstr>C++ Structure</vt:lpstr>
      <vt:lpstr>C++ Structure</vt:lpstr>
      <vt:lpstr>C++ class</vt:lpstr>
      <vt:lpstr>Specifying a Class</vt:lpstr>
      <vt:lpstr>Class declaration</vt:lpstr>
      <vt:lpstr>Class declaration</vt:lpstr>
      <vt:lpstr>Creating Objects</vt:lpstr>
      <vt:lpstr>Accessing Class Members</vt:lpstr>
      <vt:lpstr>Defining Member Functions</vt:lpstr>
      <vt:lpstr>Outside the class definition</vt:lpstr>
      <vt:lpstr>Outside the class definition</vt:lpstr>
      <vt:lpstr>Inside the class definition</vt:lpstr>
      <vt:lpstr>PowerPoint Presentation</vt:lpstr>
      <vt:lpstr>PowerPoint Presentation</vt:lpstr>
      <vt:lpstr>Making an outside Function Inline</vt:lpstr>
      <vt:lpstr>C++ Class</vt:lpstr>
      <vt:lpstr>Practice Program: C++ struct and class</vt:lpstr>
      <vt:lpstr>Static Data Members</vt:lpstr>
      <vt:lpstr>Static Data Members</vt:lpstr>
      <vt:lpstr>Static Data Members</vt:lpstr>
      <vt:lpstr>Static Data Members</vt:lpstr>
      <vt:lpstr>Static Member Functions</vt:lpstr>
      <vt:lpstr>Static Member Functions</vt:lpstr>
      <vt:lpstr>Objects as Function Arguments</vt:lpstr>
      <vt:lpstr>Objects as Function Arguments:Ex-1</vt:lpstr>
      <vt:lpstr>Objects as Function Arguments:Ex-2</vt:lpstr>
      <vt:lpstr>Objects as Function Arguments:Ex-2</vt:lpstr>
      <vt:lpstr>Objects as Function Arguments:Ex-3</vt:lpstr>
      <vt:lpstr>Objects as Function Arguments:Ex-3</vt:lpstr>
      <vt:lpstr>Practice Program</vt:lpstr>
      <vt:lpstr>Practice Program</vt:lpstr>
      <vt:lpstr>Objects as Function Arguments</vt:lpstr>
      <vt:lpstr>Function Returning Object</vt:lpstr>
      <vt:lpstr>Practice Program</vt:lpstr>
      <vt:lpstr>Practice Program</vt:lpstr>
      <vt:lpstr>Friend Function</vt:lpstr>
      <vt:lpstr>Friend Function</vt:lpstr>
      <vt:lpstr>Friend Function</vt:lpstr>
      <vt:lpstr>Friend Function</vt:lpstr>
      <vt:lpstr>A Function Friendly To One Class</vt:lpstr>
      <vt:lpstr>Practice Program: Friend Function</vt:lpstr>
      <vt:lpstr>Practice Program: Friend Function</vt:lpstr>
      <vt:lpstr>A Function Friendly To Two Classes: By Value</vt:lpstr>
      <vt:lpstr>A Function Friendly To Two Classes: By Reference</vt:lpstr>
      <vt:lpstr>Practice Program: Friend Function</vt:lpstr>
      <vt:lpstr>Practice Program: Friend Function</vt:lpstr>
      <vt:lpstr>Practice Program: Friend Function</vt:lpstr>
      <vt:lpstr>Friend Function</vt:lpstr>
      <vt:lpstr>Member function of one class,       friend function of another class</vt:lpstr>
      <vt:lpstr>Member function of one class,       friend function of another class</vt:lpstr>
      <vt:lpstr>Member function of one class,       friend function of another class</vt:lpstr>
      <vt:lpstr>Member function of one class,       friend function of another class</vt:lpstr>
      <vt:lpstr>Practice Program: Friend Function</vt:lpstr>
      <vt:lpstr>Practice Program: Friend Function</vt:lpstr>
      <vt:lpstr>Practice Program: Friend Function</vt:lpstr>
      <vt:lpstr>Friend Class</vt:lpstr>
      <vt:lpstr>Practice Program: Friend class</vt:lpstr>
      <vt:lpstr>Practice Program: Friend class</vt:lpstr>
      <vt:lpstr>Practice Program: Friend class</vt:lpstr>
      <vt:lpstr>const Member Functions</vt:lpstr>
      <vt:lpstr>const Member Functions</vt:lpstr>
      <vt:lpstr>Practice Prog: const member functions</vt:lpstr>
      <vt:lpstr>Overloaded functions</vt:lpstr>
      <vt:lpstr>Overloaded functions</vt:lpstr>
      <vt:lpstr>Overloaded functions</vt:lpstr>
      <vt:lpstr>Overloaded functions</vt:lpstr>
      <vt:lpstr>Overloaded functions</vt:lpstr>
      <vt:lpstr>Practice Program:Overloaded functions</vt:lpstr>
      <vt:lpstr>PowerPoint Presentation</vt:lpstr>
      <vt:lpstr>Overloaded functions</vt:lpstr>
      <vt:lpstr>Overloaded functions</vt:lpstr>
      <vt:lpstr>Overloaded functions</vt:lpstr>
      <vt:lpstr>PowerPoint Presentation</vt:lpstr>
      <vt:lpstr>Function-call stack &amp; Activation Records</vt:lpstr>
      <vt:lpstr>Function-call stack &amp; Activation Records</vt:lpstr>
      <vt:lpstr>Function-call stack &amp; Activation Records</vt:lpstr>
      <vt:lpstr>Function-call stack &amp; Activation Records</vt:lpstr>
      <vt:lpstr>Function-call stack &amp; Activation Records</vt:lpstr>
      <vt:lpstr>Function-call stack &amp; Activation Records</vt:lpstr>
      <vt:lpstr>Function-call stack &amp; Activation Records</vt:lpstr>
      <vt:lpstr>Function-call stack &amp; Activation Records</vt:lpstr>
      <vt:lpstr>Templates</vt:lpstr>
      <vt:lpstr>How Do Templates Work?</vt:lpstr>
      <vt:lpstr>Function Templates</vt:lpstr>
      <vt:lpstr>Scope resolution operator</vt:lpstr>
      <vt:lpstr>Scope resolution operator</vt:lpstr>
      <vt:lpstr>Scope resolution operator</vt:lpstr>
      <vt:lpstr>Scope resolution operator</vt:lpstr>
      <vt:lpstr>Scope resolution operator</vt:lpstr>
      <vt:lpstr>Recursion</vt:lpstr>
      <vt:lpstr>Recursion</vt:lpstr>
      <vt:lpstr>End of Unit-2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Nishat Shaikh</dc:creator>
  <cp:lastModifiedBy>Yogesh Kumar</cp:lastModifiedBy>
  <cp:revision>1</cp:revision>
  <dcterms:created xsi:type="dcterms:W3CDTF">2020-10-03T05:15:22Z</dcterms:created>
  <dcterms:modified xsi:type="dcterms:W3CDTF">2025-07-28T13:53:20Z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2020-08-29T00:00:00Z</vt:filetime>
  </property>
  <property fmtid="{D5CDD505-2E9C-101B-9397-08002B2CF9AE}" pid="3" name="Creator">
    <vt:lpwstr>Microsoft® PowerPoint® 2019</vt:lpwstr>
  </property>
  <property fmtid="{D5CDD505-2E9C-101B-9397-08002B2CF9AE}" pid="4" name="LastSaved">
    <vt:filetime>2020-10-03T00:00:00Z</vt:filetime>
  </property>
  <property fmtid="{D5CDD505-2E9C-101B-9397-08002B2CF9AE}" pid="5" name="ContentTypeId">
    <vt:lpwstr>0x010100701A157F8E15674EB7BA1A31F15F9624</vt:lpwstr>
  </property>
</Properties>
</file>