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34" roundtripDataSignature="AMtx7mi48AaZwXJdElbcMsTWCvHxd5+iK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12" Type="http://schemas.openxmlformats.org/officeDocument/2006/relationships/slide" Target="slides/slide7.xml"/><Relationship Id="rId34" Type="http://customschemas.google.com/relationships/presentationmetadata" Target="metadata"/><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8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9" name="Google Shape;99;p8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9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9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4" name="Google Shape;164;p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p9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3" name="Google Shape;173;p9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p9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p9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9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p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9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9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9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9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9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7" name="Google Shape;217;p9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p9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4" name="Google Shape;224;p9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p8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p8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0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1" name="Google Shape;231;p10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p10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9" name="Google Shape;239;p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3" name="Shape 243"/>
        <p:cNvGrpSpPr/>
        <p:nvPr/>
      </p:nvGrpSpPr>
      <p:grpSpPr>
        <a:xfrm>
          <a:off x="0" y="0"/>
          <a:ext cx="0" cy="0"/>
          <a:chOff x="0" y="0"/>
          <a:chExt cx="0" cy="0"/>
        </a:xfrm>
      </p:grpSpPr>
      <p:sp>
        <p:nvSpPr>
          <p:cNvPr id="244" name="Google Shape;244;p10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5" name="Google Shape;245;p10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10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4" name="Google Shape;254;p10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0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0" name="Google Shape;260;p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p10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7" name="Google Shape;267;p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p10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4" name="Google Shape;274;p10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10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10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4" name="Google Shape;294;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p8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p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p8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p8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8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8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p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p8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p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8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8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8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8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jpg"/><Relationship Id="rId3" Type="http://schemas.openxmlformats.org/officeDocument/2006/relationships/image" Target="../media/image2.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Section Header">
  <p:cSld name="1_Section Header">
    <p:spTree>
      <p:nvGrpSpPr>
        <p:cNvPr id="15" name="Shape 15"/>
        <p:cNvGrpSpPr/>
        <p:nvPr/>
      </p:nvGrpSpPr>
      <p:grpSpPr>
        <a:xfrm>
          <a:off x="0" y="0"/>
          <a:ext cx="0" cy="0"/>
          <a:chOff x="0" y="0"/>
          <a:chExt cx="0" cy="0"/>
        </a:xfrm>
      </p:grpSpPr>
      <p:sp>
        <p:nvSpPr>
          <p:cNvPr id="16" name="Google Shape;16;p23"/>
          <p:cNvSpPr txBox="1"/>
          <p:nvPr>
            <p:ph type="title"/>
          </p:nvPr>
        </p:nvSpPr>
        <p:spPr>
          <a:xfrm>
            <a:off x="831850" y="2216727"/>
            <a:ext cx="10515600" cy="1025100"/>
          </a:xfrm>
          <a:prstGeom prst="rect">
            <a:avLst/>
          </a:prstGeom>
          <a:solidFill>
            <a:srgbClr val="2C4E86"/>
          </a:solid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Arial"/>
              <a:buNone/>
              <a:defRPr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3"/>
          <p:cNvSpPr txBox="1"/>
          <p:nvPr/>
        </p:nvSpPr>
        <p:spPr>
          <a:xfrm>
            <a:off x="64654" y="6343135"/>
            <a:ext cx="10792800" cy="369300"/>
          </a:xfrm>
          <a:prstGeom prst="rect">
            <a:avLst/>
          </a:prstGeom>
          <a:solidFill>
            <a:srgbClr val="2C4E8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chemeClr val="lt1"/>
                </a:solidFill>
                <a:latin typeface="Calibri"/>
                <a:ea typeface="Calibri"/>
                <a:cs typeface="Calibri"/>
                <a:sym typeface="Calibri"/>
              </a:rPr>
              <a:t>5 March 2025 | U &amp; P U. Patel Department of Computer Engineering</a:t>
            </a:r>
            <a:endParaRPr b="1" i="0" sz="1800" u="none" cap="none" strike="noStrike">
              <a:solidFill>
                <a:schemeClr val="lt1"/>
              </a:solidFill>
              <a:latin typeface="Calibri"/>
              <a:ea typeface="Calibri"/>
              <a:cs typeface="Calibri"/>
              <a:sym typeface="Calibri"/>
            </a:endParaRPr>
          </a:p>
        </p:txBody>
      </p:sp>
      <p:sp>
        <p:nvSpPr>
          <p:cNvPr id="18" name="Google Shape;18;p23"/>
          <p:cNvSpPr txBox="1"/>
          <p:nvPr/>
        </p:nvSpPr>
        <p:spPr>
          <a:xfrm>
            <a:off x="10923373" y="6343135"/>
            <a:ext cx="972000" cy="369300"/>
          </a:xfrm>
          <a:prstGeom prst="rect">
            <a:avLst/>
          </a:prstGeom>
          <a:solidFill>
            <a:srgbClr val="DC8507"/>
          </a:solidFill>
          <a:ln>
            <a:noFill/>
          </a:ln>
        </p:spPr>
        <p:txBody>
          <a:bodyPr anchorCtr="0" anchor="t" bIns="45700" lIns="91425" spcFirstLastPara="1" rIns="91425" wrap="square" tIns="45700">
            <a:spAutoFit/>
          </a:bodyPr>
          <a:lstStyle/>
          <a:p>
            <a:pPr indent="0" lvl="0" marL="0" marR="0" rtl="0" algn="r">
              <a:lnSpc>
                <a:spcPct val="100000"/>
              </a:lnSpc>
              <a:spcBef>
                <a:spcPts val="0"/>
              </a:spcBef>
              <a:spcAft>
                <a:spcPts val="0"/>
              </a:spcAft>
              <a:buClr>
                <a:srgbClr val="000000"/>
              </a:buClr>
              <a:buSzPts val="1800"/>
              <a:buFont typeface="Arial"/>
              <a:buNone/>
            </a:pPr>
            <a:fld id="{00000000-1234-1234-1234-123412341234}" type="slidenum">
              <a:rPr b="0" i="0" lang="en-US" sz="1800" u="none" cap="none" strike="noStrike">
                <a:solidFill>
                  <a:schemeClr val="lt1"/>
                </a:solidFill>
                <a:latin typeface="Calibri"/>
                <a:ea typeface="Calibri"/>
                <a:cs typeface="Calibri"/>
                <a:sym typeface="Calibri"/>
              </a:rPr>
              <a:t>‹#›</a:t>
            </a:fld>
            <a:endParaRPr b="0" i="0" sz="1800" u="none" cap="none" strike="noStrike">
              <a:solidFill>
                <a:schemeClr val="lt1"/>
              </a:solidFill>
              <a:latin typeface="Calibri"/>
              <a:ea typeface="Calibri"/>
              <a:cs typeface="Calibri"/>
              <a:sym typeface="Calibri"/>
            </a:endParaRPr>
          </a:p>
        </p:txBody>
      </p:sp>
      <p:pic>
        <p:nvPicPr>
          <p:cNvPr id="19" name="Google Shape;19;p23"/>
          <p:cNvPicPr preferRelativeResize="0"/>
          <p:nvPr/>
        </p:nvPicPr>
        <p:blipFill rotWithShape="1">
          <a:blip r:embed="rId2">
            <a:alphaModFix/>
          </a:blip>
          <a:srcRect b="0" l="0" r="0" t="0"/>
          <a:stretch/>
        </p:blipFill>
        <p:spPr>
          <a:xfrm>
            <a:off x="130558" y="156522"/>
            <a:ext cx="2917442" cy="584884"/>
          </a:xfrm>
          <a:prstGeom prst="rect">
            <a:avLst/>
          </a:prstGeom>
          <a:noFill/>
          <a:ln>
            <a:noFill/>
          </a:ln>
        </p:spPr>
      </p:pic>
      <p:pic>
        <p:nvPicPr>
          <p:cNvPr id="20" name="Google Shape;20;p23"/>
          <p:cNvPicPr preferRelativeResize="0"/>
          <p:nvPr/>
        </p:nvPicPr>
        <p:blipFill rotWithShape="1">
          <a:blip r:embed="rId3">
            <a:alphaModFix/>
          </a:blip>
          <a:srcRect b="0" l="0" r="0" t="0"/>
          <a:stretch/>
        </p:blipFill>
        <p:spPr>
          <a:xfrm>
            <a:off x="11257815" y="32952"/>
            <a:ext cx="823784" cy="823784"/>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67" name="Shape 67"/>
        <p:cNvGrpSpPr/>
        <p:nvPr/>
      </p:nvGrpSpPr>
      <p:grpSpPr>
        <a:xfrm>
          <a:off x="0" y="0"/>
          <a:ext cx="0" cy="0"/>
          <a:chOff x="0" y="0"/>
          <a:chExt cx="0" cy="0"/>
        </a:xfrm>
      </p:grpSpPr>
      <p:sp>
        <p:nvSpPr>
          <p:cNvPr id="68" name="Google Shape;68;p33"/>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9" name="Google Shape;69;p3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3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71" name="Shape 71"/>
        <p:cNvGrpSpPr/>
        <p:nvPr/>
      </p:nvGrpSpPr>
      <p:grpSpPr>
        <a:xfrm>
          <a:off x="0" y="0"/>
          <a:ext cx="0" cy="0"/>
          <a:chOff x="0" y="0"/>
          <a:chExt cx="0" cy="0"/>
        </a:xfrm>
      </p:grpSpPr>
      <p:sp>
        <p:nvSpPr>
          <p:cNvPr id="72" name="Google Shape;72;p34"/>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34"/>
          <p:cNvSpPr txBox="1"/>
          <p:nvPr>
            <p:ph idx="1" type="body"/>
          </p:nvPr>
        </p:nvSpPr>
        <p:spPr>
          <a:xfrm>
            <a:off x="5183188" y="987425"/>
            <a:ext cx="6172200" cy="4873500"/>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74" name="Google Shape;74;p34"/>
          <p:cNvSpPr txBox="1"/>
          <p:nvPr>
            <p:ph idx="2"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75" name="Google Shape;75;p3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3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3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78" name="Shape 78"/>
        <p:cNvGrpSpPr/>
        <p:nvPr/>
      </p:nvGrpSpPr>
      <p:grpSpPr>
        <a:xfrm>
          <a:off x="0" y="0"/>
          <a:ext cx="0" cy="0"/>
          <a:chOff x="0" y="0"/>
          <a:chExt cx="0" cy="0"/>
        </a:xfrm>
      </p:grpSpPr>
      <p:sp>
        <p:nvSpPr>
          <p:cNvPr id="79" name="Google Shape;79;p35"/>
          <p:cNvSpPr txBox="1"/>
          <p:nvPr>
            <p:ph type="title"/>
          </p:nvPr>
        </p:nvSpPr>
        <p:spPr>
          <a:xfrm>
            <a:off x="839788" y="457200"/>
            <a:ext cx="3932100"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35"/>
          <p:cNvSpPr/>
          <p:nvPr>
            <p:ph idx="2" type="pic"/>
          </p:nvPr>
        </p:nvSpPr>
        <p:spPr>
          <a:xfrm>
            <a:off x="5183188" y="987425"/>
            <a:ext cx="6172200" cy="4873500"/>
          </a:xfrm>
          <a:prstGeom prst="rect">
            <a:avLst/>
          </a:prstGeom>
          <a:noFill/>
          <a:ln>
            <a:noFill/>
          </a:ln>
        </p:spPr>
      </p:sp>
      <p:sp>
        <p:nvSpPr>
          <p:cNvPr id="81" name="Google Shape;81;p35"/>
          <p:cNvSpPr txBox="1"/>
          <p:nvPr>
            <p:ph idx="1" type="body"/>
          </p:nvPr>
        </p:nvSpPr>
        <p:spPr>
          <a:xfrm>
            <a:off x="839788" y="2057400"/>
            <a:ext cx="3932100" cy="38115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82" name="Google Shape;82;p35"/>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5"/>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5" name="Shape 85"/>
        <p:cNvGrpSpPr/>
        <p:nvPr/>
      </p:nvGrpSpPr>
      <p:grpSpPr>
        <a:xfrm>
          <a:off x="0" y="0"/>
          <a:ext cx="0" cy="0"/>
          <a:chOff x="0" y="0"/>
          <a:chExt cx="0" cy="0"/>
        </a:xfrm>
      </p:grpSpPr>
      <p:sp>
        <p:nvSpPr>
          <p:cNvPr id="86" name="Google Shape;86;p36"/>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6"/>
          <p:cNvSpPr txBox="1"/>
          <p:nvPr>
            <p:ph idx="1" type="body"/>
          </p:nvPr>
        </p:nvSpPr>
        <p:spPr>
          <a:xfrm rot="5400000">
            <a:off x="3920400" y="-1256575"/>
            <a:ext cx="4351200"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8" name="Google Shape;88;p3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9" name="Google Shape;89;p3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1" name="Shape 91"/>
        <p:cNvGrpSpPr/>
        <p:nvPr/>
      </p:nvGrpSpPr>
      <p:grpSpPr>
        <a:xfrm>
          <a:off x="0" y="0"/>
          <a:ext cx="0" cy="0"/>
          <a:chOff x="0" y="0"/>
          <a:chExt cx="0" cy="0"/>
        </a:xfrm>
      </p:grpSpPr>
      <p:sp>
        <p:nvSpPr>
          <p:cNvPr id="92" name="Google Shape;92;p37"/>
          <p:cNvSpPr txBox="1"/>
          <p:nvPr>
            <p:ph type="title"/>
          </p:nvPr>
        </p:nvSpPr>
        <p:spPr>
          <a:xfrm rot="5400000">
            <a:off x="7133400" y="1956625"/>
            <a:ext cx="5811900"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37"/>
          <p:cNvSpPr txBox="1"/>
          <p:nvPr>
            <p:ph idx="1" type="body"/>
          </p:nvPr>
        </p:nvSpPr>
        <p:spPr>
          <a:xfrm rot="5400000">
            <a:off x="1799400" y="-596075"/>
            <a:ext cx="5811900"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94" name="Google Shape;94;p37"/>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5" name="Google Shape;95;p37"/>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7"/>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type="title">
  <p:cSld name="TITLE">
    <p:spTree>
      <p:nvGrpSpPr>
        <p:cNvPr id="21" name="Shape 21"/>
        <p:cNvGrpSpPr/>
        <p:nvPr/>
      </p:nvGrpSpPr>
      <p:grpSpPr>
        <a:xfrm>
          <a:off x="0" y="0"/>
          <a:ext cx="0" cy="0"/>
          <a:chOff x="0" y="0"/>
          <a:chExt cx="0" cy="0"/>
        </a:xfrm>
      </p:grpSpPr>
      <p:sp>
        <p:nvSpPr>
          <p:cNvPr id="22" name="Google Shape;22;p24"/>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lt1"/>
              </a:buClr>
              <a:buSzPts val="6000"/>
              <a:buFont typeface="Arial"/>
              <a:buNone/>
              <a:defRPr sz="6000">
                <a:solidFill>
                  <a:schemeClr val="lt1"/>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4"/>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lvl1pPr lvl="0" algn="l">
              <a:lnSpc>
                <a:spcPct val="90000"/>
              </a:lnSpc>
              <a:spcBef>
                <a:spcPts val="1000"/>
              </a:spcBef>
              <a:spcAft>
                <a:spcPts val="0"/>
              </a:spcAft>
              <a:buClr>
                <a:schemeClr val="dk1"/>
              </a:buClr>
              <a:buSzPts val="2400"/>
              <a:buNone/>
              <a:defRPr sz="2400">
                <a:latin typeface="Times New Roman"/>
                <a:ea typeface="Times New Roman"/>
                <a:cs typeface="Times New Roman"/>
                <a:sym typeface="Times New Roman"/>
              </a:defRPr>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4" name="Google Shape;24;p24"/>
          <p:cNvSpPr txBox="1"/>
          <p:nvPr/>
        </p:nvSpPr>
        <p:spPr>
          <a:xfrm>
            <a:off x="64655" y="6343135"/>
            <a:ext cx="9005100" cy="40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spTree>
      <p:nvGrpSpPr>
        <p:cNvPr id="25" name="Shape 25"/>
        <p:cNvGrpSpPr/>
        <p:nvPr/>
      </p:nvGrpSpPr>
      <p:grpSpPr>
        <a:xfrm>
          <a:off x="0" y="0"/>
          <a:ext cx="0" cy="0"/>
          <a:chOff x="0" y="0"/>
          <a:chExt cx="0" cy="0"/>
        </a:xfrm>
      </p:grpSpPr>
      <p:sp>
        <p:nvSpPr>
          <p:cNvPr id="26" name="Google Shape;26;p25"/>
          <p:cNvSpPr txBox="1"/>
          <p:nvPr/>
        </p:nvSpPr>
        <p:spPr>
          <a:xfrm>
            <a:off x="64655" y="6343135"/>
            <a:ext cx="9005100" cy="40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27" name="Google Shape;27;p25"/>
          <p:cNvSpPr txBox="1"/>
          <p:nvPr/>
        </p:nvSpPr>
        <p:spPr>
          <a:xfrm>
            <a:off x="64654" y="6401098"/>
            <a:ext cx="11830800" cy="276900"/>
          </a:xfrm>
          <a:prstGeom prst="rect">
            <a:avLst/>
          </a:prstGeom>
          <a:solidFill>
            <a:srgbClr val="2C4E8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5 March 2025| U &amp; P U. Patel Department of Computer Engineering</a:t>
            </a:r>
            <a:endParaRPr b="1" i="0" sz="1200" u="none" cap="none" strike="noStrike">
              <a:solidFill>
                <a:schemeClr val="lt1"/>
              </a:solidFill>
              <a:latin typeface="Calibri"/>
              <a:ea typeface="Calibri"/>
              <a:cs typeface="Calibri"/>
              <a:sym typeface="Calibri"/>
            </a:endParaRPr>
          </a:p>
        </p:txBody>
      </p:sp>
      <p:sp>
        <p:nvSpPr>
          <p:cNvPr id="28" name="Google Shape;28;p25"/>
          <p:cNvSpPr txBox="1"/>
          <p:nvPr/>
        </p:nvSpPr>
        <p:spPr>
          <a:xfrm>
            <a:off x="64654" y="428831"/>
            <a:ext cx="11978700" cy="91500"/>
          </a:xfrm>
          <a:prstGeom prst="rect">
            <a:avLst/>
          </a:prstGeom>
          <a:gradFill>
            <a:gsLst>
              <a:gs pos="0">
                <a:srgbClr val="D7E0F2"/>
              </a:gs>
              <a:gs pos="100000">
                <a:srgbClr val="1F3864"/>
              </a:gs>
            </a:gsLst>
            <a:lin ang="10800025" scaled="0"/>
          </a:gra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29" name="Shape 29"/>
        <p:cNvGrpSpPr/>
        <p:nvPr/>
      </p:nvGrpSpPr>
      <p:grpSpPr>
        <a:xfrm>
          <a:off x="0" y="0"/>
          <a:ext cx="0" cy="0"/>
          <a:chOff x="0" y="0"/>
          <a:chExt cx="0" cy="0"/>
        </a:xfrm>
      </p:grpSpPr>
      <p:sp>
        <p:nvSpPr>
          <p:cNvPr id="30" name="Google Shape;30;p26"/>
          <p:cNvSpPr txBox="1"/>
          <p:nvPr>
            <p:ph type="ctrTitle"/>
          </p:nvPr>
        </p:nvSpPr>
        <p:spPr>
          <a:xfrm>
            <a:off x="1524000" y="1122363"/>
            <a:ext cx="9144000" cy="23877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6"/>
          <p:cNvSpPr txBox="1"/>
          <p:nvPr>
            <p:ph idx="1" type="subTitle"/>
          </p:nvPr>
        </p:nvSpPr>
        <p:spPr>
          <a:xfrm>
            <a:off x="1524000" y="3602038"/>
            <a:ext cx="9144000" cy="1655700"/>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32" name="Google Shape;32;p26"/>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2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2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spTree>
      <p:nvGrpSpPr>
        <p:cNvPr id="35" name="Shape 35"/>
        <p:cNvGrpSpPr/>
        <p:nvPr/>
      </p:nvGrpSpPr>
      <p:grpSpPr>
        <a:xfrm>
          <a:off x="0" y="0"/>
          <a:ext cx="0" cy="0"/>
          <a:chOff x="0" y="0"/>
          <a:chExt cx="0" cy="0"/>
        </a:xfrm>
      </p:grpSpPr>
      <p:sp>
        <p:nvSpPr>
          <p:cNvPr id="36" name="Google Shape;36;p28"/>
          <p:cNvSpPr txBox="1"/>
          <p:nvPr/>
        </p:nvSpPr>
        <p:spPr>
          <a:xfrm>
            <a:off x="64655" y="6343135"/>
            <a:ext cx="9005100" cy="403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Calibri"/>
              <a:ea typeface="Calibri"/>
              <a:cs typeface="Calibri"/>
              <a:sym typeface="Calibri"/>
            </a:endParaRPr>
          </a:p>
        </p:txBody>
      </p:sp>
      <p:sp>
        <p:nvSpPr>
          <p:cNvPr id="37" name="Google Shape;37;p28"/>
          <p:cNvSpPr txBox="1"/>
          <p:nvPr/>
        </p:nvSpPr>
        <p:spPr>
          <a:xfrm>
            <a:off x="64654" y="6401098"/>
            <a:ext cx="11830800" cy="276900"/>
          </a:xfrm>
          <a:prstGeom prst="rect">
            <a:avLst/>
          </a:prstGeom>
          <a:solidFill>
            <a:srgbClr val="2C4E86"/>
          </a:soli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rPr b="1" i="0" lang="en-US" sz="1200" u="none" cap="none" strike="noStrike">
                <a:solidFill>
                  <a:schemeClr val="lt1"/>
                </a:solidFill>
                <a:latin typeface="Calibri"/>
                <a:ea typeface="Calibri"/>
                <a:cs typeface="Calibri"/>
                <a:sym typeface="Calibri"/>
              </a:rPr>
              <a:t>5 March 2025| U &amp; P U. Patel Department of Computer Engineering</a:t>
            </a:r>
            <a:endParaRPr b="1" i="0" sz="1200" u="none" cap="none" strike="noStrike">
              <a:solidFill>
                <a:schemeClr val="lt1"/>
              </a:solidFill>
              <a:latin typeface="Calibri"/>
              <a:ea typeface="Calibri"/>
              <a:cs typeface="Calibri"/>
              <a:sym typeface="Calibri"/>
            </a:endParaRPr>
          </a:p>
        </p:txBody>
      </p:sp>
      <p:sp>
        <p:nvSpPr>
          <p:cNvPr id="38" name="Google Shape;38;p28"/>
          <p:cNvSpPr txBox="1"/>
          <p:nvPr/>
        </p:nvSpPr>
        <p:spPr>
          <a:xfrm>
            <a:off x="64654" y="428831"/>
            <a:ext cx="11978700" cy="91500"/>
          </a:xfrm>
          <a:prstGeom prst="rect">
            <a:avLst/>
          </a:prstGeom>
          <a:gradFill>
            <a:gsLst>
              <a:gs pos="0">
                <a:srgbClr val="D7E0F2"/>
              </a:gs>
              <a:gs pos="100000">
                <a:srgbClr val="1F3864"/>
              </a:gs>
            </a:gsLst>
            <a:lin ang="10800025" scaled="0"/>
          </a:grad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200"/>
              <a:buFont typeface="Arial"/>
              <a:buNone/>
            </a:pPr>
            <a:r>
              <a:t/>
            </a:r>
            <a:endParaRPr b="1" i="0" sz="1200" u="none" cap="none" strike="noStrike">
              <a:solidFill>
                <a:schemeClr val="lt1"/>
              </a:solidFill>
              <a:latin typeface="Calibri"/>
              <a:ea typeface="Calibri"/>
              <a:cs typeface="Calibri"/>
              <a:sym typeface="Calibri"/>
            </a:endParaRPr>
          </a:p>
        </p:txBody>
      </p:sp>
      <p:sp>
        <p:nvSpPr>
          <p:cNvPr id="39" name="Google Shape;39;p28"/>
          <p:cNvSpPr txBox="1"/>
          <p:nvPr/>
        </p:nvSpPr>
        <p:spPr>
          <a:xfrm>
            <a:off x="3184549" y="-12471"/>
            <a:ext cx="4812000" cy="461700"/>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2400"/>
              <a:buFont typeface="Arial"/>
              <a:buNone/>
            </a:pPr>
            <a:r>
              <a:rPr b="0" i="0" lang="en-US" sz="2400" u="none" cap="none" strike="noStrike">
                <a:solidFill>
                  <a:schemeClr val="dk1"/>
                </a:solidFill>
                <a:latin typeface="Calibri"/>
                <a:ea typeface="Calibri"/>
                <a:cs typeface="Calibri"/>
                <a:sym typeface="Calibri"/>
              </a:rPr>
              <a:t>Example</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40" name="Shape 40"/>
        <p:cNvGrpSpPr/>
        <p:nvPr/>
      </p:nvGrpSpPr>
      <p:grpSpPr>
        <a:xfrm>
          <a:off x="0" y="0"/>
          <a:ext cx="0" cy="0"/>
          <a:chOff x="0" y="0"/>
          <a:chExt cx="0" cy="0"/>
        </a:xfrm>
      </p:grpSpPr>
      <p:sp>
        <p:nvSpPr>
          <p:cNvPr id="41" name="Google Shape;41;p29"/>
          <p:cNvSpPr txBox="1"/>
          <p:nvPr>
            <p:ph type="title"/>
          </p:nvPr>
        </p:nvSpPr>
        <p:spPr>
          <a:xfrm>
            <a:off x="831850" y="1709738"/>
            <a:ext cx="10515600" cy="28527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9"/>
          <p:cNvSpPr txBox="1"/>
          <p:nvPr>
            <p:ph idx="1" type="body"/>
          </p:nvPr>
        </p:nvSpPr>
        <p:spPr>
          <a:xfrm>
            <a:off x="831850" y="4589463"/>
            <a:ext cx="10515600" cy="1500300"/>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43" name="Google Shape;43;p29"/>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29"/>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29"/>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46" name="Shape 46"/>
        <p:cNvGrpSpPr/>
        <p:nvPr/>
      </p:nvGrpSpPr>
      <p:grpSpPr>
        <a:xfrm>
          <a:off x="0" y="0"/>
          <a:ext cx="0" cy="0"/>
          <a:chOff x="0" y="0"/>
          <a:chExt cx="0" cy="0"/>
        </a:xfrm>
      </p:grpSpPr>
      <p:sp>
        <p:nvSpPr>
          <p:cNvPr id="47" name="Google Shape;47;p30"/>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30"/>
          <p:cNvSpPr txBox="1"/>
          <p:nvPr>
            <p:ph idx="1" type="body"/>
          </p:nvPr>
        </p:nvSpPr>
        <p:spPr>
          <a:xfrm>
            <a:off x="838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9" name="Google Shape;49;p30"/>
          <p:cNvSpPr txBox="1"/>
          <p:nvPr>
            <p:ph idx="2" type="body"/>
          </p:nvPr>
        </p:nvSpPr>
        <p:spPr>
          <a:xfrm>
            <a:off x="6172200" y="1825625"/>
            <a:ext cx="5181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0" name="Google Shape;50;p30"/>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30"/>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30"/>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53" name="Shape 53"/>
        <p:cNvGrpSpPr/>
        <p:nvPr/>
      </p:nvGrpSpPr>
      <p:grpSpPr>
        <a:xfrm>
          <a:off x="0" y="0"/>
          <a:ext cx="0" cy="0"/>
          <a:chOff x="0" y="0"/>
          <a:chExt cx="0" cy="0"/>
        </a:xfrm>
      </p:grpSpPr>
      <p:sp>
        <p:nvSpPr>
          <p:cNvPr id="54" name="Google Shape;54;p31"/>
          <p:cNvSpPr txBox="1"/>
          <p:nvPr>
            <p:ph type="title"/>
          </p:nvPr>
        </p:nvSpPr>
        <p:spPr>
          <a:xfrm>
            <a:off x="839788"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31"/>
          <p:cNvSpPr txBox="1"/>
          <p:nvPr>
            <p:ph idx="1" type="body"/>
          </p:nvPr>
        </p:nvSpPr>
        <p:spPr>
          <a:xfrm>
            <a:off x="839788" y="1681163"/>
            <a:ext cx="51579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6" name="Google Shape;56;p31"/>
          <p:cNvSpPr txBox="1"/>
          <p:nvPr>
            <p:ph idx="2" type="body"/>
          </p:nvPr>
        </p:nvSpPr>
        <p:spPr>
          <a:xfrm>
            <a:off x="839788" y="2505075"/>
            <a:ext cx="51579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7" name="Google Shape;57;p31"/>
          <p:cNvSpPr txBox="1"/>
          <p:nvPr>
            <p:ph idx="3" type="body"/>
          </p:nvPr>
        </p:nvSpPr>
        <p:spPr>
          <a:xfrm>
            <a:off x="6172200" y="1681163"/>
            <a:ext cx="5183100" cy="823800"/>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58" name="Google Shape;58;p31"/>
          <p:cNvSpPr txBox="1"/>
          <p:nvPr>
            <p:ph idx="4" type="body"/>
          </p:nvPr>
        </p:nvSpPr>
        <p:spPr>
          <a:xfrm>
            <a:off x="6172200" y="2505075"/>
            <a:ext cx="5183100" cy="3684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59" name="Google Shape;59;p31"/>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31"/>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1" name="Google Shape;61;p31"/>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62" name="Shape 62"/>
        <p:cNvGrpSpPr/>
        <p:nvPr/>
      </p:nvGrpSpPr>
      <p:grpSpPr>
        <a:xfrm>
          <a:off x="0" y="0"/>
          <a:ext cx="0" cy="0"/>
          <a:chOff x="0" y="0"/>
          <a:chExt cx="0" cy="0"/>
        </a:xfrm>
      </p:grpSpPr>
      <p:sp>
        <p:nvSpPr>
          <p:cNvPr id="63" name="Google Shape;63;p3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3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5" name="Google Shape;65;p3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3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2.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2"/>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marR="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22"/>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406400" lvl="0" marL="457200" marR="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22"/>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22"/>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22"/>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8.png"/><Relationship Id="rId4" Type="http://schemas.openxmlformats.org/officeDocument/2006/relationships/image" Target="../media/image9.png"/><Relationship Id="rId5"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5.png"/><Relationship Id="rId4" Type="http://schemas.openxmlformats.org/officeDocument/2006/relationships/image" Target="../media/image14.png"/><Relationship Id="rId5" Type="http://schemas.openxmlformats.org/officeDocument/2006/relationships/image" Target="../media/image1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 Id="rId4"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2.png"/><Relationship Id="rId4" Type="http://schemas.openxmlformats.org/officeDocument/2006/relationships/image" Target="../media/image2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5.png"/><Relationship Id="rId4" Type="http://schemas.openxmlformats.org/officeDocument/2006/relationships/image" Target="../media/image24.png"/><Relationship Id="rId5" Type="http://schemas.openxmlformats.org/officeDocument/2006/relationships/image" Target="../media/image2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6.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9.png"/><Relationship Id="rId4" Type="http://schemas.openxmlformats.org/officeDocument/2006/relationships/image" Target="../media/image28.png"/><Relationship Id="rId5" Type="http://schemas.openxmlformats.org/officeDocument/2006/relationships/image" Target="../media/image34.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7.png"/><Relationship Id="rId4" Type="http://schemas.openxmlformats.org/officeDocument/2006/relationships/image" Target="../media/image31.png"/><Relationship Id="rId5" Type="http://schemas.openxmlformats.org/officeDocument/2006/relationships/image" Target="../media/image32.png"/><Relationship Id="rId6" Type="http://schemas.openxmlformats.org/officeDocument/2006/relationships/image" Target="../media/image33.png"/><Relationship Id="rId7"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81"/>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Constructor</a:t>
            </a:r>
            <a:endParaRPr/>
          </a:p>
        </p:txBody>
      </p:sp>
      <p:sp>
        <p:nvSpPr>
          <p:cNvPr id="102" name="Google Shape;102;p81"/>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rPr lang="en-US"/>
              <a:t>A </a:t>
            </a:r>
            <a:r>
              <a:rPr b="1" lang="en-US"/>
              <a:t>constructor</a:t>
            </a:r>
            <a:r>
              <a:rPr lang="en-US"/>
              <a:t> in C++ is a special member function of a class that is automatically called when an object of the class is created. It is primarily used to initialize the objects of the class.</a:t>
            </a:r>
            <a:endParaRPr/>
          </a:p>
          <a:p>
            <a:pPr indent="-406400" lvl="0" marL="457200" rtl="0" algn="l">
              <a:lnSpc>
                <a:spcPct val="90000"/>
              </a:lnSpc>
              <a:spcBef>
                <a:spcPts val="1000"/>
              </a:spcBef>
              <a:spcAft>
                <a:spcPts val="0"/>
              </a:spcAft>
              <a:buClr>
                <a:schemeClr val="dk1"/>
              </a:buClr>
              <a:buSzPts val="2400"/>
              <a:buNone/>
            </a:pPr>
            <a:r>
              <a:rPr b="1" lang="en-US"/>
              <a:t>Characteristics:</a:t>
            </a:r>
            <a:endParaRPr/>
          </a:p>
          <a:p>
            <a:pPr indent="-406400" lvl="0" marL="457200" rtl="0" algn="l">
              <a:lnSpc>
                <a:spcPct val="90000"/>
              </a:lnSpc>
              <a:spcBef>
                <a:spcPts val="1000"/>
              </a:spcBef>
              <a:spcAft>
                <a:spcPts val="0"/>
              </a:spcAft>
              <a:buClr>
                <a:schemeClr val="dk1"/>
              </a:buClr>
              <a:buSzPts val="2400"/>
              <a:buNone/>
            </a:pPr>
            <a:r>
              <a:rPr lang="en-US"/>
              <a:t>Same Name as Class: A constructor has the same name as the class.</a:t>
            </a:r>
            <a:endParaRPr/>
          </a:p>
          <a:p>
            <a:pPr indent="-406400" lvl="0" marL="457200" rtl="0" algn="l">
              <a:lnSpc>
                <a:spcPct val="90000"/>
              </a:lnSpc>
              <a:spcBef>
                <a:spcPts val="1000"/>
              </a:spcBef>
              <a:spcAft>
                <a:spcPts val="0"/>
              </a:spcAft>
              <a:buClr>
                <a:schemeClr val="dk1"/>
              </a:buClr>
              <a:buSzPts val="2400"/>
              <a:buNone/>
            </a:pPr>
            <a:r>
              <a:rPr lang="en-US"/>
              <a:t>No Return Type: A constructor does not have a return type, not even void.</a:t>
            </a:r>
            <a:endParaRPr/>
          </a:p>
          <a:p>
            <a:pPr indent="-406400" lvl="0" marL="457200" rtl="0" algn="l">
              <a:lnSpc>
                <a:spcPct val="90000"/>
              </a:lnSpc>
              <a:spcBef>
                <a:spcPts val="1000"/>
              </a:spcBef>
              <a:spcAft>
                <a:spcPts val="0"/>
              </a:spcAft>
              <a:buClr>
                <a:schemeClr val="dk1"/>
              </a:buClr>
              <a:buSzPts val="2400"/>
              <a:buNone/>
            </a:pPr>
            <a:r>
              <a:rPr lang="en-US"/>
              <a:t>Automatic Invocation: It is automatically called when an object is created.</a:t>
            </a:r>
            <a:endParaRPr/>
          </a:p>
          <a:p>
            <a:pPr indent="-406400" lvl="0" marL="457200" rtl="0" algn="l">
              <a:lnSpc>
                <a:spcPct val="90000"/>
              </a:lnSpc>
              <a:spcBef>
                <a:spcPts val="1000"/>
              </a:spcBef>
              <a:spcAft>
                <a:spcPts val="0"/>
              </a:spcAft>
              <a:buClr>
                <a:schemeClr val="dk1"/>
              </a:buClr>
              <a:buSzPts val="2400"/>
              <a:buNone/>
            </a:pPr>
            <a:r>
              <a:rPr lang="en-US"/>
              <a:t>Overloading: Like other functions, constructors can be overloaded to create multiple constructors with different parameters.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90"/>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b="1" lang="en-US"/>
              <a:t>Opening and Closing Files</a:t>
            </a:r>
            <a:r>
              <a:rPr lang="en-US"/>
              <a:t>:</a:t>
            </a:r>
            <a:endParaRPr/>
          </a:p>
        </p:txBody>
      </p:sp>
      <p:sp>
        <p:nvSpPr>
          <p:cNvPr id="161" name="Google Shape;161;p90"/>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rPr lang="en-US"/>
              <a:t>Use open() to explicitly open a file. File can be opened using constructor or open() function.</a:t>
            </a:r>
            <a:endParaRPr/>
          </a:p>
          <a:p>
            <a:pPr indent="-406400" lvl="0" marL="457200" rtl="0" algn="l">
              <a:lnSpc>
                <a:spcPct val="90000"/>
              </a:lnSpc>
              <a:spcBef>
                <a:spcPts val="1000"/>
              </a:spcBef>
              <a:spcAft>
                <a:spcPts val="0"/>
              </a:spcAft>
              <a:buClr>
                <a:schemeClr val="dk1"/>
              </a:buClr>
              <a:buSzPts val="2400"/>
              <a:buNone/>
            </a:pPr>
            <a:r>
              <a:rPr lang="en-US"/>
              <a:t>Always close a file after operations using close().</a:t>
            </a:r>
            <a:endParaRPr/>
          </a:p>
          <a:p>
            <a:pPr indent="-406400" lvl="0" marL="457200" rtl="0" algn="l">
              <a:lnSpc>
                <a:spcPct val="90000"/>
              </a:lnSpc>
              <a:spcBef>
                <a:spcPts val="1000"/>
              </a:spcBef>
              <a:spcAft>
                <a:spcPts val="0"/>
              </a:spcAft>
              <a:buClr>
                <a:schemeClr val="dk1"/>
              </a:buClr>
              <a:buSzPts val="2400"/>
              <a:buNone/>
            </a:pPr>
            <a:r>
              <a:rPr lang="en-US"/>
              <a:t>File Modes:</a:t>
            </a:r>
            <a:endParaRPr/>
          </a:p>
          <a:p>
            <a:pPr indent="-406400" lvl="0" marL="457200" rtl="0" algn="l">
              <a:lnSpc>
                <a:spcPct val="90000"/>
              </a:lnSpc>
              <a:spcBef>
                <a:spcPts val="1000"/>
              </a:spcBef>
              <a:spcAft>
                <a:spcPts val="0"/>
              </a:spcAft>
              <a:buClr>
                <a:schemeClr val="dk1"/>
              </a:buClr>
              <a:buSzPts val="2400"/>
              <a:buNone/>
            </a:pPr>
            <a:r>
              <a:rPr lang="en-US"/>
              <a:t>ios::in: Open file for input (default for ifstream).</a:t>
            </a:r>
            <a:endParaRPr/>
          </a:p>
          <a:p>
            <a:pPr indent="-406400" lvl="0" marL="457200" rtl="0" algn="l">
              <a:lnSpc>
                <a:spcPct val="90000"/>
              </a:lnSpc>
              <a:spcBef>
                <a:spcPts val="1000"/>
              </a:spcBef>
              <a:spcAft>
                <a:spcPts val="0"/>
              </a:spcAft>
              <a:buClr>
                <a:schemeClr val="dk1"/>
              </a:buClr>
              <a:buSzPts val="2400"/>
              <a:buNone/>
            </a:pPr>
            <a:r>
              <a:rPr lang="en-US"/>
              <a:t>ios::out: Open file for output (default for ofstream).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91"/>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Example using constructor</a:t>
            </a:r>
            <a:endParaRPr/>
          </a:p>
        </p:txBody>
      </p:sp>
      <p:sp>
        <p:nvSpPr>
          <p:cNvPr id="167" name="Google Shape;167;p91"/>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t/>
            </a:r>
            <a:endParaRPr/>
          </a:p>
        </p:txBody>
      </p:sp>
      <p:pic>
        <p:nvPicPr>
          <p:cNvPr id="168" name="Google Shape;168;p91"/>
          <p:cNvPicPr preferRelativeResize="0"/>
          <p:nvPr/>
        </p:nvPicPr>
        <p:blipFill rotWithShape="1">
          <a:blip r:embed="rId3">
            <a:alphaModFix/>
          </a:blip>
          <a:srcRect b="0" l="0" r="0" t="0"/>
          <a:stretch/>
        </p:blipFill>
        <p:spPr>
          <a:xfrm>
            <a:off x="64654" y="1899261"/>
            <a:ext cx="6083227" cy="4443874"/>
          </a:xfrm>
          <a:prstGeom prst="rect">
            <a:avLst/>
          </a:prstGeom>
          <a:noFill/>
          <a:ln>
            <a:noFill/>
          </a:ln>
        </p:spPr>
      </p:pic>
      <p:pic>
        <p:nvPicPr>
          <p:cNvPr id="169" name="Google Shape;169;p91"/>
          <p:cNvPicPr preferRelativeResize="0"/>
          <p:nvPr/>
        </p:nvPicPr>
        <p:blipFill rotWithShape="1">
          <a:blip r:embed="rId4">
            <a:alphaModFix/>
          </a:blip>
          <a:srcRect b="0" l="0" r="0" t="0"/>
          <a:stretch/>
        </p:blipFill>
        <p:spPr>
          <a:xfrm>
            <a:off x="6225702" y="1899261"/>
            <a:ext cx="5875508" cy="4443874"/>
          </a:xfrm>
          <a:prstGeom prst="rect">
            <a:avLst/>
          </a:prstGeom>
          <a:noFill/>
          <a:ln>
            <a:noFill/>
          </a:ln>
        </p:spPr>
      </p:pic>
      <p:pic>
        <p:nvPicPr>
          <p:cNvPr id="170" name="Google Shape;170;p91"/>
          <p:cNvPicPr preferRelativeResize="0"/>
          <p:nvPr/>
        </p:nvPicPr>
        <p:blipFill rotWithShape="1">
          <a:blip r:embed="rId5">
            <a:alphaModFix/>
          </a:blip>
          <a:srcRect b="0" l="0" r="0" t="0"/>
          <a:stretch/>
        </p:blipFill>
        <p:spPr>
          <a:xfrm>
            <a:off x="2389152" y="2015993"/>
            <a:ext cx="3861615" cy="1135769"/>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92"/>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Example using open()</a:t>
            </a:r>
            <a:endParaRPr/>
          </a:p>
        </p:txBody>
      </p:sp>
      <p:sp>
        <p:nvSpPr>
          <p:cNvPr id="176" name="Google Shape;176;p92"/>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t/>
            </a:r>
            <a:endParaRPr/>
          </a:p>
        </p:txBody>
      </p:sp>
      <p:pic>
        <p:nvPicPr>
          <p:cNvPr id="177" name="Google Shape;177;p92"/>
          <p:cNvPicPr preferRelativeResize="0"/>
          <p:nvPr/>
        </p:nvPicPr>
        <p:blipFill rotWithShape="1">
          <a:blip r:embed="rId3">
            <a:alphaModFix/>
          </a:blip>
          <a:srcRect b="0" l="0" r="0" t="0"/>
          <a:stretch/>
        </p:blipFill>
        <p:spPr>
          <a:xfrm>
            <a:off x="64656" y="1756344"/>
            <a:ext cx="6572526" cy="4586791"/>
          </a:xfrm>
          <a:prstGeom prst="rect">
            <a:avLst/>
          </a:prstGeom>
          <a:noFill/>
          <a:ln>
            <a:noFill/>
          </a:ln>
        </p:spPr>
      </p:pic>
      <p:pic>
        <p:nvPicPr>
          <p:cNvPr id="178" name="Google Shape;178;p92"/>
          <p:cNvPicPr preferRelativeResize="0"/>
          <p:nvPr/>
        </p:nvPicPr>
        <p:blipFill rotWithShape="1">
          <a:blip r:embed="rId4">
            <a:alphaModFix/>
          </a:blip>
          <a:srcRect b="0" l="0" r="0" t="0"/>
          <a:stretch/>
        </p:blipFill>
        <p:spPr>
          <a:xfrm>
            <a:off x="6637181" y="1755920"/>
            <a:ext cx="5405662" cy="3022498"/>
          </a:xfrm>
          <a:prstGeom prst="rect">
            <a:avLst/>
          </a:prstGeom>
          <a:noFill/>
          <a:ln>
            <a:noFill/>
          </a:ln>
        </p:spPr>
      </p:pic>
      <p:pic>
        <p:nvPicPr>
          <p:cNvPr id="179" name="Google Shape;179;p92"/>
          <p:cNvPicPr preferRelativeResize="0"/>
          <p:nvPr/>
        </p:nvPicPr>
        <p:blipFill rotWithShape="1">
          <a:blip r:embed="rId5">
            <a:alphaModFix/>
          </a:blip>
          <a:srcRect b="0" l="0" r="0" t="0"/>
          <a:stretch/>
        </p:blipFill>
        <p:spPr>
          <a:xfrm>
            <a:off x="6876609" y="4921335"/>
            <a:ext cx="4190974" cy="1367268"/>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93"/>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Usecase for accessing file</a:t>
            </a:r>
            <a:endParaRPr/>
          </a:p>
        </p:txBody>
      </p:sp>
      <p:sp>
        <p:nvSpPr>
          <p:cNvPr id="185" name="Google Shape;185;p93"/>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rPr lang="en-US"/>
              <a:t>A company maintains employee salary details in a file named salaries.txt. Each entry in the file consists of an employee ID, name, and monthly salary, separated by commas. </a:t>
            </a:r>
            <a:endParaRPr/>
          </a:p>
          <a:p>
            <a:pPr indent="-406400" lvl="0" marL="457200" rtl="0" algn="l">
              <a:lnSpc>
                <a:spcPct val="90000"/>
              </a:lnSpc>
              <a:spcBef>
                <a:spcPts val="1000"/>
              </a:spcBef>
              <a:spcAft>
                <a:spcPts val="0"/>
              </a:spcAft>
              <a:buClr>
                <a:schemeClr val="dk1"/>
              </a:buClr>
              <a:buSzPts val="2400"/>
              <a:buNone/>
            </a:pPr>
            <a:r>
              <a:rPr lang="en-US"/>
              <a:t>For example:</a:t>
            </a:r>
            <a:endParaRPr/>
          </a:p>
          <a:p>
            <a:pPr indent="-406400" lvl="0" marL="457200" rtl="0" algn="l">
              <a:lnSpc>
                <a:spcPct val="90000"/>
              </a:lnSpc>
              <a:spcBef>
                <a:spcPts val="1000"/>
              </a:spcBef>
              <a:spcAft>
                <a:spcPts val="0"/>
              </a:spcAft>
              <a:buClr>
                <a:schemeClr val="dk1"/>
              </a:buClr>
              <a:buSzPts val="2400"/>
              <a:buNone/>
            </a:pPr>
            <a:r>
              <a:rPr lang="en-US"/>
              <a:t>salaries.txt:</a:t>
            </a:r>
            <a:endParaRPr/>
          </a:p>
          <a:p>
            <a:pPr indent="-406400" lvl="0" marL="457200" rtl="0" algn="l">
              <a:lnSpc>
                <a:spcPct val="90000"/>
              </a:lnSpc>
              <a:spcBef>
                <a:spcPts val="1000"/>
              </a:spcBef>
              <a:spcAft>
                <a:spcPts val="0"/>
              </a:spcAft>
              <a:buClr>
                <a:schemeClr val="dk1"/>
              </a:buClr>
              <a:buSzPts val="2400"/>
              <a:buNone/>
            </a:pPr>
            <a:r>
              <a:rPr lang="en-US"/>
              <a:t>201, John Doe, 4500</a:t>
            </a:r>
            <a:endParaRPr/>
          </a:p>
          <a:p>
            <a:pPr indent="-406400" lvl="0" marL="457200" rtl="0" algn="l">
              <a:lnSpc>
                <a:spcPct val="90000"/>
              </a:lnSpc>
              <a:spcBef>
                <a:spcPts val="1000"/>
              </a:spcBef>
              <a:spcAft>
                <a:spcPts val="0"/>
              </a:spcAft>
              <a:buClr>
                <a:schemeClr val="dk1"/>
              </a:buClr>
              <a:buSzPts val="2400"/>
              <a:buNone/>
            </a:pPr>
            <a:r>
              <a:rPr lang="en-US"/>
              <a:t>202, Jane Smith, 5200</a:t>
            </a:r>
            <a:endParaRPr/>
          </a:p>
          <a:p>
            <a:pPr indent="-406400" lvl="0" marL="457200" rtl="0" algn="l">
              <a:lnSpc>
                <a:spcPct val="90000"/>
              </a:lnSpc>
              <a:spcBef>
                <a:spcPts val="1000"/>
              </a:spcBef>
              <a:spcAft>
                <a:spcPts val="0"/>
              </a:spcAft>
              <a:buClr>
                <a:schemeClr val="dk1"/>
              </a:buClr>
              <a:buSzPts val="2400"/>
              <a:buNone/>
            </a:pPr>
            <a:r>
              <a:rPr lang="en-US"/>
              <a:t>203, Alice Johnson, 4800</a:t>
            </a:r>
            <a:endParaRPr/>
          </a:p>
          <a:p>
            <a:pPr indent="-406400" lvl="0" marL="457200" rtl="0" algn="l">
              <a:lnSpc>
                <a:spcPct val="90000"/>
              </a:lnSpc>
              <a:spcBef>
                <a:spcPts val="1000"/>
              </a:spcBef>
              <a:spcAft>
                <a:spcPts val="0"/>
              </a:spcAft>
              <a:buClr>
                <a:schemeClr val="dk1"/>
              </a:buClr>
              <a:buSzPts val="2400"/>
              <a:buNone/>
            </a:pPr>
            <a:r>
              <a:rPr lang="en-US"/>
              <a:t>204, Bob Brown, 5000</a:t>
            </a:r>
            <a:endParaRPr/>
          </a:p>
          <a:p>
            <a:pPr indent="-406400" lvl="0" marL="457200" rtl="0" algn="l">
              <a:lnSpc>
                <a:spcPct val="90000"/>
              </a:lnSpc>
              <a:spcBef>
                <a:spcPts val="1000"/>
              </a:spcBef>
              <a:spcAft>
                <a:spcPts val="0"/>
              </a:spcAft>
              <a:buClr>
                <a:schemeClr val="dk1"/>
              </a:buClr>
              <a:buSzPts val="2400"/>
              <a:buNone/>
            </a:pPr>
            <a:r>
              <a:rPr lang="en-US"/>
              <a:t>The company wants to calculate the total salary expense paid to employees.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94"/>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Input/Output</a:t>
            </a:r>
            <a:endParaRPr/>
          </a:p>
        </p:txBody>
      </p:sp>
      <p:sp>
        <p:nvSpPr>
          <p:cNvPr id="191" name="Google Shape;191;p94"/>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t/>
            </a:r>
            <a:endParaRPr/>
          </a:p>
        </p:txBody>
      </p:sp>
      <p:pic>
        <p:nvPicPr>
          <p:cNvPr id="192" name="Google Shape;192;p94"/>
          <p:cNvPicPr preferRelativeResize="0"/>
          <p:nvPr/>
        </p:nvPicPr>
        <p:blipFill rotWithShape="1">
          <a:blip r:embed="rId3">
            <a:alphaModFix/>
          </a:blip>
          <a:srcRect b="0" l="0" r="0" t="0"/>
          <a:stretch/>
        </p:blipFill>
        <p:spPr>
          <a:xfrm>
            <a:off x="64655" y="1899261"/>
            <a:ext cx="5361456" cy="4443874"/>
          </a:xfrm>
          <a:prstGeom prst="rect">
            <a:avLst/>
          </a:prstGeom>
          <a:noFill/>
          <a:ln>
            <a:noFill/>
          </a:ln>
        </p:spPr>
      </p:pic>
      <p:pic>
        <p:nvPicPr>
          <p:cNvPr id="193" name="Google Shape;193;p94"/>
          <p:cNvPicPr preferRelativeResize="0"/>
          <p:nvPr/>
        </p:nvPicPr>
        <p:blipFill rotWithShape="1">
          <a:blip r:embed="rId4">
            <a:alphaModFix/>
          </a:blip>
          <a:srcRect b="0" l="0" r="0" t="0"/>
          <a:stretch/>
        </p:blipFill>
        <p:spPr>
          <a:xfrm>
            <a:off x="2350474" y="1899261"/>
            <a:ext cx="3306747" cy="591691"/>
          </a:xfrm>
          <a:prstGeom prst="rect">
            <a:avLst/>
          </a:prstGeom>
          <a:noFill/>
          <a:ln>
            <a:noFill/>
          </a:ln>
        </p:spPr>
      </p:pic>
      <p:pic>
        <p:nvPicPr>
          <p:cNvPr id="194" name="Google Shape;194;p94"/>
          <p:cNvPicPr preferRelativeResize="0"/>
          <p:nvPr/>
        </p:nvPicPr>
        <p:blipFill rotWithShape="1">
          <a:blip r:embed="rId5">
            <a:alphaModFix/>
          </a:blip>
          <a:srcRect b="0" l="0" r="0" t="0"/>
          <a:stretch/>
        </p:blipFill>
        <p:spPr>
          <a:xfrm>
            <a:off x="5657221" y="1826287"/>
            <a:ext cx="6395349" cy="4516847"/>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95"/>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Sequential I/O operations</a:t>
            </a:r>
            <a:endParaRPr/>
          </a:p>
        </p:txBody>
      </p:sp>
      <p:sp>
        <p:nvSpPr>
          <p:cNvPr id="200" name="Google Shape;200;p95"/>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1000"/>
              </a:spcBef>
              <a:spcAft>
                <a:spcPts val="0"/>
              </a:spcAft>
              <a:buSzPts val="2660"/>
              <a:buFont typeface="Noto Sans Symbols"/>
              <a:buChar char="⮚"/>
            </a:pPr>
            <a:r>
              <a:rPr lang="en-US">
                <a:latin typeface="Calibri"/>
                <a:ea typeface="Calibri"/>
                <a:cs typeface="Calibri"/>
                <a:sym typeface="Calibri"/>
              </a:rPr>
              <a:t>The file stream class support a number of member functions for performing the input and output operations on files.</a:t>
            </a:r>
            <a:endParaRPr/>
          </a:p>
          <a:p>
            <a:pPr indent="-288290" lvl="0" marL="457200" rtl="0" algn="just">
              <a:lnSpc>
                <a:spcPct val="150000"/>
              </a:lnSpc>
              <a:spcBef>
                <a:spcPts val="1000"/>
              </a:spcBef>
              <a:spcAft>
                <a:spcPts val="0"/>
              </a:spcAft>
              <a:buSzPts val="2660"/>
              <a:buNone/>
            </a:pPr>
            <a:r>
              <a:t/>
            </a:r>
            <a:endParaRPr>
              <a:latin typeface="Calibri"/>
              <a:ea typeface="Calibri"/>
              <a:cs typeface="Calibri"/>
              <a:sym typeface="Calibri"/>
            </a:endParaRPr>
          </a:p>
          <a:p>
            <a:pPr indent="-457200" lvl="0" marL="457200" rtl="0" algn="just">
              <a:lnSpc>
                <a:spcPct val="150000"/>
              </a:lnSpc>
              <a:spcBef>
                <a:spcPts val="1000"/>
              </a:spcBef>
              <a:spcAft>
                <a:spcPts val="0"/>
              </a:spcAft>
              <a:buSzPts val="2660"/>
              <a:buFont typeface="Noto Sans Symbols"/>
              <a:buChar char="⮚"/>
            </a:pPr>
            <a:r>
              <a:rPr b="1" lang="en-US">
                <a:solidFill>
                  <a:srgbClr val="0070C0"/>
                </a:solidFill>
                <a:latin typeface="Calibri"/>
                <a:ea typeface="Calibri"/>
                <a:cs typeface="Calibri"/>
                <a:sym typeface="Calibri"/>
              </a:rPr>
              <a:t>put() and get(): </a:t>
            </a:r>
            <a:r>
              <a:rPr lang="en-US">
                <a:latin typeface="Calibri"/>
                <a:ea typeface="Calibri"/>
                <a:cs typeface="Calibri"/>
                <a:sym typeface="Calibri"/>
              </a:rPr>
              <a:t>used for handling a single character.</a:t>
            </a:r>
            <a:endParaRPr/>
          </a:p>
          <a:p>
            <a:pPr indent="-288290" lvl="0" marL="457200" rtl="0" algn="just">
              <a:lnSpc>
                <a:spcPct val="150000"/>
              </a:lnSpc>
              <a:spcBef>
                <a:spcPts val="1000"/>
              </a:spcBef>
              <a:spcAft>
                <a:spcPts val="0"/>
              </a:spcAft>
              <a:buSzPts val="2660"/>
              <a:buNone/>
            </a:pPr>
            <a:r>
              <a:t/>
            </a:r>
            <a:endParaRPr b="1">
              <a:solidFill>
                <a:srgbClr val="0070C0"/>
              </a:solidFill>
              <a:latin typeface="Calibri"/>
              <a:ea typeface="Calibri"/>
              <a:cs typeface="Calibri"/>
              <a:sym typeface="Calibri"/>
            </a:endParaRPr>
          </a:p>
          <a:p>
            <a:pPr indent="-457200" lvl="0" marL="457200" rtl="0" algn="just">
              <a:lnSpc>
                <a:spcPct val="150000"/>
              </a:lnSpc>
              <a:spcBef>
                <a:spcPts val="1000"/>
              </a:spcBef>
              <a:spcAft>
                <a:spcPts val="0"/>
              </a:spcAft>
              <a:buSzPts val="2660"/>
              <a:buFont typeface="Noto Sans Symbols"/>
              <a:buChar char="⮚"/>
            </a:pPr>
            <a:r>
              <a:rPr b="1" lang="en-US">
                <a:solidFill>
                  <a:srgbClr val="0070C0"/>
                </a:solidFill>
                <a:latin typeface="Calibri"/>
                <a:ea typeface="Calibri"/>
                <a:cs typeface="Calibri"/>
                <a:sym typeface="Calibri"/>
              </a:rPr>
              <a:t>read() and write(): </a:t>
            </a:r>
            <a:r>
              <a:rPr lang="en-US">
                <a:latin typeface="Calibri"/>
                <a:ea typeface="Calibri"/>
                <a:cs typeface="Calibri"/>
                <a:sym typeface="Calibri"/>
              </a:rPr>
              <a:t>used for handling large blocks of binary data.</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96"/>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put() &amp; get() functions</a:t>
            </a:r>
            <a:endParaRPr/>
          </a:p>
        </p:txBody>
      </p:sp>
      <p:sp>
        <p:nvSpPr>
          <p:cNvPr id="206" name="Google Shape;206;p96"/>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1000"/>
              </a:spcBef>
              <a:spcAft>
                <a:spcPts val="0"/>
              </a:spcAft>
              <a:buSzPts val="2660"/>
              <a:buFont typeface="Noto Sans Symbols"/>
              <a:buChar char="⮚"/>
            </a:pPr>
            <a:r>
              <a:rPr lang="en-US">
                <a:latin typeface="Calibri"/>
                <a:ea typeface="Calibri"/>
                <a:cs typeface="Calibri"/>
                <a:sym typeface="Calibri"/>
              </a:rPr>
              <a:t>Function </a:t>
            </a:r>
            <a:r>
              <a:rPr b="1" lang="en-US">
                <a:solidFill>
                  <a:srgbClr val="0070C0"/>
                </a:solidFill>
                <a:latin typeface="Calibri"/>
                <a:ea typeface="Calibri"/>
                <a:cs typeface="Calibri"/>
                <a:sym typeface="Calibri"/>
              </a:rPr>
              <a:t>put() </a:t>
            </a:r>
            <a:r>
              <a:rPr b="1" lang="en-US">
                <a:latin typeface="Calibri"/>
                <a:ea typeface="Calibri"/>
                <a:cs typeface="Calibri"/>
                <a:sym typeface="Calibri"/>
              </a:rPr>
              <a:t>writes a single character </a:t>
            </a:r>
            <a:r>
              <a:rPr lang="en-US">
                <a:latin typeface="Calibri"/>
                <a:ea typeface="Calibri"/>
                <a:cs typeface="Calibri"/>
                <a:sym typeface="Calibri"/>
              </a:rPr>
              <a:t>to the associated stream</a:t>
            </a:r>
            <a:endParaRPr/>
          </a:p>
          <a:p>
            <a:pPr indent="-288290" lvl="0" marL="457200" rtl="0" algn="just">
              <a:lnSpc>
                <a:spcPct val="150000"/>
              </a:lnSpc>
              <a:spcBef>
                <a:spcPts val="1000"/>
              </a:spcBef>
              <a:spcAft>
                <a:spcPts val="0"/>
              </a:spcAft>
              <a:buSzPts val="2660"/>
              <a:buNone/>
            </a:pPr>
            <a:r>
              <a:t/>
            </a:r>
            <a:endParaRPr>
              <a:latin typeface="Calibri"/>
              <a:ea typeface="Calibri"/>
              <a:cs typeface="Calibri"/>
              <a:sym typeface="Calibri"/>
            </a:endParaRPr>
          </a:p>
          <a:p>
            <a:pPr indent="-457200" lvl="0" marL="457200" rtl="0" algn="just">
              <a:lnSpc>
                <a:spcPct val="150000"/>
              </a:lnSpc>
              <a:spcBef>
                <a:spcPts val="1000"/>
              </a:spcBef>
              <a:spcAft>
                <a:spcPts val="0"/>
              </a:spcAft>
              <a:buSzPts val="2660"/>
              <a:buFont typeface="Noto Sans Symbols"/>
              <a:buChar char="⮚"/>
            </a:pPr>
            <a:r>
              <a:rPr lang="en-US">
                <a:latin typeface="Calibri"/>
                <a:ea typeface="Calibri"/>
                <a:cs typeface="Calibri"/>
                <a:sym typeface="Calibri"/>
              </a:rPr>
              <a:t>Function </a:t>
            </a:r>
            <a:r>
              <a:rPr b="1" lang="en-US">
                <a:solidFill>
                  <a:srgbClr val="0070C0"/>
                </a:solidFill>
                <a:latin typeface="Calibri"/>
                <a:ea typeface="Calibri"/>
                <a:cs typeface="Calibri"/>
                <a:sym typeface="Calibri"/>
              </a:rPr>
              <a:t>get() </a:t>
            </a:r>
            <a:r>
              <a:rPr b="1" lang="en-US">
                <a:latin typeface="Calibri"/>
                <a:ea typeface="Calibri"/>
                <a:cs typeface="Calibri"/>
                <a:sym typeface="Calibri"/>
              </a:rPr>
              <a:t>reads a single character </a:t>
            </a:r>
            <a:r>
              <a:rPr lang="en-US">
                <a:latin typeface="Calibri"/>
                <a:ea typeface="Calibri"/>
                <a:cs typeface="Calibri"/>
                <a:sym typeface="Calibri"/>
              </a:rPr>
              <a:t>from the associated stream.</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97"/>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put() &amp; get() functions</a:t>
            </a:r>
            <a:endParaRPr/>
          </a:p>
        </p:txBody>
      </p:sp>
      <p:sp>
        <p:nvSpPr>
          <p:cNvPr id="212" name="Google Shape;212;p97"/>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t/>
            </a:r>
            <a:endParaRPr/>
          </a:p>
        </p:txBody>
      </p:sp>
      <p:pic>
        <p:nvPicPr>
          <p:cNvPr id="213" name="Google Shape;213;p97"/>
          <p:cNvPicPr preferRelativeResize="0"/>
          <p:nvPr/>
        </p:nvPicPr>
        <p:blipFill rotWithShape="1">
          <a:blip r:embed="rId3">
            <a:alphaModFix/>
          </a:blip>
          <a:srcRect b="0" l="0" r="0" t="0"/>
          <a:stretch/>
        </p:blipFill>
        <p:spPr>
          <a:xfrm>
            <a:off x="1844007" y="1756343"/>
            <a:ext cx="6589873" cy="4586791"/>
          </a:xfrm>
          <a:prstGeom prst="rect">
            <a:avLst/>
          </a:prstGeom>
          <a:noFill/>
          <a:ln>
            <a:noFill/>
          </a:ln>
        </p:spPr>
      </p:pic>
      <p:pic>
        <p:nvPicPr>
          <p:cNvPr id="214" name="Google Shape;214;p97"/>
          <p:cNvPicPr preferRelativeResize="0"/>
          <p:nvPr/>
        </p:nvPicPr>
        <p:blipFill rotWithShape="1">
          <a:blip r:embed="rId4">
            <a:alphaModFix/>
          </a:blip>
          <a:srcRect b="0" l="0" r="0" t="0"/>
          <a:stretch/>
        </p:blipFill>
        <p:spPr>
          <a:xfrm>
            <a:off x="9297105" y="3135549"/>
            <a:ext cx="1735106" cy="76948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8" name="Shape 218"/>
        <p:cNvGrpSpPr/>
        <p:nvPr/>
      </p:nvGrpSpPr>
      <p:grpSpPr>
        <a:xfrm>
          <a:off x="0" y="0"/>
          <a:ext cx="0" cy="0"/>
          <a:chOff x="0" y="0"/>
          <a:chExt cx="0" cy="0"/>
        </a:xfrm>
      </p:grpSpPr>
      <p:sp>
        <p:nvSpPr>
          <p:cNvPr id="219" name="Google Shape;219;p98"/>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read() &amp; write() functions</a:t>
            </a:r>
            <a:endParaRPr/>
          </a:p>
        </p:txBody>
      </p:sp>
      <p:sp>
        <p:nvSpPr>
          <p:cNvPr id="220" name="Google Shape;220;p98"/>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1000"/>
              </a:spcBef>
              <a:spcAft>
                <a:spcPts val="0"/>
              </a:spcAft>
              <a:buSzPts val="2660"/>
              <a:buFont typeface="Noto Sans Symbols"/>
              <a:buChar char="⮚"/>
            </a:pPr>
            <a:r>
              <a:rPr lang="en-US">
                <a:latin typeface="Calibri"/>
                <a:ea typeface="Calibri"/>
                <a:cs typeface="Calibri"/>
                <a:sym typeface="Calibri"/>
              </a:rPr>
              <a:t>The functions read() and write() , handle the data in </a:t>
            </a:r>
            <a:r>
              <a:rPr b="1" lang="en-US">
                <a:solidFill>
                  <a:srgbClr val="0070C0"/>
                </a:solidFill>
                <a:latin typeface="Calibri"/>
                <a:ea typeface="Calibri"/>
                <a:cs typeface="Calibri"/>
                <a:sym typeface="Calibri"/>
              </a:rPr>
              <a:t>binary form.</a:t>
            </a:r>
            <a:endParaRPr/>
          </a:p>
        </p:txBody>
      </p:sp>
      <p:pic>
        <p:nvPicPr>
          <p:cNvPr id="221" name="Google Shape;221;p98"/>
          <p:cNvPicPr preferRelativeResize="0"/>
          <p:nvPr/>
        </p:nvPicPr>
        <p:blipFill rotWithShape="1">
          <a:blip r:embed="rId3">
            <a:alphaModFix/>
          </a:blip>
          <a:srcRect b="0" l="0" r="0" t="0"/>
          <a:stretch/>
        </p:blipFill>
        <p:spPr>
          <a:xfrm>
            <a:off x="2667000" y="2895600"/>
            <a:ext cx="6900166" cy="2362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1"/>
                                        </p:tgtEl>
                                        <p:attrNameLst>
                                          <p:attrName>style.visibility</p:attrName>
                                        </p:attrNameLst>
                                      </p:cBhvr>
                                      <p:to>
                                        <p:strVal val="visible"/>
                                      </p:to>
                                    </p:set>
                                    <p:animEffect filter="fade" transition="in">
                                      <p:cBhvr>
                                        <p:cTn dur="1000"/>
                                        <p:tgtEl>
                                          <p:spTgt spid="22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5" name="Shape 225"/>
        <p:cNvGrpSpPr/>
        <p:nvPr/>
      </p:nvGrpSpPr>
      <p:grpSpPr>
        <a:xfrm>
          <a:off x="0" y="0"/>
          <a:ext cx="0" cy="0"/>
          <a:chOff x="0" y="0"/>
          <a:chExt cx="0" cy="0"/>
        </a:xfrm>
      </p:grpSpPr>
      <p:sp>
        <p:nvSpPr>
          <p:cNvPr id="226" name="Google Shape;226;p99"/>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read() &amp; write() functions</a:t>
            </a:r>
            <a:endParaRPr/>
          </a:p>
        </p:txBody>
      </p:sp>
      <p:sp>
        <p:nvSpPr>
          <p:cNvPr id="227" name="Google Shape;227;p99"/>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1000"/>
              </a:spcBef>
              <a:spcAft>
                <a:spcPts val="0"/>
              </a:spcAft>
              <a:buSzPts val="2660"/>
              <a:buFont typeface="Noto Sans Symbols"/>
              <a:buChar char="⮚"/>
            </a:pPr>
            <a:r>
              <a:rPr lang="en-US">
                <a:latin typeface="Calibri"/>
                <a:ea typeface="Calibri"/>
                <a:cs typeface="Calibri"/>
                <a:sym typeface="Calibri"/>
              </a:rPr>
              <a:t>The binary format is more accurate for storing the numbers as they are stored in the exact internal Representations.</a:t>
            </a:r>
            <a:endParaRPr/>
          </a:p>
          <a:p>
            <a:pPr indent="-457200" lvl="0" marL="457200" rtl="0" algn="just">
              <a:lnSpc>
                <a:spcPct val="150000"/>
              </a:lnSpc>
              <a:spcBef>
                <a:spcPts val="1000"/>
              </a:spcBef>
              <a:spcAft>
                <a:spcPts val="0"/>
              </a:spcAft>
              <a:buSzPts val="2660"/>
              <a:buFont typeface="Noto Sans Symbols"/>
              <a:buChar char="⮚"/>
            </a:pPr>
            <a:r>
              <a:rPr lang="en-US">
                <a:latin typeface="Calibri"/>
                <a:ea typeface="Calibri"/>
                <a:cs typeface="Calibri"/>
                <a:sym typeface="Calibri"/>
              </a:rPr>
              <a:t>There are not conversions while saving the data and therefore saving is much faster</a:t>
            </a:r>
            <a:endParaRPr/>
          </a:p>
          <a:p>
            <a:pPr indent="-406400" lvl="0" marL="457200" rtl="0" algn="ctr">
              <a:lnSpc>
                <a:spcPct val="150000"/>
              </a:lnSpc>
              <a:spcBef>
                <a:spcPts val="1000"/>
              </a:spcBef>
              <a:spcAft>
                <a:spcPts val="0"/>
              </a:spcAft>
              <a:buSzPts val="2400"/>
              <a:buNone/>
            </a:pPr>
            <a:r>
              <a:rPr b="1" lang="en-US">
                <a:solidFill>
                  <a:srgbClr val="FF0000"/>
                </a:solidFill>
                <a:latin typeface="Calibri"/>
                <a:ea typeface="Calibri"/>
                <a:cs typeface="Calibri"/>
                <a:sym typeface="Calibri"/>
              </a:rPr>
              <a:t>Syntax:</a:t>
            </a:r>
            <a:endParaRPr/>
          </a:p>
          <a:p>
            <a:pPr indent="-288290" lvl="0" marL="457200" rtl="0" algn="just">
              <a:lnSpc>
                <a:spcPct val="150000"/>
              </a:lnSpc>
              <a:spcBef>
                <a:spcPts val="1000"/>
              </a:spcBef>
              <a:spcAft>
                <a:spcPts val="0"/>
              </a:spcAft>
              <a:buSzPts val="2660"/>
              <a:buNone/>
            </a:pPr>
            <a:r>
              <a:t/>
            </a:r>
            <a:endParaRPr>
              <a:latin typeface="Calibri"/>
              <a:ea typeface="Calibri"/>
              <a:cs typeface="Calibri"/>
              <a:sym typeface="Calibri"/>
            </a:endParaRPr>
          </a:p>
          <a:p>
            <a:pPr indent="-406400" lvl="0" marL="457200" rtl="0" algn="ctr">
              <a:lnSpc>
                <a:spcPct val="150000"/>
              </a:lnSpc>
              <a:spcBef>
                <a:spcPts val="1000"/>
              </a:spcBef>
              <a:spcAft>
                <a:spcPts val="0"/>
              </a:spcAft>
              <a:buSzPts val="2400"/>
              <a:buNone/>
            </a:pPr>
            <a:r>
              <a:t/>
            </a:r>
            <a:endParaRPr b="1">
              <a:solidFill>
                <a:srgbClr val="FF0000"/>
              </a:solidFill>
              <a:latin typeface="Calibri"/>
              <a:ea typeface="Calibri"/>
              <a:cs typeface="Calibri"/>
              <a:sym typeface="Calibri"/>
            </a:endParaRPr>
          </a:p>
          <a:p>
            <a:pPr indent="-406400" lvl="0" marL="457200" rtl="0" algn="ctr">
              <a:lnSpc>
                <a:spcPct val="150000"/>
              </a:lnSpc>
              <a:spcBef>
                <a:spcPts val="1000"/>
              </a:spcBef>
              <a:spcAft>
                <a:spcPts val="0"/>
              </a:spcAft>
              <a:buSzPts val="2400"/>
              <a:buNone/>
            </a:pPr>
            <a:r>
              <a:t/>
            </a:r>
            <a:endParaRPr b="1">
              <a:solidFill>
                <a:srgbClr val="FF0000"/>
              </a:solidFill>
              <a:latin typeface="Calibri"/>
              <a:ea typeface="Calibri"/>
              <a:cs typeface="Calibri"/>
              <a:sym typeface="Calibri"/>
            </a:endParaRPr>
          </a:p>
          <a:p>
            <a:pPr indent="-406400" lvl="0" marL="457200" rtl="0" algn="ctr">
              <a:lnSpc>
                <a:spcPct val="150000"/>
              </a:lnSpc>
              <a:spcBef>
                <a:spcPts val="1000"/>
              </a:spcBef>
              <a:spcAft>
                <a:spcPts val="0"/>
              </a:spcAft>
              <a:buSzPts val="2400"/>
              <a:buNone/>
            </a:pPr>
            <a:r>
              <a:t/>
            </a:r>
            <a:endParaRPr b="1">
              <a:solidFill>
                <a:srgbClr val="FF0000"/>
              </a:solidFill>
              <a:latin typeface="Calibri"/>
              <a:ea typeface="Calibri"/>
              <a:cs typeface="Calibri"/>
              <a:sym typeface="Calibri"/>
            </a:endParaRPr>
          </a:p>
          <a:p>
            <a:pPr indent="-406400" lvl="0" marL="457200" rtl="0" algn="just">
              <a:lnSpc>
                <a:spcPct val="150000"/>
              </a:lnSpc>
              <a:spcBef>
                <a:spcPts val="1000"/>
              </a:spcBef>
              <a:spcAft>
                <a:spcPts val="0"/>
              </a:spcAft>
              <a:buSzPts val="2400"/>
              <a:buNone/>
            </a:pPr>
            <a:r>
              <a:t/>
            </a:r>
            <a:endParaRPr>
              <a:latin typeface="Calibri"/>
              <a:ea typeface="Calibri"/>
              <a:cs typeface="Calibri"/>
              <a:sym typeface="Calibri"/>
            </a:endParaRPr>
          </a:p>
        </p:txBody>
      </p:sp>
      <p:pic>
        <p:nvPicPr>
          <p:cNvPr id="228" name="Google Shape;228;p99"/>
          <p:cNvPicPr preferRelativeResize="0"/>
          <p:nvPr/>
        </p:nvPicPr>
        <p:blipFill rotWithShape="1">
          <a:blip r:embed="rId3">
            <a:alphaModFix/>
          </a:blip>
          <a:srcRect b="0" l="0" r="0" t="0"/>
          <a:stretch/>
        </p:blipFill>
        <p:spPr>
          <a:xfrm>
            <a:off x="3089893" y="4683473"/>
            <a:ext cx="6012216" cy="7160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8"/>
                                        </p:tgtEl>
                                        <p:attrNameLst>
                                          <p:attrName>style.visibility</p:attrName>
                                        </p:attrNameLst>
                                      </p:cBhvr>
                                      <p:to>
                                        <p:strVal val="visible"/>
                                      </p:to>
                                    </p:set>
                                    <p:animEffect filter="fade" transition="in">
                                      <p:cBhvr>
                                        <p:cTn dur="1000"/>
                                        <p:tgtEl>
                                          <p:spTgt spid="22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82"/>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Types of Constructors</a:t>
            </a:r>
            <a:endParaRPr/>
          </a:p>
        </p:txBody>
      </p:sp>
      <p:sp>
        <p:nvSpPr>
          <p:cNvPr id="108" name="Google Shape;108;p82"/>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rPr lang="en-US"/>
              <a:t>Default constructor</a:t>
            </a:r>
            <a:endParaRPr/>
          </a:p>
          <a:p>
            <a:pPr indent="-406400" lvl="0" marL="457200" rtl="0" algn="l">
              <a:lnSpc>
                <a:spcPct val="90000"/>
              </a:lnSpc>
              <a:spcBef>
                <a:spcPts val="1000"/>
              </a:spcBef>
              <a:spcAft>
                <a:spcPts val="0"/>
              </a:spcAft>
              <a:buClr>
                <a:schemeClr val="dk1"/>
              </a:buClr>
              <a:buSzPts val="2400"/>
              <a:buNone/>
            </a:pPr>
            <a:r>
              <a:rPr lang="en-US"/>
              <a:t>Parameterized constructor</a:t>
            </a:r>
            <a:endParaRPr/>
          </a:p>
          <a:p>
            <a:pPr indent="-406400" lvl="0" marL="457200" rtl="0" algn="l">
              <a:lnSpc>
                <a:spcPct val="90000"/>
              </a:lnSpc>
              <a:spcBef>
                <a:spcPts val="1000"/>
              </a:spcBef>
              <a:spcAft>
                <a:spcPts val="0"/>
              </a:spcAft>
              <a:buClr>
                <a:schemeClr val="dk1"/>
              </a:buClr>
              <a:buSzPts val="2400"/>
              <a:buNone/>
            </a:pPr>
            <a:r>
              <a:rPr lang="en-US"/>
              <a:t>Copy constructor</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00"/>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Example:</a:t>
            </a:r>
            <a:endParaRPr/>
          </a:p>
        </p:txBody>
      </p:sp>
      <p:sp>
        <p:nvSpPr>
          <p:cNvPr id="234" name="Google Shape;234;p100"/>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t/>
            </a:r>
            <a:endParaRPr/>
          </a:p>
        </p:txBody>
      </p:sp>
      <p:pic>
        <p:nvPicPr>
          <p:cNvPr id="235" name="Google Shape;235;p100"/>
          <p:cNvPicPr preferRelativeResize="0"/>
          <p:nvPr/>
        </p:nvPicPr>
        <p:blipFill rotWithShape="1">
          <a:blip r:embed="rId3">
            <a:alphaModFix/>
          </a:blip>
          <a:srcRect b="0" l="0" r="0" t="0"/>
          <a:stretch/>
        </p:blipFill>
        <p:spPr>
          <a:xfrm>
            <a:off x="1637489" y="1870033"/>
            <a:ext cx="6689387" cy="4473102"/>
          </a:xfrm>
          <a:prstGeom prst="rect">
            <a:avLst/>
          </a:prstGeom>
          <a:noFill/>
          <a:ln>
            <a:noFill/>
          </a:ln>
        </p:spPr>
      </p:pic>
      <p:pic>
        <p:nvPicPr>
          <p:cNvPr id="236" name="Google Shape;236;p100"/>
          <p:cNvPicPr preferRelativeResize="0"/>
          <p:nvPr/>
        </p:nvPicPr>
        <p:blipFill rotWithShape="1">
          <a:blip r:embed="rId4">
            <a:alphaModFix/>
          </a:blip>
          <a:srcRect b="0" l="0" r="0" t="0"/>
          <a:stretch/>
        </p:blipFill>
        <p:spPr>
          <a:xfrm>
            <a:off x="4583240" y="5956028"/>
            <a:ext cx="5932360" cy="346815"/>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01"/>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Reading &amp; Writing a class object</a:t>
            </a:r>
            <a:endParaRPr/>
          </a:p>
        </p:txBody>
      </p:sp>
      <p:sp>
        <p:nvSpPr>
          <p:cNvPr id="242" name="Google Shape;242;p101"/>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57200" lvl="0" marL="457200" rtl="0" algn="just">
              <a:lnSpc>
                <a:spcPct val="150000"/>
              </a:lnSpc>
              <a:spcBef>
                <a:spcPts val="1000"/>
              </a:spcBef>
              <a:spcAft>
                <a:spcPts val="0"/>
              </a:spcAft>
              <a:buSzPts val="2660"/>
              <a:buFont typeface="Noto Sans Symbols"/>
              <a:buChar char="⮚"/>
            </a:pPr>
            <a:r>
              <a:rPr lang="en-US">
                <a:latin typeface="Calibri"/>
                <a:ea typeface="Calibri"/>
                <a:cs typeface="Calibri"/>
                <a:sym typeface="Calibri"/>
              </a:rPr>
              <a:t>C++ provides binary I/O functions, read() and write(), to read and write the </a:t>
            </a:r>
            <a:r>
              <a:rPr b="1" lang="en-US">
                <a:solidFill>
                  <a:srgbClr val="0070C0"/>
                </a:solidFill>
                <a:latin typeface="Calibri"/>
                <a:ea typeface="Calibri"/>
                <a:cs typeface="Calibri"/>
                <a:sym typeface="Calibri"/>
              </a:rPr>
              <a:t>objects </a:t>
            </a:r>
            <a:r>
              <a:rPr lang="en-US">
                <a:latin typeface="Calibri"/>
                <a:ea typeface="Calibri"/>
                <a:cs typeface="Calibri"/>
                <a:sym typeface="Calibri"/>
              </a:rPr>
              <a:t>directly from the disk files.</a:t>
            </a:r>
            <a:endParaRPr/>
          </a:p>
          <a:p>
            <a:pPr indent="-288290" lvl="0" marL="457200" rtl="0" algn="just">
              <a:lnSpc>
                <a:spcPct val="150000"/>
              </a:lnSpc>
              <a:spcBef>
                <a:spcPts val="1000"/>
              </a:spcBef>
              <a:spcAft>
                <a:spcPts val="0"/>
              </a:spcAft>
              <a:buSzPts val="2660"/>
              <a:buNone/>
            </a:pPr>
            <a:r>
              <a:t/>
            </a:r>
            <a:endParaRPr>
              <a:latin typeface="Calibri"/>
              <a:ea typeface="Calibri"/>
              <a:cs typeface="Calibri"/>
              <a:sym typeface="Calibri"/>
            </a:endParaRPr>
          </a:p>
          <a:p>
            <a:pPr indent="-406400" lvl="0" marL="457200" rtl="0" algn="ctr">
              <a:lnSpc>
                <a:spcPct val="150000"/>
              </a:lnSpc>
              <a:spcBef>
                <a:spcPts val="1000"/>
              </a:spcBef>
              <a:spcAft>
                <a:spcPts val="0"/>
              </a:spcAft>
              <a:buSzPts val="2400"/>
              <a:buNone/>
            </a:pPr>
            <a:r>
              <a:rPr b="1" lang="en-US">
                <a:solidFill>
                  <a:srgbClr val="FF0000"/>
                </a:solidFill>
                <a:latin typeface="Calibri"/>
                <a:ea typeface="Calibri"/>
                <a:cs typeface="Calibri"/>
                <a:sym typeface="Calibri"/>
              </a:rPr>
              <a:t>NOTE:</a:t>
            </a:r>
            <a:endParaRPr/>
          </a:p>
          <a:p>
            <a:pPr indent="-457200" lvl="0" marL="457200" rtl="0" algn="just">
              <a:lnSpc>
                <a:spcPct val="150000"/>
              </a:lnSpc>
              <a:spcBef>
                <a:spcPts val="1000"/>
              </a:spcBef>
              <a:spcAft>
                <a:spcPts val="0"/>
              </a:spcAft>
              <a:buSzPts val="2660"/>
              <a:buFont typeface="Noto Sans Symbols"/>
              <a:buChar char="⮚"/>
            </a:pPr>
            <a:r>
              <a:rPr lang="en-US">
                <a:latin typeface="Calibri"/>
                <a:ea typeface="Calibri"/>
                <a:cs typeface="Calibri"/>
                <a:sym typeface="Calibri"/>
              </a:rPr>
              <a:t>Only </a:t>
            </a:r>
            <a:r>
              <a:rPr b="1" lang="en-US">
                <a:latin typeface="Calibri"/>
                <a:ea typeface="Calibri"/>
                <a:cs typeface="Calibri"/>
                <a:sym typeface="Calibri"/>
              </a:rPr>
              <a:t>data members </a:t>
            </a:r>
            <a:r>
              <a:rPr lang="en-US">
                <a:latin typeface="Calibri"/>
                <a:ea typeface="Calibri"/>
                <a:cs typeface="Calibri"/>
                <a:sym typeface="Calibri"/>
              </a:rPr>
              <a:t>are written to the disk files and the </a:t>
            </a:r>
            <a:r>
              <a:rPr b="1" lang="en-US">
                <a:latin typeface="Calibri"/>
                <a:ea typeface="Calibri"/>
                <a:cs typeface="Calibri"/>
                <a:sym typeface="Calibri"/>
              </a:rPr>
              <a:t>member functions are not.</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6" name="Shape 246"/>
        <p:cNvGrpSpPr/>
        <p:nvPr/>
      </p:nvGrpSpPr>
      <p:grpSpPr>
        <a:xfrm>
          <a:off x="0" y="0"/>
          <a:ext cx="0" cy="0"/>
          <a:chOff x="0" y="0"/>
          <a:chExt cx="0" cy="0"/>
        </a:xfrm>
      </p:grpSpPr>
      <p:sp>
        <p:nvSpPr>
          <p:cNvPr id="247" name="Google Shape;247;p102"/>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Example</a:t>
            </a:r>
            <a:endParaRPr/>
          </a:p>
        </p:txBody>
      </p:sp>
      <p:sp>
        <p:nvSpPr>
          <p:cNvPr id="248" name="Google Shape;248;p102"/>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t/>
            </a:r>
            <a:endParaRPr/>
          </a:p>
        </p:txBody>
      </p:sp>
      <p:pic>
        <p:nvPicPr>
          <p:cNvPr id="249" name="Google Shape;249;p102"/>
          <p:cNvPicPr preferRelativeResize="0"/>
          <p:nvPr/>
        </p:nvPicPr>
        <p:blipFill rotWithShape="1">
          <a:blip r:embed="rId3">
            <a:alphaModFix/>
          </a:blip>
          <a:srcRect b="0" l="0" r="0" t="0"/>
          <a:stretch/>
        </p:blipFill>
        <p:spPr>
          <a:xfrm>
            <a:off x="64655" y="1966170"/>
            <a:ext cx="6064579" cy="4310056"/>
          </a:xfrm>
          <a:prstGeom prst="rect">
            <a:avLst/>
          </a:prstGeom>
          <a:noFill/>
          <a:ln>
            <a:noFill/>
          </a:ln>
        </p:spPr>
      </p:pic>
      <p:pic>
        <p:nvPicPr>
          <p:cNvPr id="250" name="Google Shape;250;p102"/>
          <p:cNvPicPr preferRelativeResize="0"/>
          <p:nvPr/>
        </p:nvPicPr>
        <p:blipFill rotWithShape="1">
          <a:blip r:embed="rId4">
            <a:alphaModFix/>
          </a:blip>
          <a:srcRect b="0" l="0" r="0" t="0"/>
          <a:stretch/>
        </p:blipFill>
        <p:spPr>
          <a:xfrm>
            <a:off x="6143278" y="1756344"/>
            <a:ext cx="5909291" cy="4589068"/>
          </a:xfrm>
          <a:prstGeom prst="rect">
            <a:avLst/>
          </a:prstGeom>
          <a:noFill/>
          <a:ln>
            <a:noFill/>
          </a:ln>
        </p:spPr>
      </p:pic>
      <p:pic>
        <p:nvPicPr>
          <p:cNvPr id="251" name="Google Shape;251;p102"/>
          <p:cNvPicPr preferRelativeResize="0"/>
          <p:nvPr/>
        </p:nvPicPr>
        <p:blipFill rotWithShape="1">
          <a:blip r:embed="rId5">
            <a:alphaModFix/>
          </a:blip>
          <a:srcRect b="0" l="0" r="0" t="0"/>
          <a:stretch/>
        </p:blipFill>
        <p:spPr>
          <a:xfrm>
            <a:off x="3768328" y="1963893"/>
            <a:ext cx="2029358" cy="3686693"/>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03"/>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Error Handling during File operations</a:t>
            </a:r>
            <a:endParaRPr/>
          </a:p>
        </p:txBody>
      </p:sp>
      <p:sp>
        <p:nvSpPr>
          <p:cNvPr id="257" name="Google Shape;257;p103"/>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fontScale="92500" lnSpcReduction="10000"/>
          </a:bodyPr>
          <a:lstStyle/>
          <a:p>
            <a:pPr indent="-406400" lvl="0" marL="457200" rtl="0" algn="just">
              <a:lnSpc>
                <a:spcPct val="150000"/>
              </a:lnSpc>
              <a:spcBef>
                <a:spcPts val="1000"/>
              </a:spcBef>
              <a:spcAft>
                <a:spcPts val="0"/>
              </a:spcAft>
              <a:buSzPct val="108108"/>
              <a:buNone/>
            </a:pPr>
            <a:r>
              <a:rPr b="1" lang="en-US">
                <a:latin typeface="Calibri"/>
                <a:ea typeface="Calibri"/>
                <a:cs typeface="Calibri"/>
                <a:sym typeface="Calibri"/>
              </a:rPr>
              <a:t>Following conditions may arise while dealing with files:</a:t>
            </a:r>
            <a:endParaRPr/>
          </a:p>
          <a:p>
            <a:pPr indent="-457200" lvl="0" marL="457200" rtl="0" algn="just">
              <a:lnSpc>
                <a:spcPct val="150000"/>
              </a:lnSpc>
              <a:spcBef>
                <a:spcPts val="1000"/>
              </a:spcBef>
              <a:spcAft>
                <a:spcPts val="0"/>
              </a:spcAft>
              <a:buSzPct val="102702"/>
              <a:buFont typeface="Noto Sans Symbols"/>
              <a:buChar char="⮚"/>
            </a:pPr>
            <a:r>
              <a:rPr lang="en-US">
                <a:latin typeface="Calibri"/>
                <a:ea typeface="Calibri"/>
                <a:cs typeface="Calibri"/>
                <a:sym typeface="Calibri"/>
              </a:rPr>
              <a:t>A file which we are attempting to open for reading </a:t>
            </a:r>
            <a:r>
              <a:rPr b="1" lang="en-US">
                <a:latin typeface="Calibri"/>
                <a:ea typeface="Calibri"/>
                <a:cs typeface="Calibri"/>
                <a:sym typeface="Calibri"/>
              </a:rPr>
              <a:t>does not exists.</a:t>
            </a:r>
            <a:endParaRPr/>
          </a:p>
          <a:p>
            <a:pPr indent="-457200" lvl="0" marL="457200" rtl="0" algn="just">
              <a:lnSpc>
                <a:spcPct val="150000"/>
              </a:lnSpc>
              <a:spcBef>
                <a:spcPts val="1000"/>
              </a:spcBef>
              <a:spcAft>
                <a:spcPts val="0"/>
              </a:spcAft>
              <a:buSzPct val="102702"/>
              <a:buFont typeface="Noto Sans Symbols"/>
              <a:buChar char="⮚"/>
            </a:pPr>
            <a:r>
              <a:rPr lang="en-US">
                <a:latin typeface="Calibri"/>
                <a:ea typeface="Calibri"/>
                <a:cs typeface="Calibri"/>
                <a:sym typeface="Calibri"/>
              </a:rPr>
              <a:t>The file-name used for a new file may </a:t>
            </a:r>
            <a:r>
              <a:rPr b="1" lang="en-US">
                <a:latin typeface="Calibri"/>
                <a:ea typeface="Calibri"/>
                <a:cs typeface="Calibri"/>
                <a:sym typeface="Calibri"/>
              </a:rPr>
              <a:t>already exists.</a:t>
            </a:r>
            <a:endParaRPr/>
          </a:p>
          <a:p>
            <a:pPr indent="-457200" lvl="0" marL="457200" rtl="0" algn="just">
              <a:lnSpc>
                <a:spcPct val="150000"/>
              </a:lnSpc>
              <a:spcBef>
                <a:spcPts val="1000"/>
              </a:spcBef>
              <a:spcAft>
                <a:spcPts val="0"/>
              </a:spcAft>
              <a:buSzPct val="102702"/>
              <a:buFont typeface="Noto Sans Symbols"/>
              <a:buChar char="⮚"/>
            </a:pPr>
            <a:r>
              <a:rPr lang="en-US">
                <a:latin typeface="Calibri"/>
                <a:ea typeface="Calibri"/>
                <a:cs typeface="Calibri"/>
                <a:sym typeface="Calibri"/>
              </a:rPr>
              <a:t>We may attempt an invalid operations such as </a:t>
            </a:r>
            <a:r>
              <a:rPr b="1" lang="en-US">
                <a:latin typeface="Calibri"/>
                <a:ea typeface="Calibri"/>
                <a:cs typeface="Calibri"/>
                <a:sym typeface="Calibri"/>
              </a:rPr>
              <a:t>reading past the end-of-file.</a:t>
            </a:r>
            <a:endParaRPr/>
          </a:p>
          <a:p>
            <a:pPr indent="-457200" lvl="0" marL="457200" rtl="0" algn="just">
              <a:lnSpc>
                <a:spcPct val="150000"/>
              </a:lnSpc>
              <a:spcBef>
                <a:spcPts val="1000"/>
              </a:spcBef>
              <a:spcAft>
                <a:spcPts val="0"/>
              </a:spcAft>
              <a:buSzPct val="102702"/>
              <a:buFont typeface="Noto Sans Symbols"/>
              <a:buChar char="⮚"/>
            </a:pPr>
            <a:r>
              <a:rPr lang="en-US">
                <a:latin typeface="Calibri"/>
                <a:ea typeface="Calibri"/>
                <a:cs typeface="Calibri"/>
                <a:sym typeface="Calibri"/>
              </a:rPr>
              <a:t>There may </a:t>
            </a:r>
            <a:r>
              <a:rPr b="1" lang="en-US">
                <a:latin typeface="Calibri"/>
                <a:ea typeface="Calibri"/>
                <a:cs typeface="Calibri"/>
                <a:sym typeface="Calibri"/>
              </a:rPr>
              <a:t>not be any space </a:t>
            </a:r>
            <a:r>
              <a:rPr lang="en-US">
                <a:latin typeface="Calibri"/>
                <a:ea typeface="Calibri"/>
                <a:cs typeface="Calibri"/>
                <a:sym typeface="Calibri"/>
              </a:rPr>
              <a:t>in the disk for storing more data</a:t>
            </a:r>
            <a:endParaRPr/>
          </a:p>
          <a:p>
            <a:pPr indent="-457200" lvl="0" marL="457200" rtl="0" algn="just">
              <a:lnSpc>
                <a:spcPct val="150000"/>
              </a:lnSpc>
              <a:spcBef>
                <a:spcPts val="1000"/>
              </a:spcBef>
              <a:spcAft>
                <a:spcPts val="0"/>
              </a:spcAft>
              <a:buSzPct val="102702"/>
              <a:buFont typeface="Noto Sans Symbols"/>
              <a:buChar char="⮚"/>
            </a:pPr>
            <a:r>
              <a:rPr lang="en-US">
                <a:latin typeface="Calibri"/>
                <a:ea typeface="Calibri"/>
                <a:cs typeface="Calibri"/>
                <a:sym typeface="Calibri"/>
              </a:rPr>
              <a:t>We may use </a:t>
            </a:r>
            <a:r>
              <a:rPr b="1" lang="en-US">
                <a:latin typeface="Calibri"/>
                <a:ea typeface="Calibri"/>
                <a:cs typeface="Calibri"/>
                <a:sym typeface="Calibri"/>
              </a:rPr>
              <a:t>invalid filename</a:t>
            </a:r>
            <a:r>
              <a:rPr lang="en-US">
                <a:latin typeface="Calibri"/>
                <a:ea typeface="Calibri"/>
                <a:cs typeface="Calibri"/>
                <a:sym typeface="Calibri"/>
              </a:rPr>
              <a:t>.</a:t>
            </a:r>
            <a:endParaRPr/>
          </a:p>
          <a:p>
            <a:pPr indent="-457200" lvl="0" marL="457200" rtl="0" algn="just">
              <a:lnSpc>
                <a:spcPct val="150000"/>
              </a:lnSpc>
              <a:spcBef>
                <a:spcPts val="1000"/>
              </a:spcBef>
              <a:spcAft>
                <a:spcPts val="0"/>
              </a:spcAft>
              <a:buSzPct val="102702"/>
              <a:buFont typeface="Noto Sans Symbols"/>
              <a:buChar char="⮚"/>
            </a:pPr>
            <a:r>
              <a:rPr lang="en-US">
                <a:latin typeface="Calibri"/>
                <a:ea typeface="Calibri"/>
                <a:cs typeface="Calibri"/>
                <a:sym typeface="Calibri"/>
              </a:rPr>
              <a:t>We may attempt to perform an operation when the </a:t>
            </a:r>
            <a:r>
              <a:rPr b="1" lang="en-US">
                <a:latin typeface="Calibri"/>
                <a:ea typeface="Calibri"/>
                <a:cs typeface="Calibri"/>
                <a:sym typeface="Calibri"/>
              </a:rPr>
              <a:t>file is not opened for that purpose.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04"/>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Error Handling during File operations</a:t>
            </a:r>
            <a:endParaRPr/>
          </a:p>
        </p:txBody>
      </p:sp>
      <p:sp>
        <p:nvSpPr>
          <p:cNvPr id="263" name="Google Shape;263;p104"/>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57200" lvl="0" marL="457200" rtl="0" algn="l">
              <a:lnSpc>
                <a:spcPct val="90000"/>
              </a:lnSpc>
              <a:spcBef>
                <a:spcPts val="1000"/>
              </a:spcBef>
              <a:spcAft>
                <a:spcPts val="0"/>
              </a:spcAft>
              <a:buSzPts val="2800"/>
              <a:buFont typeface="Noto Sans Symbols"/>
              <a:buChar char="⮚"/>
            </a:pPr>
            <a:r>
              <a:rPr lang="en-US">
                <a:latin typeface="Calibri"/>
                <a:ea typeface="Calibri"/>
                <a:cs typeface="Calibri"/>
                <a:sym typeface="Calibri"/>
              </a:rPr>
              <a:t>The ios class supports several member functions that can be used to read the status recorded in a file stream.</a:t>
            </a:r>
            <a:endParaRPr/>
          </a:p>
        </p:txBody>
      </p:sp>
      <p:pic>
        <p:nvPicPr>
          <p:cNvPr id="264" name="Google Shape;264;p104"/>
          <p:cNvPicPr preferRelativeResize="0"/>
          <p:nvPr/>
        </p:nvPicPr>
        <p:blipFill rotWithShape="1">
          <a:blip r:embed="rId3">
            <a:alphaModFix/>
          </a:blip>
          <a:srcRect b="0" l="0" r="0" t="0"/>
          <a:stretch/>
        </p:blipFill>
        <p:spPr>
          <a:xfrm>
            <a:off x="1600200" y="2733472"/>
            <a:ext cx="8001000" cy="36666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4"/>
                                        </p:tgtEl>
                                        <p:attrNameLst>
                                          <p:attrName>style.visibility</p:attrName>
                                        </p:attrNameLst>
                                      </p:cBhvr>
                                      <p:to>
                                        <p:strVal val="visible"/>
                                      </p:to>
                                    </p:set>
                                    <p:animEffect filter="fade" transition="in">
                                      <p:cBhvr>
                                        <p:cTn dur="1000"/>
                                        <p:tgtEl>
                                          <p:spTgt spid="26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105"/>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Error Handling during File operations</a:t>
            </a:r>
            <a:endParaRPr/>
          </a:p>
        </p:txBody>
      </p:sp>
      <p:sp>
        <p:nvSpPr>
          <p:cNvPr id="270" name="Google Shape;270;p105"/>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t/>
            </a:r>
            <a:endParaRPr/>
          </a:p>
        </p:txBody>
      </p:sp>
      <p:pic>
        <p:nvPicPr>
          <p:cNvPr id="271" name="Google Shape;271;p105"/>
          <p:cNvPicPr preferRelativeResize="0"/>
          <p:nvPr/>
        </p:nvPicPr>
        <p:blipFill rotWithShape="1">
          <a:blip r:embed="rId3">
            <a:alphaModFix/>
          </a:blip>
          <a:srcRect b="0" l="0" r="0" t="0"/>
          <a:stretch/>
        </p:blipFill>
        <p:spPr>
          <a:xfrm>
            <a:off x="1717546" y="1756344"/>
            <a:ext cx="3477024" cy="4643803"/>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106"/>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Example using open()</a:t>
            </a:r>
            <a:endParaRPr/>
          </a:p>
        </p:txBody>
      </p:sp>
      <p:sp>
        <p:nvSpPr>
          <p:cNvPr id="277" name="Google Shape;277;p106"/>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t/>
            </a:r>
            <a:endParaRPr/>
          </a:p>
        </p:txBody>
      </p:sp>
      <p:pic>
        <p:nvPicPr>
          <p:cNvPr id="278" name="Google Shape;278;p106"/>
          <p:cNvPicPr preferRelativeResize="0"/>
          <p:nvPr/>
        </p:nvPicPr>
        <p:blipFill rotWithShape="1">
          <a:blip r:embed="rId3">
            <a:alphaModFix/>
          </a:blip>
          <a:srcRect b="0" l="0" r="0" t="0"/>
          <a:stretch/>
        </p:blipFill>
        <p:spPr>
          <a:xfrm>
            <a:off x="1724473" y="1899261"/>
            <a:ext cx="4647143" cy="4443874"/>
          </a:xfrm>
          <a:prstGeom prst="rect">
            <a:avLst/>
          </a:prstGeom>
          <a:noFill/>
          <a:ln>
            <a:noFill/>
          </a:ln>
        </p:spPr>
      </p:pic>
      <p:pic>
        <p:nvPicPr>
          <p:cNvPr id="279" name="Google Shape;279;p106"/>
          <p:cNvPicPr preferRelativeResize="0"/>
          <p:nvPr/>
        </p:nvPicPr>
        <p:blipFill rotWithShape="1">
          <a:blip r:embed="rId4">
            <a:alphaModFix/>
          </a:blip>
          <a:srcRect b="0" l="0" r="0" t="0"/>
          <a:stretch/>
        </p:blipFill>
        <p:spPr>
          <a:xfrm>
            <a:off x="6512054" y="2321546"/>
            <a:ext cx="3077064" cy="543875"/>
          </a:xfrm>
          <a:prstGeom prst="rect">
            <a:avLst/>
          </a:prstGeom>
          <a:noFill/>
          <a:ln>
            <a:noFill/>
          </a:ln>
        </p:spPr>
      </p:pic>
      <p:pic>
        <p:nvPicPr>
          <p:cNvPr id="280" name="Google Shape;280;p106"/>
          <p:cNvPicPr preferRelativeResize="0"/>
          <p:nvPr/>
        </p:nvPicPr>
        <p:blipFill rotWithShape="1">
          <a:blip r:embed="rId5">
            <a:alphaModFix/>
          </a:blip>
          <a:srcRect b="0" l="0" r="0" t="0"/>
          <a:stretch/>
        </p:blipFill>
        <p:spPr>
          <a:xfrm>
            <a:off x="6512053" y="3431508"/>
            <a:ext cx="3077064" cy="837569"/>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07"/>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Example using constructor</a:t>
            </a:r>
            <a:endParaRPr/>
          </a:p>
        </p:txBody>
      </p:sp>
      <p:sp>
        <p:nvSpPr>
          <p:cNvPr id="286" name="Google Shape;286;p107"/>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t/>
            </a:r>
            <a:endParaRPr/>
          </a:p>
        </p:txBody>
      </p:sp>
      <p:pic>
        <p:nvPicPr>
          <p:cNvPr id="287" name="Google Shape;287;p107"/>
          <p:cNvPicPr preferRelativeResize="0"/>
          <p:nvPr/>
        </p:nvPicPr>
        <p:blipFill rotWithShape="1">
          <a:blip r:embed="rId3">
            <a:alphaModFix/>
          </a:blip>
          <a:srcRect b="0" l="0" r="0" t="0"/>
          <a:stretch/>
        </p:blipFill>
        <p:spPr>
          <a:xfrm>
            <a:off x="1524000" y="1756344"/>
            <a:ext cx="4302868" cy="4586791"/>
          </a:xfrm>
          <a:prstGeom prst="rect">
            <a:avLst/>
          </a:prstGeom>
          <a:noFill/>
          <a:ln>
            <a:noFill/>
          </a:ln>
        </p:spPr>
      </p:pic>
      <p:pic>
        <p:nvPicPr>
          <p:cNvPr id="288" name="Google Shape;288;p107"/>
          <p:cNvPicPr preferRelativeResize="0"/>
          <p:nvPr/>
        </p:nvPicPr>
        <p:blipFill rotWithShape="1">
          <a:blip r:embed="rId4">
            <a:alphaModFix/>
          </a:blip>
          <a:srcRect b="0" l="0" r="0" t="0"/>
          <a:stretch/>
        </p:blipFill>
        <p:spPr>
          <a:xfrm>
            <a:off x="6324600" y="1756344"/>
            <a:ext cx="3539247" cy="1391902"/>
          </a:xfrm>
          <a:prstGeom prst="rect">
            <a:avLst/>
          </a:prstGeom>
          <a:noFill/>
          <a:ln>
            <a:noFill/>
          </a:ln>
        </p:spPr>
      </p:pic>
      <p:pic>
        <p:nvPicPr>
          <p:cNvPr id="289" name="Google Shape;289;p107"/>
          <p:cNvPicPr preferRelativeResize="0"/>
          <p:nvPr/>
        </p:nvPicPr>
        <p:blipFill rotWithShape="1">
          <a:blip r:embed="rId5">
            <a:alphaModFix/>
          </a:blip>
          <a:srcRect b="0" l="0" r="0" t="0"/>
          <a:stretch/>
        </p:blipFill>
        <p:spPr>
          <a:xfrm>
            <a:off x="6943149" y="3148246"/>
            <a:ext cx="2722732" cy="1502280"/>
          </a:xfrm>
          <a:prstGeom prst="rect">
            <a:avLst/>
          </a:prstGeom>
          <a:noFill/>
          <a:ln>
            <a:noFill/>
          </a:ln>
        </p:spPr>
      </p:pic>
      <p:pic>
        <p:nvPicPr>
          <p:cNvPr id="290" name="Google Shape;290;p107"/>
          <p:cNvPicPr preferRelativeResize="0"/>
          <p:nvPr/>
        </p:nvPicPr>
        <p:blipFill rotWithShape="1">
          <a:blip r:embed="rId6">
            <a:alphaModFix/>
          </a:blip>
          <a:srcRect b="0" l="0" r="0" t="0"/>
          <a:stretch/>
        </p:blipFill>
        <p:spPr>
          <a:xfrm>
            <a:off x="6943151" y="5621112"/>
            <a:ext cx="2596271" cy="556797"/>
          </a:xfrm>
          <a:prstGeom prst="rect">
            <a:avLst/>
          </a:prstGeom>
          <a:noFill/>
          <a:ln>
            <a:noFill/>
          </a:ln>
        </p:spPr>
      </p:pic>
      <p:pic>
        <p:nvPicPr>
          <p:cNvPr id="291" name="Google Shape;291;p107"/>
          <p:cNvPicPr preferRelativeResize="0"/>
          <p:nvPr/>
        </p:nvPicPr>
        <p:blipFill rotWithShape="1">
          <a:blip r:embed="rId7">
            <a:alphaModFix/>
          </a:blip>
          <a:srcRect b="0" l="0" r="0" t="0"/>
          <a:stretch/>
        </p:blipFill>
        <p:spPr>
          <a:xfrm>
            <a:off x="6943149" y="4793443"/>
            <a:ext cx="2596273" cy="65861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21"/>
          <p:cNvSpPr txBox="1"/>
          <p:nvPr/>
        </p:nvSpPr>
        <p:spPr>
          <a:xfrm>
            <a:off x="2031023" y="2233246"/>
            <a:ext cx="7631723" cy="1323439"/>
          </a:xfrm>
          <a:prstGeom prst="rect">
            <a:avLst/>
          </a:prstGeom>
          <a:noFill/>
          <a:ln>
            <a:noFill/>
          </a:ln>
        </p:spPr>
        <p:txBody>
          <a:bodyPr anchorCtr="0" anchor="t" bIns="45700" lIns="91425" spcFirstLastPara="1" rIns="91425" wrap="square" tIns="45700">
            <a:spAutoFit/>
          </a:bodyPr>
          <a:lstStyle/>
          <a:p>
            <a:pPr indent="0" lvl="0" marL="0" marR="0" rtl="0" algn="ctr">
              <a:lnSpc>
                <a:spcPct val="100000"/>
              </a:lnSpc>
              <a:spcBef>
                <a:spcPts val="0"/>
              </a:spcBef>
              <a:spcAft>
                <a:spcPts val="0"/>
              </a:spcAft>
              <a:buClr>
                <a:srgbClr val="000000"/>
              </a:buClr>
              <a:buSzPts val="8000"/>
              <a:buFont typeface="Arial"/>
              <a:buNone/>
            </a:pPr>
            <a:r>
              <a:rPr b="0" i="0" lang="en-US" sz="8000" u="none" cap="none" strike="noStrike">
                <a:solidFill>
                  <a:schemeClr val="dk1"/>
                </a:solidFill>
                <a:latin typeface="Calibri"/>
                <a:ea typeface="Calibri"/>
                <a:cs typeface="Calibri"/>
                <a:sym typeface="Calibri"/>
              </a:rPr>
              <a:t>Thank You.</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83"/>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Default constructor</a:t>
            </a:r>
            <a:endParaRPr/>
          </a:p>
        </p:txBody>
      </p:sp>
      <p:sp>
        <p:nvSpPr>
          <p:cNvPr id="114" name="Google Shape;114;p83"/>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rPr lang="en-US"/>
              <a:t>A constructor that takes no arguments.</a:t>
            </a:r>
            <a:endParaRPr/>
          </a:p>
          <a:p>
            <a:pPr indent="-406400" lvl="0" marL="457200" rtl="0" algn="l">
              <a:lnSpc>
                <a:spcPct val="90000"/>
              </a:lnSpc>
              <a:spcBef>
                <a:spcPts val="1000"/>
              </a:spcBef>
              <a:spcAft>
                <a:spcPts val="0"/>
              </a:spcAft>
              <a:buClr>
                <a:schemeClr val="dk1"/>
              </a:buClr>
              <a:buSzPts val="2400"/>
              <a:buNone/>
            </a:pPr>
            <a:r>
              <a:rPr lang="en-US"/>
              <a:t>Initializes the object with default values.</a:t>
            </a:r>
            <a:endParaRPr/>
          </a:p>
        </p:txBody>
      </p:sp>
      <p:pic>
        <p:nvPicPr>
          <p:cNvPr id="115" name="Google Shape;115;p83"/>
          <p:cNvPicPr preferRelativeResize="0"/>
          <p:nvPr/>
        </p:nvPicPr>
        <p:blipFill rotWithShape="1">
          <a:blip r:embed="rId3">
            <a:alphaModFix/>
          </a:blip>
          <a:srcRect b="0" l="0" r="0" t="0"/>
          <a:stretch/>
        </p:blipFill>
        <p:spPr>
          <a:xfrm>
            <a:off x="780136" y="2952314"/>
            <a:ext cx="10954429" cy="326366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84"/>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b="1" lang="en-US"/>
              <a:t>Parameterized Constructor</a:t>
            </a:r>
            <a:endParaRPr/>
          </a:p>
        </p:txBody>
      </p:sp>
      <p:sp>
        <p:nvSpPr>
          <p:cNvPr id="121" name="Google Shape;121;p84"/>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rPr lang="en-US"/>
              <a:t>A constructor that takes arguments to initialize the object with specific values.</a:t>
            </a:r>
            <a:endParaRPr/>
          </a:p>
        </p:txBody>
      </p:sp>
      <p:pic>
        <p:nvPicPr>
          <p:cNvPr id="122" name="Google Shape;122;p84"/>
          <p:cNvPicPr preferRelativeResize="0"/>
          <p:nvPr/>
        </p:nvPicPr>
        <p:blipFill rotWithShape="1">
          <a:blip r:embed="rId3">
            <a:alphaModFix/>
          </a:blip>
          <a:srcRect b="0" l="0" r="0" t="0"/>
          <a:stretch/>
        </p:blipFill>
        <p:spPr>
          <a:xfrm>
            <a:off x="637853" y="2647122"/>
            <a:ext cx="11093431" cy="330620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85"/>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Copy Constructor</a:t>
            </a:r>
            <a:endParaRPr/>
          </a:p>
        </p:txBody>
      </p:sp>
      <p:sp>
        <p:nvSpPr>
          <p:cNvPr id="128" name="Google Shape;128;p85"/>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rPr lang="en-US"/>
              <a:t>A constructor that initializes an object by copying another object of the same class.</a:t>
            </a:r>
            <a:endParaRPr/>
          </a:p>
          <a:p>
            <a:pPr indent="-406400" lvl="0" marL="457200" rtl="0" algn="l">
              <a:lnSpc>
                <a:spcPct val="90000"/>
              </a:lnSpc>
              <a:spcBef>
                <a:spcPts val="1000"/>
              </a:spcBef>
              <a:spcAft>
                <a:spcPts val="0"/>
              </a:spcAft>
              <a:buClr>
                <a:schemeClr val="dk1"/>
              </a:buClr>
              <a:buSzPts val="2400"/>
              <a:buNone/>
            </a:pPr>
            <a:r>
              <a:rPr lang="en-US"/>
              <a:t>The compiler provides a default copy constructor if not defined.</a:t>
            </a:r>
            <a:endParaRPr/>
          </a:p>
          <a:p>
            <a:pPr indent="-406400" lvl="0" marL="457200" rtl="0" algn="l">
              <a:lnSpc>
                <a:spcPct val="90000"/>
              </a:lnSpc>
              <a:spcBef>
                <a:spcPts val="1000"/>
              </a:spcBef>
              <a:spcAft>
                <a:spcPts val="0"/>
              </a:spcAft>
              <a:buClr>
                <a:schemeClr val="dk1"/>
              </a:buClr>
              <a:buSzPts val="2400"/>
              <a:buNone/>
            </a:pPr>
            <a:r>
              <a:t/>
            </a:r>
            <a:endParaRPr/>
          </a:p>
        </p:txBody>
      </p:sp>
      <p:pic>
        <p:nvPicPr>
          <p:cNvPr id="129" name="Google Shape;129;p85"/>
          <p:cNvPicPr preferRelativeResize="0"/>
          <p:nvPr/>
        </p:nvPicPr>
        <p:blipFill rotWithShape="1">
          <a:blip r:embed="rId3">
            <a:alphaModFix/>
          </a:blip>
          <a:srcRect b="0" l="0" r="0" t="0"/>
          <a:stretch/>
        </p:blipFill>
        <p:spPr>
          <a:xfrm>
            <a:off x="234984" y="2894982"/>
            <a:ext cx="11379842" cy="3448153"/>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86"/>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Important notes on constructor</a:t>
            </a:r>
            <a:endParaRPr/>
          </a:p>
        </p:txBody>
      </p:sp>
      <p:sp>
        <p:nvSpPr>
          <p:cNvPr id="135" name="Google Shape;135;p86"/>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rPr lang="en-US"/>
              <a:t>If no constructor is defined in a class, the compiler automatically provides a default constructor.</a:t>
            </a:r>
            <a:endParaRPr/>
          </a:p>
          <a:p>
            <a:pPr indent="-406400" lvl="0" marL="457200" rtl="0" algn="l">
              <a:lnSpc>
                <a:spcPct val="90000"/>
              </a:lnSpc>
              <a:spcBef>
                <a:spcPts val="1000"/>
              </a:spcBef>
              <a:spcAft>
                <a:spcPts val="0"/>
              </a:spcAft>
              <a:buClr>
                <a:schemeClr val="dk1"/>
              </a:buClr>
              <a:buSzPts val="2400"/>
              <a:buNone/>
            </a:pPr>
            <a:r>
              <a:rPr lang="en-US"/>
              <a:t>Constructors cannot be const or static.</a:t>
            </a:r>
            <a:endParaRPr/>
          </a:p>
          <a:p>
            <a:pPr indent="-406400" lvl="0" marL="457200" rtl="0" algn="l">
              <a:lnSpc>
                <a:spcPct val="90000"/>
              </a:lnSpc>
              <a:spcBef>
                <a:spcPts val="1000"/>
              </a:spcBef>
              <a:spcAft>
                <a:spcPts val="0"/>
              </a:spcAft>
              <a:buClr>
                <a:schemeClr val="dk1"/>
              </a:buClr>
              <a:buSzPts val="2400"/>
              <a:buNone/>
            </a:pPr>
            <a:r>
              <a:rPr lang="en-US"/>
              <a:t>Constructors can have default arguments.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87"/>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Destructor</a:t>
            </a:r>
            <a:endParaRPr/>
          </a:p>
        </p:txBody>
      </p:sp>
      <p:sp>
        <p:nvSpPr>
          <p:cNvPr id="141" name="Google Shape;141;p87"/>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lnSpcReduction="10000"/>
          </a:bodyPr>
          <a:lstStyle/>
          <a:p>
            <a:pPr indent="-406400" lvl="0" marL="457200" rtl="0" algn="l">
              <a:lnSpc>
                <a:spcPct val="90000"/>
              </a:lnSpc>
              <a:spcBef>
                <a:spcPts val="1000"/>
              </a:spcBef>
              <a:spcAft>
                <a:spcPts val="0"/>
              </a:spcAft>
              <a:buClr>
                <a:schemeClr val="dk1"/>
              </a:buClr>
              <a:buSzPts val="2400"/>
              <a:buNone/>
            </a:pPr>
            <a:r>
              <a:rPr lang="en-US"/>
              <a:t>A </a:t>
            </a:r>
            <a:r>
              <a:rPr b="1" lang="en-US"/>
              <a:t>destructor</a:t>
            </a:r>
            <a:r>
              <a:rPr lang="en-US"/>
              <a:t> in C++ is a special member function of a class that is automatically invoked when an object goes out of scope or is explicitly deleted. It is primarily used to perform cleanup tasks, such as releasing resources or memory allocated during the lifetime of the object.</a:t>
            </a:r>
            <a:endParaRPr/>
          </a:p>
          <a:p>
            <a:pPr indent="-406400" lvl="0" marL="457200" rtl="0" algn="l">
              <a:lnSpc>
                <a:spcPct val="90000"/>
              </a:lnSpc>
              <a:spcBef>
                <a:spcPts val="1000"/>
              </a:spcBef>
              <a:spcAft>
                <a:spcPts val="0"/>
              </a:spcAft>
              <a:buClr>
                <a:schemeClr val="dk1"/>
              </a:buClr>
              <a:buSzPts val="2400"/>
              <a:buNone/>
            </a:pPr>
            <a:r>
              <a:rPr lang="en-US"/>
              <a:t>Characteristics:</a:t>
            </a:r>
            <a:endParaRPr/>
          </a:p>
          <a:p>
            <a:pPr indent="-406400" lvl="0" marL="457200" rtl="0" algn="l">
              <a:lnSpc>
                <a:spcPct val="90000"/>
              </a:lnSpc>
              <a:spcBef>
                <a:spcPts val="1000"/>
              </a:spcBef>
              <a:spcAft>
                <a:spcPts val="0"/>
              </a:spcAft>
              <a:buClr>
                <a:schemeClr val="dk1"/>
              </a:buClr>
              <a:buSzPts val="2400"/>
              <a:buNone/>
            </a:pPr>
            <a:r>
              <a:rPr lang="en-US"/>
              <a:t>Same Name as Class: A destructor has the same name as the class but is preceded by a tilde (~).</a:t>
            </a:r>
            <a:endParaRPr/>
          </a:p>
          <a:p>
            <a:pPr indent="-406400" lvl="0" marL="457200" rtl="0" algn="l">
              <a:lnSpc>
                <a:spcPct val="90000"/>
              </a:lnSpc>
              <a:spcBef>
                <a:spcPts val="1000"/>
              </a:spcBef>
              <a:spcAft>
                <a:spcPts val="0"/>
              </a:spcAft>
              <a:buClr>
                <a:schemeClr val="dk1"/>
              </a:buClr>
              <a:buSzPts val="2400"/>
              <a:buNone/>
            </a:pPr>
            <a:r>
              <a:rPr lang="en-US"/>
              <a:t>No Arguments: A destructor cannot have parameters and, therefore, cannot be overloaded.</a:t>
            </a:r>
            <a:endParaRPr/>
          </a:p>
          <a:p>
            <a:pPr indent="-406400" lvl="0" marL="457200" rtl="0" algn="l">
              <a:lnSpc>
                <a:spcPct val="90000"/>
              </a:lnSpc>
              <a:spcBef>
                <a:spcPts val="1000"/>
              </a:spcBef>
              <a:spcAft>
                <a:spcPts val="0"/>
              </a:spcAft>
              <a:buClr>
                <a:schemeClr val="dk1"/>
              </a:buClr>
              <a:buSzPts val="2400"/>
              <a:buNone/>
            </a:pPr>
            <a:r>
              <a:rPr lang="en-US"/>
              <a:t>No Return Type: A destructor does not have a return type, not even void.</a:t>
            </a:r>
            <a:endParaRPr/>
          </a:p>
          <a:p>
            <a:pPr indent="-406400" lvl="0" marL="457200" rtl="0" algn="l">
              <a:lnSpc>
                <a:spcPct val="90000"/>
              </a:lnSpc>
              <a:spcBef>
                <a:spcPts val="1000"/>
              </a:spcBef>
              <a:spcAft>
                <a:spcPts val="0"/>
              </a:spcAft>
              <a:buClr>
                <a:schemeClr val="dk1"/>
              </a:buClr>
              <a:buSzPts val="2400"/>
              <a:buNone/>
            </a:pPr>
            <a:r>
              <a:rPr lang="en-US"/>
              <a:t>Automatic Invocation: It is automatically called when: The object goes out of scope. delete is used to destroy an object created with new.</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88"/>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Example</a:t>
            </a:r>
            <a:endParaRPr/>
          </a:p>
        </p:txBody>
      </p:sp>
      <p:sp>
        <p:nvSpPr>
          <p:cNvPr id="147" name="Google Shape;147;p88"/>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406400" lvl="0" marL="457200" rtl="0" algn="l">
              <a:lnSpc>
                <a:spcPct val="90000"/>
              </a:lnSpc>
              <a:spcBef>
                <a:spcPts val="1000"/>
              </a:spcBef>
              <a:spcAft>
                <a:spcPts val="0"/>
              </a:spcAft>
              <a:buClr>
                <a:schemeClr val="dk1"/>
              </a:buClr>
              <a:buSzPts val="2400"/>
              <a:buNone/>
            </a:pPr>
            <a:r>
              <a:t/>
            </a:r>
            <a:endParaRPr/>
          </a:p>
        </p:txBody>
      </p:sp>
      <p:pic>
        <p:nvPicPr>
          <p:cNvPr id="148" name="Google Shape;148;p88"/>
          <p:cNvPicPr preferRelativeResize="0"/>
          <p:nvPr/>
        </p:nvPicPr>
        <p:blipFill rotWithShape="1">
          <a:blip r:embed="rId3">
            <a:alphaModFix/>
          </a:blip>
          <a:srcRect b="0" l="0" r="0" t="0"/>
          <a:stretch/>
        </p:blipFill>
        <p:spPr>
          <a:xfrm>
            <a:off x="153265" y="1899260"/>
            <a:ext cx="11742870" cy="405406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9"/>
          <p:cNvSpPr txBox="1"/>
          <p:nvPr>
            <p:ph type="ctrTitle"/>
          </p:nvPr>
        </p:nvSpPr>
        <p:spPr>
          <a:xfrm>
            <a:off x="1" y="884324"/>
            <a:ext cx="12192000" cy="872100"/>
          </a:xfrm>
          <a:prstGeom prst="rect">
            <a:avLst/>
          </a:prstGeom>
          <a:solidFill>
            <a:srgbClr val="2C4E86"/>
          </a:solid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lt1"/>
              </a:buClr>
              <a:buSzPct val="111111"/>
              <a:buFont typeface="Arial"/>
              <a:buNone/>
            </a:pPr>
            <a:r>
              <a:rPr lang="en-US"/>
              <a:t>Stream classes for files</a:t>
            </a:r>
            <a:endParaRPr/>
          </a:p>
        </p:txBody>
      </p:sp>
      <p:sp>
        <p:nvSpPr>
          <p:cNvPr id="154" name="Google Shape;154;p89"/>
          <p:cNvSpPr txBox="1"/>
          <p:nvPr>
            <p:ph idx="1" type="subTitle"/>
          </p:nvPr>
        </p:nvSpPr>
        <p:spPr>
          <a:xfrm>
            <a:off x="64655" y="1899261"/>
            <a:ext cx="11830800" cy="4443900"/>
          </a:xfrm>
          <a:prstGeom prst="rect">
            <a:avLst/>
          </a:prstGeom>
          <a:noFill/>
          <a:ln>
            <a:noFill/>
          </a:ln>
        </p:spPr>
        <p:txBody>
          <a:bodyPr anchorCtr="0" anchor="t" bIns="45700" lIns="91425" spcFirstLastPara="1" rIns="91425" wrap="square" tIns="45700">
            <a:normAutofit/>
          </a:bodyPr>
          <a:lstStyle/>
          <a:p>
            <a:pPr indent="-342900" lvl="0" marL="393700" rtl="0" algn="l">
              <a:lnSpc>
                <a:spcPct val="90000"/>
              </a:lnSpc>
              <a:spcBef>
                <a:spcPts val="1000"/>
              </a:spcBef>
              <a:spcAft>
                <a:spcPts val="0"/>
              </a:spcAft>
              <a:buSzPts val="2400"/>
              <a:buFont typeface="Arial"/>
              <a:buChar char="•"/>
            </a:pPr>
            <a:r>
              <a:rPr lang="en-US"/>
              <a:t>stream classes are part of the Standard Library, used for input and output (I/O) operations.</a:t>
            </a:r>
            <a:endParaRPr/>
          </a:p>
          <a:p>
            <a:pPr indent="-342900" lvl="0" marL="393700" rtl="0" algn="l">
              <a:lnSpc>
                <a:spcPct val="90000"/>
              </a:lnSpc>
              <a:spcBef>
                <a:spcPts val="1000"/>
              </a:spcBef>
              <a:spcAft>
                <a:spcPts val="0"/>
              </a:spcAft>
              <a:buSzPts val="2400"/>
              <a:buFont typeface="Arial"/>
              <a:buChar char="•"/>
            </a:pPr>
            <a:r>
              <a:rPr lang="en-US"/>
              <a:t>Specifically, file streams (fstream) enable reading from and writing to files. These classes are part of the &lt;fstream&gt; header and include:</a:t>
            </a:r>
            <a:endParaRPr/>
          </a:p>
          <a:p>
            <a:pPr indent="-457200" lvl="0" marL="508000" rtl="0" algn="l">
              <a:lnSpc>
                <a:spcPct val="90000"/>
              </a:lnSpc>
              <a:spcBef>
                <a:spcPts val="1000"/>
              </a:spcBef>
              <a:spcAft>
                <a:spcPts val="0"/>
              </a:spcAft>
              <a:buSzPts val="2400"/>
              <a:buFont typeface="Arial"/>
              <a:buAutoNum type="arabicPeriod"/>
            </a:pPr>
            <a:r>
              <a:rPr lang="en-US"/>
              <a:t>ifstream: Input file stream for reading from files.</a:t>
            </a:r>
            <a:endParaRPr/>
          </a:p>
          <a:p>
            <a:pPr indent="-457200" lvl="0" marL="508000" rtl="0" algn="l">
              <a:lnSpc>
                <a:spcPct val="90000"/>
              </a:lnSpc>
              <a:spcBef>
                <a:spcPts val="1000"/>
              </a:spcBef>
              <a:spcAft>
                <a:spcPts val="0"/>
              </a:spcAft>
              <a:buSzPts val="2400"/>
              <a:buFont typeface="Arial"/>
              <a:buAutoNum type="arabicPeriod"/>
            </a:pPr>
            <a:r>
              <a:rPr lang="en-US"/>
              <a:t>ofstream: Output file stream for writing to files.</a:t>
            </a:r>
            <a:endParaRPr/>
          </a:p>
          <a:p>
            <a:pPr indent="-457200" lvl="0" marL="508000" rtl="0" algn="l">
              <a:lnSpc>
                <a:spcPct val="90000"/>
              </a:lnSpc>
              <a:spcBef>
                <a:spcPts val="1000"/>
              </a:spcBef>
              <a:spcAft>
                <a:spcPts val="0"/>
              </a:spcAft>
              <a:buSzPts val="2400"/>
              <a:buFont typeface="Arial"/>
              <a:buAutoNum type="arabicPeriod"/>
            </a:pPr>
            <a:r>
              <a:rPr lang="en-US"/>
              <a:t>fstream: File stream that allows both reading and writing.</a:t>
            </a:r>
            <a:endParaRPr/>
          </a:p>
        </p:txBody>
      </p:sp>
      <p:pic>
        <p:nvPicPr>
          <p:cNvPr descr="C language, C program training, Nanganallur Chennai" id="155" name="Google Shape;155;p89"/>
          <p:cNvPicPr preferRelativeResize="0"/>
          <p:nvPr/>
        </p:nvPicPr>
        <p:blipFill rotWithShape="1">
          <a:blip r:embed="rId3">
            <a:alphaModFix/>
          </a:blip>
          <a:srcRect b="0" l="0" r="0" t="0"/>
          <a:stretch/>
        </p:blipFill>
        <p:spPr>
          <a:xfrm>
            <a:off x="6867660" y="1977846"/>
            <a:ext cx="4924425" cy="37719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2020-11-28T05:03:08Z</dcterms:created>
  <dc:creator>resources</dc:creator>
</cp:coreProperties>
</file>