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90" roundtripDataSignature="AMtx7mjSzKkn1qHTNWcWlIMHMwNPWpVY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45220C4-CBE5-4D5C-9386-8A0C49325CAA}">
  <a:tblStyle styleId="{445220C4-CBE5-4D5C-9386-8A0C49325CA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0" Type="http://customschemas.google.com/relationships/presentationmetadata" Target="meta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2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3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3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4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4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4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4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5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5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5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5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5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5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5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5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5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5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5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6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6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6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6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6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6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6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6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6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6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6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6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6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6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8" name="Google Shape;868;p6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7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7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7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7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7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7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7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7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8" name="Google Shape;938;p7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7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7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7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7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7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" name="Google Shape;993;p7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7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7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7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" name="Google Shape;1035;p7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8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5" name="Google Shape;1055;p8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8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8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6" name="Google Shape;1096;p8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8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6" name="Google Shape;1116;p8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4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8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6" name="Google Shape;1136;p84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85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6" name="Google Shape;1156;p85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86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9" name="Google Shape;1179;p86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7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Google Shape;1198;p87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87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8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2" name="Google Shape;1222;p8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8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8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90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90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91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0" name="Google Shape;1290;p91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9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0" name="Google Shape;1310;p92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93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1" name="Google Shape;1331;p93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3028950" y="857250"/>
            <a:ext cx="30861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3"/>
          <p:cNvSpPr txBox="1"/>
          <p:nvPr>
            <p:ph type="title"/>
          </p:nvPr>
        </p:nvSpPr>
        <p:spPr>
          <a:xfrm>
            <a:off x="2901188" y="3045028"/>
            <a:ext cx="3341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03"/>
          <p:cNvSpPr txBox="1"/>
          <p:nvPr>
            <p:ph idx="1" type="body"/>
          </p:nvPr>
        </p:nvSpPr>
        <p:spPr>
          <a:xfrm>
            <a:off x="3493801" y="2057400"/>
            <a:ext cx="5046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3"/>
          <p:cNvSpPr txBox="1"/>
          <p:nvPr>
            <p:ph idx="11" type="ftr"/>
          </p:nvPr>
        </p:nvSpPr>
        <p:spPr>
          <a:xfrm>
            <a:off x="78739" y="6562369"/>
            <a:ext cx="1558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3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3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04"/>
          <p:cNvSpPr txBox="1"/>
          <p:nvPr>
            <p:ph type="ctrTitle"/>
          </p:nvPr>
        </p:nvSpPr>
        <p:spPr>
          <a:xfrm>
            <a:off x="685800" y="2125980"/>
            <a:ext cx="77724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4"/>
          <p:cNvSpPr txBox="1"/>
          <p:nvPr>
            <p:ph idx="1" type="subTitle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4"/>
          <p:cNvSpPr txBox="1"/>
          <p:nvPr>
            <p:ph idx="11" type="ftr"/>
          </p:nvPr>
        </p:nvSpPr>
        <p:spPr>
          <a:xfrm>
            <a:off x="78739" y="6562369"/>
            <a:ext cx="1558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4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4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5"/>
          <p:cNvSpPr/>
          <p:nvPr/>
        </p:nvSpPr>
        <p:spPr>
          <a:xfrm>
            <a:off x="0" y="6463177"/>
            <a:ext cx="9144000" cy="3948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05"/>
          <p:cNvSpPr/>
          <p:nvPr/>
        </p:nvSpPr>
        <p:spPr>
          <a:xfrm>
            <a:off x="0" y="6434328"/>
            <a:ext cx="9083700" cy="423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05"/>
          <p:cNvSpPr/>
          <p:nvPr/>
        </p:nvSpPr>
        <p:spPr>
          <a:xfrm>
            <a:off x="0" y="6476999"/>
            <a:ext cx="9144000" cy="381000"/>
          </a:xfrm>
          <a:custGeom>
            <a:rect b="b" l="l" r="r" t="t"/>
            <a:pathLst>
              <a:path extrusionOk="0" h="381000" w="9144000">
                <a:moveTo>
                  <a:pt x="9144000" y="0"/>
                </a:moveTo>
                <a:lnTo>
                  <a:pt x="0" y="0"/>
                </a:lnTo>
                <a:lnTo>
                  <a:pt x="0" y="380999"/>
                </a:lnTo>
                <a:lnTo>
                  <a:pt x="9144000" y="380999"/>
                </a:lnTo>
                <a:lnTo>
                  <a:pt x="9144000" y="0"/>
                </a:lnTo>
                <a:close/>
              </a:path>
            </a:pathLst>
          </a:custGeom>
          <a:solidFill>
            <a:srgbClr val="34485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05"/>
          <p:cNvSpPr txBox="1"/>
          <p:nvPr>
            <p:ph type="title"/>
          </p:nvPr>
        </p:nvSpPr>
        <p:spPr>
          <a:xfrm>
            <a:off x="2901188" y="3045028"/>
            <a:ext cx="3341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5"/>
          <p:cNvSpPr txBox="1"/>
          <p:nvPr>
            <p:ph idx="11" type="ftr"/>
          </p:nvPr>
        </p:nvSpPr>
        <p:spPr>
          <a:xfrm>
            <a:off x="78739" y="6562369"/>
            <a:ext cx="1558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5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5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6"/>
          <p:cNvSpPr txBox="1"/>
          <p:nvPr>
            <p:ph type="title"/>
          </p:nvPr>
        </p:nvSpPr>
        <p:spPr>
          <a:xfrm>
            <a:off x="2901188" y="3045028"/>
            <a:ext cx="3341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6"/>
          <p:cNvSpPr txBox="1"/>
          <p:nvPr>
            <p:ph idx="1" type="body"/>
          </p:nvPr>
        </p:nvSpPr>
        <p:spPr>
          <a:xfrm>
            <a:off x="457200" y="1577340"/>
            <a:ext cx="39777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6"/>
          <p:cNvSpPr txBox="1"/>
          <p:nvPr>
            <p:ph idx="2" type="body"/>
          </p:nvPr>
        </p:nvSpPr>
        <p:spPr>
          <a:xfrm>
            <a:off x="4709160" y="1577340"/>
            <a:ext cx="39777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6"/>
          <p:cNvSpPr txBox="1"/>
          <p:nvPr>
            <p:ph idx="11" type="ftr"/>
          </p:nvPr>
        </p:nvSpPr>
        <p:spPr>
          <a:xfrm>
            <a:off x="78739" y="6562369"/>
            <a:ext cx="1558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6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6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7"/>
          <p:cNvSpPr txBox="1"/>
          <p:nvPr>
            <p:ph idx="11" type="ftr"/>
          </p:nvPr>
        </p:nvSpPr>
        <p:spPr>
          <a:xfrm>
            <a:off x="78739" y="6562369"/>
            <a:ext cx="1558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7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7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2"/>
          <p:cNvSpPr/>
          <p:nvPr/>
        </p:nvSpPr>
        <p:spPr>
          <a:xfrm>
            <a:off x="0" y="6463177"/>
            <a:ext cx="9144000" cy="394800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02"/>
          <p:cNvSpPr txBox="1"/>
          <p:nvPr>
            <p:ph type="title"/>
          </p:nvPr>
        </p:nvSpPr>
        <p:spPr>
          <a:xfrm>
            <a:off x="2901188" y="3045028"/>
            <a:ext cx="3341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02"/>
          <p:cNvSpPr txBox="1"/>
          <p:nvPr>
            <p:ph idx="1" type="body"/>
          </p:nvPr>
        </p:nvSpPr>
        <p:spPr>
          <a:xfrm>
            <a:off x="3493801" y="2057400"/>
            <a:ext cx="5046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2"/>
          <p:cNvSpPr txBox="1"/>
          <p:nvPr>
            <p:ph idx="11" type="ftr"/>
          </p:nvPr>
        </p:nvSpPr>
        <p:spPr>
          <a:xfrm>
            <a:off x="78739" y="6562369"/>
            <a:ext cx="15588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2"/>
          <p:cNvSpPr txBox="1"/>
          <p:nvPr>
            <p:ph idx="10" type="dt"/>
          </p:nvPr>
        </p:nvSpPr>
        <p:spPr>
          <a:xfrm>
            <a:off x="457200" y="6377940"/>
            <a:ext cx="2103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02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0555"/>
              </a:lnSpc>
              <a:spcBef>
                <a:spcPts val="0"/>
              </a:spcBef>
              <a:buNone/>
              <a:defRPr b="0" i="0" sz="1800" u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4.png"/><Relationship Id="rId6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6.png"/><Relationship Id="rId6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4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1.png"/><Relationship Id="rId6" Type="http://schemas.openxmlformats.org/officeDocument/2006/relationships/image" Target="../media/image4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46.png"/><Relationship Id="rId6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3.png"/><Relationship Id="rId6" Type="http://schemas.openxmlformats.org/officeDocument/2006/relationships/image" Target="../media/image4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40.png"/><Relationship Id="rId6" Type="http://schemas.openxmlformats.org/officeDocument/2006/relationships/image" Target="../media/image34.png"/><Relationship Id="rId7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9.png"/><Relationship Id="rId6" Type="http://schemas.openxmlformats.org/officeDocument/2006/relationships/image" Target="../media/image38.png"/><Relationship Id="rId7" Type="http://schemas.openxmlformats.org/officeDocument/2006/relationships/image" Target="../media/image3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44.png"/><Relationship Id="rId6" Type="http://schemas.openxmlformats.org/officeDocument/2006/relationships/image" Target="../media/image4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47.png"/><Relationship Id="rId6" Type="http://schemas.openxmlformats.org/officeDocument/2006/relationships/image" Target="../media/image90.png"/><Relationship Id="rId7" Type="http://schemas.openxmlformats.org/officeDocument/2006/relationships/image" Target="../media/image6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9.png"/><Relationship Id="rId4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48.png"/><Relationship Id="rId6" Type="http://schemas.openxmlformats.org/officeDocument/2006/relationships/image" Target="../media/image50.png"/><Relationship Id="rId7" Type="http://schemas.openxmlformats.org/officeDocument/2006/relationships/image" Target="../media/image61.png"/><Relationship Id="rId8" Type="http://schemas.openxmlformats.org/officeDocument/2006/relationships/image" Target="../media/image5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6.png"/><Relationship Id="rId6" Type="http://schemas.openxmlformats.org/officeDocument/2006/relationships/image" Target="../media/image58.png"/><Relationship Id="rId7" Type="http://schemas.openxmlformats.org/officeDocument/2006/relationships/image" Target="../media/image5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4.png"/><Relationship Id="rId6" Type="http://schemas.openxmlformats.org/officeDocument/2006/relationships/image" Target="../media/image64.png"/><Relationship Id="rId7" Type="http://schemas.openxmlformats.org/officeDocument/2006/relationships/image" Target="../media/image5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2.png"/><Relationship Id="rId6" Type="http://schemas.openxmlformats.org/officeDocument/2006/relationships/image" Target="../media/image63.png"/><Relationship Id="rId7" Type="http://schemas.openxmlformats.org/officeDocument/2006/relationships/image" Target="../media/image6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0.png"/><Relationship Id="rId6" Type="http://schemas.openxmlformats.org/officeDocument/2006/relationships/image" Target="../media/image6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3.png"/><Relationship Id="rId6" Type="http://schemas.openxmlformats.org/officeDocument/2006/relationships/image" Target="../media/image6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6.png"/><Relationship Id="rId6" Type="http://schemas.openxmlformats.org/officeDocument/2006/relationships/image" Target="../media/image91.png"/><Relationship Id="rId7" Type="http://schemas.openxmlformats.org/officeDocument/2006/relationships/image" Target="../media/image71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5.png"/><Relationship Id="rId6" Type="http://schemas.openxmlformats.org/officeDocument/2006/relationships/image" Target="../media/image7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3.png"/><Relationship Id="rId6" Type="http://schemas.openxmlformats.org/officeDocument/2006/relationships/image" Target="../media/image75.png"/><Relationship Id="rId7" Type="http://schemas.openxmlformats.org/officeDocument/2006/relationships/image" Target="../media/image7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4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0.png"/><Relationship Id="rId6" Type="http://schemas.openxmlformats.org/officeDocument/2006/relationships/image" Target="../media/image7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8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2.png"/><Relationship Id="rId6" Type="http://schemas.openxmlformats.org/officeDocument/2006/relationships/image" Target="../media/image108.png"/><Relationship Id="rId7" Type="http://schemas.openxmlformats.org/officeDocument/2006/relationships/image" Target="../media/image83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9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6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7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2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4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7.png"/><Relationship Id="rId6" Type="http://schemas.openxmlformats.org/officeDocument/2006/relationships/image" Target="../media/image100.png"/><Relationship Id="rId7" Type="http://schemas.openxmlformats.org/officeDocument/2006/relationships/image" Target="../media/image98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37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0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5.png"/><Relationship Id="rId6" Type="http://schemas.openxmlformats.org/officeDocument/2006/relationships/image" Target="../media/image9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2.png"/><Relationship Id="rId6" Type="http://schemas.openxmlformats.org/officeDocument/2006/relationships/image" Target="../media/image104.png"/><Relationship Id="rId7" Type="http://schemas.openxmlformats.org/officeDocument/2006/relationships/image" Target="../media/image106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07.png"/><Relationship Id="rId6" Type="http://schemas.openxmlformats.org/officeDocument/2006/relationships/image" Target="../media/image103.png"/><Relationship Id="rId7" Type="http://schemas.openxmlformats.org/officeDocument/2006/relationships/image" Target="../media/image109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3.png"/><Relationship Id="rId6" Type="http://schemas.openxmlformats.org/officeDocument/2006/relationships/image" Target="../media/image115.png"/><Relationship Id="rId7" Type="http://schemas.openxmlformats.org/officeDocument/2006/relationships/image" Target="../media/image1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2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6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17.png"/><Relationship Id="rId6" Type="http://schemas.openxmlformats.org/officeDocument/2006/relationships/image" Target="../media/image118.png"/><Relationship Id="rId7" Type="http://schemas.openxmlformats.org/officeDocument/2006/relationships/image" Target="../media/image1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4" name="Google Shape;54;p1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5" name="Google Shape;55;p1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" name="Google Shape;58;p11"/>
          <p:cNvSpPr txBox="1"/>
          <p:nvPr/>
        </p:nvSpPr>
        <p:spPr>
          <a:xfrm>
            <a:off x="3581401" y="6553200"/>
            <a:ext cx="5410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1"/>
          <p:cNvSpPr/>
          <p:nvPr/>
        </p:nvSpPr>
        <p:spPr>
          <a:xfrm>
            <a:off x="193550" y="762000"/>
            <a:ext cx="8714400" cy="56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Reusability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an important feature of OOPC. C++ strongly supports the concept of reusability.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Reusing existing code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saves time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money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increases a program’s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mechanism of deriving a new class from an old one is called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inheritance /derivation / extending classes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old class is referred to as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 class/superclass/parent class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The new class is called the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derived class /subclass/child class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 and Accessibility</a:t>
            </a:r>
            <a:endParaRPr/>
          </a:p>
        </p:txBody>
      </p:sp>
      <p:sp>
        <p:nvSpPr>
          <p:cNvPr id="206" name="Google Shape;206;p20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7" name="Google Shape;207;p2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208" name="Google Shape;208;p2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11" name="Google Shape;211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7" y="990600"/>
            <a:ext cx="8950452" cy="33701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4434743"/>
            <a:ext cx="9144000" cy="210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1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Private Member Inheritable </a:t>
            </a:r>
            <a:endParaRPr/>
          </a:p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0" name="Google Shape;220;p2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221" name="Google Shape;221;p2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21"/>
          <p:cNvSpPr/>
          <p:nvPr/>
        </p:nvSpPr>
        <p:spPr>
          <a:xfrm>
            <a:off x="1" y="762000"/>
            <a:ext cx="4349494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keywords private, protected and public may appear in any order and any number of times.</a:t>
            </a:r>
            <a:endParaRPr/>
          </a:p>
        </p:txBody>
      </p:sp>
      <p:pic>
        <p:nvPicPr>
          <p:cNvPr id="225" name="Google Shape;225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36543" y="3310872"/>
            <a:ext cx="1927514" cy="223076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1"/>
          <p:cNvSpPr/>
          <p:nvPr/>
        </p:nvSpPr>
        <p:spPr>
          <a:xfrm>
            <a:off x="4618734" y="762000"/>
            <a:ext cx="448411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the normal practice is to use them as follows:</a:t>
            </a:r>
            <a:endParaRPr/>
          </a:p>
        </p:txBody>
      </p:sp>
      <p:pic>
        <p:nvPicPr>
          <p:cNvPr id="227" name="Google Shape;227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43450" y="2908906"/>
            <a:ext cx="4400550" cy="263272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1"/>
          <p:cNvSpPr/>
          <p:nvPr/>
        </p:nvSpPr>
        <p:spPr>
          <a:xfrm>
            <a:off x="193547" y="5322607"/>
            <a:ext cx="8921495" cy="1230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It is also possible to inherit base class in protected mode 	(known as protected derivation)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2"/>
          <p:cNvSpPr txBox="1"/>
          <p:nvPr>
            <p:ph type="title"/>
          </p:nvPr>
        </p:nvSpPr>
        <p:spPr>
          <a:xfrm>
            <a:off x="-1" y="129286"/>
            <a:ext cx="9143999" cy="6117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Effect of inheritance on visibility of members</a:t>
            </a:r>
            <a:endParaRPr/>
          </a:p>
        </p:txBody>
      </p:sp>
      <p:sp>
        <p:nvSpPr>
          <p:cNvPr id="235" name="Google Shape;235;p22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6" name="Google Shape;236;p2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237" name="Google Shape;237;p2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0" name="Google Shape;24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13914"/>
            <a:ext cx="9143999" cy="5322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3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Visibility of inherited members</a:t>
            </a:r>
            <a:endParaRPr/>
          </a:p>
        </p:txBody>
      </p:sp>
      <p:sp>
        <p:nvSpPr>
          <p:cNvPr id="247" name="Google Shape;247;p23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48" name="Google Shape;248;p2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249" name="Google Shape;249;p2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52" name="Google Shape;25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6" y="990600"/>
            <a:ext cx="8798053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/>
          <p:nvPr/>
        </p:nvSpPr>
        <p:spPr>
          <a:xfrm>
            <a:off x="193547" y="3875544"/>
            <a:ext cx="871435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Note: 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derived class doesn’t inherit access to private 	data members. However, it does inherit a full 	parent object, which contains any private 	members which that class declares.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9" name="Google Shape;2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143999" cy="6323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5" name="Google Shape;26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82" y="0"/>
            <a:ext cx="4551218" cy="6442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76200"/>
            <a:ext cx="43434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47" y="76200"/>
            <a:ext cx="8798053" cy="6324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7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Access Control to Data Members</a:t>
            </a:r>
            <a:endParaRPr/>
          </a:p>
        </p:txBody>
      </p:sp>
      <p:sp>
        <p:nvSpPr>
          <p:cNvPr id="279" name="Google Shape;279;p27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80" name="Google Shape;280;p2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281" name="Google Shape;281;p2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7"/>
          <p:cNvSpPr/>
          <p:nvPr/>
        </p:nvSpPr>
        <p:spPr>
          <a:xfrm>
            <a:off x="193547" y="979944"/>
            <a:ext cx="871435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 that can have access to the private and protected members of a class:</a:t>
            </a:r>
            <a:endParaRPr/>
          </a:p>
          <a:p>
            <a:pPr indent="-4572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that is a friend of the class.</a:t>
            </a:r>
            <a:endParaRPr/>
          </a:p>
          <a:p>
            <a:pPr indent="-4572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member function of a class that is a friend of the class.</a:t>
            </a:r>
            <a:endParaRPr/>
          </a:p>
          <a:p>
            <a:pPr indent="-4572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member function of a derived class.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8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Access Control to Data Members</a:t>
            </a:r>
            <a:endParaRPr/>
          </a:p>
        </p:txBody>
      </p:sp>
      <p:sp>
        <p:nvSpPr>
          <p:cNvPr id="291" name="Google Shape;291;p28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92" name="Google Shape;292;p2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293" name="Google Shape;293;p2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96" name="Google Shape;29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7" y="1013913"/>
            <a:ext cx="8714359" cy="53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inheritance: public derivation</a:t>
            </a:r>
            <a:endParaRPr/>
          </a:p>
        </p:txBody>
      </p:sp>
      <p:sp>
        <p:nvSpPr>
          <p:cNvPr id="303" name="Google Shape;303;p29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04" name="Google Shape;304;p2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05" name="Google Shape;305;p2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8" name="Google Shape;30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7" y="955964"/>
            <a:ext cx="2854453" cy="540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38600" y="1013913"/>
            <a:ext cx="4952583" cy="54630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7" name="Google Shape;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547" y="1752600"/>
            <a:ext cx="8798053" cy="469097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/>
          <p:nvPr/>
        </p:nvSpPr>
        <p:spPr>
          <a:xfrm>
            <a:off x="193547" y="685800"/>
            <a:ext cx="8714359" cy="11430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80"/>
              <a:buFont typeface="Noto Sans Symbols"/>
              <a:buChar char="⮚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derived class inherits some or all of the traits from the base class.</a:t>
            </a:r>
            <a:endParaRPr/>
          </a:p>
        </p:txBody>
      </p:sp>
      <p:grpSp>
        <p:nvGrpSpPr>
          <p:cNvPr id="69" name="Google Shape;69;p1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grpSp>
          <p:nvGrpSpPr>
            <p:cNvPr id="70" name="Google Shape;70;p12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71" name="Google Shape;71;p12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4" name="Google Shape;74;p12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0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inheritance: public derivation</a:t>
            </a:r>
            <a:endParaRPr/>
          </a:p>
        </p:txBody>
      </p:sp>
      <p:sp>
        <p:nvSpPr>
          <p:cNvPr id="316" name="Google Shape;316;p30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17" name="Google Shape;317;p3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18" name="Google Shape;318;p3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2869" y="1013912"/>
            <a:ext cx="2740258" cy="424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33268" y="1600200"/>
            <a:ext cx="1128713" cy="2757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1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inheritance: private derivation</a:t>
            </a:r>
            <a:endParaRPr/>
          </a:p>
        </p:txBody>
      </p:sp>
      <p:sp>
        <p:nvSpPr>
          <p:cNvPr id="329" name="Google Shape;329;p31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0" name="Google Shape;330;p3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31" name="Google Shape;331;p3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34" name="Google Shape;33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6785" y="1020840"/>
            <a:ext cx="3003615" cy="53793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0" y="960341"/>
            <a:ext cx="5327072" cy="549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2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Single inheritance: private derivation</a:t>
            </a:r>
            <a:endParaRPr/>
          </a:p>
        </p:txBody>
      </p:sp>
      <p:sp>
        <p:nvSpPr>
          <p:cNvPr id="342" name="Google Shape;342;p32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43" name="Google Shape;343;p3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44" name="Google Shape;344;p3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3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3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47" name="Google Shape;347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6" y="1219200"/>
            <a:ext cx="3083053" cy="419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05400" y="2209800"/>
            <a:ext cx="3209731" cy="1843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33"/>
          <p:cNvSpPr txBox="1"/>
          <p:nvPr>
            <p:ph type="title"/>
          </p:nvPr>
        </p:nvSpPr>
        <p:spPr>
          <a:xfrm>
            <a:off x="193546" y="129286"/>
            <a:ext cx="8950453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:Single Inheritance</a:t>
            </a:r>
            <a:endParaRPr/>
          </a:p>
        </p:txBody>
      </p:sp>
      <p:sp>
        <p:nvSpPr>
          <p:cNvPr id="355" name="Google Shape;355;p33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33"/>
          <p:cNvSpPr txBox="1"/>
          <p:nvPr/>
        </p:nvSpPr>
        <p:spPr>
          <a:xfrm>
            <a:off x="248193" y="910858"/>
            <a:ext cx="8708353" cy="4014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 Class Vegetable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data member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Color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member function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getdata()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takes color as an input and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putdata()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print the color as an output. Vegetable Class has one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subclass named Tomato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data members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weight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size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member function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gtdata()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takes weight and size as an input and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ptdata()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prints weight and size as output. Write a C++ Program which inherits the data of Vegetable class in Tomato class using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Single Inheritance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357" name="Google Shape;357;p3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58" name="Google Shape;358;p3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34"/>
          <p:cNvSpPr txBox="1"/>
          <p:nvPr>
            <p:ph type="title"/>
          </p:nvPr>
        </p:nvSpPr>
        <p:spPr>
          <a:xfrm>
            <a:off x="193546" y="129286"/>
            <a:ext cx="8950453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:Single Inheritance</a:t>
            </a:r>
            <a:endParaRPr/>
          </a:p>
        </p:txBody>
      </p:sp>
      <p:sp>
        <p:nvSpPr>
          <p:cNvPr id="367" name="Google Shape;367;p34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68" name="Google Shape;368;p3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69" name="Google Shape;369;p3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3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3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2" name="Google Shape;372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6" y="1034694"/>
            <a:ext cx="8112254" cy="506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5"/>
          <p:cNvSpPr txBox="1"/>
          <p:nvPr>
            <p:ph type="title"/>
          </p:nvPr>
        </p:nvSpPr>
        <p:spPr>
          <a:xfrm>
            <a:off x="193546" y="129286"/>
            <a:ext cx="8950453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:Single Inheritance</a:t>
            </a:r>
            <a:endParaRPr/>
          </a:p>
        </p:txBody>
      </p:sp>
      <p:sp>
        <p:nvSpPr>
          <p:cNvPr id="379" name="Google Shape;379;p35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80" name="Google Shape;380;p3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81" name="Google Shape;381;p3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3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3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84" name="Google Shape;384;p3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771525"/>
            <a:ext cx="8953499" cy="570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57125" y="4699087"/>
            <a:ext cx="5696793" cy="116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6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  inheritance</a:t>
            </a:r>
            <a:endParaRPr/>
          </a:p>
        </p:txBody>
      </p:sp>
      <p:sp>
        <p:nvSpPr>
          <p:cNvPr id="392" name="Google Shape;392;p36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3" name="Google Shape;393;p3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394" name="Google Shape;394;p3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3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3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7" name="Google Shape;397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10199" y="1166220"/>
            <a:ext cx="3733799" cy="432018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6"/>
          <p:cNvSpPr/>
          <p:nvPr/>
        </p:nvSpPr>
        <p:spPr>
          <a:xfrm>
            <a:off x="193547" y="1126153"/>
            <a:ext cx="4378453" cy="489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A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serves as a base class for the derived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B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in turn serves as a base class for the derived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C.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B is known as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intermediate base class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it provides a link for the inheritance between A and C.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⮚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chain ABC is known as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inheritance path.</a:t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>
            <a:off x="193547" y="5920251"/>
            <a:ext cx="8714359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process can be extended to any number of levels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7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  inheritance</a:t>
            </a:r>
            <a:endParaRPr/>
          </a:p>
        </p:txBody>
      </p:sp>
      <p:sp>
        <p:nvSpPr>
          <p:cNvPr id="406" name="Google Shape;406;p37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7" name="Google Shape;407;p3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08" name="Google Shape;408;p3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11" name="Google Shape;411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5838" y="1020840"/>
            <a:ext cx="4329962" cy="4846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48200" y="990600"/>
            <a:ext cx="4495800" cy="5458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8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Multilevel  inheritance</a:t>
            </a:r>
            <a:endParaRPr/>
          </a:p>
        </p:txBody>
      </p:sp>
      <p:sp>
        <p:nvSpPr>
          <p:cNvPr id="419" name="Google Shape;419;p38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0" name="Google Shape;420;p3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21" name="Google Shape;421;p3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24" name="Google Shape;424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5424" y="992126"/>
            <a:ext cx="7165975" cy="54499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p3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38929" y="4539127"/>
            <a:ext cx="3195638" cy="125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9"/>
          <p:cNvSpPr txBox="1"/>
          <p:nvPr>
            <p:ph type="title"/>
          </p:nvPr>
        </p:nvSpPr>
        <p:spPr>
          <a:xfrm>
            <a:off x="193546" y="129286"/>
            <a:ext cx="8950453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 Multilevel Inheritance</a:t>
            </a:r>
            <a:endParaRPr/>
          </a:p>
        </p:txBody>
      </p:sp>
      <p:sp>
        <p:nvSpPr>
          <p:cNvPr id="432" name="Google Shape;432;p39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3" name="Google Shape;433;p39"/>
          <p:cNvSpPr txBox="1"/>
          <p:nvPr/>
        </p:nvSpPr>
        <p:spPr>
          <a:xfrm>
            <a:off x="248193" y="910858"/>
            <a:ext cx="8708353" cy="4876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52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shape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data member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shape_name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member function to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shape_name. Derive a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Circle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is inherited publicly from class shape and having data members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radius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 circle and member function to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radius of a circle. Derive a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Area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is inherited publicly from Class Circle and having data members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area_of_circle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member function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display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() which displays area of a circle. Use object of class Area in main () function and get and display all the information.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concepts of </a:t>
            </a: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Multilevel Inheritance.</a:t>
            </a:r>
            <a:endParaRPr/>
          </a:p>
        </p:txBody>
      </p:sp>
      <p:grpSp>
        <p:nvGrpSpPr>
          <p:cNvPr id="434" name="Google Shape;434;p3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35" name="Google Shape;435;p3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3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Inheritance</a:t>
            </a:r>
            <a:endParaRPr/>
          </a:p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2" name="Google Shape;82;p1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3" name="Google Shape;83;p1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" name="Google Shape;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201" y="1119107"/>
            <a:ext cx="7305804" cy="451969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13"/>
          <p:cNvGrpSpPr/>
          <p:nvPr/>
        </p:nvGrpSpPr>
        <p:grpSpPr>
          <a:xfrm>
            <a:off x="16573" y="6434327"/>
            <a:ext cx="9144000" cy="423671"/>
            <a:chOff x="0" y="6434328"/>
            <a:chExt cx="9144000" cy="423671"/>
          </a:xfrm>
        </p:grpSpPr>
        <p:sp>
          <p:nvSpPr>
            <p:cNvPr id="88" name="Google Shape;88;p1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0" y="6433816"/>
            <a:ext cx="9144000" cy="423671"/>
            <a:chOff x="0" y="6434328"/>
            <a:chExt cx="9144000" cy="423671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3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" name="Google Shape;96;p13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0"/>
          <p:cNvSpPr txBox="1"/>
          <p:nvPr>
            <p:ph type="title"/>
          </p:nvPr>
        </p:nvSpPr>
        <p:spPr>
          <a:xfrm>
            <a:off x="193546" y="129286"/>
            <a:ext cx="8950453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 Multilevel Inheritance</a:t>
            </a:r>
            <a:endParaRPr/>
          </a:p>
        </p:txBody>
      </p:sp>
      <p:sp>
        <p:nvSpPr>
          <p:cNvPr id="444" name="Google Shape;444;p40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45" name="Google Shape;445;p4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46" name="Google Shape;446;p4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49" name="Google Shape;449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7401" y="1013913"/>
            <a:ext cx="7377582" cy="4777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1"/>
          <p:cNvSpPr txBox="1"/>
          <p:nvPr>
            <p:ph type="title"/>
          </p:nvPr>
        </p:nvSpPr>
        <p:spPr>
          <a:xfrm>
            <a:off x="193546" y="129286"/>
            <a:ext cx="8950453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 Multilevel Inheritance</a:t>
            </a:r>
            <a:endParaRPr/>
          </a:p>
        </p:txBody>
      </p:sp>
      <p:sp>
        <p:nvSpPr>
          <p:cNvPr id="455" name="Google Shape;455;p41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56" name="Google Shape;456;p4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57" name="Google Shape;457;p4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60" name="Google Shape;460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003" y="899678"/>
            <a:ext cx="6743700" cy="556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629400" y="914919"/>
            <a:ext cx="2500744" cy="2666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750" y="4267200"/>
            <a:ext cx="5429250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42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Inheritance</a:t>
            </a:r>
            <a:endParaRPr/>
          </a:p>
        </p:txBody>
      </p:sp>
      <p:sp>
        <p:nvSpPr>
          <p:cNvPr id="469" name="Google Shape;469;p42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70" name="Google Shape;470;p4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71" name="Google Shape;471;p4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4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4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4" name="Google Shape;474;p42"/>
          <p:cNvSpPr/>
          <p:nvPr/>
        </p:nvSpPr>
        <p:spPr>
          <a:xfrm>
            <a:off x="193547" y="979944"/>
            <a:ext cx="871435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 can inherit the attributes of two or more classes is known as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multiple inheritance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allows us to combine the features of several existing classes as a starting point for defining new classes.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like a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inheriting the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physical features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one parent and the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intelligence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another.</a:t>
            </a:r>
            <a:endParaRPr/>
          </a:p>
        </p:txBody>
      </p:sp>
      <p:pic>
        <p:nvPicPr>
          <p:cNvPr id="475" name="Google Shape;47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74982" y="4964084"/>
            <a:ext cx="6651236" cy="137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3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Multiple Inheritance</a:t>
            </a:r>
            <a:endParaRPr/>
          </a:p>
        </p:txBody>
      </p:sp>
      <p:sp>
        <p:nvSpPr>
          <p:cNvPr id="482" name="Google Shape;482;p43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83" name="Google Shape;483;p4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84" name="Google Shape;484;p4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4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4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87" name="Google Shape;487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6" y="964851"/>
            <a:ext cx="3997454" cy="5498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72000" y="969553"/>
            <a:ext cx="4505325" cy="543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4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765473" y="5031785"/>
            <a:ext cx="1135506" cy="1031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44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Ambiguity Resolution in Inheritance</a:t>
            </a:r>
            <a:endParaRPr/>
          </a:p>
        </p:txBody>
      </p:sp>
      <p:sp>
        <p:nvSpPr>
          <p:cNvPr id="496" name="Google Shape;496;p44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97" name="Google Shape;497;p4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498" name="Google Shape;498;p4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1" name="Google Shape;501;p44"/>
          <p:cNvSpPr/>
          <p:nvPr/>
        </p:nvSpPr>
        <p:spPr>
          <a:xfrm>
            <a:off x="193547" y="979944"/>
            <a:ext cx="871435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Ambiguity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may arise in inheritance application, when 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in derived class overrides the inherited function.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call to function with same name in base class and derived class by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derived class object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invoke function defined in derived class only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we may invoke the function defined in base class by using the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scope resolution operator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45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Ambiguity Resolution in Inheritance</a:t>
            </a:r>
            <a:endParaRPr/>
          </a:p>
        </p:txBody>
      </p:sp>
      <p:sp>
        <p:nvSpPr>
          <p:cNvPr id="508" name="Google Shape;508;p45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9" name="Google Shape;509;p4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10" name="Google Shape;510;p4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13" name="Google Shape;513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910" y="965162"/>
            <a:ext cx="6775290" cy="5498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93110" y="2819399"/>
            <a:ext cx="1506821" cy="1226983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45"/>
          <p:cNvSpPr txBox="1"/>
          <p:nvPr/>
        </p:nvSpPr>
        <p:spPr>
          <a:xfrm>
            <a:off x="2702534" y="839464"/>
            <a:ext cx="322844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Single Inheritance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46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Ambiguity Resolution in Inheritance</a:t>
            </a:r>
            <a:endParaRPr/>
          </a:p>
        </p:txBody>
      </p:sp>
      <p:sp>
        <p:nvSpPr>
          <p:cNvPr id="522" name="Google Shape;522;p46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23" name="Google Shape;523;p4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24" name="Google Shape;524;p4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7" name="Google Shape;527;p46"/>
          <p:cNvSpPr/>
          <p:nvPr/>
        </p:nvSpPr>
        <p:spPr>
          <a:xfrm>
            <a:off x="193547" y="979944"/>
            <a:ext cx="871435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may also face a problem in using the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multiple inheritance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when a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function with the same name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appears in more than one base class.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solve this problem by defining a named instance within derived class, using the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class resolution operator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the function.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7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Ambiguity Resolution in Inheritance</a:t>
            </a:r>
            <a:endParaRPr/>
          </a:p>
        </p:txBody>
      </p:sp>
      <p:sp>
        <p:nvSpPr>
          <p:cNvPr id="534" name="Google Shape;534;p47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35" name="Google Shape;535;p4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36" name="Google Shape;536;p4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4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4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39" name="Google Shape;539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7" y="1274525"/>
            <a:ext cx="4226053" cy="45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1274525"/>
            <a:ext cx="3920420" cy="45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4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89850" y="5895975"/>
            <a:ext cx="1564298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47"/>
          <p:cNvSpPr txBox="1"/>
          <p:nvPr/>
        </p:nvSpPr>
        <p:spPr>
          <a:xfrm>
            <a:off x="2702534" y="839464"/>
            <a:ext cx="36083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 Multiple Inheritance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4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48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in Derived Classes</a:t>
            </a:r>
            <a:endParaRPr/>
          </a:p>
        </p:txBody>
      </p:sp>
      <p:sp>
        <p:nvSpPr>
          <p:cNvPr id="549" name="Google Shape;549;p48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50" name="Google Shape;550;p4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51" name="Google Shape;551;p4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4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4" name="Google Shape;554;p4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5" name="Google Shape;555;p48"/>
          <p:cNvSpPr/>
          <p:nvPr/>
        </p:nvSpPr>
        <p:spPr>
          <a:xfrm>
            <a:off x="193547" y="979944"/>
            <a:ext cx="8714359" cy="3257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know that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constructor is invoked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implicitly when an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object is created</a:t>
            </a:r>
            <a:endParaRPr/>
          </a:p>
          <a:p>
            <a:pPr indent="-28829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None/>
            </a:pPr>
            <a:r>
              <a:t/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inheritance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when we create object of derived class, what will happen?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9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in Derived Classes</a:t>
            </a:r>
            <a:endParaRPr/>
          </a:p>
        </p:txBody>
      </p:sp>
      <p:sp>
        <p:nvSpPr>
          <p:cNvPr id="562" name="Google Shape;562;p49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63" name="Google Shape;563;p4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64" name="Google Shape;564;p4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67" name="Google Shape;567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0022" y="929777"/>
            <a:ext cx="8617884" cy="550455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9"/>
          <p:cNvSpPr txBox="1"/>
          <p:nvPr/>
        </p:nvSpPr>
        <p:spPr>
          <a:xfrm>
            <a:off x="1600200" y="849124"/>
            <a:ext cx="6632457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Compiler’s Default Constructor in case of inheritance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Inheritance</a:t>
            </a:r>
            <a:endParaRPr/>
          </a:p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" name="Google Shape;104;p1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05" name="Google Shape;105;p1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8" name="Google Shape;108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400" y="1027768"/>
            <a:ext cx="8229600" cy="53378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14"/>
          <p:cNvGrpSpPr/>
          <p:nvPr/>
        </p:nvGrpSpPr>
        <p:grpSpPr>
          <a:xfrm>
            <a:off x="-1" y="6455409"/>
            <a:ext cx="9144000" cy="423671"/>
            <a:chOff x="0" y="6434328"/>
            <a:chExt cx="9144000" cy="423671"/>
          </a:xfrm>
        </p:grpSpPr>
        <p:grpSp>
          <p:nvGrpSpPr>
            <p:cNvPr id="110" name="Google Shape;110;p14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11" name="Google Shape;111;p14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4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4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4" name="Google Shape;114;p14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5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50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in Derived Classes</a:t>
            </a:r>
            <a:endParaRPr/>
          </a:p>
        </p:txBody>
      </p:sp>
      <p:sp>
        <p:nvSpPr>
          <p:cNvPr id="575" name="Google Shape;575;p50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6" name="Google Shape;576;p5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50"/>
          <p:cNvSpPr txBox="1"/>
          <p:nvPr/>
        </p:nvSpPr>
        <p:spPr>
          <a:xfrm>
            <a:off x="1600200" y="849124"/>
            <a:ext cx="6084230" cy="4462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User’s Default Constructor in case of inheritance</a:t>
            </a:r>
            <a:endParaRPr/>
          </a:p>
        </p:txBody>
      </p:sp>
      <p:pic>
        <p:nvPicPr>
          <p:cNvPr id="578" name="Google Shape;578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620" y="1274618"/>
            <a:ext cx="7738180" cy="5125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49664" y="5410200"/>
            <a:ext cx="4404254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5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51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in Derived Classes</a:t>
            </a:r>
            <a:endParaRPr/>
          </a:p>
        </p:txBody>
      </p:sp>
      <p:sp>
        <p:nvSpPr>
          <p:cNvPr id="586" name="Google Shape;586;p51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87" name="Google Shape;587;p5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588" name="Google Shape;588;p5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5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5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" name="Google Shape;591;p5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2" name="Google Shape;592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1228725"/>
            <a:ext cx="8839200" cy="5248275"/>
          </a:xfrm>
          <a:prstGeom prst="rect">
            <a:avLst/>
          </a:prstGeom>
          <a:noFill/>
          <a:ln>
            <a:noFill/>
          </a:ln>
        </p:spPr>
      </p:pic>
      <p:sp>
        <p:nvSpPr>
          <p:cNvPr id="593" name="Google Shape;593;p51"/>
          <p:cNvSpPr txBox="1"/>
          <p:nvPr/>
        </p:nvSpPr>
        <p:spPr>
          <a:xfrm>
            <a:off x="1828800" y="957923"/>
            <a:ext cx="7162800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long as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base class constructor takes any arguments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derived class need not have a constructor function.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However, if any 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base class contains a constructor with one or more arguments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then it is mandatory  for the derived class to </a:t>
            </a: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a constructor, call base class’s constructor explicitly and pass the arguments to the base class constructors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9" name="Google Shape;599;p52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in Derived Classes</a:t>
            </a:r>
            <a:endParaRPr/>
          </a:p>
        </p:txBody>
      </p:sp>
      <p:sp>
        <p:nvSpPr>
          <p:cNvPr id="600" name="Google Shape;600;p52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01" name="Google Shape;601;p5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602" name="Google Shape;602;p5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5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5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5" name="Google Shape;605;p5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06" name="Google Shape;606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7" y="937142"/>
            <a:ext cx="2124075" cy="550497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5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21735" y="944069"/>
            <a:ext cx="2733675" cy="385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036252" y="957226"/>
            <a:ext cx="2962275" cy="5214974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2"/>
          <p:cNvSpPr txBox="1"/>
          <p:nvPr/>
        </p:nvSpPr>
        <p:spPr>
          <a:xfrm>
            <a:off x="77170" y="957226"/>
            <a:ext cx="2361230" cy="5484886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610" name="Google Shape;610;p5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19600" y="5181600"/>
            <a:ext cx="685800" cy="645458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52"/>
          <p:cNvSpPr txBox="1"/>
          <p:nvPr/>
        </p:nvSpPr>
        <p:spPr>
          <a:xfrm>
            <a:off x="3124199" y="957224"/>
            <a:ext cx="5874327" cy="5456744"/>
          </a:xfrm>
          <a:prstGeom prst="rect">
            <a:avLst/>
          </a:prstGeom>
          <a:noFill/>
          <a:ln cap="flat" cmpd="sng" w="9525">
            <a:solidFill>
              <a:srgbClr val="FF66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53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in Derived Classes</a:t>
            </a:r>
            <a:endParaRPr/>
          </a:p>
        </p:txBody>
      </p:sp>
      <p:sp>
        <p:nvSpPr>
          <p:cNvPr id="618" name="Google Shape;618;p53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19" name="Google Shape;619;p5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620" name="Google Shape;620;p5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5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5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3" name="Google Shape;623;p53"/>
          <p:cNvSpPr txBox="1"/>
          <p:nvPr/>
        </p:nvSpPr>
        <p:spPr>
          <a:xfrm>
            <a:off x="6397625" y="6553200"/>
            <a:ext cx="25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5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5" name="Google Shape;62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013913"/>
            <a:ext cx="2826327" cy="53862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5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71800" y="1027766"/>
            <a:ext cx="6172200" cy="430623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5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81800" y="3581400"/>
            <a:ext cx="1371601" cy="881744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53"/>
          <p:cNvSpPr txBox="1"/>
          <p:nvPr/>
        </p:nvSpPr>
        <p:spPr>
          <a:xfrm>
            <a:off x="2882071" y="5276671"/>
            <a:ext cx="61095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of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multiple inheritance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base class are constructed in the order in which they appear in the declaration of the derived class.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54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in Derived Classes</a:t>
            </a:r>
            <a:endParaRPr/>
          </a:p>
        </p:txBody>
      </p:sp>
      <p:sp>
        <p:nvSpPr>
          <p:cNvPr id="635" name="Google Shape;635;p54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36" name="Google Shape;636;p5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637" name="Google Shape;637;p5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8" name="Google Shape;638;p5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9" name="Google Shape;639;p5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40" name="Google Shape;640;p54"/>
          <p:cNvSpPr txBox="1"/>
          <p:nvPr/>
        </p:nvSpPr>
        <p:spPr>
          <a:xfrm>
            <a:off x="6397625" y="6553200"/>
            <a:ext cx="25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54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2" name="Google Shape;642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" y="962025"/>
            <a:ext cx="3952875" cy="5472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3" name="Google Shape;643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03122" y="1027016"/>
            <a:ext cx="4933950" cy="4230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4" name="Google Shape;644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20054" y="2845534"/>
            <a:ext cx="1057275" cy="1705282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54"/>
          <p:cNvSpPr txBox="1"/>
          <p:nvPr/>
        </p:nvSpPr>
        <p:spPr>
          <a:xfrm>
            <a:off x="3581400" y="5276671"/>
            <a:ext cx="5410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case of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multilevel inheritance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constructors will be executed in the order of inheritance.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55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in Derived Classes</a:t>
            </a:r>
            <a:endParaRPr/>
          </a:p>
        </p:txBody>
      </p:sp>
      <p:sp>
        <p:nvSpPr>
          <p:cNvPr id="652" name="Google Shape;652;p55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53" name="Google Shape;653;p5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654" name="Google Shape;654;p5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5" name="Google Shape;655;p5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6" name="Google Shape;656;p5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57" name="Google Shape;657;p55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8" name="Google Shape;658;p55"/>
          <p:cNvSpPr txBox="1"/>
          <p:nvPr/>
        </p:nvSpPr>
        <p:spPr>
          <a:xfrm>
            <a:off x="172764" y="1013913"/>
            <a:ext cx="8735141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constructors for virtual base classes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invoked before any non-virtual base classes.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there are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multiple virtual base classes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they are invoked in the order in which they are declared. Any non-virtual bases are then constructed before the derived class constructor is executed.</a:t>
            </a:r>
            <a:endParaRPr/>
          </a:p>
          <a:p>
            <a:pPr indent="-17145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59" name="Google Shape;659;p55"/>
          <p:cNvGraphicFramePr/>
          <p:nvPr/>
        </p:nvGraphicFramePr>
        <p:xfrm>
          <a:off x="269240" y="34879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{445220C4-CBE5-4D5C-9386-8A0C49325CAA}</a:tableStyleId>
              </a:tblPr>
              <a:tblGrid>
                <a:gridCol w="4319325"/>
                <a:gridCol w="4319325"/>
              </a:tblGrid>
              <a:tr h="466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>
                          <a:solidFill>
                            <a:srgbClr val="0070C0"/>
                          </a:solidFill>
                        </a:rPr>
                        <a:t>Method of inheritance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500" u="none" cap="none" strike="noStrike">
                          <a:solidFill>
                            <a:srgbClr val="0070C0"/>
                          </a:solidFill>
                        </a:rPr>
                        <a:t>   Order of execution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7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A(); base constructor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B();</a:t>
                      </a:r>
                      <a:r>
                        <a:rPr lang="en-US" sz="1800"/>
                        <a:t> derived </a:t>
                      </a:r>
                      <a:r>
                        <a:rPr lang="en-US" sz="1800"/>
                        <a:t>constructor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0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B(); base(first)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C();</a:t>
                      </a:r>
                      <a:r>
                        <a:rPr lang="en-US" sz="1800"/>
                        <a:t> base(second)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A(); derived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03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C()</a:t>
                      </a:r>
                      <a:r>
                        <a:rPr lang="en-US" sz="1800"/>
                        <a:t> ; virtual base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B(); ordinary base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     A(); derived</a:t>
                      </a:r>
                      <a:endParaRPr sz="18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660" name="Google Shape;660;p55"/>
          <p:cNvGrpSpPr/>
          <p:nvPr/>
        </p:nvGrpSpPr>
        <p:grpSpPr>
          <a:xfrm>
            <a:off x="255384" y="4009290"/>
            <a:ext cx="4316616" cy="2432822"/>
            <a:chOff x="255384" y="4009290"/>
            <a:chExt cx="4316616" cy="2432822"/>
          </a:xfrm>
        </p:grpSpPr>
        <p:pic>
          <p:nvPicPr>
            <p:cNvPr id="661" name="Google Shape;661;p5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69239" y="4801325"/>
              <a:ext cx="4302761" cy="820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2" name="Google Shape;662;p5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55384" y="5621932"/>
              <a:ext cx="4316616" cy="820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3" name="Google Shape;663;p5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69238" y="4009290"/>
              <a:ext cx="4302762" cy="83805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5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9" name="Google Shape;669;p56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in Derived Classes</a:t>
            </a:r>
            <a:endParaRPr/>
          </a:p>
        </p:txBody>
      </p:sp>
      <p:sp>
        <p:nvSpPr>
          <p:cNvPr id="670" name="Google Shape;670;p56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1" name="Google Shape;671;p5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672" name="Google Shape;672;p5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5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5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5" name="Google Shape;675;p56"/>
          <p:cNvSpPr txBox="1"/>
          <p:nvPr/>
        </p:nvSpPr>
        <p:spPr>
          <a:xfrm>
            <a:off x="6397625" y="6553200"/>
            <a:ext cx="25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5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7" name="Google Shape;677;p56"/>
          <p:cNvSpPr txBox="1"/>
          <p:nvPr/>
        </p:nvSpPr>
        <p:spPr>
          <a:xfrm>
            <a:off x="172764" y="1013913"/>
            <a:ext cx="8735100" cy="54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supports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another method of initializing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class objects.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method uses what is known as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initialization list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the constructor function.</a:t>
            </a:r>
            <a:endParaRPr/>
          </a:p>
          <a:p>
            <a:pPr indent="-17145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initialization-section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provide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values to the base constructor and also to initialize its own class members.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use either/both section(assignment as well as initialization) to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initialize the data members of the constructor.</a:t>
            </a:r>
            <a:endParaRPr/>
          </a:p>
        </p:txBody>
      </p:sp>
      <p:pic>
        <p:nvPicPr>
          <p:cNvPr id="678" name="Google Shape;678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95521" y="2844441"/>
            <a:ext cx="7010157" cy="1117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4" name="Google Shape;684;p57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Constructors in Derived Classes</a:t>
            </a:r>
            <a:endParaRPr/>
          </a:p>
        </p:txBody>
      </p:sp>
      <p:sp>
        <p:nvSpPr>
          <p:cNvPr id="685" name="Google Shape;685;p57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86" name="Google Shape;686;p5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687" name="Google Shape;687;p5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5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5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0" name="Google Shape;690;p57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691" name="Google Shape;691;p5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2" name="Google Shape;692;p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6620" y="1013913"/>
            <a:ext cx="3360144" cy="3733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3" name="Google Shape;693;p57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sp>
          <p:nvSpPr>
            <p:cNvPr id="694" name="Google Shape;694;p5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5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5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5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58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Destructor in inheritance</a:t>
            </a:r>
            <a:endParaRPr/>
          </a:p>
        </p:txBody>
      </p:sp>
      <p:sp>
        <p:nvSpPr>
          <p:cNvPr id="703" name="Google Shape;703;p58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04" name="Google Shape;704;p5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05" name="Google Shape;705;p5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5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5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08" name="Google Shape;708;p5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09" name="Google Shape;709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182" y="946618"/>
            <a:ext cx="8679723" cy="546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0" name="Google Shape;710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77911" y="2634595"/>
            <a:ext cx="3878636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5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6" name="Google Shape;716;p59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 Multiple Inheritance</a:t>
            </a:r>
            <a:endParaRPr/>
          </a:p>
        </p:txBody>
      </p:sp>
      <p:sp>
        <p:nvSpPr>
          <p:cNvPr id="717" name="Google Shape;717;p59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18" name="Google Shape;718;p5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19" name="Google Shape;719;p5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5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5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2" name="Google Shape;722;p5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59"/>
          <p:cNvSpPr/>
          <p:nvPr/>
        </p:nvSpPr>
        <p:spPr>
          <a:xfrm>
            <a:off x="193546" y="1051679"/>
            <a:ext cx="8798054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a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alpha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data member: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 x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one argument constructor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initializes the value of x. It also has member function which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displays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value of x. Create another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beta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contains data member: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float 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one argument constructor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initializes the value of y. It also has member function which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displays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value of y. Create a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Gamma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publicly inherits from class alpha and class beta and has two data members: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int m, n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a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which passes argument to the base class constructor as well as initializes its own data members. Class Gamma also has member function to </a:t>
            </a: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values of m and n. Write main function which creates object of class Gamma which passes values of base class constructor as well as derived class constructor.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concept of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Multiple Inheritance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Constructor in Derived Class.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Inheritance</a:t>
            </a:r>
            <a:endParaRPr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2" name="Google Shape;122;p1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23" name="Google Shape;123;p1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15"/>
          <p:cNvSpPr/>
          <p:nvPr/>
        </p:nvSpPr>
        <p:spPr>
          <a:xfrm>
            <a:off x="193547" y="762000"/>
            <a:ext cx="8714359" cy="586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Noto Sans Symbols"/>
              <a:buChar char="⮚"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Single inheritance: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of deriving a class from only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base class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Noto Sans Symbols"/>
              <a:buChar char="⮚"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Multilevel Inheritance: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of deriving a class from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derived class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Noto Sans Symbols"/>
              <a:buChar char="⮚"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Multiple Inheritance: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of deriving a class from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or more base classes.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Noto Sans Symbols"/>
              <a:buChar char="⮚"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Hierarchical Inheritance: 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of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deriving more than one class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a one base class.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75"/>
              <a:buFont typeface="Noto Sans Symbols"/>
              <a:buChar char="⮚"/>
            </a:pPr>
            <a:r>
              <a:rPr b="1" lang="en-US" sz="25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Hybrid Inheritance: </a:t>
            </a:r>
            <a:r>
              <a:rPr b="1"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combination</a:t>
            </a: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more than one type of inheritance.</a:t>
            </a:r>
            <a:endParaRPr/>
          </a:p>
        </p:txBody>
      </p:sp>
      <p:grpSp>
        <p:nvGrpSpPr>
          <p:cNvPr id="127" name="Google Shape;127;p15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28" name="Google Shape;128;p15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29" name="Google Shape;129;p15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" name="Google Shape;132;p15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6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9" name="Google Shape;729;p60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 Multiple Inheritance</a:t>
            </a:r>
            <a:endParaRPr/>
          </a:p>
        </p:txBody>
      </p:sp>
      <p:sp>
        <p:nvSpPr>
          <p:cNvPr id="730" name="Google Shape;730;p60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31" name="Google Shape;731;p6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32" name="Google Shape;732;p6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6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6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5" name="Google Shape;735;p6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6" name="Google Shape;736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55" y="978270"/>
            <a:ext cx="4634345" cy="54849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37" name="Google Shape;737;p6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24400" y="978269"/>
            <a:ext cx="4371109" cy="5463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6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61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 Multiple Inheritance</a:t>
            </a:r>
            <a:endParaRPr/>
          </a:p>
        </p:txBody>
      </p:sp>
      <p:sp>
        <p:nvSpPr>
          <p:cNvPr id="744" name="Google Shape;744;p61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45" name="Google Shape;745;p6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46" name="Google Shape;746;p6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6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6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9" name="Google Shape;749;p61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750" name="Google Shape;750;p6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1" name="Google Shape;751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675" y="1013913"/>
            <a:ext cx="6029325" cy="540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2200" y="971344"/>
            <a:ext cx="2971799" cy="3421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6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38800" y="4393327"/>
            <a:ext cx="3505199" cy="20905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4" name="Google Shape;754;p61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sp>
          <p:nvSpPr>
            <p:cNvPr id="755" name="Google Shape;755;p6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6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6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62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Inheritance</a:t>
            </a:r>
            <a:endParaRPr/>
          </a:p>
        </p:txBody>
      </p:sp>
      <p:sp>
        <p:nvSpPr>
          <p:cNvPr id="764" name="Google Shape;764;p62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65" name="Google Shape;765;p6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66" name="Google Shape;766;p6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6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6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9" name="Google Shape;769;p62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770" name="Google Shape;770;p6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1" name="Google Shape;771;p62"/>
          <p:cNvSpPr/>
          <p:nvPr/>
        </p:nvSpPr>
        <p:spPr>
          <a:xfrm>
            <a:off x="0" y="762000"/>
            <a:ext cx="5562600" cy="5909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Many Programming problems can be cast into a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hierarchy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where certain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of one level are shared by many others below that level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class will include all the features that are common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subclasses.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subclass can be constructed by inheriting the properties of the base class.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subclass can serve as a base class for the lower level classes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 on </a:t>
            </a:r>
            <a:endParaRPr/>
          </a:p>
        </p:txBody>
      </p:sp>
      <p:pic>
        <p:nvPicPr>
          <p:cNvPr id="772" name="Google Shape;772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62600" y="975479"/>
            <a:ext cx="3581399" cy="2986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562600" y="3714749"/>
            <a:ext cx="3581399" cy="2724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4" name="Google Shape;774;p62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sp>
          <p:nvSpPr>
            <p:cNvPr id="775" name="Google Shape;775;p6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6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6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6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63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Hierarchical Inheritance</a:t>
            </a:r>
            <a:endParaRPr/>
          </a:p>
        </p:txBody>
      </p:sp>
      <p:sp>
        <p:nvSpPr>
          <p:cNvPr id="784" name="Google Shape;784;p63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85" name="Google Shape;785;p6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786" name="Google Shape;786;p6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6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6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89" name="Google Shape;789;p63"/>
          <p:cNvSpPr txBox="1"/>
          <p:nvPr/>
        </p:nvSpPr>
        <p:spPr>
          <a:xfrm>
            <a:off x="6397625" y="6553200"/>
            <a:ext cx="2594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6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91" name="Google Shape;791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338" y="930001"/>
            <a:ext cx="5591175" cy="5533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2" name="Google Shape;792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9200" y="985989"/>
            <a:ext cx="4114799" cy="2824011"/>
          </a:xfrm>
          <a:prstGeom prst="rect">
            <a:avLst/>
          </a:prstGeom>
          <a:noFill/>
          <a:ln>
            <a:noFill/>
          </a:ln>
        </p:spPr>
      </p:pic>
      <p:pic>
        <p:nvPicPr>
          <p:cNvPr id="793" name="Google Shape;793;p6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31642" y="4334340"/>
            <a:ext cx="2468289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794" name="Google Shape;794;p63"/>
          <p:cNvSpPr/>
          <p:nvPr/>
        </p:nvSpPr>
        <p:spPr>
          <a:xfrm>
            <a:off x="18661" y="6434327"/>
            <a:ext cx="2689097" cy="42367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6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0" name="Google Shape;800;p64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:Hierarchical Inheritance</a:t>
            </a:r>
            <a:endParaRPr/>
          </a:p>
        </p:txBody>
      </p:sp>
      <p:sp>
        <p:nvSpPr>
          <p:cNvPr id="801" name="Google Shape;801;p64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02" name="Google Shape;802;p6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03" name="Google Shape;803;p6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6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6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6" name="Google Shape;806;p64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64"/>
          <p:cNvSpPr/>
          <p:nvPr/>
        </p:nvSpPr>
        <p:spPr>
          <a:xfrm>
            <a:off x="152400" y="1051679"/>
            <a:ext cx="8839200" cy="4662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a program to create a </a:t>
            </a:r>
            <a:r>
              <a:rPr b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Medicine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stores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type of medicine, name of company, date of manufacturing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Tablet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inherited from Medicine. Tablet class has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name of tablet, quantity per pack, price of one tablet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members. </a:t>
            </a:r>
            <a:r>
              <a:rPr b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Syrup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also inherited from Medicine and it has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quantity per bottle, dosage unit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members. Both the classes contain necessary member functions for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output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data. Write a main( ) that enter data for tablet and syrup, also display the data.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concepts of </a:t>
            </a:r>
            <a:r>
              <a:rPr b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Hierarchical Inheritance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6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3" name="Google Shape;813;p65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:Hierarchical Inheritance</a:t>
            </a:r>
            <a:endParaRPr/>
          </a:p>
        </p:txBody>
      </p:sp>
      <p:sp>
        <p:nvSpPr>
          <p:cNvPr id="814" name="Google Shape;814;p65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15" name="Google Shape;815;p6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16" name="Google Shape;816;p6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6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6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9" name="Google Shape;819;p65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820" name="Google Shape;820;p65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1" name="Google Shape;821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6" y="1020840"/>
            <a:ext cx="8714359" cy="5315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22" name="Google Shape;822;p65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sp>
          <p:nvSpPr>
            <p:cNvPr id="823" name="Google Shape;823;p6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6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5" name="Google Shape;825;p6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6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1" name="Google Shape;831;p66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:Hierarchical Inheritance</a:t>
            </a:r>
            <a:endParaRPr/>
          </a:p>
        </p:txBody>
      </p:sp>
      <p:sp>
        <p:nvSpPr>
          <p:cNvPr id="832" name="Google Shape;832;p66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33" name="Google Shape;833;p6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34" name="Google Shape;834;p6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6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6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7" name="Google Shape;837;p6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8" name="Google Shape;838;p6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7347" y="1013913"/>
            <a:ext cx="9026652" cy="5449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6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67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:Hierarchical Inheritance</a:t>
            </a:r>
            <a:endParaRPr/>
          </a:p>
        </p:txBody>
      </p:sp>
      <p:sp>
        <p:nvSpPr>
          <p:cNvPr id="845" name="Google Shape;845;p67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46" name="Google Shape;846;p6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47" name="Google Shape;847;p6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6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6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50" name="Google Shape;850;p6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1" name="Google Shape;851;p6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8600" y="992126"/>
            <a:ext cx="8763000" cy="5480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6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68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:Hierarchical Inheritance</a:t>
            </a:r>
            <a:endParaRPr/>
          </a:p>
        </p:txBody>
      </p:sp>
      <p:sp>
        <p:nvSpPr>
          <p:cNvPr id="858" name="Google Shape;858;p68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59" name="Google Shape;859;p6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60" name="Google Shape;860;p6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6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6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63" name="Google Shape;863;p6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8319" y="1061900"/>
            <a:ext cx="2783481" cy="480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6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48001" y="1062124"/>
            <a:ext cx="5971308" cy="4576676"/>
          </a:xfrm>
          <a:prstGeom prst="rect">
            <a:avLst/>
          </a:prstGeom>
          <a:noFill/>
          <a:ln>
            <a:noFill/>
          </a:ln>
        </p:spPr>
      </p:pic>
      <p:sp>
        <p:nvSpPr>
          <p:cNvPr id="865" name="Google Shape;865;p68"/>
          <p:cNvSpPr txBox="1"/>
          <p:nvPr/>
        </p:nvSpPr>
        <p:spPr>
          <a:xfrm>
            <a:off x="3600062" y="6553199"/>
            <a:ext cx="5410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6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1" name="Google Shape;871;p69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Inheritance</a:t>
            </a:r>
            <a:endParaRPr/>
          </a:p>
        </p:txBody>
      </p:sp>
      <p:sp>
        <p:nvSpPr>
          <p:cNvPr id="872" name="Google Shape;872;p69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73" name="Google Shape;873;p6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74" name="Google Shape;874;p6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6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6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7" name="Google Shape;877;p6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69"/>
          <p:cNvSpPr/>
          <p:nvPr/>
        </p:nvSpPr>
        <p:spPr>
          <a:xfrm>
            <a:off x="152400" y="1051679"/>
            <a:ext cx="88392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could be situations where we need to apply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two or more types of inheritance.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instance, consider the following Fig. where result will have both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multilevel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inheritance</a:t>
            </a:r>
            <a:endParaRPr/>
          </a:p>
        </p:txBody>
      </p:sp>
      <p:pic>
        <p:nvPicPr>
          <p:cNvPr id="879" name="Google Shape;879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" y="3008166"/>
            <a:ext cx="6248400" cy="3006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6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Derived Classes</a:t>
            </a:r>
            <a:endParaRPr/>
          </a:p>
        </p:txBody>
      </p:sp>
      <p:sp>
        <p:nvSpPr>
          <p:cNvPr id="139" name="Google Shape;139;p16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0" name="Google Shape;140;p1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41" name="Google Shape;141;p1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16"/>
          <p:cNvSpPr/>
          <p:nvPr/>
        </p:nvSpPr>
        <p:spPr>
          <a:xfrm>
            <a:off x="193547" y="990600"/>
            <a:ext cx="8714359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derived class can be defined by specifying its relationship with the base class in addition to its own details.</a:t>
            </a:r>
            <a:endParaRPr/>
          </a:p>
          <a:p>
            <a:pPr indent="0" lvl="0" marL="404796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829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853" y="3455674"/>
            <a:ext cx="8729663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/>
          <p:nvPr/>
        </p:nvSpPr>
        <p:spPr>
          <a:xfrm>
            <a:off x="2286000" y="2430679"/>
            <a:ext cx="5181600" cy="762000"/>
          </a:xfrm>
          <a:prstGeom prst="wedgeRoundRectCallout">
            <a:avLst>
              <a:gd fmla="val -18695" name="adj1"/>
              <a:gd fmla="val 89390" name="adj2"/>
              <a:gd fmla="val 16667" name="adj3"/>
            </a:avLst>
          </a:prstGeom>
          <a:solidFill>
            <a:srgbClr val="F2DADA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colon indicates that the </a:t>
            </a: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derived-class-name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is derived from the </a:t>
            </a:r>
            <a:r>
              <a:rPr b="1" lang="en-US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base-class-name</a:t>
            </a:r>
            <a:endParaRPr/>
          </a:p>
        </p:txBody>
      </p:sp>
      <p:sp>
        <p:nvSpPr>
          <p:cNvPr id="147" name="Google Shape;147;p16"/>
          <p:cNvSpPr/>
          <p:nvPr/>
        </p:nvSpPr>
        <p:spPr>
          <a:xfrm>
            <a:off x="5791200" y="3820021"/>
            <a:ext cx="3200400" cy="2565022"/>
          </a:xfrm>
          <a:prstGeom prst="wedgeRoundRectCallout">
            <a:avLst>
              <a:gd fmla="val -54626" name="adj1"/>
              <a:gd fmla="val -50646" name="adj2"/>
              <a:gd fmla="val 16667" name="adj3"/>
            </a:avLst>
          </a:prstGeom>
          <a:solidFill>
            <a:srgbClr val="FAF9F6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visibility mode is optional and , if present, may be either </a:t>
            </a: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 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public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default visibility mode is </a:t>
            </a: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private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Visibility mode specifies whether the features of the base class are </a:t>
            </a:r>
            <a:r>
              <a:rPr b="1"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derived privately or publicly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148" name="Google Shape;148;p16"/>
          <p:cNvGrpSpPr/>
          <p:nvPr/>
        </p:nvGrpSpPr>
        <p:grpSpPr>
          <a:xfrm>
            <a:off x="16573" y="6430156"/>
            <a:ext cx="9144000" cy="423671"/>
            <a:chOff x="0" y="6434328"/>
            <a:chExt cx="9144000" cy="423671"/>
          </a:xfrm>
        </p:grpSpPr>
        <p:grpSp>
          <p:nvGrpSpPr>
            <p:cNvPr id="149" name="Google Shape;149;p16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50" name="Google Shape;150;p16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3" name="Google Shape;153;p16"/>
            <p:cNvSpPr txBox="1"/>
            <p:nvPr/>
          </p:nvSpPr>
          <p:spPr>
            <a:xfrm>
              <a:off x="3581401" y="6553200"/>
              <a:ext cx="5410200" cy="2308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By: Prof. Nishat Shaikh &amp; Dr. Aayushi Chaudhari</a:t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16"/>
          <p:cNvGrpSpPr/>
          <p:nvPr/>
        </p:nvGrpSpPr>
        <p:grpSpPr>
          <a:xfrm>
            <a:off x="16084" y="6444325"/>
            <a:ext cx="9144000" cy="423671"/>
            <a:chOff x="0" y="6434328"/>
            <a:chExt cx="9144000" cy="423671"/>
          </a:xfrm>
        </p:grpSpPr>
        <p:grpSp>
          <p:nvGrpSpPr>
            <p:cNvPr id="155" name="Google Shape;155;p16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56" name="Google Shape;156;p16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9" name="Google Shape;159;p16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5" name="Google Shape;885;p70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Inheritance</a:t>
            </a:r>
            <a:endParaRPr/>
          </a:p>
        </p:txBody>
      </p:sp>
      <p:sp>
        <p:nvSpPr>
          <p:cNvPr id="886" name="Google Shape;886;p70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87" name="Google Shape;887;p7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888" name="Google Shape;888;p7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7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0" name="Google Shape;890;p7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1" name="Google Shape;891;p7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2" name="Google Shape;892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0" y="942975"/>
            <a:ext cx="8153400" cy="5534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7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8" name="Google Shape;898;p71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Inheritance</a:t>
            </a:r>
            <a:endParaRPr/>
          </a:p>
        </p:txBody>
      </p:sp>
      <p:sp>
        <p:nvSpPr>
          <p:cNvPr id="899" name="Google Shape;899;p71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00" name="Google Shape;900;p7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01" name="Google Shape;901;p7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2" name="Google Shape;902;p7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7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4" name="Google Shape;904;p7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5" name="Google Shape;905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2401" y="992126"/>
            <a:ext cx="6019800" cy="5484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6" name="Google Shape;906;p7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397625" y="1048548"/>
            <a:ext cx="2621684" cy="2075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7" name="Google Shape;907;p7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739229" y="3966042"/>
            <a:ext cx="1938476" cy="195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7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72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Base Classes</a:t>
            </a:r>
            <a:endParaRPr/>
          </a:p>
        </p:txBody>
      </p:sp>
      <p:sp>
        <p:nvSpPr>
          <p:cNvPr id="914" name="Google Shape;914;p72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15" name="Google Shape;915;p7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16" name="Google Shape;916;p7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7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7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9" name="Google Shape;919;p7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0" name="Google Shape;920;p72"/>
          <p:cNvSpPr/>
          <p:nvPr/>
        </p:nvSpPr>
        <p:spPr>
          <a:xfrm>
            <a:off x="152400" y="1051679"/>
            <a:ext cx="8839200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situation where we have one class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Grandparent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.This class is inherited by two other classes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Parent1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Parent2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Both these class are inherited into a new class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child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shown in figure below.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1" name="Google Shape;921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87291" y="2950689"/>
            <a:ext cx="3429000" cy="3233915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72"/>
          <p:cNvSpPr/>
          <p:nvPr/>
        </p:nvSpPr>
        <p:spPr>
          <a:xfrm>
            <a:off x="152400" y="2830431"/>
            <a:ext cx="5569944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we can see from the figure that data members/function of class Grandparent are inherited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twice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class child. One through class Parent1 and second through class Parent1.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7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8" name="Google Shape;928;p73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Base Classes</a:t>
            </a:r>
            <a:endParaRPr/>
          </a:p>
        </p:txBody>
      </p:sp>
      <p:sp>
        <p:nvSpPr>
          <p:cNvPr id="929" name="Google Shape;929;p73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30" name="Google Shape;930;p7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31" name="Google Shape;931;p7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7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7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4" name="Google Shape;934;p7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5" name="Google Shape;935;p73"/>
          <p:cNvSpPr/>
          <p:nvPr/>
        </p:nvSpPr>
        <p:spPr>
          <a:xfrm>
            <a:off x="152400" y="1051679"/>
            <a:ext cx="8839200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any data / function member of class Grandparent is accessed by an object of class child,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ambiguity arises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to which data/function member would be called?</a:t>
            </a:r>
            <a:endParaRPr/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One inherited through Parent1 or the other inherited through Parent2. This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confuses compiler and it displays error.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1" name="Google Shape;941;p74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Base Classes</a:t>
            </a:r>
            <a:endParaRPr/>
          </a:p>
        </p:txBody>
      </p:sp>
      <p:sp>
        <p:nvSpPr>
          <p:cNvPr id="942" name="Google Shape;942;p74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43" name="Google Shape;943;p7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44" name="Google Shape;944;p7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5" name="Google Shape;945;p7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7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7" name="Google Shape;947;p74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8" name="Google Shape;948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6" y="944069"/>
            <a:ext cx="8714359" cy="5532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4" name="Google Shape;954;p75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Base Classes</a:t>
            </a:r>
            <a:endParaRPr/>
          </a:p>
        </p:txBody>
      </p:sp>
      <p:sp>
        <p:nvSpPr>
          <p:cNvPr id="955" name="Google Shape;955;p75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56" name="Google Shape;956;p7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57" name="Google Shape;957;p75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8" name="Google Shape;958;p75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7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0" name="Google Shape;960;p75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961" name="Google Shape;961;p75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2" name="Google Shape;962;p75"/>
          <p:cNvSpPr/>
          <p:nvPr/>
        </p:nvSpPr>
        <p:spPr>
          <a:xfrm>
            <a:off x="152399" y="1051679"/>
            <a:ext cx="8908473" cy="63248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resolve this ambiguity when class Grandparent is inherited in both class Parent1 and class Parent2, it is declared as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virtual base class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placing a keyword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virtual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:</a:t>
            </a:r>
            <a:endParaRPr/>
          </a:p>
          <a:p>
            <a:pPr indent="-2857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virtual can be written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before or after the public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one copy of data/function member will be copied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class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Grandparent becomes the virtual base class.</a:t>
            </a:r>
            <a:endParaRPr/>
          </a:p>
          <a:p>
            <a:pPr indent="-2857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3" name="Google Shape;963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00300" y="2373410"/>
            <a:ext cx="5372100" cy="23509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64" name="Google Shape;964;p75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965" name="Google Shape;965;p75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966" name="Google Shape;966;p75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75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75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69" name="Google Shape;969;p75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7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5" name="Google Shape;975;p76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Base Classes</a:t>
            </a:r>
            <a:endParaRPr/>
          </a:p>
        </p:txBody>
      </p:sp>
      <p:sp>
        <p:nvSpPr>
          <p:cNvPr id="976" name="Google Shape;976;p76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77" name="Google Shape;977;p7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78" name="Google Shape;978;p7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9" name="Google Shape;979;p7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7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1" name="Google Shape;981;p76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982" name="Google Shape;982;p7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3" name="Google Shape;983;p76"/>
          <p:cNvSpPr/>
          <p:nvPr/>
        </p:nvSpPr>
        <p:spPr>
          <a:xfrm>
            <a:off x="152399" y="1051679"/>
            <a:ext cx="8908473" cy="216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endParaRPr/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a class is made virtual base class,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takes necessary care to see that only one copy of that class is inherited, regardless of how many inheritance path exist between the virtual base class and a derived class</a:t>
            </a:r>
            <a:endParaRPr b="1"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Study Material for BCA Students: Virtual Base class in C++" id="984" name="Google Shape;984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66800" y="3124199"/>
            <a:ext cx="6324600" cy="33179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5" name="Google Shape;985;p76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986" name="Google Shape;986;p76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987" name="Google Shape;987;p76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76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9" name="Google Shape;989;p76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0" name="Google Shape;990;p76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4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7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6" name="Google Shape;996;p77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Base Classes</a:t>
            </a:r>
            <a:endParaRPr/>
          </a:p>
        </p:txBody>
      </p:sp>
      <p:sp>
        <p:nvSpPr>
          <p:cNvPr id="997" name="Google Shape;997;p77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998" name="Google Shape;998;p7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999" name="Google Shape;999;p7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7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7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02" name="Google Shape;1002;p77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003" name="Google Shape;1003;p7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4" name="Google Shape;1004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547" y="962025"/>
            <a:ext cx="8714359" cy="54691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5" name="Google Shape;1005;p77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006" name="Google Shape;1006;p77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007" name="Google Shape;1007;p77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77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77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10" name="Google Shape;1010;p77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7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6" name="Google Shape;1016;p78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Virtual Base Classes</a:t>
            </a:r>
            <a:endParaRPr/>
          </a:p>
        </p:txBody>
      </p:sp>
      <p:sp>
        <p:nvSpPr>
          <p:cNvPr id="1017" name="Google Shape;1017;p78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18" name="Google Shape;1018;p7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019" name="Google Shape;1019;p7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7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7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2" name="Google Shape;1022;p78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023" name="Google Shape;1023;p7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4" name="Google Shape;1024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256" y="944069"/>
            <a:ext cx="5722344" cy="5532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5" name="Google Shape;1025;p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938949"/>
            <a:ext cx="3048000" cy="2066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Google Shape;1026;p7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1242" y="3731316"/>
            <a:ext cx="2286739" cy="15807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7" name="Google Shape;1027;p78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028" name="Google Shape;1028;p78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029" name="Google Shape;1029;p78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78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78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2" name="Google Shape;1032;p78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7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8" name="Google Shape;1038;p79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 Hybrid Inheritance</a:t>
            </a:r>
            <a:endParaRPr/>
          </a:p>
        </p:txBody>
      </p:sp>
      <p:sp>
        <p:nvSpPr>
          <p:cNvPr id="1039" name="Google Shape;1039;p79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40" name="Google Shape;1040;p7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041" name="Google Shape;1041;p7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7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7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4" name="Google Shape;1044;p79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045" name="Google Shape;1045;p7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6" name="Google Shape;1046;p79"/>
          <p:cNvSpPr/>
          <p:nvPr/>
        </p:nvSpPr>
        <p:spPr>
          <a:xfrm>
            <a:off x="193547" y="990600"/>
            <a:ext cx="8798053" cy="449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 a </a:t>
            </a: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Hospital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having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rollno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data members and member function to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data. Derive a </a:t>
            </a: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Ward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class Hospital having data members: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ward number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member function to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data. Derive another </a:t>
            </a: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Room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Hospital having data member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bed number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nature of illness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member function to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print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data. Derive </a:t>
            </a: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class Patient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Class Ward and Class Room. In main () declare </a:t>
            </a:r>
            <a:r>
              <a:rPr b="1" lang="en-US" sz="2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5 object of Class Patient 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get and display all the information.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the concept of </a:t>
            </a: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Virtual Base Class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1" lang="en-US" sz="2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Hybrid Inheritance</a:t>
            </a: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grpSp>
        <p:nvGrpSpPr>
          <p:cNvPr id="1047" name="Google Shape;1047;p79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048" name="Google Shape;1048;p79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049" name="Google Shape;1049;p79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79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79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52" name="Google Shape;1052;p79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Defining Derived Classes</a:t>
            </a:r>
            <a:endParaRPr/>
          </a:p>
        </p:txBody>
      </p:sp>
      <p:sp>
        <p:nvSpPr>
          <p:cNvPr id="166" name="Google Shape;166;p17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67" name="Google Shape;167;p1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68" name="Google Shape;168;p1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71" name="Google Shape;17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2597" y="1039301"/>
            <a:ext cx="4953000" cy="524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8" name="Google Shape;1058;p80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 Hybrid Inheritance</a:t>
            </a:r>
            <a:endParaRPr/>
          </a:p>
        </p:txBody>
      </p:sp>
      <p:sp>
        <p:nvSpPr>
          <p:cNvPr id="1059" name="Google Shape;1059;p80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60" name="Google Shape;1060;p8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061" name="Google Shape;1061;p8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8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8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4" name="Google Shape;1064;p80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065" name="Google Shape;1065;p8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6" name="Google Shape;1066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240" y="992126"/>
            <a:ext cx="8493760" cy="5484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7" name="Google Shape;1067;p80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068" name="Google Shape;1068;p80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069" name="Google Shape;1069;p80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80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80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72" name="Google Shape;1072;p80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8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8" name="Google Shape;1078;p81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 Hybrid Inheritance</a:t>
            </a:r>
            <a:endParaRPr/>
          </a:p>
        </p:txBody>
      </p:sp>
      <p:sp>
        <p:nvSpPr>
          <p:cNvPr id="1079" name="Google Shape;1079;p81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080" name="Google Shape;1080;p8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081" name="Google Shape;1081;p8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8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8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4" name="Google Shape;1084;p81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085" name="Google Shape;1085;p8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6" name="Google Shape;1086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6167" y="995361"/>
            <a:ext cx="5715000" cy="5432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7" name="Google Shape;1087;p8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48400" y="990600"/>
            <a:ext cx="2902527" cy="4724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8" name="Google Shape;1088;p81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089" name="Google Shape;1089;p81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090" name="Google Shape;1090;p81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81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81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93" name="Google Shape;1093;p81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7" name="Shape 1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Google Shape;1098;p8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9" name="Google Shape;1099;p82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Practical : Hybrid Inheritance</a:t>
            </a:r>
            <a:endParaRPr/>
          </a:p>
        </p:txBody>
      </p:sp>
      <p:sp>
        <p:nvSpPr>
          <p:cNvPr id="1100" name="Google Shape;1100;p82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1" name="Google Shape;1101;p8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102" name="Google Shape;1102;p8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8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8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5" name="Google Shape;1105;p82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106" name="Google Shape;1106;p8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7" name="Google Shape;1107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937" y="1013913"/>
            <a:ext cx="4919663" cy="54630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08" name="Google Shape;1108;p82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109" name="Google Shape;1109;p82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110" name="Google Shape;1110;p82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82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82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3" name="Google Shape;1113;p82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8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9" name="Google Shape;1119;p83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Classes</a:t>
            </a:r>
            <a:endParaRPr/>
          </a:p>
        </p:txBody>
      </p:sp>
      <p:sp>
        <p:nvSpPr>
          <p:cNvPr id="1120" name="Google Shape;1120;p83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21" name="Google Shape;1121;p8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122" name="Google Shape;1122;p8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8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8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5" name="Google Shape;1125;p83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126" name="Google Shape;1126;p8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7" name="Google Shape;1127;p83"/>
          <p:cNvSpPr/>
          <p:nvPr/>
        </p:nvSpPr>
        <p:spPr>
          <a:xfrm>
            <a:off x="152399" y="1051679"/>
            <a:ext cx="8908473" cy="30008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abstract class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one that is </a:t>
            </a:r>
            <a:r>
              <a:rPr b="1"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used to create objects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57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designed only to </a:t>
            </a: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act as a base class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(to be inherited by other classes)</a:t>
            </a:r>
            <a:endParaRPr/>
          </a:p>
          <a:p>
            <a:pPr indent="-2857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design concept in program development and provides a base upon which other classes may built.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28" name="Google Shape;1128;p83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129" name="Google Shape;1129;p83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130" name="Google Shape;1130;p83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83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83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33" name="Google Shape;1133;p83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84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9" name="Google Shape;1139;p84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Classes: Nesting of Classes</a:t>
            </a:r>
            <a:endParaRPr/>
          </a:p>
        </p:txBody>
      </p:sp>
      <p:sp>
        <p:nvSpPr>
          <p:cNvPr id="1140" name="Google Shape;1140;p84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41" name="Google Shape;1141;p84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142" name="Google Shape;1142;p84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3" name="Google Shape;1143;p84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4" name="Google Shape;1144;p84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5" name="Google Shape;1145;p84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146" name="Google Shape;1146;p84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7" name="Google Shape;1147;p84"/>
          <p:cNvSpPr/>
          <p:nvPr/>
        </p:nvSpPr>
        <p:spPr>
          <a:xfrm>
            <a:off x="152399" y="1051679"/>
            <a:ext cx="8908473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Font typeface="Noto Sans Symbols"/>
              <a:buChar char="⮚"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Is-a relationship: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Inheritance is a Is-a relationship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BMW is-a car [Here, BMW &amp; car are classes]</a:t>
            </a:r>
            <a:endParaRPr/>
          </a:p>
          <a:p>
            <a:pPr indent="-28575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Font typeface="Noto Sans Symbols"/>
              <a:buChar char="⮚"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Has-a relationship: </a:t>
            </a:r>
            <a:r>
              <a:rPr lang="en-US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Composition is a Has-a relationship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Car has-a engine [Here, Car &amp; engine are classes]</a:t>
            </a:r>
            <a:endParaRPr/>
          </a:p>
          <a:p>
            <a:pPr indent="-2857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Font typeface="Noto Sans Symbols"/>
              <a:buChar char="⮚"/>
            </a:pPr>
            <a:r>
              <a:rPr b="1" lang="en-US" sz="27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What is Nested class?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nested class is a class that is </a:t>
            </a:r>
            <a:r>
              <a:rPr b="1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declared in another class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Char char="⮚"/>
            </a:pP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implements the concept of </a:t>
            </a:r>
            <a:r>
              <a:rPr b="1" i="0" lang="en-US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“has-a” </a:t>
            </a:r>
            <a:r>
              <a:rPr b="0" i="0" lang="en-US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relationship.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Noto Sans Symbols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48" name="Google Shape;1148;p84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149" name="Google Shape;1149;p84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150" name="Google Shape;1150;p84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1" name="Google Shape;1151;p84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2" name="Google Shape;1152;p84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53" name="Google Shape;1153;p84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85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9" name="Google Shape;1159;p85"/>
          <p:cNvSpPr txBox="1"/>
          <p:nvPr>
            <p:ph type="title"/>
          </p:nvPr>
        </p:nvSpPr>
        <p:spPr>
          <a:xfrm>
            <a:off x="269240" y="129286"/>
            <a:ext cx="86388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Classes: Nesting of Classes</a:t>
            </a:r>
            <a:endParaRPr/>
          </a:p>
        </p:txBody>
      </p:sp>
      <p:sp>
        <p:nvSpPr>
          <p:cNvPr id="1160" name="Google Shape;1160;p85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61" name="Google Shape;1161;p85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162" name="Google Shape;1162;p85"/>
            <p:cNvSpPr/>
            <p:nvPr/>
          </p:nvSpPr>
          <p:spPr>
            <a:xfrm>
              <a:off x="0" y="6463177"/>
              <a:ext cx="9144000" cy="394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3" name="Google Shape;1163;p85"/>
            <p:cNvSpPr/>
            <p:nvPr/>
          </p:nvSpPr>
          <p:spPr>
            <a:xfrm>
              <a:off x="0" y="6434328"/>
              <a:ext cx="2689200" cy="4236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4" name="Google Shape;1164;p85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5" name="Google Shape;1165;p85"/>
          <p:cNvSpPr txBox="1"/>
          <p:nvPr/>
        </p:nvSpPr>
        <p:spPr>
          <a:xfrm>
            <a:off x="6397625" y="6553200"/>
            <a:ext cx="25941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166" name="Google Shape;1166;p85"/>
          <p:cNvSpPr txBox="1"/>
          <p:nvPr/>
        </p:nvSpPr>
        <p:spPr>
          <a:xfrm>
            <a:off x="0" y="6505143"/>
            <a:ext cx="48006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7" name="Google Shape;1167;p85"/>
          <p:cNvSpPr/>
          <p:nvPr/>
        </p:nvSpPr>
        <p:spPr>
          <a:xfrm>
            <a:off x="711776" y="1045602"/>
            <a:ext cx="289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 1</a:t>
            </a:r>
            <a:endParaRPr b="1" sz="2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8" name="Google Shape;1168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" y="1925132"/>
            <a:ext cx="3219450" cy="3408868"/>
          </a:xfrm>
          <a:prstGeom prst="rect">
            <a:avLst/>
          </a:prstGeom>
          <a:noFill/>
          <a:ln>
            <a:noFill/>
          </a:ln>
        </p:spPr>
      </p:pic>
      <p:sp>
        <p:nvSpPr>
          <p:cNvPr id="1169" name="Google Shape;1169;p85"/>
          <p:cNvSpPr/>
          <p:nvPr/>
        </p:nvSpPr>
        <p:spPr>
          <a:xfrm>
            <a:off x="5105400" y="1037118"/>
            <a:ext cx="289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Syntax 2</a:t>
            </a:r>
            <a:endParaRPr b="1" sz="2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0" name="Google Shape;1170;p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76749" y="1997042"/>
            <a:ext cx="4667250" cy="23463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71" name="Google Shape;1171;p85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172" name="Google Shape;1172;p85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173" name="Google Shape;1173;p85"/>
              <p:cNvSpPr/>
              <p:nvPr/>
            </p:nvSpPr>
            <p:spPr>
              <a:xfrm>
                <a:off x="0" y="6463177"/>
                <a:ext cx="9144000" cy="39480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85"/>
              <p:cNvSpPr/>
              <p:nvPr/>
            </p:nvSpPr>
            <p:spPr>
              <a:xfrm>
                <a:off x="0" y="6434328"/>
                <a:ext cx="2689200" cy="42360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5" name="Google Shape;1175;p85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76" name="Google Shape;1176;p85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86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2" name="Google Shape;1182;p86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Member Classes: Nesting of Classes</a:t>
            </a:r>
            <a:endParaRPr/>
          </a:p>
        </p:txBody>
      </p:sp>
      <p:sp>
        <p:nvSpPr>
          <p:cNvPr id="1183" name="Google Shape;1183;p86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84" name="Google Shape;1184;p86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185" name="Google Shape;1185;p86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6" name="Google Shape;1186;p86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86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8" name="Google Shape;1188;p86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189" name="Google Shape;1189;p86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0" name="Google Shape;1190;p86"/>
          <p:cNvSpPr/>
          <p:nvPr/>
        </p:nvSpPr>
        <p:spPr>
          <a:xfrm>
            <a:off x="193547" y="1031177"/>
            <a:ext cx="871435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⮚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Defining Nested class inside the Enclosing class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class as private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Nested class as public</a:t>
            </a:r>
            <a:endParaRPr/>
          </a:p>
          <a:p>
            <a:pPr indent="-279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⮚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Defining Nested class outside the Enclosing class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91" name="Google Shape;1191;p86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192" name="Google Shape;1192;p86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193" name="Google Shape;1193;p86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4" name="Google Shape;1194;p86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5" name="Google Shape;1195;p86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96" name="Google Shape;1196;p86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p87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2" name="Google Shape;1202;p87"/>
          <p:cNvSpPr txBox="1"/>
          <p:nvPr>
            <p:ph type="title"/>
          </p:nvPr>
        </p:nvSpPr>
        <p:spPr>
          <a:xfrm>
            <a:off x="-1" y="129286"/>
            <a:ext cx="9144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/>
              <a:t>Defining Nested class inside the Enclosing class</a:t>
            </a:r>
            <a:endParaRPr/>
          </a:p>
        </p:txBody>
      </p:sp>
      <p:sp>
        <p:nvSpPr>
          <p:cNvPr id="1203" name="Google Shape;1203;p87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04" name="Google Shape;1204;p87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205" name="Google Shape;1205;p87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87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7" name="Google Shape;1207;p87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8" name="Google Shape;1208;p87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209" name="Google Shape;1209;p87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10" name="Google Shape;1210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9240" y="1133475"/>
            <a:ext cx="4378960" cy="534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1" name="Google Shape;1211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477000" y="4648200"/>
            <a:ext cx="169433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2" name="Google Shape;1212;p8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95875" y="1314450"/>
            <a:ext cx="3895725" cy="31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3" name="Google Shape;1213;p87"/>
          <p:cNvSpPr/>
          <p:nvPr/>
        </p:nvSpPr>
        <p:spPr>
          <a:xfrm>
            <a:off x="2432092" y="863769"/>
            <a:ext cx="375282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Nested class as public</a:t>
            </a:r>
            <a:endParaRPr b="1" i="0" sz="27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14" name="Google Shape;1214;p87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215" name="Google Shape;1215;p87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216" name="Google Shape;1216;p87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87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87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19" name="Google Shape;1219;p87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8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5" name="Google Shape;1225;p88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26" name="Google Shape;1226;p8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227" name="Google Shape;1227;p8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8" name="Google Shape;1228;p8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8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0" name="Google Shape;1230;p88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231" name="Google Shape;1231;p88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2" name="Google Shape;1232;p8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8910" y="965992"/>
            <a:ext cx="5022689" cy="5468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3" name="Google Shape;1233;p8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010400" y="1013913"/>
            <a:ext cx="1981200" cy="2213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4" name="Google Shape;1234;p8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9292" y="4053721"/>
            <a:ext cx="1656917" cy="12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5" name="Google Shape;1235;p88"/>
          <p:cNvSpPr txBox="1"/>
          <p:nvPr/>
        </p:nvSpPr>
        <p:spPr>
          <a:xfrm>
            <a:off x="-1" y="129286"/>
            <a:ext cx="9143999" cy="580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Nested class inside the Enclosing class</a:t>
            </a:r>
            <a:endParaRPr b="0" i="0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6" name="Google Shape;1236;p88"/>
          <p:cNvSpPr/>
          <p:nvPr/>
        </p:nvSpPr>
        <p:spPr>
          <a:xfrm>
            <a:off x="2432092" y="787569"/>
            <a:ext cx="3752822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Nested class as public</a:t>
            </a:r>
            <a:endParaRPr b="1" i="0" sz="27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37" name="Google Shape;1237;p88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238" name="Google Shape;1238;p88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239" name="Google Shape;1239;p88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88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88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2" name="Google Shape;1242;p88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6" name="Shape 1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" name="Google Shape;1247;p8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8" name="Google Shape;1248;p89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49" name="Google Shape;1249;p8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250" name="Google Shape;1250;p8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1" name="Google Shape;1251;p8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2" name="Google Shape;1252;p8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3" name="Google Shape;1253;p89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254" name="Google Shape;1254;p89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5" name="Google Shape;1255;p8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2312" y="929746"/>
            <a:ext cx="4919287" cy="5469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" name="Google Shape;1256;p8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11944" y="1013912"/>
            <a:ext cx="2795962" cy="165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7" name="Google Shape;1257;p8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20890" y="3392891"/>
            <a:ext cx="1684910" cy="1250094"/>
          </a:xfrm>
          <a:prstGeom prst="rect">
            <a:avLst/>
          </a:prstGeom>
          <a:noFill/>
          <a:ln>
            <a:noFill/>
          </a:ln>
        </p:spPr>
      </p:pic>
      <p:sp>
        <p:nvSpPr>
          <p:cNvPr id="1258" name="Google Shape;1258;p89"/>
          <p:cNvSpPr txBox="1"/>
          <p:nvPr/>
        </p:nvSpPr>
        <p:spPr>
          <a:xfrm>
            <a:off x="-1" y="129286"/>
            <a:ext cx="9143999" cy="580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Nested class inside the Enclosing class</a:t>
            </a:r>
            <a:endParaRPr b="0" i="0"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9" name="Google Shape;1259;p89"/>
          <p:cNvSpPr/>
          <p:nvPr/>
        </p:nvSpPr>
        <p:spPr>
          <a:xfrm>
            <a:off x="2286000" y="787569"/>
            <a:ext cx="3892604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Nested class as private</a:t>
            </a:r>
            <a:endParaRPr b="1" i="0" sz="27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0" name="Google Shape;1260;p89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261" name="Google Shape;1261;p89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262" name="Google Shape;1262;p89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3" name="Google Shape;1263;p89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89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65" name="Google Shape;1265;p89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Private Member Inheritable </a:t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9" name="Google Shape;179;p18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8"/>
          <p:cNvSpPr/>
          <p:nvPr/>
        </p:nvSpPr>
        <p:spPr>
          <a:xfrm>
            <a:off x="193547" y="990600"/>
            <a:ext cx="871435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Private member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a base class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be accessible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derived class directly.</a:t>
            </a:r>
            <a:endParaRPr/>
          </a:p>
          <a:p>
            <a:pPr indent="-28829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modifying the visibility limit of the private member to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would make it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accessible to all the other functions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program, thus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taking away the advantage of data hiding.</a:t>
            </a:r>
            <a:endParaRPr/>
          </a:p>
          <a:p>
            <a:pPr indent="-173975" lvl="0" marL="342885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90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90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72" name="Google Shape;1272;p90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273" name="Google Shape;1273;p90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90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90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6" name="Google Shape;1276;p90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277" name="Google Shape;1277;p90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8" name="Google Shape;1278;p90"/>
          <p:cNvSpPr txBox="1"/>
          <p:nvPr/>
        </p:nvSpPr>
        <p:spPr>
          <a:xfrm>
            <a:off x="-1" y="129286"/>
            <a:ext cx="9143999" cy="565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Nested class outside the Enclosing class</a:t>
            </a:r>
            <a:endParaRPr b="0" i="0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9" name="Google Shape;1279;p90"/>
          <p:cNvSpPr/>
          <p:nvPr/>
        </p:nvSpPr>
        <p:spPr>
          <a:xfrm>
            <a:off x="193547" y="1031177"/>
            <a:ext cx="8714359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supports </a:t>
            </a:r>
            <a:r>
              <a:rPr b="1"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another way of inheriting classes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/>
          </a:p>
          <a:p>
            <a:pPr indent="-457200" lvl="1" marL="914400" marR="0" rtl="0" algn="just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⮚"/>
            </a:pPr>
            <a:r>
              <a:rPr b="1" i="0" lang="en-US" sz="2800" u="none" cap="none" strike="noStrike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An object can be collection of many other objects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(A class can contain objects of other classes as its members)</a:t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9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9400" lvl="1" marL="9144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0" name="Google Shape;1280;p90"/>
          <p:cNvSpPr/>
          <p:nvPr/>
        </p:nvSpPr>
        <p:spPr>
          <a:xfrm>
            <a:off x="2656040" y="2916836"/>
            <a:ext cx="6294503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All objects of gamma class will contain the objects a and b.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kind of relationship is called </a:t>
            </a:r>
            <a:r>
              <a:rPr b="1" lang="en-US" sz="2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containership</a:t>
            </a:r>
            <a:r>
              <a:rPr lang="en-US" sz="28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-US" sz="280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nesting</a:t>
            </a:r>
            <a:endParaRPr b="1" sz="28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1" name="Google Shape;1281;p9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548" y="3205232"/>
            <a:ext cx="2160651" cy="31193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2" name="Google Shape;1282;p90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283" name="Google Shape;1283;p90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284" name="Google Shape;1284;p90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90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90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87" name="Google Shape;1287;p90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91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3" name="Google Shape;1293;p91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294" name="Google Shape;1294;p91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295" name="Google Shape;1295;p91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6" name="Google Shape;1296;p91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91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98" name="Google Shape;1298;p91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299" name="Google Shape;1299;p91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0" name="Google Shape;1300;p91"/>
          <p:cNvSpPr txBox="1"/>
          <p:nvPr/>
        </p:nvSpPr>
        <p:spPr>
          <a:xfrm>
            <a:off x="-1" y="129286"/>
            <a:ext cx="9143999" cy="565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Nested class outside the Enclosing class</a:t>
            </a:r>
            <a:endParaRPr b="0" i="0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1" name="Google Shape;1301;p91"/>
          <p:cNvSpPr/>
          <p:nvPr/>
        </p:nvSpPr>
        <p:spPr>
          <a:xfrm>
            <a:off x="193547" y="685800"/>
            <a:ext cx="8714359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Creation of an object that contains another object is very different than the creation of an independent object.</a:t>
            </a:r>
            <a:endParaRPr/>
          </a:p>
          <a:p>
            <a:pPr indent="-514350" lvl="1" marL="9715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independent object is created by its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constructor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when it is declared with arguments.</a:t>
            </a:r>
            <a:endParaRPr/>
          </a:p>
          <a:p>
            <a:pPr indent="-514350" lvl="1" marL="9715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 nested object is created in two stages:</a:t>
            </a:r>
            <a:endParaRPr/>
          </a:p>
          <a:p>
            <a:pPr indent="-514350" lvl="2" marL="1428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member objects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created using their respective constructors.</a:t>
            </a:r>
            <a:endParaRPr/>
          </a:p>
          <a:p>
            <a:pPr indent="-514350" lvl="2" marL="1428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Courier New"/>
              <a:buChar char="o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</a:t>
            </a:r>
            <a:r>
              <a:rPr b="1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ordinary members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created.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02" name="Google Shape;1302;p91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303" name="Google Shape;1303;p91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304" name="Google Shape;1304;p91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91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91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07" name="Google Shape;1307;p91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92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3" name="Google Shape;1313;p92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14" name="Google Shape;1314;p92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315" name="Google Shape;1315;p92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92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7" name="Google Shape;1317;p92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8" name="Google Shape;1318;p92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319" name="Google Shape;1319;p92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0" name="Google Shape;1320;p92"/>
          <p:cNvSpPr txBox="1"/>
          <p:nvPr/>
        </p:nvSpPr>
        <p:spPr>
          <a:xfrm>
            <a:off x="-1" y="129286"/>
            <a:ext cx="9143999" cy="565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Nested class outside the Enclosing class</a:t>
            </a:r>
            <a:endParaRPr b="0" i="0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1" name="Google Shape;1321;p92"/>
          <p:cNvSpPr/>
          <p:nvPr/>
        </p:nvSpPr>
        <p:spPr>
          <a:xfrm>
            <a:off x="193547" y="815419"/>
            <a:ext cx="8714359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means Constructors of all the member objects should be called before its own constructor body is executed.</a:t>
            </a:r>
            <a:endParaRPr/>
          </a:p>
        </p:txBody>
      </p:sp>
      <p:pic>
        <p:nvPicPr>
          <p:cNvPr id="1322" name="Google Shape;1322;p9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4159" y="2967338"/>
            <a:ext cx="7793747" cy="2971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3" name="Google Shape;1323;p92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324" name="Google Shape;1324;p92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325" name="Google Shape;1325;p92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92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92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28" name="Google Shape;1328;p92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2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93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4" name="Google Shape;1334;p93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335" name="Google Shape;1335;p93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336" name="Google Shape;1336;p93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93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93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9" name="Google Shape;1339;p93"/>
          <p:cNvSpPr txBox="1"/>
          <p:nvPr/>
        </p:nvSpPr>
        <p:spPr>
          <a:xfrm>
            <a:off x="6397625" y="6553200"/>
            <a:ext cx="2593975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marR="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 Nishat Shaikh</a:t>
            </a:r>
            <a:endParaRPr/>
          </a:p>
        </p:txBody>
      </p:sp>
      <p:sp>
        <p:nvSpPr>
          <p:cNvPr id="1340" name="Google Shape;1340;p93"/>
          <p:cNvSpPr txBox="1"/>
          <p:nvPr/>
        </p:nvSpPr>
        <p:spPr>
          <a:xfrm>
            <a:off x="0" y="6505143"/>
            <a:ext cx="4800600" cy="2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Unit 8: Inheritance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1" name="Google Shape;1341;p93"/>
          <p:cNvSpPr txBox="1"/>
          <p:nvPr/>
        </p:nvSpPr>
        <p:spPr>
          <a:xfrm>
            <a:off x="-1" y="129286"/>
            <a:ext cx="9143999" cy="565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Defining Nested class outside the Enclosing class</a:t>
            </a:r>
            <a:endParaRPr b="0" i="0"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2" name="Google Shape;1342;p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990600"/>
            <a:ext cx="4552950" cy="40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3" name="Google Shape;1343;p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57700" y="1000125"/>
            <a:ext cx="4686300" cy="501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4" name="Google Shape;1344;p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08732" y="4724399"/>
            <a:ext cx="1999174" cy="140948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5" name="Google Shape;1345;p93"/>
          <p:cNvGrpSpPr/>
          <p:nvPr/>
        </p:nvGrpSpPr>
        <p:grpSpPr>
          <a:xfrm>
            <a:off x="18661" y="6434327"/>
            <a:ext cx="9144000" cy="423671"/>
            <a:chOff x="0" y="6434328"/>
            <a:chExt cx="9144000" cy="423671"/>
          </a:xfrm>
        </p:grpSpPr>
        <p:grpSp>
          <p:nvGrpSpPr>
            <p:cNvPr id="1346" name="Google Shape;1346;p93"/>
            <p:cNvGrpSpPr/>
            <p:nvPr/>
          </p:nvGrpSpPr>
          <p:grpSpPr>
            <a:xfrm>
              <a:off x="0" y="6434328"/>
              <a:ext cx="9144000" cy="423671"/>
              <a:chOff x="0" y="6434328"/>
              <a:chExt cx="9144000" cy="423671"/>
            </a:xfrm>
          </p:grpSpPr>
          <p:sp>
            <p:nvSpPr>
              <p:cNvPr id="1347" name="Google Shape;1347;p93"/>
              <p:cNvSpPr/>
              <p:nvPr/>
            </p:nvSpPr>
            <p:spPr>
              <a:xfrm>
                <a:off x="0" y="6463177"/>
                <a:ext cx="9143999" cy="394820"/>
              </a:xfrm>
              <a:prstGeom prst="rect">
                <a:avLst/>
              </a:prstGeom>
              <a:blipFill rotWithShape="1">
                <a:blip r:embed="rId3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93"/>
              <p:cNvSpPr/>
              <p:nvPr/>
            </p:nvSpPr>
            <p:spPr>
              <a:xfrm>
                <a:off x="0" y="6434328"/>
                <a:ext cx="2689097" cy="423670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93"/>
              <p:cNvSpPr/>
              <p:nvPr/>
            </p:nvSpPr>
            <p:spPr>
              <a:xfrm>
                <a:off x="0" y="6476999"/>
                <a:ext cx="9144000" cy="381000"/>
              </a:xfrm>
              <a:custGeom>
                <a:rect b="b" l="l" r="r" t="t"/>
                <a:pathLst>
                  <a:path extrusionOk="0" h="381000" w="9144000">
                    <a:moveTo>
                      <a:pt x="9144000" y="0"/>
                    </a:moveTo>
                    <a:lnTo>
                      <a:pt x="0" y="0"/>
                    </a:lnTo>
                    <a:lnTo>
                      <a:pt x="0" y="380999"/>
                    </a:lnTo>
                    <a:lnTo>
                      <a:pt x="9144000" y="380999"/>
                    </a:lnTo>
                    <a:lnTo>
                      <a:pt x="9144000" y="0"/>
                    </a:lnTo>
                    <a:close/>
                  </a:path>
                </a:pathLst>
              </a:custGeom>
              <a:solidFill>
                <a:srgbClr val="34485E"/>
              </a:solidFill>
              <a:ln>
                <a:noFill/>
              </a:ln>
            </p:spPr>
            <p:txBody>
              <a:bodyPr anchorCtr="0" anchor="t" bIns="0" lIns="0" spcFirstLastPara="1" rIns="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0" name="Google Shape;1350;p93"/>
            <p:cNvSpPr txBox="1"/>
            <p:nvPr/>
          </p:nvSpPr>
          <p:spPr>
            <a:xfrm>
              <a:off x="3581401" y="6553200"/>
              <a:ext cx="5410200" cy="27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38100" marR="0" rtl="0" algn="l">
                <a:lnSpc>
                  <a:spcPct val="100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/>
          <p:nvPr/>
        </p:nvSpPr>
        <p:spPr>
          <a:xfrm>
            <a:off x="193547" y="915924"/>
            <a:ext cx="8763000" cy="0"/>
          </a:xfrm>
          <a:custGeom>
            <a:rect b="b" l="l" r="r" t="t"/>
            <a:pathLst>
              <a:path extrusionOk="0" h="120000"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9"/>
          <p:cNvSpPr txBox="1"/>
          <p:nvPr>
            <p:ph type="title"/>
          </p:nvPr>
        </p:nvSpPr>
        <p:spPr>
          <a:xfrm>
            <a:off x="269240" y="129286"/>
            <a:ext cx="8638666" cy="6886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0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Making Private Member Inheritable </a:t>
            </a:r>
            <a:endParaRPr/>
          </a:p>
        </p:txBody>
      </p:sp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99931" y="6562369"/>
            <a:ext cx="3081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0555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91" name="Google Shape;191;p19"/>
          <p:cNvGrpSpPr/>
          <p:nvPr/>
        </p:nvGrpSpPr>
        <p:grpSpPr>
          <a:xfrm>
            <a:off x="0" y="6434328"/>
            <a:ext cx="9144000" cy="423671"/>
            <a:chOff x="0" y="6434328"/>
            <a:chExt cx="9144000" cy="423671"/>
          </a:xfrm>
        </p:grpSpPr>
        <p:sp>
          <p:nvSpPr>
            <p:cNvPr id="192" name="Google Shape;192;p1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5" name="Google Shape;195;p19"/>
          <p:cNvSpPr/>
          <p:nvPr/>
        </p:nvSpPr>
        <p:spPr>
          <a:xfrm>
            <a:off x="193547" y="943213"/>
            <a:ext cx="8714359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C++ provides a third visibility modifier, </a:t>
            </a:r>
            <a:r>
              <a:rPr b="1" lang="en-US" sz="2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protected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 is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accessible by the member functions within its class and any class immediately derived from it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28829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0"/>
              <a:buFont typeface="Noto Sans Symbols"/>
              <a:buChar char="⮚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can not be accessed by the functions outside these two classes.</a:t>
            </a:r>
            <a:endParaRPr/>
          </a:p>
        </p:txBody>
      </p:sp>
      <p:grpSp>
        <p:nvGrpSpPr>
          <p:cNvPr id="196" name="Google Shape;196;p19"/>
          <p:cNvGrpSpPr/>
          <p:nvPr/>
        </p:nvGrpSpPr>
        <p:grpSpPr>
          <a:xfrm>
            <a:off x="-1" y="6433817"/>
            <a:ext cx="9144000" cy="423671"/>
            <a:chOff x="0" y="6434328"/>
            <a:chExt cx="9144000" cy="423671"/>
          </a:xfrm>
        </p:grpSpPr>
        <p:sp>
          <p:nvSpPr>
            <p:cNvPr id="197" name="Google Shape;197;p19"/>
            <p:cNvSpPr/>
            <p:nvPr/>
          </p:nvSpPr>
          <p:spPr>
            <a:xfrm>
              <a:off x="0" y="6463177"/>
              <a:ext cx="9143999" cy="39482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0" y="6434328"/>
              <a:ext cx="2689097" cy="42367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0" y="6476999"/>
              <a:ext cx="9144000" cy="381000"/>
            </a:xfrm>
            <a:custGeom>
              <a:rect b="b" l="l" r="r" t="t"/>
              <a:pathLst>
                <a:path extrusionOk="0" h="381000" w="9144000">
                  <a:moveTo>
                    <a:pt x="91440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9144000" y="380999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34485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0404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2020-10-03T05:15:22Z</dcterms:created>
  <dc:creator>Nishat Shaikh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2020-08-29T00:00:00Z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2020-10-03T00:00:00Z</vt:filetime>
  </property>
  <property fmtid="{D5CDD505-2E9C-101B-9397-08002B2CF9AE}" pid="5" name="ContentTypeId">
    <vt:lpwstr>0x010100701A157F8E15674EB7BA1A31F15F9624</vt:lpwstr>
  </property>
</Properties>
</file>