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96" roundtripDataSignature="AMtx7miUwjRPgtcGhNWs5oZneuAop4K8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4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95" Type="http://schemas.openxmlformats.org/officeDocument/2006/relationships/slide" Target="slides/slide90.xml"/><Relationship Id="rId50" Type="http://schemas.openxmlformats.org/officeDocument/2006/relationships/slide" Target="slides/slide45.xml"/><Relationship Id="rId94" Type="http://schemas.openxmlformats.org/officeDocument/2006/relationships/slide" Target="slides/slide8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96" Type="http://customschemas.google.com/relationships/presentationmetadata" Target="metadata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5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6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6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7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7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7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8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8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8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8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8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8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8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8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8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8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8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8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9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9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9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9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9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9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9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9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9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9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9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9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9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9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9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0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0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0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0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0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0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0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0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10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0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0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0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10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0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0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0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0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0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1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1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1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1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1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1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5" name="Google Shape;1625;p1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1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5" name="Google Shape;1645;p1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1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5" name="Google Shape;1665;p1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1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9" name="Google Shape;1689;p1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1" name="Google Shape;1711;p1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1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2" name="Google Shape;1732;p1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3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1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5" name="Google Shape;1755;p1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74c3e2ebbc_0_2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374c3e2ebbc_0_2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374c3e2ebbc_0_2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74c3e2ebbc_0_248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374c3e2ebbc_0_248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374c3e2ebbc_0_2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74c3e2ebbc_0_2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4c3e2ebbc_0_254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74c3e2ebbc_0_254"/>
          <p:cNvSpPr txBox="1"/>
          <p:nvPr>
            <p:ph idx="1" type="body"/>
          </p:nvPr>
        </p:nvSpPr>
        <p:spPr>
          <a:xfrm>
            <a:off x="3493801" y="2057400"/>
            <a:ext cx="5046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74c3e2ebbc_0_254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374c3e2ebbc_0_25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74c3e2ebbc_0_254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4c3e2ebbc_0_260"/>
          <p:cNvSpPr/>
          <p:nvPr/>
        </p:nvSpPr>
        <p:spPr>
          <a:xfrm>
            <a:off x="0" y="6463177"/>
            <a:ext cx="9144000" cy="39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74c3e2ebbc_0_260"/>
          <p:cNvSpPr/>
          <p:nvPr/>
        </p:nvSpPr>
        <p:spPr>
          <a:xfrm>
            <a:off x="0" y="6434328"/>
            <a:ext cx="9083700" cy="42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74c3e2ebbc_0_260"/>
          <p:cNvSpPr/>
          <p:nvPr/>
        </p:nvSpPr>
        <p:spPr>
          <a:xfrm>
            <a:off x="0" y="6476999"/>
            <a:ext cx="9144000" cy="381000"/>
          </a:xfrm>
          <a:custGeom>
            <a:rect b="b" l="l" r="r" t="t"/>
            <a:pathLst>
              <a:path extrusionOk="0" h="381000" w="9144000">
                <a:moveTo>
                  <a:pt x="9144000" y="0"/>
                </a:moveTo>
                <a:lnTo>
                  <a:pt x="0" y="0"/>
                </a:lnTo>
                <a:lnTo>
                  <a:pt x="0" y="380999"/>
                </a:lnTo>
                <a:lnTo>
                  <a:pt x="9144000" y="380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3448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4c3e2ebbc_0_260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74c3e2ebbc_0_260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g374c3e2ebbc_0_260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374c3e2ebbc_0_260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74c3e2ebbc_0_21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374c3e2ebbc_0_2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74c3e2ebbc_0_2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74c3e2ebbc_0_2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74c3e2ebbc_0_2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74c3e2ebbc_0_2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374c3e2ebbc_0_224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74c3e2ebbc_0_224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74c3e2ebbc_0_2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74c3e2ebbc_0_2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374c3e2ebbc_0_2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74c3e2ebbc_0_232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74c3e2ebbc_0_232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74c3e2ebbc_0_2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74c3e2ebbc_0_23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374c3e2ebbc_0_2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4c3e2ebbc_0_23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74c3e2ebbc_0_23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374c3e2ebbc_0_23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374c3e2ebbc_0_2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374c3e2ebbc_0_2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74c3e2ebbc_0_245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374c3e2ebbc_0_2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4c3e2ebbc_0_20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374c3e2ebbc_0_20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374c3e2ebbc_0_20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39.png"/><Relationship Id="rId6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7.png"/><Relationship Id="rId6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3.png"/><Relationship Id="rId6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36.png"/><Relationship Id="rId6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7.png"/><Relationship Id="rId6" Type="http://schemas.openxmlformats.org/officeDocument/2006/relationships/image" Target="../media/image32.png"/><Relationship Id="rId7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38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0.png"/><Relationship Id="rId6" Type="http://schemas.openxmlformats.org/officeDocument/2006/relationships/image" Target="../media/image35.png"/><Relationship Id="rId7" Type="http://schemas.openxmlformats.org/officeDocument/2006/relationships/image" Target="../media/image46.png"/><Relationship Id="rId8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9.png"/><Relationship Id="rId6" Type="http://schemas.openxmlformats.org/officeDocument/2006/relationships/image" Target="../media/image5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8.png"/><Relationship Id="rId6" Type="http://schemas.openxmlformats.org/officeDocument/2006/relationships/image" Target="../media/image52.png"/><Relationship Id="rId7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2.png"/><Relationship Id="rId6" Type="http://schemas.openxmlformats.org/officeDocument/2006/relationships/image" Target="../media/image4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3.png"/><Relationship Id="rId6" Type="http://schemas.openxmlformats.org/officeDocument/2006/relationships/image" Target="../media/image5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8.png"/><Relationship Id="rId6" Type="http://schemas.openxmlformats.org/officeDocument/2006/relationships/image" Target="../media/image61.png"/><Relationship Id="rId7" Type="http://schemas.openxmlformats.org/officeDocument/2006/relationships/image" Target="../media/image6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0.png"/><Relationship Id="rId6" Type="http://schemas.openxmlformats.org/officeDocument/2006/relationships/image" Target="../media/image6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2.png"/><Relationship Id="rId6" Type="http://schemas.openxmlformats.org/officeDocument/2006/relationships/image" Target="../media/image74.png"/><Relationship Id="rId7" Type="http://schemas.openxmlformats.org/officeDocument/2006/relationships/image" Target="../media/image6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3.png"/><Relationship Id="rId6" Type="http://schemas.openxmlformats.org/officeDocument/2006/relationships/image" Target="../media/image75.png"/><Relationship Id="rId7" Type="http://schemas.openxmlformats.org/officeDocument/2006/relationships/image" Target="../media/image6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7.png"/><Relationship Id="rId6" Type="http://schemas.openxmlformats.org/officeDocument/2006/relationships/image" Target="../media/image8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1.png"/><Relationship Id="rId6" Type="http://schemas.openxmlformats.org/officeDocument/2006/relationships/image" Target="../media/image91.png"/><Relationship Id="rId7" Type="http://schemas.openxmlformats.org/officeDocument/2006/relationships/image" Target="../media/image7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0.png"/><Relationship Id="rId6" Type="http://schemas.openxmlformats.org/officeDocument/2006/relationships/image" Target="../media/image80.png"/><Relationship Id="rId7" Type="http://schemas.openxmlformats.org/officeDocument/2006/relationships/image" Target="../media/image7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6.png"/><Relationship Id="rId6" Type="http://schemas.openxmlformats.org/officeDocument/2006/relationships/image" Target="../media/image81.png"/><Relationship Id="rId7" Type="http://schemas.openxmlformats.org/officeDocument/2006/relationships/image" Target="../media/image7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5.png"/><Relationship Id="rId6" Type="http://schemas.openxmlformats.org/officeDocument/2006/relationships/image" Target="../media/image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2.png"/><Relationship Id="rId6" Type="http://schemas.openxmlformats.org/officeDocument/2006/relationships/image" Target="../media/image9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7.png"/><Relationship Id="rId6" Type="http://schemas.openxmlformats.org/officeDocument/2006/relationships/image" Target="../media/image83.png"/><Relationship Id="rId7" Type="http://schemas.openxmlformats.org/officeDocument/2006/relationships/image" Target="../media/image8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1.png"/><Relationship Id="rId6" Type="http://schemas.openxmlformats.org/officeDocument/2006/relationships/image" Target="../media/image10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3.png"/><Relationship Id="rId6" Type="http://schemas.openxmlformats.org/officeDocument/2006/relationships/image" Target="../media/image9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2.png"/><Relationship Id="rId6" Type="http://schemas.openxmlformats.org/officeDocument/2006/relationships/image" Target="../media/image89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9.png"/><Relationship Id="rId6" Type="http://schemas.openxmlformats.org/officeDocument/2006/relationships/image" Target="../media/image9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0.png"/><Relationship Id="rId6" Type="http://schemas.openxmlformats.org/officeDocument/2006/relationships/image" Target="../media/image10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8.png"/><Relationship Id="rId6" Type="http://schemas.openxmlformats.org/officeDocument/2006/relationships/image" Target="../media/image10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1.png"/><Relationship Id="rId6" Type="http://schemas.openxmlformats.org/officeDocument/2006/relationships/image" Target="../media/image10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9.png"/><Relationship Id="rId6" Type="http://schemas.openxmlformats.org/officeDocument/2006/relationships/image" Target="../media/image114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0.png"/><Relationship Id="rId6" Type="http://schemas.openxmlformats.org/officeDocument/2006/relationships/image" Target="../media/image113.png"/><Relationship Id="rId7" Type="http://schemas.openxmlformats.org/officeDocument/2006/relationships/image" Target="../media/image128.png"/><Relationship Id="rId8" Type="http://schemas.openxmlformats.org/officeDocument/2006/relationships/image" Target="../media/image119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2.png"/><Relationship Id="rId6" Type="http://schemas.openxmlformats.org/officeDocument/2006/relationships/image" Target="../media/image12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6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3.png"/><Relationship Id="rId6" Type="http://schemas.openxmlformats.org/officeDocument/2006/relationships/image" Target="../media/image127.png"/><Relationship Id="rId7" Type="http://schemas.openxmlformats.org/officeDocument/2006/relationships/image" Target="../media/image1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5.png"/><Relationship Id="rId6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 txBox="1"/>
          <p:nvPr>
            <p:ph type="title"/>
          </p:nvPr>
        </p:nvSpPr>
        <p:spPr>
          <a:xfrm>
            <a:off x="269240" y="129286"/>
            <a:ext cx="5926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Topics to be covered</a:t>
            </a:r>
            <a:endParaRPr/>
          </a:p>
        </p:txBody>
      </p:sp>
      <p:sp>
        <p:nvSpPr>
          <p:cNvPr id="74" name="Google Shape;74;p2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269240" y="854872"/>
            <a:ext cx="8722500" cy="530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Introduction to Polymorphism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Function overloading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overloading unary and binary operators and type conversion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 Relationships among Objects in an Inheritance Hierarchy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5.5 Virtual Functions and Virtual Destructors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 Abstract Classes and Pure virtual Functions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5.7 Runtime Polymorphism and Compile-Time Polymorphism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5.8 Operator Overloading Fundamentals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5.9 Dynamic Memory Management with new and delete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5.10 Resource acquisition is initialization (RAII) and Smart Pointers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5.11 Three-Way Comparison Operator(&lt; = &gt;)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5.12 Converting Between Types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5.13 Explicit Constructors and Conversion Operators</a:t>
            </a:r>
            <a:endParaRPr/>
          </a:p>
          <a:p>
            <a:pPr indent="0" lvl="0" marL="120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5.14 Overloading the Function Call Operator ()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7" name="Google Shape;77;p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Operator Overloading</a:t>
            </a:r>
            <a:endParaRPr/>
          </a:p>
        </p:txBody>
      </p:sp>
      <p:sp>
        <p:nvSpPr>
          <p:cNvPr id="166" name="Google Shape;166;p45"/>
          <p:cNvSpPr txBox="1"/>
          <p:nvPr/>
        </p:nvSpPr>
        <p:spPr>
          <a:xfrm>
            <a:off x="248193" y="910858"/>
            <a:ext cx="8708353" cy="573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process of overloading involves the following steps: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 class that defines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type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is to be used in the overloading operation.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Declare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function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op() in the public part of the class.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may be either a member function or a friend function.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operator function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 the required operations.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an operator is overloaded , its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original meaning is not lost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Eg: the operator +, which has been overloaded to add two vectors, can still be used to add two integers.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4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8" name="Google Shape;168;p4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6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Revision</a:t>
            </a:r>
            <a:endParaRPr/>
          </a:p>
        </p:txBody>
      </p:sp>
      <p:sp>
        <p:nvSpPr>
          <p:cNvPr id="177" name="Google Shape;177;p4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178" name="Google Shape;17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46" y="1041622"/>
            <a:ext cx="4759454" cy="529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041622"/>
            <a:ext cx="3802506" cy="276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97090" y="4848362"/>
            <a:ext cx="847725" cy="57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Binary Operators</a:t>
            </a:r>
            <a:endParaRPr/>
          </a:p>
        </p:txBody>
      </p:sp>
      <p:grpSp>
        <p:nvGrpSpPr>
          <p:cNvPr id="188" name="Google Shape;188;p4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89" name="Google Shape;189;p4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4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93" name="Google Shape;193;p47"/>
          <p:cNvSpPr/>
          <p:nvPr/>
        </p:nvSpPr>
        <p:spPr>
          <a:xfrm>
            <a:off x="193547" y="1066800"/>
            <a:ext cx="8714359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operators work on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two operands. </a:t>
            </a:r>
            <a:endParaRPr b="1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we overload the binary operator for user-defined types,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operator function is called using the obj1 object and obj2 is passed as an argument to the function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0299" y="2827379"/>
            <a:ext cx="3390901" cy="44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47"/>
          <p:cNvGrpSpPr/>
          <p:nvPr/>
        </p:nvGrpSpPr>
        <p:grpSpPr>
          <a:xfrm>
            <a:off x="16573" y="6434327"/>
            <a:ext cx="9144000" cy="423671"/>
            <a:chOff x="0" y="6434328"/>
            <a:chExt cx="9144000" cy="423671"/>
          </a:xfrm>
        </p:grpSpPr>
        <p:grpSp>
          <p:nvGrpSpPr>
            <p:cNvPr id="197" name="Google Shape;197;p4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98" name="Google Shape;198;p47"/>
              <p:cNvSpPr/>
              <p:nvPr/>
            </p:nvSpPr>
            <p:spPr>
              <a:xfrm>
                <a:off x="0" y="6463177"/>
                <a:ext cx="9144000" cy="394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7"/>
              <p:cNvSpPr/>
              <p:nvPr/>
            </p:nvSpPr>
            <p:spPr>
              <a:xfrm>
                <a:off x="0" y="6434328"/>
                <a:ext cx="2689200" cy="4236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1" name="Google Shape;201;p4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8"/>
          <p:cNvSpPr txBox="1"/>
          <p:nvPr>
            <p:ph type="title"/>
          </p:nvPr>
        </p:nvSpPr>
        <p:spPr>
          <a:xfrm>
            <a:off x="86591" y="129286"/>
            <a:ext cx="9057408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Overloading Binary Operators: Ex-1(Addition)</a:t>
            </a:r>
            <a:endParaRPr sz="3800"/>
          </a:p>
        </p:txBody>
      </p:sp>
      <p:grpSp>
        <p:nvGrpSpPr>
          <p:cNvPr id="208" name="Google Shape;208;p4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09" name="Google Shape;209;p4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4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213" name="Google Shape;213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91" y="1078192"/>
            <a:ext cx="4256809" cy="5398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1613" y="4084589"/>
            <a:ext cx="702609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22672" y="1078192"/>
            <a:ext cx="4333875" cy="242700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48"/>
          <p:cNvGrpSpPr/>
          <p:nvPr/>
        </p:nvGrpSpPr>
        <p:grpSpPr>
          <a:xfrm>
            <a:off x="0" y="6463177"/>
            <a:ext cx="9144000" cy="423671"/>
            <a:chOff x="0" y="6434328"/>
            <a:chExt cx="9144000" cy="423671"/>
          </a:xfrm>
        </p:grpSpPr>
        <p:grpSp>
          <p:nvGrpSpPr>
            <p:cNvPr id="218" name="Google Shape;218;p4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219" name="Google Shape;219;p4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2" name="Google Shape;222;p4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9"/>
          <p:cNvSpPr txBox="1"/>
          <p:nvPr>
            <p:ph type="title"/>
          </p:nvPr>
        </p:nvSpPr>
        <p:spPr>
          <a:xfrm>
            <a:off x="0" y="129286"/>
            <a:ext cx="9144000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Overloading Binary Operators: Ex-2(Addition)</a:t>
            </a:r>
            <a:endParaRPr/>
          </a:p>
        </p:txBody>
      </p:sp>
      <p:grpSp>
        <p:nvGrpSpPr>
          <p:cNvPr id="229" name="Google Shape;229;p4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30" name="Google Shape;230;p4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4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234" name="Google Shape;23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1034695"/>
            <a:ext cx="4010025" cy="4908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1034695"/>
            <a:ext cx="4791075" cy="490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66903" y="5748337"/>
            <a:ext cx="70260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49"/>
          <p:cNvGrpSpPr/>
          <p:nvPr/>
        </p:nvGrpSpPr>
        <p:grpSpPr>
          <a:xfrm>
            <a:off x="-1" y="6408615"/>
            <a:ext cx="9144000" cy="423671"/>
            <a:chOff x="0" y="6434328"/>
            <a:chExt cx="9144000" cy="423671"/>
          </a:xfrm>
        </p:grpSpPr>
        <p:grpSp>
          <p:nvGrpSpPr>
            <p:cNvPr id="239" name="Google Shape;239;p4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240" name="Google Shape;240;p4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4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4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Google Shape;243;p4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Binary Operators</a:t>
            </a:r>
            <a:endParaRPr/>
          </a:p>
        </p:txBody>
      </p:sp>
      <p:sp>
        <p:nvSpPr>
          <p:cNvPr id="250" name="Google Shape;250;p50"/>
          <p:cNvSpPr txBox="1"/>
          <p:nvPr/>
        </p:nvSpPr>
        <p:spPr>
          <a:xfrm>
            <a:off x="248193" y="910858"/>
            <a:ext cx="8708353" cy="573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Overloading Binary Operators,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left-hand operand is used to invoke the operator function and the right-hand operand is passed as an argument.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avoid the creation of the temp object by replacing the entire function body by: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compiler comes across a class name with argument list, it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invokes an appropriate constructor,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initializes an object with no name and returns the contents for copying into an object.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an object is called a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temporary object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goes out of scope as soon as the contents are assigned to another object</a:t>
            </a:r>
            <a:endParaRPr/>
          </a:p>
        </p:txBody>
      </p:sp>
      <p:grpSp>
        <p:nvGrpSpPr>
          <p:cNvPr id="251" name="Google Shape;251;p5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52" name="Google Shape;252;p5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5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256" name="Google Shape;25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405988"/>
            <a:ext cx="5675233" cy="48021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5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50"/>
          <p:cNvGrpSpPr/>
          <p:nvPr/>
        </p:nvGrpSpPr>
        <p:grpSpPr>
          <a:xfrm>
            <a:off x="0" y="6448497"/>
            <a:ext cx="9144000" cy="423671"/>
            <a:chOff x="0" y="6434328"/>
            <a:chExt cx="9144000" cy="423671"/>
          </a:xfrm>
        </p:grpSpPr>
        <p:grpSp>
          <p:nvGrpSpPr>
            <p:cNvPr id="259" name="Google Shape;259;p5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260" name="Google Shape;260;p5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5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5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3" name="Google Shape;263;p5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Binary Operators</a:t>
            </a:r>
            <a:endParaRPr/>
          </a:p>
        </p:txBody>
      </p:sp>
      <p:grpSp>
        <p:nvGrpSpPr>
          <p:cNvPr id="270" name="Google Shape;270;p5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71" name="Google Shape;271;p5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5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275" name="Google Shape;275;p5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51"/>
          <p:cNvSpPr/>
          <p:nvPr/>
        </p:nvSpPr>
        <p:spPr>
          <a:xfrm>
            <a:off x="201041" y="1037272"/>
            <a:ext cx="87143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NUM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two integer members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 and b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class has member functions for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Overload the operators – and = = such that it supports the following statements: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 N1, N2, N3;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N3=N1-N2; </a:t>
            </a:r>
            <a:endParaRPr b="1" i="0" sz="28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if(N1==N2){...}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 Binary Operators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277" name="Google Shape;277;p51"/>
          <p:cNvGrpSpPr/>
          <p:nvPr/>
        </p:nvGrpSpPr>
        <p:grpSpPr>
          <a:xfrm>
            <a:off x="16573" y="6433817"/>
            <a:ext cx="9144000" cy="423671"/>
            <a:chOff x="0" y="6434328"/>
            <a:chExt cx="9144000" cy="423671"/>
          </a:xfrm>
        </p:grpSpPr>
        <p:grpSp>
          <p:nvGrpSpPr>
            <p:cNvPr id="278" name="Google Shape;278;p5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279" name="Google Shape;279;p5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5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5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2" name="Google Shape;282;p5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5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Binary Operators</a:t>
            </a:r>
            <a:endParaRPr/>
          </a:p>
        </p:txBody>
      </p:sp>
      <p:grpSp>
        <p:nvGrpSpPr>
          <p:cNvPr id="289" name="Google Shape;289;p5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90" name="Google Shape;290;p5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5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294" name="Google Shape;294;p5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990600"/>
            <a:ext cx="4038600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2450" y="1027768"/>
            <a:ext cx="4705350" cy="538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52"/>
          <p:cNvGrpSpPr/>
          <p:nvPr/>
        </p:nvGrpSpPr>
        <p:grpSpPr>
          <a:xfrm>
            <a:off x="0" y="6427790"/>
            <a:ext cx="9144000" cy="423671"/>
            <a:chOff x="0" y="6434328"/>
            <a:chExt cx="9144000" cy="423671"/>
          </a:xfrm>
        </p:grpSpPr>
        <p:grpSp>
          <p:nvGrpSpPr>
            <p:cNvPr id="298" name="Google Shape;298;p5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299" name="Google Shape;299;p5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2" name="Google Shape;302;p5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5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Binary Operators</a:t>
            </a:r>
            <a:endParaRPr/>
          </a:p>
        </p:txBody>
      </p:sp>
      <p:grpSp>
        <p:nvGrpSpPr>
          <p:cNvPr id="309" name="Google Shape;309;p5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10" name="Google Shape;310;p5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5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314" name="Google Shape;314;p5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8" y="1013913"/>
            <a:ext cx="6588252" cy="5420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4147" y="1371600"/>
            <a:ext cx="2686050" cy="27367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7" name="Google Shape;317;p53"/>
          <p:cNvGrpSpPr/>
          <p:nvPr/>
        </p:nvGrpSpPr>
        <p:grpSpPr>
          <a:xfrm>
            <a:off x="16573" y="6434326"/>
            <a:ext cx="9144000" cy="423671"/>
            <a:chOff x="0" y="6434328"/>
            <a:chExt cx="9144000" cy="423671"/>
          </a:xfrm>
        </p:grpSpPr>
        <p:grpSp>
          <p:nvGrpSpPr>
            <p:cNvPr id="318" name="Google Shape;318;p5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319" name="Google Shape;319;p5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5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5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2" name="Google Shape;322;p5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4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Binary Operators</a:t>
            </a:r>
            <a:endParaRPr sz="4200"/>
          </a:p>
        </p:txBody>
      </p:sp>
      <p:sp>
        <p:nvSpPr>
          <p:cNvPr id="329" name="Google Shape;329;p54"/>
          <p:cNvSpPr txBox="1"/>
          <p:nvPr/>
        </p:nvSpPr>
        <p:spPr>
          <a:xfrm>
            <a:off x="248193" y="910858"/>
            <a:ext cx="8708353" cy="4445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String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character array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Class includes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required member functions to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object. Overload the following operators for the class.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(s3=s1+s2)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(s1&lt;s2)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+=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(s1+=s2)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 Binary Operators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5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31" name="Google Shape;331;p5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5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5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335" name="Google Shape;335;p5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54"/>
          <p:cNvGrpSpPr/>
          <p:nvPr/>
        </p:nvGrpSpPr>
        <p:grpSpPr>
          <a:xfrm>
            <a:off x="0" y="6434327"/>
            <a:ext cx="9144000" cy="423671"/>
            <a:chOff x="0" y="6434328"/>
            <a:chExt cx="9144000" cy="423671"/>
          </a:xfrm>
        </p:grpSpPr>
        <p:grpSp>
          <p:nvGrpSpPr>
            <p:cNvPr id="337" name="Google Shape;337;p5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338" name="Google Shape;338;p5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5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5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41" name="Google Shape;341;p5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7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7" name="Google Shape;87;p3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8" name="Google Shape;88;p3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752600"/>
            <a:ext cx="8450706" cy="3430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Binary Operators</a:t>
            </a:r>
            <a:endParaRPr sz="4200"/>
          </a:p>
        </p:txBody>
      </p:sp>
      <p:grpSp>
        <p:nvGrpSpPr>
          <p:cNvPr id="347" name="Google Shape;347;p5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48" name="Google Shape;348;p5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5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352" name="Google Shape;352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20" y="781955"/>
            <a:ext cx="4383580" cy="568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8200" y="767531"/>
            <a:ext cx="4495799" cy="56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55"/>
          <p:cNvGrpSpPr/>
          <p:nvPr/>
        </p:nvGrpSpPr>
        <p:grpSpPr>
          <a:xfrm>
            <a:off x="0" y="6437575"/>
            <a:ext cx="9144000" cy="423671"/>
            <a:chOff x="0" y="6434328"/>
            <a:chExt cx="9144000" cy="423671"/>
          </a:xfrm>
        </p:grpSpPr>
        <p:grpSp>
          <p:nvGrpSpPr>
            <p:cNvPr id="356" name="Google Shape;356;p5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357" name="Google Shape;357;p5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5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5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0" name="Google Shape;360;p5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6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Binary Operators</a:t>
            </a:r>
            <a:endParaRPr sz="4200"/>
          </a:p>
        </p:txBody>
      </p:sp>
      <p:grpSp>
        <p:nvGrpSpPr>
          <p:cNvPr id="366" name="Google Shape;366;p5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67" name="Google Shape;367;p5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5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371" name="Google Shape;37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815302"/>
            <a:ext cx="5867400" cy="5555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7799" y="2590800"/>
            <a:ext cx="38862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56"/>
          <p:cNvGrpSpPr/>
          <p:nvPr/>
        </p:nvGrpSpPr>
        <p:grpSpPr>
          <a:xfrm>
            <a:off x="0" y="6424486"/>
            <a:ext cx="9144000" cy="423671"/>
            <a:chOff x="0" y="6434328"/>
            <a:chExt cx="9144000" cy="423671"/>
          </a:xfrm>
        </p:grpSpPr>
        <p:grpSp>
          <p:nvGrpSpPr>
            <p:cNvPr id="375" name="Google Shape;375;p5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376" name="Google Shape;376;p5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5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5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9" name="Google Shape;379;p5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7"/>
          <p:cNvSpPr txBox="1"/>
          <p:nvPr>
            <p:ph type="title"/>
          </p:nvPr>
        </p:nvSpPr>
        <p:spPr>
          <a:xfrm>
            <a:off x="83694" y="129286"/>
            <a:ext cx="8907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Overloading Binary Operators Using Friend</a:t>
            </a:r>
            <a:endParaRPr sz="4000"/>
          </a:p>
        </p:txBody>
      </p:sp>
      <p:sp>
        <p:nvSpPr>
          <p:cNvPr id="386" name="Google Shape;386;p57"/>
          <p:cNvSpPr txBox="1"/>
          <p:nvPr/>
        </p:nvSpPr>
        <p:spPr>
          <a:xfrm>
            <a:off x="248193" y="910858"/>
            <a:ext cx="8708353" cy="5307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stated earlier, friend functions may be used in the place of member functions for overloading a binary operator.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only difference is friend function requires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two arguments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explicitly passed to it, while a member function requires only one.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certain situations where we would like to use a friend function rather than a member function.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5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88" name="Google Shape;388;p5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5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392" name="Google Shape;39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1200" y="5428142"/>
            <a:ext cx="5956015" cy="1048858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57"/>
          <p:cNvGrpSpPr/>
          <p:nvPr/>
        </p:nvGrpSpPr>
        <p:grpSpPr>
          <a:xfrm>
            <a:off x="-1" y="6433817"/>
            <a:ext cx="9144000" cy="423671"/>
            <a:chOff x="0" y="6434328"/>
            <a:chExt cx="9144000" cy="423671"/>
          </a:xfrm>
        </p:grpSpPr>
        <p:grpSp>
          <p:nvGrpSpPr>
            <p:cNvPr id="395" name="Google Shape;395;p5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396" name="Google Shape;396;p5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5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5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8"/>
          <p:cNvSpPr txBox="1"/>
          <p:nvPr>
            <p:ph type="title"/>
          </p:nvPr>
        </p:nvSpPr>
        <p:spPr>
          <a:xfrm>
            <a:off x="83694" y="129286"/>
            <a:ext cx="8907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Overloading Binary Operators Using Friend</a:t>
            </a:r>
            <a:endParaRPr sz="4000"/>
          </a:p>
        </p:txBody>
      </p:sp>
      <p:grpSp>
        <p:nvGrpSpPr>
          <p:cNvPr id="406" name="Google Shape;406;p5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07" name="Google Shape;407;p5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p5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411" name="Google Shape;411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1" y="1075468"/>
            <a:ext cx="4566804" cy="522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9150" y="1089321"/>
            <a:ext cx="4362450" cy="447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5610689"/>
            <a:ext cx="702609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58"/>
          <p:cNvGrpSpPr/>
          <p:nvPr/>
        </p:nvGrpSpPr>
        <p:grpSpPr>
          <a:xfrm>
            <a:off x="-1" y="6424483"/>
            <a:ext cx="9144000" cy="423671"/>
            <a:chOff x="0" y="6434328"/>
            <a:chExt cx="9144000" cy="423671"/>
          </a:xfrm>
        </p:grpSpPr>
        <p:grpSp>
          <p:nvGrpSpPr>
            <p:cNvPr id="416" name="Google Shape;416;p5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417" name="Google Shape;417;p5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5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5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0" name="Google Shape;420;p5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/>
          <p:nvPr/>
        </p:nvSpPr>
        <p:spPr>
          <a:xfrm>
            <a:off x="193547" y="1219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5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27" name="Google Shape;427;p5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5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431" name="Google Shape;431;p59"/>
          <p:cNvSpPr txBox="1"/>
          <p:nvPr/>
        </p:nvSpPr>
        <p:spPr>
          <a:xfrm>
            <a:off x="0" y="76200"/>
            <a:ext cx="9144000" cy="124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: Overloading Binary Operators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Friend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9"/>
          <p:cNvSpPr/>
          <p:nvPr/>
        </p:nvSpPr>
        <p:spPr>
          <a:xfrm>
            <a:off x="144906" y="1371600"/>
            <a:ext cx="8763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Measure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members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meter and cm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class has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get( 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put( 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functions. Overload operator + and – such that they support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M1=M2+15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M3=M1 – 4.5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Also overload + and – such that they support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M1=5.0+M2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M3=2.0 – M4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Write a main( ) to test the class.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 Binary Operators with friend function.</a:t>
            </a:r>
            <a:endParaRPr/>
          </a:p>
        </p:txBody>
      </p:sp>
      <p:sp>
        <p:nvSpPr>
          <p:cNvPr id="433" name="Google Shape;433;p5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59"/>
          <p:cNvGrpSpPr/>
          <p:nvPr/>
        </p:nvGrpSpPr>
        <p:grpSpPr>
          <a:xfrm>
            <a:off x="0" y="6434327"/>
            <a:ext cx="9144000" cy="423671"/>
            <a:chOff x="0" y="6434328"/>
            <a:chExt cx="9144000" cy="423671"/>
          </a:xfrm>
        </p:grpSpPr>
        <p:grpSp>
          <p:nvGrpSpPr>
            <p:cNvPr id="435" name="Google Shape;435;p5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436" name="Google Shape;436;p5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9" name="Google Shape;439;p5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6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45" name="Google Shape;445;p6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p6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449" name="Google Shape;449;p60"/>
          <p:cNvSpPr txBox="1"/>
          <p:nvPr/>
        </p:nvSpPr>
        <p:spPr>
          <a:xfrm>
            <a:off x="0" y="76200"/>
            <a:ext cx="9144000" cy="1181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: Overloading Binary Operators </a:t>
            </a:r>
            <a:b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Friend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133475"/>
            <a:ext cx="5029200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1133475"/>
            <a:ext cx="4094019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60"/>
          <p:cNvGrpSpPr/>
          <p:nvPr/>
        </p:nvGrpSpPr>
        <p:grpSpPr>
          <a:xfrm>
            <a:off x="0" y="6433817"/>
            <a:ext cx="9144000" cy="423671"/>
            <a:chOff x="0" y="6434328"/>
            <a:chExt cx="9144000" cy="423671"/>
          </a:xfrm>
        </p:grpSpPr>
        <p:grpSp>
          <p:nvGrpSpPr>
            <p:cNvPr id="454" name="Google Shape;454;p6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455" name="Google Shape;455;p6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6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6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64" name="Google Shape;464;p6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7" name="Google Shape;467;p6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468" name="Google Shape;468;p61"/>
          <p:cNvSpPr txBox="1"/>
          <p:nvPr/>
        </p:nvSpPr>
        <p:spPr>
          <a:xfrm>
            <a:off x="0" y="76200"/>
            <a:ext cx="9144000" cy="1150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: Overloading Binary Operators </a:t>
            </a:r>
            <a:b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Friend</a:t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6" y="1195736"/>
            <a:ext cx="5555674" cy="525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76843" y="1579646"/>
            <a:ext cx="2510281" cy="4443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61"/>
          <p:cNvGrpSpPr/>
          <p:nvPr/>
        </p:nvGrpSpPr>
        <p:grpSpPr>
          <a:xfrm>
            <a:off x="-1" y="6433817"/>
            <a:ext cx="9144000" cy="423671"/>
            <a:chOff x="0" y="6434328"/>
            <a:chExt cx="9144000" cy="423671"/>
          </a:xfrm>
        </p:grpSpPr>
        <p:grpSp>
          <p:nvGrpSpPr>
            <p:cNvPr id="473" name="Google Shape;473;p6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474" name="Google Shape;474;p6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7" name="Google Shape;477;p6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6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Overloading Unary Operators</a:t>
            </a:r>
            <a:endParaRPr/>
          </a:p>
        </p:txBody>
      </p:sp>
      <p:sp>
        <p:nvSpPr>
          <p:cNvPr id="484" name="Google Shape;484;p62"/>
          <p:cNvSpPr txBox="1"/>
          <p:nvPr/>
        </p:nvSpPr>
        <p:spPr>
          <a:xfrm>
            <a:off x="248193" y="910858"/>
            <a:ext cx="8708353" cy="401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operators operate on only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one operand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Examples of unary operators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Unary Minus(-)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 operator(++)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decrement operator(--)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NOT(!)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6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86" name="Google Shape;486;p6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6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490" name="Google Shape;490;p6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" name="Google Shape;491;p62"/>
          <p:cNvGrpSpPr/>
          <p:nvPr/>
        </p:nvGrpSpPr>
        <p:grpSpPr>
          <a:xfrm>
            <a:off x="16573" y="6448497"/>
            <a:ext cx="9144000" cy="423671"/>
            <a:chOff x="0" y="6434328"/>
            <a:chExt cx="9144000" cy="423671"/>
          </a:xfrm>
        </p:grpSpPr>
        <p:grpSp>
          <p:nvGrpSpPr>
            <p:cNvPr id="492" name="Google Shape;492;p6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493" name="Google Shape;493;p6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6" name="Google Shape;496;p6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3"/>
          <p:cNvSpPr txBox="1"/>
          <p:nvPr>
            <p:ph type="title"/>
          </p:nvPr>
        </p:nvSpPr>
        <p:spPr>
          <a:xfrm>
            <a:off x="-1" y="129286"/>
            <a:ext cx="9144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Overloading Unary Operators:Ex-1(Unary Minus)</a:t>
            </a:r>
            <a:endParaRPr sz="3600"/>
          </a:p>
        </p:txBody>
      </p:sp>
      <p:grpSp>
        <p:nvGrpSpPr>
          <p:cNvPr id="503" name="Google Shape;503;p6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04" name="Google Shape;504;p6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6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7" name="Google Shape;507;p6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508" name="Google Shape;508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256" y="1013912"/>
            <a:ext cx="4426944" cy="53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7947" y="1026762"/>
            <a:ext cx="4038600" cy="2842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3138" y="4433053"/>
            <a:ext cx="1985462" cy="1414641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63"/>
          <p:cNvGrpSpPr/>
          <p:nvPr/>
        </p:nvGrpSpPr>
        <p:grpSpPr>
          <a:xfrm>
            <a:off x="-2" y="6446796"/>
            <a:ext cx="9144000" cy="423671"/>
            <a:chOff x="0" y="6434328"/>
            <a:chExt cx="9144000" cy="423671"/>
          </a:xfrm>
        </p:grpSpPr>
        <p:grpSp>
          <p:nvGrpSpPr>
            <p:cNvPr id="513" name="Google Shape;513;p6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514" name="Google Shape;514;p6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6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6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7" name="Google Shape;517;p6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4"/>
          <p:cNvSpPr txBox="1"/>
          <p:nvPr>
            <p:ph type="title"/>
          </p:nvPr>
        </p:nvSpPr>
        <p:spPr>
          <a:xfrm>
            <a:off x="0" y="129286"/>
            <a:ext cx="9144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Overloading Unary Operators:Ex-2(Unary Minus)</a:t>
            </a:r>
            <a:endParaRPr/>
          </a:p>
        </p:txBody>
      </p:sp>
      <p:grpSp>
        <p:nvGrpSpPr>
          <p:cNvPr id="524" name="Google Shape;524;p6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25" name="Google Shape;525;p6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8" name="Google Shape;528;p6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529" name="Google Shape;529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182" y="1082907"/>
            <a:ext cx="4115217" cy="5253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0" y="1068326"/>
            <a:ext cx="3833967" cy="327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7400" y="4572000"/>
            <a:ext cx="1952626" cy="1430267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6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3" name="Google Shape;533;p64"/>
          <p:cNvGrpSpPr/>
          <p:nvPr/>
        </p:nvGrpSpPr>
        <p:grpSpPr>
          <a:xfrm>
            <a:off x="0" y="6455409"/>
            <a:ext cx="9144000" cy="423671"/>
            <a:chOff x="0" y="6434328"/>
            <a:chExt cx="9144000" cy="423671"/>
          </a:xfrm>
        </p:grpSpPr>
        <p:grpSp>
          <p:nvGrpSpPr>
            <p:cNvPr id="534" name="Google Shape;534;p6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535" name="Google Shape;535;p6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8" name="Google Shape;538;p6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8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38"/>
          <p:cNvSpPr txBox="1"/>
          <p:nvPr/>
        </p:nvSpPr>
        <p:spPr>
          <a:xfrm>
            <a:off x="248193" y="910858"/>
            <a:ext cx="8708353" cy="515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Polymorphism means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more than one form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That is, the same entity (function or operator) behaves differently in different scenarios.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 time polymorphism / Static Binding / Early Binding</a:t>
            </a:r>
            <a:endParaRPr/>
          </a:p>
          <a:p>
            <a:pPr indent="-342900" lvl="3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 is occuring at compile time</a:t>
            </a:r>
            <a:endParaRPr/>
          </a:p>
          <a:p>
            <a:pPr indent="-342900" lvl="3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is not involved</a:t>
            </a:r>
            <a:endParaRPr/>
          </a:p>
          <a:p>
            <a:pPr indent="-254000" lvl="3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time polymorphism / Dynamic Binding / late Binding 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run time we came to know which method is going to invoke</a:t>
            </a:r>
            <a:endParaRPr/>
          </a:p>
          <a:p>
            <a:pPr indent="-457200" lvl="3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⮚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Inheritance is not involved</a:t>
            </a:r>
            <a:endParaRPr b="1" i="0" sz="2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8"/>
          <p:cNvSpPr txBox="1"/>
          <p:nvPr/>
        </p:nvSpPr>
        <p:spPr>
          <a:xfrm>
            <a:off x="3581540" y="6562369"/>
            <a:ext cx="54102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Prof. Nishat Shaikh &amp; Dr. Aayushi Chaudhari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5"/>
          <p:cNvSpPr txBox="1"/>
          <p:nvPr>
            <p:ph type="title"/>
          </p:nvPr>
        </p:nvSpPr>
        <p:spPr>
          <a:xfrm>
            <a:off x="0" y="129286"/>
            <a:ext cx="9144000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Overloading Unary Operators:Ex-3(Increment)</a:t>
            </a:r>
            <a:endParaRPr sz="3800"/>
          </a:p>
        </p:txBody>
      </p:sp>
      <p:grpSp>
        <p:nvGrpSpPr>
          <p:cNvPr id="545" name="Google Shape;545;p6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46" name="Google Shape;546;p6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6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550" name="Google Shape;550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256" y="944069"/>
            <a:ext cx="5265144" cy="546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965134"/>
            <a:ext cx="3573906" cy="3225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39567" y="4287983"/>
            <a:ext cx="2515172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39567" y="5505188"/>
            <a:ext cx="2515172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6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65"/>
          <p:cNvGrpSpPr/>
          <p:nvPr/>
        </p:nvGrpSpPr>
        <p:grpSpPr>
          <a:xfrm>
            <a:off x="-1" y="6448497"/>
            <a:ext cx="9144000" cy="423671"/>
            <a:chOff x="0" y="6434328"/>
            <a:chExt cx="9144000" cy="423671"/>
          </a:xfrm>
        </p:grpSpPr>
        <p:grpSp>
          <p:nvGrpSpPr>
            <p:cNvPr id="556" name="Google Shape;556;p6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557" name="Google Shape;557;p6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0" name="Google Shape;560;p6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6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Unary Operators</a:t>
            </a:r>
            <a:endParaRPr sz="4200"/>
          </a:p>
        </p:txBody>
      </p:sp>
      <p:grpSp>
        <p:nvGrpSpPr>
          <p:cNvPr id="567" name="Google Shape;567;p6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68" name="Google Shape;568;p6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6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572" name="Google Shape;572;p66"/>
          <p:cNvSpPr/>
          <p:nvPr/>
        </p:nvSpPr>
        <p:spPr>
          <a:xfrm>
            <a:off x="193547" y="1143000"/>
            <a:ext cx="8763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Number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 num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member. The class has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functions. Overload unary operator (++) such that it supports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N1=N2++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N3=++N1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Overload unary (-) such that it supports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N3 = - N3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Also define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default, parameterized and copy constructor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class. Also explain use of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nameless object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operator overloading.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 Unary Operators.</a:t>
            </a:r>
            <a:endParaRPr/>
          </a:p>
        </p:txBody>
      </p:sp>
      <p:sp>
        <p:nvSpPr>
          <p:cNvPr id="573" name="Google Shape;573;p6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4" name="Google Shape;574;p66"/>
          <p:cNvGrpSpPr/>
          <p:nvPr/>
        </p:nvGrpSpPr>
        <p:grpSpPr>
          <a:xfrm>
            <a:off x="0" y="6463177"/>
            <a:ext cx="9144000" cy="423671"/>
            <a:chOff x="0" y="6434328"/>
            <a:chExt cx="9144000" cy="423671"/>
          </a:xfrm>
        </p:grpSpPr>
        <p:grpSp>
          <p:nvGrpSpPr>
            <p:cNvPr id="575" name="Google Shape;575;p6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576" name="Google Shape;576;p6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6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6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9" name="Google Shape;579;p6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7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Unary Operators</a:t>
            </a:r>
            <a:endParaRPr sz="4200"/>
          </a:p>
        </p:txBody>
      </p:sp>
      <p:grpSp>
        <p:nvGrpSpPr>
          <p:cNvPr id="586" name="Google Shape;586;p6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87" name="Google Shape;587;p6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0" name="Google Shape;590;p6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591" name="Google Shape;591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10055"/>
            <a:ext cx="4800600" cy="5432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981906"/>
            <a:ext cx="4038599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6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4" name="Google Shape;594;p67"/>
          <p:cNvGrpSpPr/>
          <p:nvPr/>
        </p:nvGrpSpPr>
        <p:grpSpPr>
          <a:xfrm>
            <a:off x="-1" y="6438796"/>
            <a:ext cx="9144000" cy="423671"/>
            <a:chOff x="0" y="6434328"/>
            <a:chExt cx="9144000" cy="423671"/>
          </a:xfrm>
        </p:grpSpPr>
        <p:grpSp>
          <p:nvGrpSpPr>
            <p:cNvPr id="595" name="Google Shape;595;p6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596" name="Google Shape;596;p6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99" name="Google Shape;599;p6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68"/>
          <p:cNvSpPr txBox="1"/>
          <p:nvPr>
            <p:ph type="title"/>
          </p:nvPr>
        </p:nvSpPr>
        <p:spPr>
          <a:xfrm>
            <a:off x="0" y="129286"/>
            <a:ext cx="914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200"/>
              <a:t>Practical :Overloading Unary Operators</a:t>
            </a:r>
            <a:endParaRPr sz="4200"/>
          </a:p>
        </p:txBody>
      </p:sp>
      <p:grpSp>
        <p:nvGrpSpPr>
          <p:cNvPr id="606" name="Google Shape;606;p6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07" name="Google Shape;607;p6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0" name="Google Shape;610;p6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611" name="Google Shape;611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82" y="952500"/>
            <a:ext cx="5313218" cy="548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0131" y="2033099"/>
            <a:ext cx="2209800" cy="2927985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68"/>
          <p:cNvGrpSpPr/>
          <p:nvPr/>
        </p:nvGrpSpPr>
        <p:grpSpPr>
          <a:xfrm>
            <a:off x="-1" y="6434326"/>
            <a:ext cx="9144000" cy="423671"/>
            <a:chOff x="0" y="6434328"/>
            <a:chExt cx="9144000" cy="423671"/>
          </a:xfrm>
        </p:grpSpPr>
        <p:grpSp>
          <p:nvGrpSpPr>
            <p:cNvPr id="615" name="Google Shape;615;p6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616" name="Google Shape;616;p6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9" name="Google Shape;619;p6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69"/>
          <p:cNvSpPr txBox="1"/>
          <p:nvPr>
            <p:ph type="title"/>
          </p:nvPr>
        </p:nvSpPr>
        <p:spPr>
          <a:xfrm>
            <a:off x="0" y="129286"/>
            <a:ext cx="91440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Overloading Unary Operators Using Friend</a:t>
            </a:r>
            <a:endParaRPr/>
          </a:p>
        </p:txBody>
      </p:sp>
      <p:grpSp>
        <p:nvGrpSpPr>
          <p:cNvPr id="626" name="Google Shape;626;p6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27" name="Google Shape;627;p6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6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631" name="Google Shape;631;p69"/>
          <p:cNvSpPr txBox="1"/>
          <p:nvPr/>
        </p:nvSpPr>
        <p:spPr>
          <a:xfrm>
            <a:off x="248193" y="910858"/>
            <a:ext cx="8708353" cy="401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stated earlier, friend functions may be used in the place of member functions for overloading a Unary operator.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only difference is friend function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requires one arguments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be explicitly passed to it, while a member function requires none.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6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3" name="Google Shape;633;p69"/>
          <p:cNvGrpSpPr/>
          <p:nvPr/>
        </p:nvGrpSpPr>
        <p:grpSpPr>
          <a:xfrm>
            <a:off x="-1" y="6434327"/>
            <a:ext cx="9144000" cy="423671"/>
            <a:chOff x="0" y="6434328"/>
            <a:chExt cx="9144000" cy="423671"/>
          </a:xfrm>
        </p:grpSpPr>
        <p:grpSp>
          <p:nvGrpSpPr>
            <p:cNvPr id="634" name="Google Shape;634;p6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635" name="Google Shape;635;p6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8" name="Google Shape;638;p6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70"/>
          <p:cNvSpPr txBox="1"/>
          <p:nvPr>
            <p:ph type="title"/>
          </p:nvPr>
        </p:nvSpPr>
        <p:spPr>
          <a:xfrm>
            <a:off x="0" y="129286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Overloading Unary Operators Using Friend:Ex-1</a:t>
            </a:r>
            <a:endParaRPr sz="3700"/>
          </a:p>
        </p:txBody>
      </p:sp>
      <p:grpSp>
        <p:nvGrpSpPr>
          <p:cNvPr id="645" name="Google Shape;645;p7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46" name="Google Shape;646;p7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7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650" name="Google Shape;650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90600"/>
            <a:ext cx="3997453" cy="464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7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9600" y="998479"/>
            <a:ext cx="4502161" cy="4640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05601" y="5257797"/>
            <a:ext cx="2202306" cy="1221437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4" name="Google Shape;654;p70"/>
          <p:cNvGrpSpPr/>
          <p:nvPr/>
        </p:nvGrpSpPr>
        <p:grpSpPr>
          <a:xfrm>
            <a:off x="0" y="6448497"/>
            <a:ext cx="9144000" cy="423671"/>
            <a:chOff x="0" y="6434328"/>
            <a:chExt cx="9144000" cy="423671"/>
          </a:xfrm>
        </p:grpSpPr>
        <p:grpSp>
          <p:nvGrpSpPr>
            <p:cNvPr id="655" name="Google Shape;655;p7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656" name="Google Shape;656;p7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7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7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7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71"/>
          <p:cNvSpPr txBox="1"/>
          <p:nvPr>
            <p:ph type="title"/>
          </p:nvPr>
        </p:nvSpPr>
        <p:spPr>
          <a:xfrm>
            <a:off x="0" y="129286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Overloading Unary Operators Using Friend:Ex-2</a:t>
            </a:r>
            <a:endParaRPr sz="3700"/>
          </a:p>
        </p:txBody>
      </p:sp>
      <p:grpSp>
        <p:nvGrpSpPr>
          <p:cNvPr id="666" name="Google Shape;666;p7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67" name="Google Shape;667;p7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7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7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0" name="Google Shape;670;p7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671" name="Google Shape;671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964851"/>
            <a:ext cx="4454654" cy="527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00601" y="964851"/>
            <a:ext cx="4107306" cy="270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8800" y="3651977"/>
            <a:ext cx="2166938" cy="1621616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71"/>
          <p:cNvSpPr txBox="1"/>
          <p:nvPr/>
        </p:nvSpPr>
        <p:spPr>
          <a:xfrm>
            <a:off x="762000" y="5953780"/>
            <a:ext cx="795967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If we pass argument by value, it will not work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6" name="Google Shape;676;p71"/>
          <p:cNvGrpSpPr/>
          <p:nvPr/>
        </p:nvGrpSpPr>
        <p:grpSpPr>
          <a:xfrm>
            <a:off x="0" y="6424486"/>
            <a:ext cx="9144000" cy="423671"/>
            <a:chOff x="0" y="6434328"/>
            <a:chExt cx="9144000" cy="423671"/>
          </a:xfrm>
        </p:grpSpPr>
        <p:grpSp>
          <p:nvGrpSpPr>
            <p:cNvPr id="677" name="Google Shape;677;p7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678" name="Google Shape;678;p7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7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7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1" name="Google Shape;681;p7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2"/>
          <p:cNvSpPr txBox="1"/>
          <p:nvPr>
            <p:ph type="title"/>
          </p:nvPr>
        </p:nvSpPr>
        <p:spPr>
          <a:xfrm>
            <a:off x="0" y="76200"/>
            <a:ext cx="91440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ctr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Practical : Overloading Unary Operators </a:t>
            </a:r>
            <a:br>
              <a:rPr lang="en-US" sz="4000"/>
            </a:br>
            <a:r>
              <a:rPr lang="en-US" sz="4000"/>
              <a:t>Using Friend</a:t>
            </a:r>
            <a:endParaRPr sz="4000"/>
          </a:p>
        </p:txBody>
      </p:sp>
      <p:grpSp>
        <p:nvGrpSpPr>
          <p:cNvPr id="687" name="Google Shape;687;p7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88" name="Google Shape;688;p7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7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692" name="Google Shape;692;p72"/>
          <p:cNvSpPr/>
          <p:nvPr/>
        </p:nvSpPr>
        <p:spPr>
          <a:xfrm>
            <a:off x="193547" y="1288473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72"/>
          <p:cNvSpPr/>
          <p:nvPr/>
        </p:nvSpPr>
        <p:spPr>
          <a:xfrm>
            <a:off x="193547" y="1295400"/>
            <a:ext cx="87630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complex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data members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 real , img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member function to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data. Overload Unary operator (-) using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friend function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that it supports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– C1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C1 is the object of class complex. Also define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default, parameterized and copy constructor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class.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Overloading Unary Operators with friend function.</a:t>
            </a:r>
            <a:endParaRPr/>
          </a:p>
        </p:txBody>
      </p:sp>
      <p:sp>
        <p:nvSpPr>
          <p:cNvPr id="694" name="Google Shape;694;p7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5" name="Google Shape;695;p72"/>
          <p:cNvGrpSpPr/>
          <p:nvPr/>
        </p:nvGrpSpPr>
        <p:grpSpPr>
          <a:xfrm>
            <a:off x="-1" y="6434327"/>
            <a:ext cx="9144000" cy="423671"/>
            <a:chOff x="0" y="6434328"/>
            <a:chExt cx="9144000" cy="423671"/>
          </a:xfrm>
        </p:grpSpPr>
        <p:grpSp>
          <p:nvGrpSpPr>
            <p:cNvPr id="696" name="Google Shape;696;p7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697" name="Google Shape;697;p7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7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7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0" name="Google Shape;700;p7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3"/>
          <p:cNvSpPr/>
          <p:nvPr/>
        </p:nvSpPr>
        <p:spPr>
          <a:xfrm>
            <a:off x="193547" y="1219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7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07" name="Google Shape;707;p7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7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711" name="Google Shape;711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21" y="1293167"/>
            <a:ext cx="3395679" cy="510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18709" y="1257300"/>
            <a:ext cx="4800600" cy="513191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3"/>
          <p:cNvSpPr txBox="1"/>
          <p:nvPr/>
        </p:nvSpPr>
        <p:spPr>
          <a:xfrm>
            <a:off x="0" y="76200"/>
            <a:ext cx="9144000" cy="124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: Overloading Unary Operators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Friend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7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5" name="Google Shape;715;p73"/>
          <p:cNvGrpSpPr/>
          <p:nvPr/>
        </p:nvGrpSpPr>
        <p:grpSpPr>
          <a:xfrm>
            <a:off x="-1" y="6389212"/>
            <a:ext cx="9144000" cy="423671"/>
            <a:chOff x="0" y="6434328"/>
            <a:chExt cx="9144000" cy="423671"/>
          </a:xfrm>
        </p:grpSpPr>
        <p:grpSp>
          <p:nvGrpSpPr>
            <p:cNvPr id="716" name="Google Shape;716;p7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717" name="Google Shape;717;p7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7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7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0" name="Google Shape;720;p7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74"/>
          <p:cNvSpPr/>
          <p:nvPr/>
        </p:nvSpPr>
        <p:spPr>
          <a:xfrm>
            <a:off x="193547" y="1219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7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27" name="Google Shape;727;p7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0" name="Google Shape;730;p7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31" name="Google Shape;731;p74"/>
          <p:cNvSpPr txBox="1"/>
          <p:nvPr/>
        </p:nvSpPr>
        <p:spPr>
          <a:xfrm>
            <a:off x="0" y="76200"/>
            <a:ext cx="9144000" cy="124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: Overloading Unary Operators </a:t>
            </a:r>
            <a:b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Friend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620" y="1388442"/>
            <a:ext cx="7433380" cy="272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5189" y="4471335"/>
            <a:ext cx="4833620" cy="1283262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7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5" name="Google Shape;735;p74"/>
          <p:cNvGrpSpPr/>
          <p:nvPr/>
        </p:nvGrpSpPr>
        <p:grpSpPr>
          <a:xfrm>
            <a:off x="-1" y="6377352"/>
            <a:ext cx="9144000" cy="423671"/>
            <a:chOff x="0" y="6434328"/>
            <a:chExt cx="9144000" cy="423671"/>
          </a:xfrm>
        </p:grpSpPr>
        <p:grpSp>
          <p:nvGrpSpPr>
            <p:cNvPr id="736" name="Google Shape;736;p7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737" name="Google Shape;737;p7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7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7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0" name="Google Shape;740;p7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9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107" name="Google Shape;107;p39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9"/>
          <p:cNvSpPr txBox="1"/>
          <p:nvPr/>
        </p:nvSpPr>
        <p:spPr>
          <a:xfrm>
            <a:off x="248193" y="910858"/>
            <a:ext cx="8708353" cy="5307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Function overloading: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Two or more functions having the </a:t>
            </a:r>
            <a:r>
              <a:rPr b="1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same name </a:t>
            </a: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1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different parameters [Refer Unit-2]</a:t>
            </a:r>
            <a:endParaRPr b="1" i="0" sz="2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Operator overloading: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It is 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compile-time polymorphism </a:t>
            </a: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which the operator is overloaded to provide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meaning to the user-defined data type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 other words, giving the C++ operators such as +, *, == additional meanings when they are applied with user-defined data types.</a:t>
            </a:r>
            <a:endParaRPr b="0" i="0" sz="2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9"/>
          <p:cNvSpPr txBox="1"/>
          <p:nvPr/>
        </p:nvSpPr>
        <p:spPr>
          <a:xfrm>
            <a:off x="3581540" y="6562369"/>
            <a:ext cx="54102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Prof. Nishat Shaikh &amp; Dr. Aayushi Chaudhari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75"/>
          <p:cNvSpPr txBox="1"/>
          <p:nvPr>
            <p:ph type="title"/>
          </p:nvPr>
        </p:nvSpPr>
        <p:spPr>
          <a:xfrm>
            <a:off x="248193" y="129286"/>
            <a:ext cx="8659714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Rules for Overloading Operators</a:t>
            </a:r>
            <a:endParaRPr/>
          </a:p>
        </p:txBody>
      </p:sp>
      <p:grpSp>
        <p:nvGrpSpPr>
          <p:cNvPr id="747" name="Google Shape;747;p7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48" name="Google Shape;748;p7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1" name="Google Shape;751;p7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52" name="Google Shape;752;p75"/>
          <p:cNvSpPr txBox="1"/>
          <p:nvPr/>
        </p:nvSpPr>
        <p:spPr>
          <a:xfrm>
            <a:off x="248193" y="910858"/>
            <a:ext cx="8708353" cy="5307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certain restrictions and limitation in overloading the operators Some of them are listed below: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operaators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overloaded New operators cannot be overloaded/created.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overloaded operator must have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least one operand that is of user defined type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cannot change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meaning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an operator That is to say, We cannot redefine the plus(+) operator to subtract one value from the other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Overloaded operators follow the syntax rules of the original operators They cannot be overridden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some operators that cannot be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overloaded ( sizeof, . , .*, :: , ?: )  </a:t>
            </a:r>
            <a:endParaRPr/>
          </a:p>
          <a:p>
            <a:pPr indent="-3619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7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4" name="Google Shape;754;p75"/>
          <p:cNvGrpSpPr/>
          <p:nvPr/>
        </p:nvGrpSpPr>
        <p:grpSpPr>
          <a:xfrm>
            <a:off x="-1" y="6419648"/>
            <a:ext cx="9144000" cy="423671"/>
            <a:chOff x="0" y="6434328"/>
            <a:chExt cx="9144000" cy="423671"/>
          </a:xfrm>
        </p:grpSpPr>
        <p:sp>
          <p:nvSpPr>
            <p:cNvPr id="755" name="Google Shape;755;p7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76"/>
          <p:cNvSpPr txBox="1"/>
          <p:nvPr>
            <p:ph type="title"/>
          </p:nvPr>
        </p:nvSpPr>
        <p:spPr>
          <a:xfrm>
            <a:off x="248193" y="129286"/>
            <a:ext cx="8659714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Rules for Overloading Operators</a:t>
            </a:r>
            <a:endParaRPr/>
          </a:p>
        </p:txBody>
      </p:sp>
      <p:grpSp>
        <p:nvGrpSpPr>
          <p:cNvPr id="764" name="Google Shape;764;p7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65" name="Google Shape;765;p7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8" name="Google Shape;768;p7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69" name="Google Shape;769;p76"/>
          <p:cNvSpPr txBox="1"/>
          <p:nvPr/>
        </p:nvSpPr>
        <p:spPr>
          <a:xfrm>
            <a:off x="248193" y="910858"/>
            <a:ext cx="8708353" cy="52148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6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cannot use friend functions to overload certain operators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(=,    ( ), [ ], -&gt;)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However, member function can be used to overload them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6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 operators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overloaded by means of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function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take no explicit arguments and return no explicit values, but, those overloaded by means of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friend function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take one reference argument (the object of the relevant class)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6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operators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overloaded through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function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one explicit argument and those which are overloaded through a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friend function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two explicit arguments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6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using binary operators overloaded through a member function, the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 hand operand must be an object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relevant class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 startAt="6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arithmetic operators such as +, -, * and / must explicitly return a value They must not attempt to change their own arguments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1" name="Google Shape;771;p76"/>
          <p:cNvGrpSpPr/>
          <p:nvPr/>
        </p:nvGrpSpPr>
        <p:grpSpPr>
          <a:xfrm>
            <a:off x="30369" y="6433817"/>
            <a:ext cx="9144000" cy="423671"/>
            <a:chOff x="0" y="6434328"/>
            <a:chExt cx="9144000" cy="423671"/>
          </a:xfrm>
        </p:grpSpPr>
        <p:grpSp>
          <p:nvGrpSpPr>
            <p:cNvPr id="772" name="Google Shape;772;p7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773" name="Google Shape;773;p76"/>
              <p:cNvSpPr/>
              <p:nvPr/>
            </p:nvSpPr>
            <p:spPr>
              <a:xfrm>
                <a:off x="0" y="6463177"/>
                <a:ext cx="9144000" cy="394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76"/>
              <p:cNvSpPr/>
              <p:nvPr/>
            </p:nvSpPr>
            <p:spPr>
              <a:xfrm>
                <a:off x="0" y="6434328"/>
                <a:ext cx="2689200" cy="4236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7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6" name="Google Shape;776;p7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7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7"/>
          <p:cNvSpPr txBox="1"/>
          <p:nvPr>
            <p:ph type="title"/>
          </p:nvPr>
        </p:nvSpPr>
        <p:spPr>
          <a:xfrm>
            <a:off x="193547" y="129286"/>
            <a:ext cx="8763000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Conversions</a:t>
            </a:r>
            <a:endParaRPr/>
          </a:p>
        </p:txBody>
      </p:sp>
      <p:grpSp>
        <p:nvGrpSpPr>
          <p:cNvPr id="783" name="Google Shape;783;p7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84" name="Google Shape;784;p7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7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88" name="Google Shape;788;p77"/>
          <p:cNvSpPr txBox="1"/>
          <p:nvPr/>
        </p:nvSpPr>
        <p:spPr>
          <a:xfrm>
            <a:off x="248193" y="910858"/>
            <a:ext cx="8708353" cy="573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different types of constants and variables are used in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expression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 automatically perform type conversion based on some fixed rules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operation, variable at the right hand side is automatically converted to the type of the variable on the left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this automated type promotion will work well if both data types are of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data type or both are of same user defined data type 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it will create problem when one data type is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defined data type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another is primary data type or they belong to two different classes.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7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0" name="Google Shape;790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3183059"/>
            <a:ext cx="2971800" cy="95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77"/>
          <p:cNvGrpSpPr/>
          <p:nvPr/>
        </p:nvGrpSpPr>
        <p:grpSpPr>
          <a:xfrm>
            <a:off x="0" y="6425344"/>
            <a:ext cx="9144000" cy="423671"/>
            <a:chOff x="0" y="6434328"/>
            <a:chExt cx="9144000" cy="423671"/>
          </a:xfrm>
        </p:grpSpPr>
        <p:grpSp>
          <p:nvGrpSpPr>
            <p:cNvPr id="792" name="Google Shape;792;p7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793" name="Google Shape;793;p7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7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7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6" name="Google Shape;796;p7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78"/>
          <p:cNvSpPr txBox="1"/>
          <p:nvPr>
            <p:ph type="title"/>
          </p:nvPr>
        </p:nvSpPr>
        <p:spPr>
          <a:xfrm>
            <a:off x="193547" y="129286"/>
            <a:ext cx="8763000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Type Conversions</a:t>
            </a:r>
            <a:endParaRPr/>
          </a:p>
        </p:txBody>
      </p:sp>
      <p:grpSp>
        <p:nvGrpSpPr>
          <p:cNvPr id="803" name="Google Shape;803;p7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04" name="Google Shape;804;p7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7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08" name="Google Shape;808;p78"/>
          <p:cNvSpPr txBox="1"/>
          <p:nvPr/>
        </p:nvSpPr>
        <p:spPr>
          <a:xfrm>
            <a:off x="248193" y="910858"/>
            <a:ext cx="8708353" cy="5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for that we have to use some special function for type conversion as in such cases automatic type conversion can not be performed by the language itself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types of type conversion possible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Conversion from basic type to the class type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Constructor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  Conversion from class type to basic type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Casting Operator Function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  Conversion from one class to another class type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Constructor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Casting Operator Function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7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0" name="Google Shape;810;p78"/>
          <p:cNvGrpSpPr/>
          <p:nvPr/>
        </p:nvGrpSpPr>
        <p:grpSpPr>
          <a:xfrm>
            <a:off x="30369" y="6434327"/>
            <a:ext cx="9144000" cy="423671"/>
            <a:chOff x="0" y="6434328"/>
            <a:chExt cx="9144000" cy="423671"/>
          </a:xfrm>
        </p:grpSpPr>
        <p:grpSp>
          <p:nvGrpSpPr>
            <p:cNvPr id="811" name="Google Shape;811;p7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812" name="Google Shape;812;p7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7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7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5" name="Google Shape;815;p7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79"/>
          <p:cNvSpPr txBox="1"/>
          <p:nvPr>
            <p:ph type="title"/>
          </p:nvPr>
        </p:nvSpPr>
        <p:spPr>
          <a:xfrm>
            <a:off x="193547" y="129286"/>
            <a:ext cx="8763000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1. Conversion from basic type to the class pe</a:t>
            </a:r>
            <a:endParaRPr sz="3800"/>
          </a:p>
        </p:txBody>
      </p:sp>
      <p:grpSp>
        <p:nvGrpSpPr>
          <p:cNvPr id="822" name="Google Shape;822;p7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23" name="Google Shape;823;p7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7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27" name="Google Shape;827;p7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8" name="Google Shape;828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944069"/>
            <a:ext cx="4524375" cy="5298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7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33899" y="944068"/>
            <a:ext cx="4610100" cy="553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7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3584" y="2286000"/>
            <a:ext cx="604838" cy="6438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1" name="Google Shape;831;p79"/>
          <p:cNvGrpSpPr/>
          <p:nvPr/>
        </p:nvGrpSpPr>
        <p:grpSpPr>
          <a:xfrm>
            <a:off x="28575" y="6433817"/>
            <a:ext cx="9144000" cy="423671"/>
            <a:chOff x="0" y="6434328"/>
            <a:chExt cx="9144000" cy="423671"/>
          </a:xfrm>
        </p:grpSpPr>
        <p:grpSp>
          <p:nvGrpSpPr>
            <p:cNvPr id="832" name="Google Shape;832;p7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833" name="Google Shape;833;p7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7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7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6" name="Google Shape;836;p7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80"/>
          <p:cNvSpPr txBox="1"/>
          <p:nvPr>
            <p:ph type="title"/>
          </p:nvPr>
        </p:nvSpPr>
        <p:spPr>
          <a:xfrm>
            <a:off x="0" y="129286"/>
            <a:ext cx="9144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/>
              <a:t>1. Conversion from basic type to the class type</a:t>
            </a:r>
            <a:endParaRPr/>
          </a:p>
        </p:txBody>
      </p:sp>
      <p:grpSp>
        <p:nvGrpSpPr>
          <p:cNvPr id="843" name="Google Shape;843;p8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44" name="Google Shape;844;p8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7" name="Google Shape;847;p8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48" name="Google Shape;848;p8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9" name="Google Shape;849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1115806"/>
            <a:ext cx="4953000" cy="2341418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80"/>
          <p:cNvSpPr/>
          <p:nvPr/>
        </p:nvSpPr>
        <p:spPr>
          <a:xfrm>
            <a:off x="193547" y="3105835"/>
            <a:ext cx="8763000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 Money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having integer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rupee, paisa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data. Define appropriate functions to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data. Also define function that supports the statement: </a:t>
            </a:r>
            <a:r>
              <a:rPr b="1" i="0" lang="en-US" sz="2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obj1=115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Here obj1 is object of class and 115 is integer that represents paisa. After execution of the statement obj1 will be 1 rupee 15 paisa.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conversion from basic type to class type.</a:t>
            </a:r>
            <a:endParaRPr/>
          </a:p>
        </p:txBody>
      </p:sp>
      <p:grpSp>
        <p:nvGrpSpPr>
          <p:cNvPr id="851" name="Google Shape;851;p80"/>
          <p:cNvGrpSpPr/>
          <p:nvPr/>
        </p:nvGrpSpPr>
        <p:grpSpPr>
          <a:xfrm>
            <a:off x="0" y="6427949"/>
            <a:ext cx="9144000" cy="423671"/>
            <a:chOff x="0" y="6434328"/>
            <a:chExt cx="9144000" cy="423671"/>
          </a:xfrm>
        </p:grpSpPr>
        <p:grpSp>
          <p:nvGrpSpPr>
            <p:cNvPr id="852" name="Google Shape;852;p8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853" name="Google Shape;853;p8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6" name="Google Shape;856;p8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81"/>
          <p:cNvSpPr txBox="1"/>
          <p:nvPr>
            <p:ph type="title"/>
          </p:nvPr>
        </p:nvSpPr>
        <p:spPr>
          <a:xfrm>
            <a:off x="193547" y="129286"/>
            <a:ext cx="876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1. Conversion from basic type to the class type</a:t>
            </a:r>
            <a:endParaRPr/>
          </a:p>
        </p:txBody>
      </p:sp>
      <p:grpSp>
        <p:nvGrpSpPr>
          <p:cNvPr id="863" name="Google Shape;863;p8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64" name="Google Shape;864;p8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8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68" name="Google Shape;868;p8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9" name="Google Shape;869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25" y="944069"/>
            <a:ext cx="6696075" cy="553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4589" y="3065448"/>
            <a:ext cx="3090111" cy="63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1" name="Google Shape;871;p81"/>
          <p:cNvGrpSpPr/>
          <p:nvPr/>
        </p:nvGrpSpPr>
        <p:grpSpPr>
          <a:xfrm>
            <a:off x="-1" y="6400986"/>
            <a:ext cx="9144000" cy="423671"/>
            <a:chOff x="0" y="6434328"/>
            <a:chExt cx="9144000" cy="423671"/>
          </a:xfrm>
        </p:grpSpPr>
        <p:grpSp>
          <p:nvGrpSpPr>
            <p:cNvPr id="872" name="Google Shape;872;p8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873" name="Google Shape;873;p8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8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8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6" name="Google Shape;876;p8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8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82"/>
          <p:cNvSpPr txBox="1"/>
          <p:nvPr>
            <p:ph type="title"/>
          </p:nvPr>
        </p:nvSpPr>
        <p:spPr>
          <a:xfrm>
            <a:off x="193547" y="129286"/>
            <a:ext cx="87630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1. Conversion from basic type to the class type</a:t>
            </a:r>
            <a:endParaRPr/>
          </a:p>
        </p:txBody>
      </p:sp>
      <p:grpSp>
        <p:nvGrpSpPr>
          <p:cNvPr id="883" name="Google Shape;883;p8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84" name="Google Shape;884;p8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8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8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7" name="Google Shape;887;p8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88" name="Google Shape;888;p8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2"/>
          <p:cNvSpPr/>
          <p:nvPr/>
        </p:nvSpPr>
        <p:spPr>
          <a:xfrm>
            <a:off x="193547" y="1066800"/>
            <a:ext cx="8763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constructors used for the type conversion take a single argument whose type is to be converted.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82"/>
          <p:cNvGrpSpPr/>
          <p:nvPr/>
        </p:nvGrpSpPr>
        <p:grpSpPr>
          <a:xfrm>
            <a:off x="0" y="6443338"/>
            <a:ext cx="9144000" cy="423671"/>
            <a:chOff x="0" y="6434328"/>
            <a:chExt cx="9144000" cy="423671"/>
          </a:xfrm>
        </p:grpSpPr>
        <p:grpSp>
          <p:nvGrpSpPr>
            <p:cNvPr id="891" name="Google Shape;891;p8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892" name="Google Shape;892;p8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8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8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5" name="Google Shape;895;p8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8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83"/>
          <p:cNvSpPr txBox="1"/>
          <p:nvPr>
            <p:ph type="title"/>
          </p:nvPr>
        </p:nvSpPr>
        <p:spPr>
          <a:xfrm>
            <a:off x="193547" y="129286"/>
            <a:ext cx="8763000" cy="6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2. Conversion from class type to basic type</a:t>
            </a:r>
            <a:endParaRPr/>
          </a:p>
        </p:txBody>
      </p:sp>
      <p:grpSp>
        <p:nvGrpSpPr>
          <p:cNvPr id="902" name="Google Shape;902;p8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03" name="Google Shape;903;p8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8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8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6" name="Google Shape;906;p8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07" name="Google Shape;907;p8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83"/>
          <p:cNvSpPr/>
          <p:nvPr/>
        </p:nvSpPr>
        <p:spPr>
          <a:xfrm>
            <a:off x="193547" y="1066800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general form of an overloaded casting operator function / conversion function: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casting operator function should satisfy following conditions: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must be a class member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must not specify a return type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must not have any arguments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9" name="Google Shape;909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9097" y="2230939"/>
            <a:ext cx="3708528" cy="144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0" name="Google Shape;910;p83"/>
          <p:cNvGrpSpPr/>
          <p:nvPr/>
        </p:nvGrpSpPr>
        <p:grpSpPr>
          <a:xfrm>
            <a:off x="-28639" y="6433817"/>
            <a:ext cx="9144000" cy="423671"/>
            <a:chOff x="0" y="6434328"/>
            <a:chExt cx="9144000" cy="423671"/>
          </a:xfrm>
        </p:grpSpPr>
        <p:grpSp>
          <p:nvGrpSpPr>
            <p:cNvPr id="911" name="Google Shape;911;p8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12" name="Google Shape;912;p8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8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8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5" name="Google Shape;915;p8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84"/>
          <p:cNvSpPr txBox="1"/>
          <p:nvPr>
            <p:ph type="title"/>
          </p:nvPr>
        </p:nvSpPr>
        <p:spPr>
          <a:xfrm>
            <a:off x="193547" y="129286"/>
            <a:ext cx="8763000" cy="6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900"/>
              <a:t>2. Conversion from class type to basic type</a:t>
            </a:r>
            <a:endParaRPr/>
          </a:p>
        </p:txBody>
      </p:sp>
      <p:grpSp>
        <p:nvGrpSpPr>
          <p:cNvPr id="922" name="Google Shape;922;p8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23" name="Google Shape;923;p8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8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8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6" name="Google Shape;926;p8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27" name="Google Shape;927;p8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8" name="Google Shape;928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3" y="974752"/>
            <a:ext cx="4422647" cy="54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8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5153" y="974752"/>
            <a:ext cx="4498847" cy="548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8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51955" y="4572000"/>
            <a:ext cx="617220" cy="771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1" name="Google Shape;931;p84"/>
          <p:cNvGrpSpPr/>
          <p:nvPr/>
        </p:nvGrpSpPr>
        <p:grpSpPr>
          <a:xfrm>
            <a:off x="-1523" y="6456125"/>
            <a:ext cx="9144000" cy="423671"/>
            <a:chOff x="0" y="6434328"/>
            <a:chExt cx="9144000" cy="423671"/>
          </a:xfrm>
        </p:grpSpPr>
        <p:grpSp>
          <p:nvGrpSpPr>
            <p:cNvPr id="932" name="Google Shape;932;p8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33" name="Google Shape;933;p8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8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8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6" name="Google Shape;936;p8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0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116" name="Google Shape;116;p40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7" name="Google Shape;117;p4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8" name="Google Shape;118;p4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1" name="Google Shape;12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4097" y="1219200"/>
            <a:ext cx="7645834" cy="4670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5"/>
          <p:cNvSpPr/>
          <p:nvPr/>
        </p:nvSpPr>
        <p:spPr>
          <a:xfrm>
            <a:off x="193547" y="838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85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Type conversion</a:t>
            </a:r>
            <a:endParaRPr/>
          </a:p>
        </p:txBody>
      </p:sp>
      <p:grpSp>
        <p:nvGrpSpPr>
          <p:cNvPr id="943" name="Google Shape;943;p8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44" name="Google Shape;944;p8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8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7" name="Google Shape;947;p8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48" name="Google Shape;948;p85"/>
          <p:cNvSpPr txBox="1"/>
          <p:nvPr/>
        </p:nvSpPr>
        <p:spPr>
          <a:xfrm>
            <a:off x="193546" y="820032"/>
            <a:ext cx="8714359" cy="2721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Celsius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Define appropriate member functions such that it support the statements: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C1=30.5F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float temperature;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temperature=C2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 conversion from basic type to class type and class type to basic type.</a:t>
            </a:r>
            <a:endParaRPr/>
          </a:p>
        </p:txBody>
      </p:sp>
      <p:sp>
        <p:nvSpPr>
          <p:cNvPr id="949" name="Google Shape;949;p8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0" name="Google Shape;950;p85"/>
          <p:cNvGrpSpPr/>
          <p:nvPr/>
        </p:nvGrpSpPr>
        <p:grpSpPr>
          <a:xfrm>
            <a:off x="16573" y="6434327"/>
            <a:ext cx="9144000" cy="423671"/>
            <a:chOff x="0" y="6434328"/>
            <a:chExt cx="9144000" cy="423671"/>
          </a:xfrm>
        </p:grpSpPr>
        <p:grpSp>
          <p:nvGrpSpPr>
            <p:cNvPr id="951" name="Google Shape;951;p8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52" name="Google Shape;952;p8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8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8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5" name="Google Shape;955;p8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6"/>
          <p:cNvSpPr/>
          <p:nvPr/>
        </p:nvSpPr>
        <p:spPr>
          <a:xfrm>
            <a:off x="193547" y="838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86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Type conversion</a:t>
            </a:r>
            <a:endParaRPr/>
          </a:p>
        </p:txBody>
      </p:sp>
      <p:grpSp>
        <p:nvGrpSpPr>
          <p:cNvPr id="962" name="Google Shape;962;p8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63" name="Google Shape;963;p8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8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967" name="Google Shape;967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402" y="916018"/>
            <a:ext cx="3526398" cy="5560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4800" y="928257"/>
            <a:ext cx="4876799" cy="272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87756" y="4455550"/>
            <a:ext cx="2302287" cy="604838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86"/>
          <p:cNvGrpSpPr/>
          <p:nvPr/>
        </p:nvGrpSpPr>
        <p:grpSpPr>
          <a:xfrm>
            <a:off x="16573" y="6476997"/>
            <a:ext cx="9144000" cy="423671"/>
            <a:chOff x="0" y="6434328"/>
            <a:chExt cx="9144000" cy="423671"/>
          </a:xfrm>
        </p:grpSpPr>
        <p:grpSp>
          <p:nvGrpSpPr>
            <p:cNvPr id="972" name="Google Shape;972;p8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73" name="Google Shape;973;p8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8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8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6" name="Google Shape;976;p8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87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983" name="Google Shape;983;p8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84" name="Google Shape;984;p8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8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88" name="Google Shape;988;p8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9" name="Google Shape;989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839" y="1600200"/>
            <a:ext cx="2595203" cy="3180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0" name="Google Shape;990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2600" y="2953408"/>
            <a:ext cx="2779060" cy="22281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1" name="Google Shape;991;p87"/>
          <p:cNvGrpSpPr/>
          <p:nvPr/>
        </p:nvGrpSpPr>
        <p:grpSpPr>
          <a:xfrm>
            <a:off x="3778902" y="1020267"/>
            <a:ext cx="2133600" cy="1371600"/>
            <a:chOff x="4038600" y="990600"/>
            <a:chExt cx="2133600" cy="1371600"/>
          </a:xfrm>
        </p:grpSpPr>
        <p:sp>
          <p:nvSpPr>
            <p:cNvPr id="992" name="Google Shape;992;p87"/>
            <p:cNvSpPr/>
            <p:nvPr/>
          </p:nvSpPr>
          <p:spPr>
            <a:xfrm>
              <a:off x="4038600" y="1447800"/>
              <a:ext cx="2133600" cy="91440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7"/>
            <p:cNvSpPr/>
            <p:nvPr/>
          </p:nvSpPr>
          <p:spPr>
            <a:xfrm>
              <a:off x="4267200" y="1752600"/>
              <a:ext cx="5334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7"/>
            <p:cNvSpPr/>
            <p:nvPr/>
          </p:nvSpPr>
          <p:spPr>
            <a:xfrm>
              <a:off x="5329237" y="1752600"/>
              <a:ext cx="5334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7"/>
            <p:cNvSpPr txBox="1"/>
            <p:nvPr/>
          </p:nvSpPr>
          <p:spPr>
            <a:xfrm>
              <a:off x="4876800" y="990600"/>
              <a:ext cx="415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7"/>
            <p:cNvSpPr txBox="1"/>
            <p:nvPr/>
          </p:nvSpPr>
          <p:spPr>
            <a:xfrm>
              <a:off x="5394172" y="1337191"/>
              <a:ext cx="349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7"/>
            <p:cNvSpPr txBox="1"/>
            <p:nvPr/>
          </p:nvSpPr>
          <p:spPr>
            <a:xfrm>
              <a:off x="4326151" y="1314398"/>
              <a:ext cx="3369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8" name="Google Shape;998;p87"/>
          <p:cNvGrpSpPr/>
          <p:nvPr/>
        </p:nvGrpSpPr>
        <p:grpSpPr>
          <a:xfrm>
            <a:off x="6774306" y="990600"/>
            <a:ext cx="2133600" cy="1371600"/>
            <a:chOff x="4038600" y="990600"/>
            <a:chExt cx="2133600" cy="1371600"/>
          </a:xfrm>
        </p:grpSpPr>
        <p:sp>
          <p:nvSpPr>
            <p:cNvPr id="999" name="Google Shape;999;p87"/>
            <p:cNvSpPr/>
            <p:nvPr/>
          </p:nvSpPr>
          <p:spPr>
            <a:xfrm>
              <a:off x="4038600" y="1447800"/>
              <a:ext cx="2133600" cy="914400"/>
            </a:xfrm>
            <a:prstGeom prst="rect">
              <a:avLst/>
            </a:prstGeom>
            <a:solidFill>
              <a:srgbClr val="FABF8E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7"/>
            <p:cNvSpPr/>
            <p:nvPr/>
          </p:nvSpPr>
          <p:spPr>
            <a:xfrm>
              <a:off x="4267200" y="1752600"/>
              <a:ext cx="5334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7"/>
            <p:cNvSpPr/>
            <p:nvPr/>
          </p:nvSpPr>
          <p:spPr>
            <a:xfrm>
              <a:off x="5329237" y="1752600"/>
              <a:ext cx="533400" cy="4572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7"/>
            <p:cNvSpPr txBox="1"/>
            <p:nvPr/>
          </p:nvSpPr>
          <p:spPr>
            <a:xfrm>
              <a:off x="4808094" y="990600"/>
              <a:ext cx="505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p1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7"/>
            <p:cNvSpPr txBox="1"/>
            <p:nvPr/>
          </p:nvSpPr>
          <p:spPr>
            <a:xfrm>
              <a:off x="5394172" y="1337191"/>
              <a:ext cx="3497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7"/>
            <p:cNvSpPr txBox="1"/>
            <p:nvPr/>
          </p:nvSpPr>
          <p:spPr>
            <a:xfrm>
              <a:off x="4326151" y="1314398"/>
              <a:ext cx="4347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87"/>
          <p:cNvGrpSpPr/>
          <p:nvPr/>
        </p:nvGrpSpPr>
        <p:grpSpPr>
          <a:xfrm>
            <a:off x="-31098" y="6417439"/>
            <a:ext cx="9144000" cy="423671"/>
            <a:chOff x="0" y="6434328"/>
            <a:chExt cx="9144000" cy="423671"/>
          </a:xfrm>
        </p:grpSpPr>
        <p:grpSp>
          <p:nvGrpSpPr>
            <p:cNvPr id="1006" name="Google Shape;1006;p8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07" name="Google Shape;1007;p8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p8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p8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0" name="Google Shape;1010;p8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88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1016" name="Google Shape;1016;p8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17" name="Google Shape;1017;p8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0" name="Google Shape;1020;p8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21" name="Google Shape;1021;p8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2" name="Google Shape;1022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014" y="757452"/>
            <a:ext cx="5143500" cy="5705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3" name="Google Shape;1023;p88"/>
          <p:cNvGrpSpPr/>
          <p:nvPr/>
        </p:nvGrpSpPr>
        <p:grpSpPr>
          <a:xfrm>
            <a:off x="0" y="6433817"/>
            <a:ext cx="9144000" cy="423671"/>
            <a:chOff x="0" y="6434328"/>
            <a:chExt cx="9144000" cy="423671"/>
          </a:xfrm>
        </p:grpSpPr>
        <p:grpSp>
          <p:nvGrpSpPr>
            <p:cNvPr id="1024" name="Google Shape;1024;p8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25" name="Google Shape;1025;p8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8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8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8" name="Google Shape;1028;p8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89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1034" name="Google Shape;1034;p8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35" name="Google Shape;1035;p8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8" name="Google Shape;1038;p8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39" name="Google Shape;1039;p8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0" name="Google Shape;1040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707581"/>
            <a:ext cx="3733800" cy="414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835" y="5109219"/>
            <a:ext cx="7334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6775" y="795066"/>
            <a:ext cx="4314825" cy="5514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3" name="Google Shape;1043;p89"/>
          <p:cNvGrpSpPr/>
          <p:nvPr/>
        </p:nvGrpSpPr>
        <p:grpSpPr>
          <a:xfrm>
            <a:off x="0" y="6448497"/>
            <a:ext cx="9144000" cy="423671"/>
            <a:chOff x="0" y="6434328"/>
            <a:chExt cx="9144000" cy="423671"/>
          </a:xfrm>
        </p:grpSpPr>
        <p:grpSp>
          <p:nvGrpSpPr>
            <p:cNvPr id="1044" name="Google Shape;1044;p8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45" name="Google Shape;1045;p8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8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8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8" name="Google Shape;1048;p8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9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90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1055" name="Google Shape;1055;p9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56" name="Google Shape;1056;p9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9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60" name="Google Shape;1060;p9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90"/>
          <p:cNvSpPr/>
          <p:nvPr/>
        </p:nvSpPr>
        <p:spPr>
          <a:xfrm>
            <a:off x="193547" y="1011972"/>
            <a:ext cx="8763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a class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KG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having data member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 kg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class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POUND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having data member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 lb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Both the classes have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default constructor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member functions to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data. (1 kg = 2.20462 lb). Define appropriate member functions such that they support the statements in main( ):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KG K;   POUND P;  </a:t>
            </a:r>
            <a:r>
              <a:rPr b="1" i="0" lang="en-US" sz="2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P=K;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concepts of Type conversion from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type to class type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Write this Program in two ways. Define appropriate member function in class KG. Define appropriate member function in class POUND.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Pounds=Kilograms * 2.20462262184878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2" name="Google Shape;1062;p90"/>
          <p:cNvGrpSpPr/>
          <p:nvPr/>
        </p:nvGrpSpPr>
        <p:grpSpPr>
          <a:xfrm>
            <a:off x="0" y="6456127"/>
            <a:ext cx="9144000" cy="423671"/>
            <a:chOff x="0" y="6434328"/>
            <a:chExt cx="9144000" cy="423671"/>
          </a:xfrm>
        </p:grpSpPr>
        <p:grpSp>
          <p:nvGrpSpPr>
            <p:cNvPr id="1063" name="Google Shape;1063;p9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64" name="Google Shape;1064;p9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9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9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7" name="Google Shape;1067;p9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9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91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1074" name="Google Shape;1074;p9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75" name="Google Shape;1075;p9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8" name="Google Shape;1078;p9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79" name="Google Shape;1079;p9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0" name="Google Shape;1080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44068"/>
            <a:ext cx="3083053" cy="393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24201" y="944068"/>
            <a:ext cx="5973762" cy="5526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83373" y="5165163"/>
            <a:ext cx="2349378" cy="5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3" name="Google Shape;1083;p91"/>
          <p:cNvGrpSpPr/>
          <p:nvPr/>
        </p:nvGrpSpPr>
        <p:grpSpPr>
          <a:xfrm>
            <a:off x="0" y="6443655"/>
            <a:ext cx="9144000" cy="423671"/>
            <a:chOff x="0" y="6434328"/>
            <a:chExt cx="9144000" cy="423671"/>
          </a:xfrm>
        </p:grpSpPr>
        <p:grpSp>
          <p:nvGrpSpPr>
            <p:cNvPr id="1084" name="Google Shape;1084;p9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85" name="Google Shape;1085;p9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p9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p9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8" name="Google Shape;1088;p9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92"/>
          <p:cNvSpPr txBox="1"/>
          <p:nvPr>
            <p:ph type="title"/>
          </p:nvPr>
        </p:nvSpPr>
        <p:spPr>
          <a:xfrm>
            <a:off x="0" y="129286"/>
            <a:ext cx="9143999" cy="550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3. Conversion from one class to another class type</a:t>
            </a:r>
            <a:endParaRPr/>
          </a:p>
        </p:txBody>
      </p:sp>
      <p:grpSp>
        <p:nvGrpSpPr>
          <p:cNvPr id="1095" name="Google Shape;1095;p9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96" name="Google Shape;1096;p9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9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9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9" name="Google Shape;1099;p9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00" name="Google Shape;1100;p9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1" name="Google Shape;1101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44068"/>
            <a:ext cx="3714750" cy="3932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p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7200" y="942108"/>
            <a:ext cx="4876800" cy="5530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9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19923" y="4891969"/>
            <a:ext cx="2349378" cy="504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4" name="Google Shape;1104;p92"/>
          <p:cNvGrpSpPr/>
          <p:nvPr/>
        </p:nvGrpSpPr>
        <p:grpSpPr>
          <a:xfrm>
            <a:off x="-1" y="6426767"/>
            <a:ext cx="9144000" cy="423671"/>
            <a:chOff x="0" y="6434328"/>
            <a:chExt cx="9144000" cy="423671"/>
          </a:xfrm>
        </p:grpSpPr>
        <p:grpSp>
          <p:nvGrpSpPr>
            <p:cNvPr id="1105" name="Google Shape;1105;p9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06" name="Google Shape;1106;p9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9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9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9" name="Google Shape;1109;p9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93"/>
          <p:cNvSpPr/>
          <p:nvPr/>
        </p:nvSpPr>
        <p:spPr>
          <a:xfrm>
            <a:off x="193547" y="838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93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Type conversion</a:t>
            </a:r>
            <a:endParaRPr/>
          </a:p>
        </p:txBody>
      </p:sp>
      <p:grpSp>
        <p:nvGrpSpPr>
          <p:cNvPr id="1116" name="Google Shape;1116;p9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17" name="Google Shape;1117;p9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9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9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0" name="Google Shape;1120;p9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21" name="Google Shape;1121;p93"/>
          <p:cNvSpPr/>
          <p:nvPr/>
        </p:nvSpPr>
        <p:spPr>
          <a:xfrm>
            <a:off x="193547" y="990600"/>
            <a:ext cx="87630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classes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Celsius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Fahrenheit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Define appropriate member functions such that they support the statements in main( ): Celsius C1,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C2=5.0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Fahrenheit F1, F2;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F1=C2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i="0" lang="en-US" sz="28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C1=F2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;Use the concepts of Type conversion from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type to class type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Write this Program in two ways. Define appropriate member function in class Celsius. Define appropriate member function in class Fahrenheit.</a:t>
            </a:r>
            <a:endParaRPr/>
          </a:p>
        </p:txBody>
      </p:sp>
      <p:sp>
        <p:nvSpPr>
          <p:cNvPr id="1122" name="Google Shape;1122;p9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3" name="Google Shape;1123;p93"/>
          <p:cNvGrpSpPr/>
          <p:nvPr/>
        </p:nvGrpSpPr>
        <p:grpSpPr>
          <a:xfrm>
            <a:off x="16573" y="6448497"/>
            <a:ext cx="9144000" cy="423671"/>
            <a:chOff x="0" y="6434328"/>
            <a:chExt cx="9144000" cy="423671"/>
          </a:xfrm>
        </p:grpSpPr>
        <p:grpSp>
          <p:nvGrpSpPr>
            <p:cNvPr id="1124" name="Google Shape;1124;p9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25" name="Google Shape;1125;p9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9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9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8" name="Google Shape;1128;p9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94"/>
          <p:cNvSpPr/>
          <p:nvPr/>
        </p:nvSpPr>
        <p:spPr>
          <a:xfrm>
            <a:off x="193547" y="838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94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Type conversion</a:t>
            </a:r>
            <a:endParaRPr/>
          </a:p>
        </p:txBody>
      </p:sp>
      <p:grpSp>
        <p:nvGrpSpPr>
          <p:cNvPr id="1135" name="Google Shape;1135;p9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36" name="Google Shape;1136;p9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9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9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9" name="Google Shape;1139;p9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1140" name="Google Shape;1140;p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754" y="920020"/>
            <a:ext cx="3243246" cy="509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5296" y="926640"/>
            <a:ext cx="3872344" cy="552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2" name="Google Shape;1142;p9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3" name="Google Shape;1143;p94"/>
          <p:cNvGrpSpPr/>
          <p:nvPr/>
        </p:nvGrpSpPr>
        <p:grpSpPr>
          <a:xfrm>
            <a:off x="16573" y="6456266"/>
            <a:ext cx="9144000" cy="423671"/>
            <a:chOff x="0" y="6434328"/>
            <a:chExt cx="9144000" cy="423671"/>
          </a:xfrm>
        </p:grpSpPr>
        <p:grpSp>
          <p:nvGrpSpPr>
            <p:cNvPr id="1144" name="Google Shape;1144;p9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45" name="Google Shape;1145;p9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9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9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8" name="Google Shape;1148;p9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1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128" name="Google Shape;128;p41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1"/>
          <p:cNvSpPr txBox="1"/>
          <p:nvPr/>
        </p:nvSpPr>
        <p:spPr>
          <a:xfrm>
            <a:off x="3581540" y="6562369"/>
            <a:ext cx="54102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Prof. Nishat Shaikh &amp; Dr. Aayushi Chaudhari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1"/>
          <p:cNvSpPr/>
          <p:nvPr/>
        </p:nvSpPr>
        <p:spPr>
          <a:xfrm>
            <a:off x="193547" y="990600"/>
            <a:ext cx="871435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Any symbol can be used as function name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If it is a valid operator in C language </a:t>
            </a:r>
            <a:endParaRPr/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If it is preceded by operator keyword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We can overload all the C++ operators except the following: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resolution operator (::)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operator(sizeof)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 selection (.)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selection with pointer-to-member(.*)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Ternary/conditional operator(?:)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95"/>
          <p:cNvSpPr/>
          <p:nvPr/>
        </p:nvSpPr>
        <p:spPr>
          <a:xfrm>
            <a:off x="193547" y="838200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95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Type conversion</a:t>
            </a:r>
            <a:endParaRPr/>
          </a:p>
        </p:txBody>
      </p:sp>
      <p:grpSp>
        <p:nvGrpSpPr>
          <p:cNvPr id="1155" name="Google Shape;1155;p9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56" name="Google Shape;1156;p9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9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9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" name="Google Shape;1159;p9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pic>
        <p:nvPicPr>
          <p:cNvPr id="1160" name="Google Shape;1160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328" y="914402"/>
            <a:ext cx="8777271" cy="419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5181601"/>
            <a:ext cx="6471719" cy="7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9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Operator Overloading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3" name="Google Shape;1163;p95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164" name="Google Shape;1164;p9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65" name="Google Shape;1165;p9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9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9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8" name="Google Shape;1168;p9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9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9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Virtual Functions</a:t>
            </a:r>
            <a:endParaRPr/>
          </a:p>
        </p:txBody>
      </p:sp>
      <p:grpSp>
        <p:nvGrpSpPr>
          <p:cNvPr id="1175" name="Google Shape;1175;p9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76" name="Google Shape;1176;p9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9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9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9" name="Google Shape;1179;p9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80" name="Google Shape;1180;p9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96"/>
          <p:cNvSpPr/>
          <p:nvPr/>
        </p:nvSpPr>
        <p:spPr>
          <a:xfrm>
            <a:off x="228600" y="914400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necessity to use the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single pointer to refer to all the objects of the different classes. </a:t>
            </a:r>
            <a:endParaRPr b="1" i="0" sz="2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we create the pointer to the base class that refers to all the derived objects.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But, when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class pointer contains the address of the derived class object, always executes the base class function. 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issue can only be resolved by using the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'virtual' function.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2" name="Google Shape;1182;p96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183" name="Google Shape;1183;p9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84" name="Google Shape;1184;p9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9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9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7" name="Google Shape;1187;p9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9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9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Virtual Functions</a:t>
            </a:r>
            <a:endParaRPr/>
          </a:p>
        </p:txBody>
      </p:sp>
      <p:grpSp>
        <p:nvGrpSpPr>
          <p:cNvPr id="1194" name="Google Shape;1194;p9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95" name="Google Shape;1195;p9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9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9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8" name="Google Shape;1198;p9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99" name="Google Shape;1199;p9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97"/>
          <p:cNvSpPr/>
          <p:nvPr/>
        </p:nvSpPr>
        <p:spPr>
          <a:xfrm>
            <a:off x="228600" y="835759"/>
            <a:ext cx="8763000" cy="6093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function is a member function in the base class that you redefine in a derived class. It is declared using the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virtual keyword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'virtual' is a keyword preceding the normal declaration of a function.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 tell the compiler to perform dynamic linkage or late binding on the function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function is made virtual, C++ determines which function is to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be invoked at the runtime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of the object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pointed by the base class pointer and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by the type of the pointer.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late binding function call is resolved during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runtime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Therefore compiler determines the type of object at runtime, and then binds the function call.</a:t>
            </a:r>
            <a:endParaRPr/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1" name="Google Shape;1201;p97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02" name="Google Shape;1202;p9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03" name="Google Shape;1203;p9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9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9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6" name="Google Shape;1206;p9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9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9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Virtual Functions</a:t>
            </a:r>
            <a:endParaRPr/>
          </a:p>
        </p:txBody>
      </p:sp>
      <p:grpSp>
        <p:nvGrpSpPr>
          <p:cNvPr id="1213" name="Google Shape;1213;p9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14" name="Google Shape;1214;p9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9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9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7" name="Google Shape;1217;p9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18" name="Google Shape;1218;p9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9" name="Google Shape;1219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990600"/>
            <a:ext cx="3981450" cy="54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6700" y="925094"/>
            <a:ext cx="5067300" cy="3875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86782" y="4821400"/>
            <a:ext cx="2761818" cy="1607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2" name="Google Shape;1222;p98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23" name="Google Shape;1223;p9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24" name="Google Shape;1224;p9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9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9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7" name="Google Shape;1227;p9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9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9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Virtual Functions</a:t>
            </a:r>
            <a:endParaRPr/>
          </a:p>
        </p:txBody>
      </p:sp>
      <p:grpSp>
        <p:nvGrpSpPr>
          <p:cNvPr id="1234" name="Google Shape;1234;p9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35" name="Google Shape;1235;p9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9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9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8" name="Google Shape;1238;p9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39" name="Google Shape;1239;p9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99"/>
          <p:cNvSpPr/>
          <p:nvPr/>
        </p:nvSpPr>
        <p:spPr>
          <a:xfrm>
            <a:off x="228600" y="955357"/>
            <a:ext cx="8763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time polymorphism is achieved only when a virtual function is accessed through a pointer to the base class.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1" name="Google Shape;1241;p99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42" name="Google Shape;1242;p9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43" name="Google Shape;1243;p9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9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9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6" name="Google Shape;1246;p9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0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10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Rules of Virtual Function</a:t>
            </a:r>
            <a:endParaRPr/>
          </a:p>
        </p:txBody>
      </p:sp>
      <p:grpSp>
        <p:nvGrpSpPr>
          <p:cNvPr id="1253" name="Google Shape;1253;p10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54" name="Google Shape;1254;p10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0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0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7" name="Google Shape;1257;p10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58" name="Google Shape;1258;p10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100"/>
          <p:cNvSpPr/>
          <p:nvPr/>
        </p:nvSpPr>
        <p:spPr>
          <a:xfrm>
            <a:off x="228600" y="835759"/>
            <a:ext cx="8763000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functions must be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some class.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functions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 be static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members.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are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accessed through object pointers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a friend of another class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function must be defined in the base class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even though it is not used.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prototypes of a virtual function of the base class and all the derived classes must be identical. If the two functions with the same name but different prototypes, C++ will consider them as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overloaded functions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function mechanism is ignored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cannot have a virtual constructor, but we can have 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destructor</a:t>
            </a:r>
            <a:endParaRPr/>
          </a:p>
        </p:txBody>
      </p:sp>
      <p:grpSp>
        <p:nvGrpSpPr>
          <p:cNvPr id="1260" name="Google Shape;1260;p100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61" name="Google Shape;1261;p10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62" name="Google Shape;1262;p10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0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0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5" name="Google Shape;1265;p10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10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Rules of Virtual Function</a:t>
            </a:r>
            <a:endParaRPr/>
          </a:p>
        </p:txBody>
      </p:sp>
      <p:grpSp>
        <p:nvGrpSpPr>
          <p:cNvPr id="1272" name="Google Shape;1272;p10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73" name="Google Shape;1273;p10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0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0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6" name="Google Shape;1276;p10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77" name="Google Shape;1277;p10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101"/>
          <p:cNvSpPr/>
          <p:nvPr/>
        </p:nvSpPr>
        <p:spPr>
          <a:xfrm>
            <a:off x="228600" y="835759"/>
            <a:ext cx="8763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8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a base pointer can point to any type of the derived object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reverse is not true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That is to say, we can not use a pointer to a derived class to access an object of base type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 startAt="8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a base pointer points to a derived class,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incrementing or decrementing it will not make it to point to the next object of the derived class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 is incremented or decremented only relative to it’s base type. Therefore, we should not use this method to move the pointer to the next object.</a:t>
            </a:r>
            <a:endParaRPr/>
          </a:p>
        </p:txBody>
      </p:sp>
      <p:grpSp>
        <p:nvGrpSpPr>
          <p:cNvPr id="1279" name="Google Shape;1279;p101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80" name="Google Shape;1280;p10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81" name="Google Shape;1281;p10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0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0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4" name="Google Shape;1284;p10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10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10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Virtual function</a:t>
            </a:r>
            <a:endParaRPr/>
          </a:p>
        </p:txBody>
      </p:sp>
      <p:grpSp>
        <p:nvGrpSpPr>
          <p:cNvPr id="1291" name="Google Shape;1291;p10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92" name="Google Shape;1292;p10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0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0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5" name="Google Shape;1295;p10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96" name="Google Shape;1296;p10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102"/>
          <p:cNvSpPr/>
          <p:nvPr/>
        </p:nvSpPr>
        <p:spPr>
          <a:xfrm>
            <a:off x="228600" y="962085"/>
            <a:ext cx="8763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Media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stores the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 string) and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(float). Class Media has two argument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initializes data members of class Media. Also declare a virtual function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() in Class Media. From the class Media derive two classes: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book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contains data member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page count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(int): and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Class tape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contains data member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playing time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minutes (float). Both Class book and Class tape should have a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which initializes base class constructor as well as its own data members and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 ) function which displays book details and tape details respectively. Write a main ( ) to test book and tape classes by creating instances of them, asking the user to fill data and displaying them.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function and Constructor in Derived Class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8" name="Google Shape;1298;p102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299" name="Google Shape;1299;p10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00" name="Google Shape;1300;p10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0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0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03" name="Google Shape;1303;p10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0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10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Virtual function</a:t>
            </a:r>
            <a:endParaRPr/>
          </a:p>
        </p:txBody>
      </p:sp>
      <p:grpSp>
        <p:nvGrpSpPr>
          <p:cNvPr id="1310" name="Google Shape;1310;p10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11" name="Google Shape;1311;p10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10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10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p10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15" name="Google Shape;1315;p10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6" name="Google Shape;1316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7175" y="1013913"/>
            <a:ext cx="6829425" cy="5386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7" name="Google Shape;1317;p103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318" name="Google Shape;1318;p10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19" name="Google Shape;1319;p10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0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0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2" name="Google Shape;1322;p10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0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104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Virtual function</a:t>
            </a:r>
            <a:endParaRPr/>
          </a:p>
        </p:txBody>
      </p:sp>
      <p:grpSp>
        <p:nvGrpSpPr>
          <p:cNvPr id="1329" name="Google Shape;1329;p10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30" name="Google Shape;1330;p104"/>
            <p:cNvSpPr/>
            <p:nvPr/>
          </p:nvSpPr>
          <p:spPr>
            <a:xfrm>
              <a:off x="0" y="6463177"/>
              <a:ext cx="9144000" cy="394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04"/>
            <p:cNvSpPr/>
            <p:nvPr/>
          </p:nvSpPr>
          <p:spPr>
            <a:xfrm>
              <a:off x="0" y="6434328"/>
              <a:ext cx="2689200" cy="423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0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3" name="Google Shape;1333;p104"/>
          <p:cNvSpPr txBox="1"/>
          <p:nvPr/>
        </p:nvSpPr>
        <p:spPr>
          <a:xfrm>
            <a:off x="6397625" y="6553200"/>
            <a:ext cx="2594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34" name="Google Shape;1334;p104"/>
          <p:cNvSpPr txBox="1"/>
          <p:nvPr/>
        </p:nvSpPr>
        <p:spPr>
          <a:xfrm>
            <a:off x="0" y="6505143"/>
            <a:ext cx="4800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5" name="Google Shape;1335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44069"/>
            <a:ext cx="6969253" cy="54560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6" name="Google Shape;1336;p104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337" name="Google Shape;1337;p10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38" name="Google Shape;1338;p104"/>
              <p:cNvSpPr/>
              <p:nvPr/>
            </p:nvSpPr>
            <p:spPr>
              <a:xfrm>
                <a:off x="0" y="6463177"/>
                <a:ext cx="9144000" cy="394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04"/>
              <p:cNvSpPr/>
              <p:nvPr/>
            </p:nvSpPr>
            <p:spPr>
              <a:xfrm>
                <a:off x="0" y="6434328"/>
                <a:ext cx="2689200" cy="4236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0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1" name="Google Shape;1341;p10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2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 to Polymorphism</a:t>
            </a:r>
            <a:endParaRPr/>
          </a:p>
        </p:txBody>
      </p:sp>
      <p:sp>
        <p:nvSpPr>
          <p:cNvPr id="137" name="Google Shape;137;p42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2"/>
          <p:cNvSpPr txBox="1"/>
          <p:nvPr/>
        </p:nvSpPr>
        <p:spPr>
          <a:xfrm>
            <a:off x="3581540" y="6562369"/>
            <a:ext cx="54102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Prof. Nishat Shaikh &amp; Dr. Aayushi Chaudhari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305" y="1013912"/>
            <a:ext cx="7837387" cy="500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0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10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Practical : Virtual function</a:t>
            </a:r>
            <a:endParaRPr/>
          </a:p>
        </p:txBody>
      </p:sp>
      <p:grpSp>
        <p:nvGrpSpPr>
          <p:cNvPr id="1348" name="Google Shape;1348;p10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49" name="Google Shape;1349;p10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0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0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2" name="Google Shape;1352;p10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53" name="Google Shape;1353;p10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4" name="Google Shape;1354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1000125"/>
            <a:ext cx="6096000" cy="54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5" name="Google Shape;1355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7625" y="1371600"/>
            <a:ext cx="2275331" cy="41008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6" name="Google Shape;1356;p105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357" name="Google Shape;1357;p10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58" name="Google Shape;1358;p10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0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0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1" name="Google Shape;1361;p10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10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10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Size of Virtual function</a:t>
            </a:r>
            <a:endParaRPr/>
          </a:p>
        </p:txBody>
      </p:sp>
      <p:grpSp>
        <p:nvGrpSpPr>
          <p:cNvPr id="1368" name="Google Shape;1368;p10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69" name="Google Shape;1369;p10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0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0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2" name="Google Shape;1372;p10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73" name="Google Shape;1373;p10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4" name="Google Shape;1374;p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72" y="1013912"/>
            <a:ext cx="2806828" cy="50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5" name="Google Shape;1375;p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7925" y="1013912"/>
            <a:ext cx="2819400" cy="524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6" name="Google Shape;1376;p106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377" name="Google Shape;1377;p10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78" name="Google Shape;1378;p10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0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0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1" name="Google Shape;1381;p10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0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10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Size of Virtual function</a:t>
            </a:r>
            <a:endParaRPr/>
          </a:p>
        </p:txBody>
      </p:sp>
      <p:grpSp>
        <p:nvGrpSpPr>
          <p:cNvPr id="1388" name="Google Shape;1388;p10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89" name="Google Shape;1389;p10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0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0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2" name="Google Shape;1392;p10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93" name="Google Shape;1393;p10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4" name="Google Shape;1394;p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240" y="1034695"/>
            <a:ext cx="8638666" cy="3232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5" name="Google Shape;1395;p10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4295344"/>
            <a:ext cx="5619946" cy="19954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6" name="Google Shape;1396;p107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397" name="Google Shape;1397;p10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98" name="Google Shape;1398;p10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0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0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1" name="Google Shape;1401;p10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10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108"/>
          <p:cNvSpPr txBox="1"/>
          <p:nvPr>
            <p:ph type="title"/>
          </p:nvPr>
        </p:nvSpPr>
        <p:spPr>
          <a:xfrm>
            <a:off x="0" y="129286"/>
            <a:ext cx="89079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br>
              <a:rPr lang="en-US"/>
            </a:br>
            <a:endParaRPr/>
          </a:p>
        </p:txBody>
      </p:sp>
      <p:grpSp>
        <p:nvGrpSpPr>
          <p:cNvPr id="1408" name="Google Shape;1408;p10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09" name="Google Shape;1409;p10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0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0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2" name="Google Shape;1412;p10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413" name="Google Shape;1413;p10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4" name="Google Shape;1414;p108"/>
          <p:cNvSpPr/>
          <p:nvPr/>
        </p:nvSpPr>
        <p:spPr>
          <a:xfrm>
            <a:off x="228600" y="985199"/>
            <a:ext cx="8763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normal practice to declare a function virtual inside the base class and redefine it in the derived classes.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function inside base class is not used for performing any task, it only serves as a placeholder.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ex, display() function in class Media in previous example. Such functions are called “do-nothing” functions.</a:t>
            </a:r>
            <a:endParaRPr/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“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do-nothing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function may be defined as follows: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functions are called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pure virtual functions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5" name="Google Shape;1415;p1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4482848"/>
            <a:ext cx="5186363" cy="470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6" name="Google Shape;1416;p108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417" name="Google Shape;1417;p10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418" name="Google Shape;1418;p10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10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10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1" name="Google Shape;1421;p10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10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109"/>
          <p:cNvSpPr txBox="1"/>
          <p:nvPr>
            <p:ph type="title"/>
          </p:nvPr>
        </p:nvSpPr>
        <p:spPr>
          <a:xfrm>
            <a:off x="1" y="129286"/>
            <a:ext cx="890790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endParaRPr/>
          </a:p>
        </p:txBody>
      </p:sp>
      <p:grpSp>
        <p:nvGrpSpPr>
          <p:cNvPr id="1428" name="Google Shape;1428;p10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29" name="Google Shape;1429;p10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0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0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2" name="Google Shape;1432;p10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433" name="Google Shape;1433;p10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109"/>
          <p:cNvSpPr/>
          <p:nvPr/>
        </p:nvSpPr>
        <p:spPr>
          <a:xfrm>
            <a:off x="228600" y="985199"/>
            <a:ext cx="87630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pure virtual function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function declared in a base class that has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definition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relative to the base class.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such case compiler requires each derived class to either define the function or redeclare it as a pure virtual function.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containing pure virtual functions cannot be used to declare any objects of its own and such classes are called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base classes</a:t>
            </a:r>
            <a:endParaRPr/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5" name="Google Shape;1435;p109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436" name="Google Shape;1436;p10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437" name="Google Shape;1437;p10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10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10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0" name="Google Shape;1440;p10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11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110"/>
          <p:cNvSpPr txBox="1"/>
          <p:nvPr>
            <p:ph type="title"/>
          </p:nvPr>
        </p:nvSpPr>
        <p:spPr>
          <a:xfrm>
            <a:off x="269240" y="129286"/>
            <a:ext cx="8638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4300"/>
              <a:t>Abstract class &amp; Pure Virtual Functions</a:t>
            </a:r>
            <a:endParaRPr sz="4300"/>
          </a:p>
        </p:txBody>
      </p:sp>
      <p:grpSp>
        <p:nvGrpSpPr>
          <p:cNvPr id="1447" name="Google Shape;1447;p11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48" name="Google Shape;1448;p11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1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1" name="Google Shape;1451;p11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452" name="Google Shape;1452;p11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3" name="Google Shape;1453;p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" y="1028700"/>
            <a:ext cx="6667500" cy="506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8797" y="4343400"/>
            <a:ext cx="4057656" cy="3381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5" name="Google Shape;1455;p110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456" name="Google Shape;1456;p11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457" name="Google Shape;1457;p11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8" name="Google Shape;1458;p11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9" name="Google Shape;1459;p11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60" name="Google Shape;1460;p11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1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111"/>
          <p:cNvSpPr txBox="1"/>
          <p:nvPr>
            <p:ph type="title"/>
          </p:nvPr>
        </p:nvSpPr>
        <p:spPr>
          <a:xfrm>
            <a:off x="76200" y="129286"/>
            <a:ext cx="883170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endParaRPr/>
          </a:p>
        </p:txBody>
      </p:sp>
      <p:grpSp>
        <p:nvGrpSpPr>
          <p:cNvPr id="1467" name="Google Shape;1467;p11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68" name="Google Shape;1468;p11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1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1" name="Google Shape;1471;p11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472" name="Google Shape;1472;p11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11"/>
          <p:cNvSpPr/>
          <p:nvPr/>
        </p:nvSpPr>
        <p:spPr>
          <a:xfrm>
            <a:off x="193547" y="1066800"/>
            <a:ext cx="87143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class is abstract if it has at least one pure virtual function. </a:t>
            </a:r>
            <a:endParaRPr/>
          </a:p>
        </p:txBody>
      </p:sp>
      <p:pic>
        <p:nvPicPr>
          <p:cNvPr id="1474" name="Google Shape;1474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2505075"/>
            <a:ext cx="3124200" cy="386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5" name="Google Shape;1475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450" y="3314700"/>
            <a:ext cx="5314950" cy="133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6" name="Google Shape;1476;p111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477" name="Google Shape;1477;p11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478" name="Google Shape;1478;p11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11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11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1" name="Google Shape;1481;p11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1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112"/>
          <p:cNvSpPr txBox="1"/>
          <p:nvPr>
            <p:ph type="title"/>
          </p:nvPr>
        </p:nvSpPr>
        <p:spPr>
          <a:xfrm>
            <a:off x="0" y="129286"/>
            <a:ext cx="890790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endParaRPr/>
          </a:p>
        </p:txBody>
      </p:sp>
      <p:grpSp>
        <p:nvGrpSpPr>
          <p:cNvPr id="1488" name="Google Shape;1488;p11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89" name="Google Shape;1489;p11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11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11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2" name="Google Shape;1492;p11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493" name="Google Shape;1493;p11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4" name="Google Shape;1494;p112"/>
          <p:cNvSpPr/>
          <p:nvPr/>
        </p:nvSpPr>
        <p:spPr>
          <a:xfrm>
            <a:off x="193547" y="1066800"/>
            <a:ext cx="871435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can have pointers and references of abstract class type.  </a:t>
            </a:r>
            <a:endParaRPr/>
          </a:p>
        </p:txBody>
      </p:sp>
      <p:pic>
        <p:nvPicPr>
          <p:cNvPr id="1495" name="Google Shape;1495;p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2479939"/>
            <a:ext cx="4610100" cy="3997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1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01089" y="4129283"/>
            <a:ext cx="1214438" cy="376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7" name="Google Shape;1497;p112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498" name="Google Shape;1498;p11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499" name="Google Shape;1499;p11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11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11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2" name="Google Shape;1502;p11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11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113"/>
          <p:cNvSpPr txBox="1"/>
          <p:nvPr>
            <p:ph type="title"/>
          </p:nvPr>
        </p:nvSpPr>
        <p:spPr>
          <a:xfrm>
            <a:off x="0" y="129286"/>
            <a:ext cx="890790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endParaRPr/>
          </a:p>
        </p:txBody>
      </p:sp>
      <p:grpSp>
        <p:nvGrpSpPr>
          <p:cNvPr id="1509" name="Google Shape;1509;p11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10" name="Google Shape;1510;p11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1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1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3" name="Google Shape;1513;p11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514" name="Google Shape;1514;p11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113"/>
          <p:cNvSpPr/>
          <p:nvPr/>
        </p:nvSpPr>
        <p:spPr>
          <a:xfrm>
            <a:off x="193547" y="1066800"/>
            <a:ext cx="871435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If we do not override the pure virtual function in derived class, then derived class also becomes abstract class.   </a:t>
            </a:r>
            <a:endParaRPr/>
          </a:p>
        </p:txBody>
      </p:sp>
      <p:pic>
        <p:nvPicPr>
          <p:cNvPr id="1516" name="Google Shape;1516;p1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2514600"/>
            <a:ext cx="4038600" cy="380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7" name="Google Shape;1517;p1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8525" y="4857750"/>
            <a:ext cx="5705475" cy="1085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113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519" name="Google Shape;1519;p11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20" name="Google Shape;1520;p11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11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11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23" name="Google Shape;1523;p11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1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114"/>
          <p:cNvSpPr txBox="1"/>
          <p:nvPr>
            <p:ph type="title"/>
          </p:nvPr>
        </p:nvSpPr>
        <p:spPr>
          <a:xfrm>
            <a:off x="0" y="129286"/>
            <a:ext cx="890790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Abstract class &amp; Pure Virtual Functions</a:t>
            </a:r>
            <a:endParaRPr/>
          </a:p>
        </p:txBody>
      </p:sp>
      <p:grpSp>
        <p:nvGrpSpPr>
          <p:cNvPr id="1530" name="Google Shape;1530;p11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31" name="Google Shape;1531;p11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1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1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4" name="Google Shape;1534;p11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535" name="Google Shape;1535;p11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114"/>
          <p:cNvSpPr/>
          <p:nvPr/>
        </p:nvSpPr>
        <p:spPr>
          <a:xfrm>
            <a:off x="193547" y="1066800"/>
            <a:ext cx="871435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An abstract class can have constructors. </a:t>
            </a:r>
            <a:endParaRPr/>
          </a:p>
        </p:txBody>
      </p:sp>
      <p:pic>
        <p:nvPicPr>
          <p:cNvPr id="1537" name="Google Shape;1537;p1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905000"/>
            <a:ext cx="5943600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8" name="Google Shape;1538;p1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95975" y="1905000"/>
            <a:ext cx="3248025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9" name="Google Shape;1539;p1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64999" y="4479755"/>
            <a:ext cx="2791548" cy="943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114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541" name="Google Shape;1541;p11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42" name="Google Shape;1542;p11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11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11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5" name="Google Shape;1545;p11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Operator Overloading</a:t>
            </a:r>
            <a:endParaRPr/>
          </a:p>
        </p:txBody>
      </p:sp>
      <p:sp>
        <p:nvSpPr>
          <p:cNvPr id="146" name="Google Shape;146;p43"/>
          <p:cNvSpPr txBox="1"/>
          <p:nvPr/>
        </p:nvSpPr>
        <p:spPr>
          <a:xfrm>
            <a:off x="248193" y="910858"/>
            <a:ext cx="8708353" cy="53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-5143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The general form of an operator function is:</a:t>
            </a:r>
            <a:endParaRPr/>
          </a:p>
          <a:p>
            <a:pPr indent="-3492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5143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Operator functions must be either member functions(non-static) or friend functions.</a:t>
            </a:r>
            <a:endParaRPr/>
          </a:p>
          <a:p>
            <a:pPr indent="-514350" lvl="1" marL="971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Friend function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have only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for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 and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operators.</a:t>
            </a:r>
            <a:endParaRPr/>
          </a:p>
          <a:p>
            <a:pPr indent="-514350" lvl="1" marL="9715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⮚"/>
            </a:pP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Member function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argument for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 and only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operators.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47" y="1447800"/>
            <a:ext cx="8798053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11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115"/>
          <p:cNvSpPr txBox="1"/>
          <p:nvPr>
            <p:ph type="title"/>
          </p:nvPr>
        </p:nvSpPr>
        <p:spPr>
          <a:xfrm>
            <a:off x="76201" y="129286"/>
            <a:ext cx="9296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Practical :Abstract class &amp; Pure Virtual Functions</a:t>
            </a:r>
            <a:endParaRPr/>
          </a:p>
        </p:txBody>
      </p:sp>
      <p:grpSp>
        <p:nvGrpSpPr>
          <p:cNvPr id="1552" name="Google Shape;1552;p11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53" name="Google Shape;1553;p11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1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1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6" name="Google Shape;1556;p11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557" name="Google Shape;1557;p11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8" name="Google Shape;1558;p115"/>
          <p:cNvSpPr/>
          <p:nvPr/>
        </p:nvSpPr>
        <p:spPr>
          <a:xfrm>
            <a:off x="193547" y="1066800"/>
            <a:ext cx="879805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Abstract class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vehicle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having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data and pure virtual function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getdata()</a:t>
            </a:r>
            <a:r>
              <a:rPr b="0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putdata().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 class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truck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class vehicle having data members: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fuel type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(petrol, diesel, CNG) and </a:t>
            </a:r>
            <a:r>
              <a:rPr b="1" i="0" lang="en-US" sz="26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no of wheels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respectively. Write a main ( ) that enters the data of two cars and a truck and display the details of them.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concept of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Abstract Base class </a:t>
            </a:r>
            <a:r>
              <a:rPr b="0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Virtual functions.</a:t>
            </a:r>
            <a:endParaRPr/>
          </a:p>
        </p:txBody>
      </p:sp>
      <p:grpSp>
        <p:nvGrpSpPr>
          <p:cNvPr id="1559" name="Google Shape;1559;p115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560" name="Google Shape;1560;p11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61" name="Google Shape;1561;p11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11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11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64" name="Google Shape;1564;p11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1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116"/>
          <p:cNvSpPr txBox="1"/>
          <p:nvPr>
            <p:ph type="title"/>
          </p:nvPr>
        </p:nvSpPr>
        <p:spPr>
          <a:xfrm>
            <a:off x="76201" y="129286"/>
            <a:ext cx="9296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Practical :Abstract class &amp; Pure Virtual Functions</a:t>
            </a:r>
            <a:endParaRPr/>
          </a:p>
        </p:txBody>
      </p:sp>
      <p:grpSp>
        <p:nvGrpSpPr>
          <p:cNvPr id="1571" name="Google Shape;1571;p11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72" name="Google Shape;1572;p11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1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1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5" name="Google Shape;1575;p11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576" name="Google Shape;1576;p11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7" name="Google Shape;1577;p1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025" y="990600"/>
            <a:ext cx="6734175" cy="548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8" name="Google Shape;1578;p116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579" name="Google Shape;1579;p11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80" name="Google Shape;1580;p11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11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11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83" name="Google Shape;1583;p116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1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117"/>
          <p:cNvSpPr txBox="1"/>
          <p:nvPr>
            <p:ph type="title"/>
          </p:nvPr>
        </p:nvSpPr>
        <p:spPr>
          <a:xfrm>
            <a:off x="76201" y="129286"/>
            <a:ext cx="9296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Practical :Abstract class &amp; Pure Virtual Functions</a:t>
            </a:r>
            <a:endParaRPr/>
          </a:p>
        </p:txBody>
      </p:sp>
      <p:grpSp>
        <p:nvGrpSpPr>
          <p:cNvPr id="1590" name="Google Shape;1590;p11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91" name="Google Shape;1591;p11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1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1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4" name="Google Shape;1594;p11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595" name="Google Shape;1595;p11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6" name="Google Shape;1596;p1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81075"/>
            <a:ext cx="6400800" cy="5461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7" name="Google Shape;1597;p117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598" name="Google Shape;1598;p11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99" name="Google Shape;1599;p11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11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11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2" name="Google Shape;1602;p117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11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118"/>
          <p:cNvSpPr txBox="1"/>
          <p:nvPr>
            <p:ph type="title"/>
          </p:nvPr>
        </p:nvSpPr>
        <p:spPr>
          <a:xfrm>
            <a:off x="76201" y="129286"/>
            <a:ext cx="9296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Practical :Abstract class &amp; Pure Virtual Functions</a:t>
            </a:r>
            <a:endParaRPr/>
          </a:p>
        </p:txBody>
      </p:sp>
      <p:grpSp>
        <p:nvGrpSpPr>
          <p:cNvPr id="1609" name="Google Shape;1609;p11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10" name="Google Shape;1610;p11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1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1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3" name="Google Shape;1613;p11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614" name="Google Shape;1614;p11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9</a:t>
            </a: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Pointers and Virtual Functions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5" name="Google Shape;1615;p1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066800"/>
            <a:ext cx="523875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6" name="Google Shape;1616;p1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0" y="1447800"/>
            <a:ext cx="3200401" cy="388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7" name="Google Shape;1617;p118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618" name="Google Shape;1618;p11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619" name="Google Shape;1619;p11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0" name="Google Shape;1620;p11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1" name="Google Shape;1621;p11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2" name="Google Shape;1622;p118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1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119"/>
          <p:cNvSpPr txBox="1"/>
          <p:nvPr>
            <p:ph type="title"/>
          </p:nvPr>
        </p:nvSpPr>
        <p:spPr>
          <a:xfrm>
            <a:off x="269240" y="129286"/>
            <a:ext cx="8638666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Dynamic Memory Management Operators</a:t>
            </a:r>
            <a:endParaRPr/>
          </a:p>
        </p:txBody>
      </p:sp>
      <p:sp>
        <p:nvSpPr>
          <p:cNvPr id="1629" name="Google Shape;1629;p119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30" name="Google Shape;1630;p11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31" name="Google Shape;1631;p11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1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1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4" name="Google Shape;1634;p11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1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6" name="Google Shape;1636;p119"/>
          <p:cNvSpPr/>
          <p:nvPr/>
        </p:nvSpPr>
        <p:spPr>
          <a:xfrm>
            <a:off x="228599" y="990600"/>
            <a:ext cx="8727947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dynamic allocation techniques when it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known in advance how much of memory space is needed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uses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malloc()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calloc()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to allocate memory dynamically at run time. Similarly, it uses the function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free()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free dynamically allocated memory.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C++ supports these functions, it also defines two unary operators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perform the task of allocating and freeing the memory in a better and easier way.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these operators manipulate memory on the free store, they are also known as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free store operators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7" name="Google Shape;1637;p119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638" name="Google Shape;1638;p11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639" name="Google Shape;1639;p11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11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11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42" name="Google Shape;1642;p119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12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8" name="Google Shape;1648;p120"/>
          <p:cNvSpPr txBox="1"/>
          <p:nvPr>
            <p:ph type="title"/>
          </p:nvPr>
        </p:nvSpPr>
        <p:spPr>
          <a:xfrm>
            <a:off x="269240" y="129286"/>
            <a:ext cx="8638666" cy="5963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/>
              <a:t>Dynamic Memory Management Operators</a:t>
            </a:r>
            <a:endParaRPr/>
          </a:p>
        </p:txBody>
      </p:sp>
      <p:sp>
        <p:nvSpPr>
          <p:cNvPr id="1649" name="Google Shape;1649;p120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0" name="Google Shape;1650;p12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51" name="Google Shape;1651;p12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2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2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4" name="Google Shape;1654;p12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12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120"/>
          <p:cNvSpPr/>
          <p:nvPr/>
        </p:nvSpPr>
        <p:spPr>
          <a:xfrm>
            <a:off x="228599" y="990600"/>
            <a:ext cx="8727947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object can be created by using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destroyed by using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and when required.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data object created inside a block with new , will remain in existence until it is explicitly destroyed by using delete.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the Lifetime of an object is directly under our control and is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unrelated to the block structure of the program.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7" name="Google Shape;1657;p120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658" name="Google Shape;1658;p12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659" name="Google Shape;1659;p12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12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12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2" name="Google Shape;1662;p120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12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8" name="Google Shape;1668;p12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operator</a:t>
            </a:r>
            <a:endParaRPr/>
          </a:p>
        </p:txBody>
      </p:sp>
      <p:sp>
        <p:nvSpPr>
          <p:cNvPr id="1669" name="Google Shape;1669;p121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0" name="Google Shape;1670;p12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71" name="Google Shape;1671;p12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12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12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4" name="Google Shape;1674;p12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2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121"/>
          <p:cNvSpPr/>
          <p:nvPr/>
        </p:nvSpPr>
        <p:spPr>
          <a:xfrm>
            <a:off x="228599" y="990600"/>
            <a:ext cx="8727947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operator can be used to create objects of any type: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Alternatively, we can combine the declaration of pointers and their assignments as follows: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statement assign 25 to the newly created int object: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initialize the memory using the new operator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7" name="Google Shape;1677;p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2150" y="1828800"/>
            <a:ext cx="5124450" cy="823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8" name="Google Shape;1678;p1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3672078"/>
            <a:ext cx="3228975" cy="366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9" name="Google Shape;1679;p1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86175" y="4473080"/>
            <a:ext cx="1571625" cy="40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1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43150" y="5770758"/>
            <a:ext cx="5124450" cy="7062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1" name="Google Shape;1681;p121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682" name="Google Shape;1682;p12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683" name="Google Shape;1683;p12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12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12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86" name="Google Shape;1686;p121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2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2" name="Google Shape;1692;p12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operator</a:t>
            </a:r>
            <a:endParaRPr/>
          </a:p>
        </p:txBody>
      </p:sp>
      <p:sp>
        <p:nvSpPr>
          <p:cNvPr id="1693" name="Google Shape;1693;p122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94" name="Google Shape;1694;p12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95" name="Google Shape;1695;p12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12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12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8" name="Google Shape;1698;p12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2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122"/>
          <p:cNvSpPr/>
          <p:nvPr/>
        </p:nvSpPr>
        <p:spPr>
          <a:xfrm>
            <a:off x="228599" y="990600"/>
            <a:ext cx="872794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general form for a one-dimensional array 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creating multi-dimensional arrays with new, all the array sizes must be supplied.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1" name="Google Shape;1701;p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7412" y="1600200"/>
            <a:ext cx="5081588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8350" y="3829049"/>
            <a:ext cx="5353050" cy="1581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3" name="Google Shape;1703;p122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704" name="Google Shape;1704;p12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705" name="Google Shape;1705;p12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12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12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08" name="Google Shape;1708;p122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2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4" name="Google Shape;1714;p12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new operator</a:t>
            </a:r>
            <a:endParaRPr/>
          </a:p>
        </p:txBody>
      </p:sp>
      <p:sp>
        <p:nvSpPr>
          <p:cNvPr id="1715" name="Google Shape;1715;p123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16" name="Google Shape;1716;p12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717" name="Google Shape;1717;p12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8" name="Google Shape;1718;p12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9" name="Google Shape;1719;p12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0" name="Google Shape;1720;p12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2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123"/>
          <p:cNvSpPr/>
          <p:nvPr/>
        </p:nvSpPr>
        <p:spPr>
          <a:xfrm>
            <a:off x="228599" y="990600"/>
            <a:ext cx="872794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sufficient memory is not available for allocation, new returns a null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3" name="Google Shape;1723;p1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43150" y="2209801"/>
            <a:ext cx="5048250" cy="19097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4" name="Google Shape;1724;p123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725" name="Google Shape;1725;p12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726" name="Google Shape;1726;p12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12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12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9" name="Google Shape;1729;p123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2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5" name="Google Shape;1735;p12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delete operator</a:t>
            </a:r>
            <a:endParaRPr/>
          </a:p>
        </p:txBody>
      </p:sp>
      <p:sp>
        <p:nvSpPr>
          <p:cNvPr id="1736" name="Google Shape;1736;p124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37" name="Google Shape;1737;p12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738" name="Google Shape;1738;p12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9" name="Google Shape;1739;p12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12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1" name="Google Shape;1741;p12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12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3" name="Google Shape;1743;p124"/>
          <p:cNvSpPr/>
          <p:nvPr/>
        </p:nvSpPr>
        <p:spPr>
          <a:xfrm>
            <a:off x="228599" y="990600"/>
            <a:ext cx="8727947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data object is no longer needed. it is destroyed to release the memory space for reuse: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 we want to free a dynamically allocated array, we must use the following form of delete: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versions of C++ do not require the size to be specified: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4" name="Google Shape;1744;p1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3237" y="1905000"/>
            <a:ext cx="3629025" cy="83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5" name="Google Shape;1745;p1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71737" y="3652088"/>
            <a:ext cx="4462463" cy="586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6" name="Google Shape;1746;p1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0" y="5153025"/>
            <a:ext cx="1933575" cy="485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7" name="Google Shape;1747;p124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748" name="Google Shape;1748;p12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749" name="Google Shape;1749;p12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12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12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2" name="Google Shape;1752;p124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SzPts val="1400"/>
              <a:buNone/>
            </a:pPr>
            <a:r>
              <a:rPr lang="en-US"/>
              <a:t>Defining Operator Overloading</a:t>
            </a:r>
            <a:endParaRPr/>
          </a:p>
        </p:txBody>
      </p:sp>
      <p:sp>
        <p:nvSpPr>
          <p:cNvPr id="154" name="Google Shape;154;p44"/>
          <p:cNvSpPr txBox="1"/>
          <p:nvPr/>
        </p:nvSpPr>
        <p:spPr>
          <a:xfrm>
            <a:off x="248193" y="910858"/>
            <a:ext cx="8708353" cy="536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4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56" name="Google Shape;156;p4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9" name="Google Shape;159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588702"/>
            <a:ext cx="8252596" cy="450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25"/>
          <p:cNvSpPr txBox="1"/>
          <p:nvPr>
            <p:ph type="title"/>
          </p:nvPr>
        </p:nvSpPr>
        <p:spPr>
          <a:xfrm>
            <a:off x="269240" y="129286"/>
            <a:ext cx="86388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Practical : Dynamic Memory Management Operators</a:t>
            </a:r>
            <a:endParaRPr/>
          </a:p>
        </p:txBody>
      </p:sp>
      <p:sp>
        <p:nvSpPr>
          <p:cNvPr id="1758" name="Google Shape;1758;p125"/>
          <p:cNvSpPr txBox="1"/>
          <p:nvPr>
            <p:ph idx="12" type="sldNum"/>
          </p:nvPr>
        </p:nvSpPr>
        <p:spPr>
          <a:xfrm>
            <a:off x="8599931" y="6562369"/>
            <a:ext cx="308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59" name="Google Shape;1759;p12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760" name="Google Shape;1760;p12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12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2" name="Google Shape;1762;p12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3" name="Google Shape;1763;p12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12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3: Tokens and Expressions &amp; Control Structure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5" name="Google Shape;1765;p1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62" y="1981200"/>
            <a:ext cx="8732038" cy="4490972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125"/>
          <p:cNvSpPr/>
          <p:nvPr/>
        </p:nvSpPr>
        <p:spPr>
          <a:xfrm>
            <a:off x="236094" y="609600"/>
            <a:ext cx="8755506" cy="1323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an array of size given by user using “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operator (free store operator). Enter the data to store in array and display the data after adding 2 to each element in the array. Delete the array by using “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memory management operator.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1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6418" y="1981200"/>
            <a:ext cx="1977581" cy="277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8" name="Google Shape;1768;p125"/>
          <p:cNvGrpSpPr/>
          <p:nvPr/>
        </p:nvGrpSpPr>
        <p:grpSpPr>
          <a:xfrm>
            <a:off x="30963" y="6455409"/>
            <a:ext cx="9144000" cy="423671"/>
            <a:chOff x="0" y="6434328"/>
            <a:chExt cx="9144000" cy="423671"/>
          </a:xfrm>
        </p:grpSpPr>
        <p:grpSp>
          <p:nvGrpSpPr>
            <p:cNvPr id="1769" name="Google Shape;1769;p12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770" name="Google Shape;1770;p12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12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12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73" name="Google Shape;1773;p125"/>
            <p:cNvSpPr txBox="1"/>
            <p:nvPr/>
          </p:nvSpPr>
          <p:spPr>
            <a:xfrm>
              <a:off x="3581540" y="6562369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2020-10-03T05:15:22Z</dcterms:created>
  <dc:creator>Nishat Shaikh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2020-10-03T00:00:00Z</vt:filetime>
  </property>
  <property fmtid="{D5CDD505-2E9C-101B-9397-08002B2CF9AE}" pid="5" name="ContentTypeId">
    <vt:lpwstr>0x010100701A157F8E15674EB7BA1A31F15F9624</vt:lpwstr>
  </property>
</Properties>
</file>