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49D1-C2B7-8518-E48B-31F1E57F2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320A-619D-98F0-48CB-337A9C04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A766-698E-957F-A6C9-C4EE8D26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B66E-E9CC-A3EC-B5B2-6C0F388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2414-25DE-C368-8832-E24826CE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516-101F-3531-4F1A-995BA8C2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0282-80CB-3CF2-D517-CACC0F11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8C2F-D81E-B8D9-B894-6EA324AA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8667-4CFF-1C82-8FFE-82D4E061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47AA-096C-E224-C8CF-5B900A5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5F341-DAD7-85FA-9412-5B51B6AD1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3B8D-6423-CD24-5681-7C98077A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A948-9C34-4AC8-FD11-A68419B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6FAC-F2E7-7E95-44B9-9E513E65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14ED-6C44-D6E5-2F4B-32F070C1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30B-9835-07C3-C725-CEA98CF0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C02E-D90D-F7B0-B045-D45297F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B496-BF64-9738-77E0-C2DEDD4B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C026-0754-B358-618D-85A165F8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6A30-5EED-3B66-8401-6024783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CDB5-2CB9-8EB1-DF36-1BC3E9AD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6349-7A61-9D46-972F-B7E047A1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EB77-B2BF-A937-D3AF-0E155C8F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4D4E-3704-4607-13F7-43039E3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0156-FCAF-6915-598C-5B80F2C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7C3-3CCF-1DF8-7461-BB0F4E71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5D45-A524-9465-B332-141F32CF1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3C635-9331-F710-395C-730E32EC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A4D1-D0E5-6AF3-8D8E-CE463E1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7100-73AF-4BC3-4287-ED17240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FA72-AEC2-45AC-FDB4-0BA07E0D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B46-72B0-B34A-53AB-233CE650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D114-DD10-3930-38F0-3D1E2565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DCFA-76DC-AC07-2F55-659B77E9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A37F-BEE4-F7AB-A0AF-C48CECA4B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FAF41-6D33-031B-782F-01B3832C1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AAA88-47F4-EB1D-E80D-E300DCF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FA140-D943-07B0-3036-EE45F0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7E606-A3D0-B12B-0210-1FC87AFA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BE5-30C1-B54D-81AC-7698E2E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4845A-1A9B-BB67-CEDC-2BC7D403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6E11-A479-9653-4CAA-2F8FA2E7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34CA0-046E-CF28-B702-479EEBF4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2D97-B139-3CAD-3B13-5F037A8A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95F5A-BACC-9183-21F6-0795CC14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F67A-24EC-1BA9-49F3-667E7D5F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470-7DDE-9AB0-A3D6-6005A7AF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0B7F-C4FA-08E6-8F59-4D75844B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C0F27-0251-E8C8-9B8A-B121C784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5D38-08E5-4773-4B64-57F3BE6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6B1F-CC5D-0746-B2FE-B2EC3A6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28171-AFDA-2F60-AF59-24CEE94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80C2-8863-AE3C-A249-24B39D96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E5A83-11F6-1DB7-231E-E4A3F4BED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A462-763B-9443-0E03-098616E5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904A-FD5F-71EB-F0CC-19D09DDF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42E2-1BC9-CB74-B10D-31D56FA0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E421-3E01-8DE0-9E3E-F2C3851F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35D8E-59CE-41C9-4BE9-9B7D296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8A8D-8608-92E0-5AEC-18377076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8AA7-FC6C-7443-5651-329D97788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F45B-A8E4-4C04-AAF1-7D8DFB0C17F9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CD81-9E12-1D87-CA1A-98BB550D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2364-E3A0-2078-8D6B-923AFFC8A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8C896-4100-F146-A2D4-72143C0E0A35}"/>
              </a:ext>
            </a:extLst>
          </p:cNvPr>
          <p:cNvSpPr txBox="1"/>
          <p:nvPr/>
        </p:nvSpPr>
        <p:spPr>
          <a:xfrm>
            <a:off x="5612308" y="72941"/>
            <a:ext cx="6276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Sum Square Difference </a:t>
            </a:r>
            <a:r>
              <a:rPr lang="en-GB" sz="2200" dirty="0"/>
              <a:t>  </a:t>
            </a:r>
            <a:r>
              <a:rPr lang="en-GB" sz="2200" b="1" dirty="0">
                <a:solidFill>
                  <a:srgbClr val="00B050"/>
                </a:solidFill>
              </a:rPr>
              <a:t>EASY</a:t>
            </a:r>
          </a:p>
          <a:p>
            <a:endParaRPr lang="en-GB" sz="2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71066-58C7-6C42-F9D5-85FEBF6F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32" y="457661"/>
            <a:ext cx="6799310" cy="1895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DAC6A-563A-11AA-6EEE-9F206955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" y="457662"/>
            <a:ext cx="5126136" cy="76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77EBA-F5FF-1884-B7BD-783A774B8DE8}"/>
              </a:ext>
            </a:extLst>
          </p:cNvPr>
          <p:cNvSpPr txBox="1"/>
          <p:nvPr/>
        </p:nvSpPr>
        <p:spPr>
          <a:xfrm>
            <a:off x="0" y="7136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/>
              <a:t>Power Digit Sum</a:t>
            </a:r>
            <a:r>
              <a:rPr lang="en-GB" sz="2200" dirty="0"/>
              <a:t>   </a:t>
            </a:r>
            <a:r>
              <a:rPr lang="en-GB" sz="2200" b="1" dirty="0">
                <a:solidFill>
                  <a:srgbClr val="00B050"/>
                </a:solidFill>
              </a:rPr>
              <a:t>VERY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AFE9E-340D-8C30-6BEF-80DE2FAABB12}"/>
              </a:ext>
            </a:extLst>
          </p:cNvPr>
          <p:cNvSpPr txBox="1"/>
          <p:nvPr/>
        </p:nvSpPr>
        <p:spPr>
          <a:xfrm>
            <a:off x="0" y="1405167"/>
            <a:ext cx="43342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Leap Year Checker </a:t>
            </a:r>
            <a:r>
              <a:rPr lang="en-GB" sz="2200" b="1" dirty="0"/>
              <a:t>  </a:t>
            </a:r>
            <a:r>
              <a:rPr lang="en-GB" sz="2200" b="1" dirty="0">
                <a:solidFill>
                  <a:srgbClr val="FFC000"/>
                </a:solidFill>
              </a:rPr>
              <a:t>MEDIUM</a:t>
            </a:r>
          </a:p>
          <a:p>
            <a:r>
              <a:rPr lang="en-GB" dirty="0"/>
              <a:t>Make a program that checks an inputted year is a leap year or not.</a:t>
            </a:r>
          </a:p>
          <a:p>
            <a:endParaRPr lang="en-GB" dirty="0"/>
          </a:p>
          <a:p>
            <a:r>
              <a:rPr lang="en-GB" dirty="0"/>
              <a:t>Conditions for a leap year:</a:t>
            </a:r>
          </a:p>
          <a:p>
            <a:pPr marL="285750" indent="-285750">
              <a:buFontTx/>
              <a:buChar char="-"/>
            </a:pPr>
            <a:r>
              <a:rPr lang="en-GB" dirty="0"/>
              <a:t>Divisible by 4</a:t>
            </a:r>
          </a:p>
          <a:p>
            <a:pPr marL="285750" indent="-285750">
              <a:buFontTx/>
              <a:buChar char="-"/>
            </a:pPr>
            <a:r>
              <a:rPr lang="en-GB" dirty="0"/>
              <a:t>Not Divisible by 100, but can be divisible by 400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To test if your program works, enter the test data given below:</a:t>
            </a:r>
          </a:p>
          <a:p>
            <a:pPr marL="285750" indent="-285750">
              <a:buFontTx/>
              <a:buChar char="-"/>
            </a:pPr>
            <a:r>
              <a:rPr lang="en-GB" dirty="0"/>
              <a:t>2020  </a:t>
            </a:r>
            <a:r>
              <a:rPr lang="en-GB" i="1" dirty="0"/>
              <a:t>=&gt; </a:t>
            </a:r>
            <a:r>
              <a:rPr lang="en-GB" sz="1600" i="1" dirty="0"/>
              <a:t>Leap year</a:t>
            </a:r>
          </a:p>
          <a:p>
            <a:pPr marL="285750" indent="-285750">
              <a:buFontTx/>
              <a:buChar char="-"/>
            </a:pPr>
            <a:r>
              <a:rPr lang="en-GB" dirty="0"/>
              <a:t>1600  </a:t>
            </a:r>
            <a:r>
              <a:rPr lang="en-GB" i="1" dirty="0"/>
              <a:t>=&gt; </a:t>
            </a:r>
            <a:r>
              <a:rPr lang="en-GB" sz="1600" i="1" dirty="0"/>
              <a:t>Leap year</a:t>
            </a:r>
          </a:p>
          <a:p>
            <a:pPr marL="285750" indent="-285750">
              <a:buFontTx/>
              <a:buChar char="-"/>
            </a:pPr>
            <a:r>
              <a:rPr lang="en-GB" dirty="0"/>
              <a:t>1000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dirty="0"/>
              <a:t>1998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dirty="0"/>
              <a:t>2017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3DF3-F309-C6D1-15DB-D5AC86357043}"/>
              </a:ext>
            </a:extLst>
          </p:cNvPr>
          <p:cNvSpPr txBox="1"/>
          <p:nvPr/>
        </p:nvSpPr>
        <p:spPr>
          <a:xfrm>
            <a:off x="5612308" y="2750558"/>
            <a:ext cx="61356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/>
              <a:t>Most Frequent Number In An Array</a:t>
            </a:r>
            <a:r>
              <a:rPr lang="en-GB" sz="2200" dirty="0"/>
              <a:t>   </a:t>
            </a:r>
            <a:r>
              <a:rPr lang="en-GB" sz="2200" b="1" dirty="0">
                <a:solidFill>
                  <a:srgbClr val="FF0000"/>
                </a:solidFill>
              </a:rPr>
              <a:t>HARD</a:t>
            </a:r>
          </a:p>
          <a:p>
            <a:r>
              <a:rPr lang="en-GB" dirty="0"/>
              <a:t>Given an unsorted array of numbers, between 1 to 5 (inclusive), find the most frequent number </a:t>
            </a:r>
            <a:r>
              <a:rPr lang="en-GB" b="1" dirty="0"/>
              <a:t>and</a:t>
            </a:r>
            <a:r>
              <a:rPr lang="en-GB" dirty="0"/>
              <a:t> the frequency of that number. </a:t>
            </a:r>
          </a:p>
          <a:p>
            <a:r>
              <a:rPr lang="en-GB" dirty="0"/>
              <a:t>There only one number that is the most frequent.</a:t>
            </a:r>
          </a:p>
          <a:p>
            <a:endParaRPr lang="en-GB" dirty="0"/>
          </a:p>
          <a:p>
            <a:r>
              <a:rPr lang="en-GB" dirty="0"/>
              <a:t>The array: 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[3, 4, 3, 2, 2, 1, 2, 5, 3, 4, 1, 2, 5, 2, 3, 3, 1, 4, 3, 1, 2, 5, 4, 2]</a:t>
            </a:r>
          </a:p>
          <a:p>
            <a:endParaRPr lang="en-GB" dirty="0"/>
          </a:p>
          <a:p>
            <a:r>
              <a:rPr lang="en-GB" i="1" dirty="0"/>
              <a:t>Hint:</a:t>
            </a:r>
          </a:p>
          <a:p>
            <a:r>
              <a:rPr lang="en-GB" dirty="0"/>
              <a:t>This number can be done in multiple ways, but some ways are less efficient. One way it can be done is by sorting the array, using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array.sort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EEE62-98CE-5CDE-8632-08C377B1E212}"/>
              </a:ext>
            </a:extLst>
          </p:cNvPr>
          <p:cNvSpPr txBox="1"/>
          <p:nvPr/>
        </p:nvSpPr>
        <p:spPr>
          <a:xfrm>
            <a:off x="444068" y="6479148"/>
            <a:ext cx="4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Harder challenge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04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F4BC-B4FA-B6D2-A9C9-A45DBB8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Summation of Primes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D0A31-5EEC-A530-7F6D-FE17F5D1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6" y="1905730"/>
            <a:ext cx="8400620" cy="14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D85E-C1F1-4846-D290-B836DDC7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next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CD61-91A4-663D-5BDC-D6FC70C5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B5CF-E964-7CD8-ABCF-D5656EA9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Power Digit Sum</a:t>
            </a:r>
            <a:r>
              <a:rPr lang="en-GB" dirty="0"/>
              <a:t>   </a:t>
            </a:r>
            <a:r>
              <a:rPr lang="en-GB" b="1" dirty="0">
                <a:solidFill>
                  <a:srgbClr val="00B050"/>
                </a:solidFill>
              </a:rPr>
              <a:t>VERY EASY</a:t>
            </a:r>
            <a:br>
              <a:rPr lang="en-GB" b="1" dirty="0">
                <a:solidFill>
                  <a:srgbClr val="00B05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0BD-5535-AA17-B43A-9B015227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Answer: </a:t>
            </a:r>
            <a:r>
              <a:rPr lang="en-GB" b="1" dirty="0"/>
              <a:t>1366</a:t>
            </a:r>
          </a:p>
          <a:p>
            <a:endParaRPr lang="en-GB" b="1" dirty="0"/>
          </a:p>
          <a:p>
            <a:r>
              <a:rPr lang="en-GB" b="1" dirty="0"/>
              <a:t>Code: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953FF-B272-168A-6398-1345CAE2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0" y="3351722"/>
            <a:ext cx="4390440" cy="31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9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16-FD6F-BCD9-D4EA-8F489BB4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 Square Difference </a:t>
            </a:r>
            <a:r>
              <a:rPr lang="en-GB" dirty="0"/>
              <a:t>  </a:t>
            </a:r>
            <a:r>
              <a:rPr lang="en-GB" b="1" dirty="0">
                <a:solidFill>
                  <a:srgbClr val="00B050"/>
                </a:solidFill>
              </a:rPr>
              <a:t>EASY</a:t>
            </a:r>
            <a:br>
              <a:rPr lang="en-GB" b="1" dirty="0">
                <a:solidFill>
                  <a:srgbClr val="00B05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D16F-2288-F574-2631-4463E05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Answer: </a:t>
            </a:r>
            <a:r>
              <a:rPr lang="en-GB" b="1" dirty="0"/>
              <a:t>25164150</a:t>
            </a:r>
          </a:p>
          <a:p>
            <a:endParaRPr lang="en-GB" b="1" dirty="0"/>
          </a:p>
          <a:p>
            <a:r>
              <a:rPr lang="en-GB" b="1" dirty="0"/>
              <a:t>Code: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E1CD6-A4EE-6C30-4163-90117055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5" y="3318754"/>
            <a:ext cx="4653175" cy="3004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26E81-5EAD-AFBF-CFBD-4F0C8DC71C31}"/>
              </a:ext>
            </a:extLst>
          </p:cNvPr>
          <p:cNvSpPr txBox="1"/>
          <p:nvPr/>
        </p:nvSpPr>
        <p:spPr>
          <a:xfrm>
            <a:off x="6510125" y="3228974"/>
            <a:ext cx="378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Square of sum is done using the equation but can be done using the same for loop.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Sum of squares can also be done with an equation, rather than the for loop for constant time complexity, but the equation is only taught in A-Level maths.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B234F-F179-399A-56FD-FAF573BB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09" y="5769157"/>
            <a:ext cx="3858592" cy="5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1D34-7E72-7D0E-F91F-F8B448CD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Leap Year Checker </a:t>
            </a:r>
            <a:r>
              <a:rPr lang="en-GB" b="1" dirty="0"/>
              <a:t>  </a:t>
            </a:r>
            <a:r>
              <a:rPr lang="en-GB" b="1" dirty="0">
                <a:solidFill>
                  <a:srgbClr val="FFC000"/>
                </a:solidFill>
              </a:rPr>
              <a:t>MEDIUM</a:t>
            </a:r>
            <a:br>
              <a:rPr lang="en-GB" b="1" dirty="0">
                <a:solidFill>
                  <a:srgbClr val="FFC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A257-34AB-01FA-CD02-63AA7833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60D2D-3295-1DE1-83F1-123F85C2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73" y="2342975"/>
            <a:ext cx="7699259" cy="22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258-193F-256D-125F-6255509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Most Frequent Number In An Array </a:t>
            </a:r>
            <a:r>
              <a:rPr lang="en-GB" b="1" dirty="0">
                <a:solidFill>
                  <a:srgbClr val="FF0000"/>
                </a:solidFill>
              </a:rPr>
              <a:t>HARD</a:t>
            </a:r>
            <a:br>
              <a:rPr lang="en-GB" b="1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E000-4B86-6C36-9108-4FC8478D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GB" dirty="0"/>
              <a:t>Answer: </a:t>
            </a:r>
          </a:p>
          <a:p>
            <a:pPr lvl="1"/>
            <a:r>
              <a:rPr lang="en-GB" dirty="0"/>
              <a:t>Most Frequent Number: </a:t>
            </a:r>
            <a:r>
              <a:rPr lang="en-GB" b="1" dirty="0"/>
              <a:t>2</a:t>
            </a:r>
          </a:p>
          <a:p>
            <a:pPr lvl="1"/>
            <a:r>
              <a:rPr lang="en-GB" dirty="0"/>
              <a:t>Frequency: </a:t>
            </a:r>
            <a:r>
              <a:rPr lang="en-GB" b="1" dirty="0"/>
              <a:t>7</a:t>
            </a:r>
          </a:p>
          <a:p>
            <a:pPr lvl="1"/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C944-AA6E-DACE-760B-EDDE85FC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2309273"/>
            <a:ext cx="561100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C7C26-E478-11E4-EC92-8C257738C211}"/>
              </a:ext>
            </a:extLst>
          </p:cNvPr>
          <p:cNvSpPr txBox="1"/>
          <p:nvPr/>
        </p:nvSpPr>
        <p:spPr>
          <a:xfrm>
            <a:off x="6096000" y="182562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64B11-10C7-7E46-8A5D-54BAD14B0E2C}"/>
              </a:ext>
            </a:extLst>
          </p:cNvPr>
          <p:cNvSpPr txBox="1"/>
          <p:nvPr/>
        </p:nvSpPr>
        <p:spPr>
          <a:xfrm>
            <a:off x="3219450" y="467677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done with a dictionary or hash table</a:t>
            </a:r>
          </a:p>
        </p:txBody>
      </p:sp>
    </p:spTree>
    <p:extLst>
      <p:ext uri="{BB962C8B-B14F-4D97-AF65-F5344CB8AC3E}">
        <p14:creationId xmlns:p14="http://schemas.microsoft.com/office/powerpoint/2010/main" val="26006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33E-D035-3F74-A2F9-6ECFA757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Summation of Primes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9A13-9EE3-F63A-6701-28C625EA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Answer:  </a:t>
            </a:r>
            <a:r>
              <a:rPr lang="en-GB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142913828922</a:t>
            </a:r>
            <a:endParaRPr lang="en-GB" dirty="0"/>
          </a:p>
          <a:p>
            <a:r>
              <a:rPr lang="en-GB" b="1" dirty="0"/>
              <a:t>My code: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00DD1-7AB0-3EDC-5A59-76DDA57A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49" y="2411412"/>
            <a:ext cx="45961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AE1D20F5EF74CA62C7C19B87DFE95" ma:contentTypeVersion="6" ma:contentTypeDescription="Create a new document." ma:contentTypeScope="" ma:versionID="b37a43a1b84b9f8c46696b5bf2577917">
  <xsd:schema xmlns:xsd="http://www.w3.org/2001/XMLSchema" xmlns:xs="http://www.w3.org/2001/XMLSchema" xmlns:p="http://schemas.microsoft.com/office/2006/metadata/properties" xmlns:ns3="53d31ed4-786a-40fa-9c6c-ff482639379c" targetNamespace="http://schemas.microsoft.com/office/2006/metadata/properties" ma:root="true" ma:fieldsID="ee322946e48e04861de9210fd396220d" ns3:_="">
    <xsd:import namespace="53d31ed4-786a-40fa-9c6c-ff482639379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31ed4-786a-40fa-9c6c-ff482639379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d31ed4-786a-40fa-9c6c-ff482639379c" xsi:nil="true"/>
  </documentManagement>
</p:properties>
</file>

<file path=customXml/itemProps1.xml><?xml version="1.0" encoding="utf-8"?>
<ds:datastoreItem xmlns:ds="http://schemas.openxmlformats.org/officeDocument/2006/customXml" ds:itemID="{3B25C2E9-9B93-4A44-9298-67E9E4D0E1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d31ed4-786a-40fa-9c6c-ff48263937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B9A00-591B-477C-A566-951D6B7F7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FB8440-39C9-4D88-89A1-A8B3C2A78A57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3d31ed4-786a-40fa-9c6c-ff482639379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Cascadia Code</vt:lpstr>
      <vt:lpstr>Segoe UI</vt:lpstr>
      <vt:lpstr>Office Theme</vt:lpstr>
      <vt:lpstr>PowerPoint Presentation</vt:lpstr>
      <vt:lpstr>Summation of Primes</vt:lpstr>
      <vt:lpstr>Solutions next slides</vt:lpstr>
      <vt:lpstr>Power Digit Sum   VERY EASY </vt:lpstr>
      <vt:lpstr>Sum Square Difference   EASY </vt:lpstr>
      <vt:lpstr>Leap Year Checker   MEDIUM </vt:lpstr>
      <vt:lpstr>Most Frequent Number In An Array HARD </vt:lpstr>
      <vt:lpstr>Summation of Primes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 Xue</dc:creator>
  <cp:lastModifiedBy>Jin Xue</cp:lastModifiedBy>
  <cp:revision>2</cp:revision>
  <dcterms:created xsi:type="dcterms:W3CDTF">2025-07-14T16:45:42Z</dcterms:created>
  <dcterms:modified xsi:type="dcterms:W3CDTF">2025-07-14T17:59:03Z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0x010100E27AE1D20F5EF74CA62C7C19B87DFE95</vt:lpwstr>
  </property>
</Properties>
</file>