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Lato" panose="020F0502020204030204" charset="0"/>
      <p:regular r:id="rId17"/>
      <p:bold r:id="rId18"/>
      <p:italic r:id="rId19"/>
      <p:boldItalic r:id="rId20"/>
    </p:embeddedFont>
    <p:embeddedFont>
      <p:font typeface="Lexend" panose="020B0604020202020204" charset="0"/>
      <p:regular r:id="rId21"/>
      <p:bold r:id="rId22"/>
    </p:embeddedFont>
    <p:embeddedFont>
      <p:font typeface="Lexend Medium" panose="020B0604020202020204" charset="0"/>
      <p:regular r:id="rId23"/>
      <p:bold r:id="rId24"/>
    </p:embeddedFont>
    <p:embeddedFont>
      <p:font typeface="Raleway" panose="020F0502020204030204" charset="0"/>
      <p:regular r:id="rId25"/>
      <p:bold r:id="rId26"/>
      <p:italic r:id="rId27"/>
      <p:boldItalic r:id="rId28"/>
    </p:embeddedFont>
    <p:embeddedFont>
      <p:font typeface="Roboto Mono" panose="020F050202020403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7027665b0b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7027665b0b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t>Explain the difference between </a:t>
            </a:r>
            <a:r>
              <a:rPr lang="en-GB" sz="1200">
                <a:solidFill>
                  <a:schemeClr val="dk1"/>
                </a:solidFill>
              </a:rPr>
              <a:t>Greet(“Mr Berne”) and Print(Greet(“Mr Berne”)) in line 4. </a:t>
            </a:r>
            <a:endParaRPr sz="1200"/>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7027665b0b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7027665b0b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7027665b0b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7027665b0b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7027665b0b_0_3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7027665b0b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7027665b0b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7027665b0b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7027665b0b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7027665b0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7027665b0b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7027665b0b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7027665b0b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7027665b0b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7027665b0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7027665b0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Answers: </a:t>
            </a:r>
            <a:br>
              <a:rPr lang="en-GB">
                <a:solidFill>
                  <a:schemeClr val="dk1"/>
                </a:solidFill>
              </a:rPr>
            </a:br>
            <a:r>
              <a:rPr lang="en-GB">
                <a:solidFill>
                  <a:schemeClr val="dk1"/>
                </a:solidFill>
              </a:rPr>
              <a:t>1) </a:t>
            </a:r>
            <a:r>
              <a:rPr lang="en-GB" sz="1200">
                <a:solidFill>
                  <a:schemeClr val="dk1"/>
                </a:solidFill>
              </a:rPr>
              <a:t>4</a:t>
            </a:r>
            <a:br>
              <a:rPr lang="en-GB" sz="1200">
                <a:solidFill>
                  <a:schemeClr val="dk1"/>
                </a:solidFill>
              </a:rPr>
            </a:br>
            <a:r>
              <a:rPr lang="en-GB" sz="1200">
                <a:solidFill>
                  <a:schemeClr val="dk1"/>
                </a:solidFill>
              </a:rPr>
              <a:t>2) 5</a:t>
            </a:r>
            <a:br>
              <a:rPr lang="en-GB" sz="1200">
                <a:solidFill>
                  <a:schemeClr val="dk1"/>
                </a:solidFill>
              </a:rPr>
            </a:br>
            <a:r>
              <a:rPr lang="en-GB" sz="1200">
                <a:solidFill>
                  <a:schemeClr val="dk1"/>
                </a:solidFill>
              </a:rPr>
              <a:t>3) sum from 1 to 10 	(Σ10)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7027665b0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7027665b0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Answers: </a:t>
            </a:r>
            <a:br>
              <a:rPr lang="en-GB"/>
            </a:br>
            <a:r>
              <a:rPr lang="en-GB"/>
              <a:t>1) </a:t>
            </a:r>
            <a:r>
              <a:rPr lang="en-GB" sz="1200">
                <a:solidFill>
                  <a:schemeClr val="dk1"/>
                </a:solidFill>
              </a:rPr>
              <a:t>num % 4 != 0</a:t>
            </a:r>
            <a:br>
              <a:rPr lang="en-GB" sz="1200">
                <a:solidFill>
                  <a:schemeClr val="dk1"/>
                </a:solidFill>
              </a:rPr>
            </a:br>
            <a:r>
              <a:rPr lang="en-GB" sz="1200">
                <a:solidFill>
                  <a:schemeClr val="dk1"/>
                </a:solidFill>
              </a:rPr>
              <a:t>2) 3</a:t>
            </a:r>
            <a:br>
              <a:rPr lang="en-GB" sz="1200">
                <a:solidFill>
                  <a:schemeClr val="dk1"/>
                </a:solidFill>
              </a:rPr>
            </a:br>
            <a:r>
              <a:rPr lang="en-GB" sz="1200">
                <a:solidFill>
                  <a:schemeClr val="dk1"/>
                </a:solidFill>
              </a:rPr>
              <a:t>3) 28</a:t>
            </a:r>
            <a:br>
              <a:rPr lang="en-GB" sz="1200">
                <a:solidFill>
                  <a:schemeClr val="dk1"/>
                </a:solidFill>
              </a:rPr>
            </a:br>
            <a:r>
              <a:rPr lang="en-GB" sz="1200">
                <a:solidFill>
                  <a:schemeClr val="dk1"/>
                </a:solidFill>
              </a:rPr>
              <a:t>4) Finds the first multiple of 7 which a multiple of 4.</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7027665b0b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7027665b0b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everytime the function is called, the program comes back to lines 1 and 2 and substitutes x with, for example, 5 like in line 4.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7027665b0b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7027665b0b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For everytime the function is called, the program comes back to lines 1 and 2 and substitutes x with, for example, 5 like in line 4.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7027665b0b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7027665b0b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0">
                <a:latin typeface="Lexend Medium"/>
                <a:ea typeface="Lexend Medium"/>
                <a:cs typeface="Lexend Medium"/>
                <a:sym typeface="Lexend Medium"/>
              </a:rPr>
              <a:t>16/07/25 CS Lesson</a:t>
            </a:r>
            <a:endParaRPr b="0">
              <a:latin typeface="Lexend Medium"/>
              <a:ea typeface="Lexend Medium"/>
              <a:cs typeface="Lexend Medium"/>
              <a:sym typeface="Lexend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169" name="Google Shape;169;p22"/>
          <p:cNvSpPr txBox="1">
            <a:spLocks noGrp="1"/>
          </p:cNvSpPr>
          <p:nvPr>
            <p:ph type="body" idx="1"/>
          </p:nvPr>
        </p:nvSpPr>
        <p:spPr>
          <a:xfrm>
            <a:off x="729450" y="1276650"/>
            <a:ext cx="7688700" cy="587400"/>
          </a:xfrm>
          <a:prstGeom prst="rect">
            <a:avLst/>
          </a:prstGeom>
        </p:spPr>
        <p:txBody>
          <a:bodyPr spcFirstLastPara="1" wrap="square" lIns="91425" tIns="91425" rIns="91425" bIns="91425" anchor="t" anchorCtr="0">
            <a:normAutofit fontScale="85000" lnSpcReduction="10000"/>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Procedures are exactly the same as functions; however, they do </a:t>
            </a:r>
            <a:r>
              <a:rPr lang="en-GB" sz="1250" u="sng">
                <a:solidFill>
                  <a:srgbClr val="000000"/>
                </a:solidFill>
                <a:latin typeface="Arial"/>
                <a:ea typeface="Arial"/>
                <a:cs typeface="Arial"/>
                <a:sym typeface="Arial"/>
              </a:rPr>
              <a:t>not return a value</a:t>
            </a:r>
            <a:r>
              <a:rPr lang="en-GB" sz="1250">
                <a:solidFill>
                  <a:srgbClr val="000000"/>
                </a:solidFill>
                <a:latin typeface="Arial"/>
                <a:ea typeface="Arial"/>
                <a:cs typeface="Arial"/>
                <a:sym typeface="Arial"/>
              </a:rPr>
              <a:t>, they only perform the action.</a:t>
            </a:r>
            <a:endParaRPr sz="1250">
              <a:solidFill>
                <a:srgbClr val="000000"/>
              </a:solidFill>
              <a:latin typeface="Arial"/>
              <a:ea typeface="Arial"/>
              <a:cs typeface="Arial"/>
              <a:sym typeface="Arial"/>
            </a:endParaRPr>
          </a:p>
        </p:txBody>
      </p:sp>
      <p:sp>
        <p:nvSpPr>
          <p:cNvPr id="170" name="Google Shape;170;p22"/>
          <p:cNvSpPr txBox="1"/>
          <p:nvPr/>
        </p:nvSpPr>
        <p:spPr>
          <a:xfrm>
            <a:off x="729450" y="2068425"/>
            <a:ext cx="3279600" cy="16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dirty="0"/>
              <a:t>Procedure Example:</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def Greet(name):</a:t>
            </a:r>
            <a:endParaRPr sz="1200" dirty="0"/>
          </a:p>
          <a:p>
            <a:pPr marL="0" lvl="0" indent="0" algn="l" rtl="0">
              <a:spcBef>
                <a:spcPts val="0"/>
              </a:spcBef>
              <a:spcAft>
                <a:spcPts val="0"/>
              </a:spcAft>
              <a:buNone/>
            </a:pPr>
            <a:r>
              <a:rPr lang="en-GB" sz="1200" dirty="0"/>
              <a:t>2:        print("Hello " + name)</a:t>
            </a:r>
            <a:endParaRPr sz="1200" dirty="0"/>
          </a:p>
          <a:p>
            <a:pPr marL="0" lvl="0" indent="0" algn="l" rtl="0">
              <a:spcBef>
                <a:spcPts val="0"/>
              </a:spcBef>
              <a:spcAft>
                <a:spcPts val="0"/>
              </a:spcAft>
              <a:buNone/>
            </a:pPr>
            <a:r>
              <a:rPr lang="en-GB" sz="1200" dirty="0"/>
              <a:t>3:</a:t>
            </a:r>
            <a:endParaRPr sz="1200" dirty="0"/>
          </a:p>
          <a:p>
            <a:pPr marL="0" lvl="0" indent="0" algn="l" rtl="0">
              <a:spcBef>
                <a:spcPts val="0"/>
              </a:spcBef>
              <a:spcAft>
                <a:spcPts val="0"/>
              </a:spcAft>
              <a:buNone/>
            </a:pPr>
            <a:r>
              <a:rPr lang="en-GB" sz="1200" dirty="0"/>
              <a:t>4:    Greet(“Mr Berne”)</a:t>
            </a:r>
            <a:endParaRPr sz="1200" u="sng" dirty="0"/>
          </a:p>
        </p:txBody>
      </p:sp>
      <p:sp>
        <p:nvSpPr>
          <p:cNvPr id="171" name="Google Shape;171;p22"/>
          <p:cNvSpPr txBox="1"/>
          <p:nvPr/>
        </p:nvSpPr>
        <p:spPr>
          <a:xfrm>
            <a:off x="4572000" y="2092000"/>
            <a:ext cx="32796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Questions:</a:t>
            </a:r>
            <a:endParaRPr sz="1200" u="sng"/>
          </a:p>
          <a:p>
            <a:pPr marL="0" lvl="0" indent="0" algn="l" rtl="0">
              <a:spcBef>
                <a:spcPts val="0"/>
              </a:spcBef>
              <a:spcAft>
                <a:spcPts val="0"/>
              </a:spcAft>
              <a:buNone/>
            </a:pPr>
            <a:endParaRPr sz="1200"/>
          </a:p>
          <a:p>
            <a:pPr marL="0" lvl="0" indent="0" algn="l" rtl="0">
              <a:spcBef>
                <a:spcPts val="0"/>
              </a:spcBef>
              <a:spcAft>
                <a:spcPts val="0"/>
              </a:spcAft>
              <a:buNone/>
            </a:pPr>
            <a:r>
              <a:rPr lang="en-GB" sz="1200"/>
              <a:t>What is the output?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177" name="Google Shape;177;p23"/>
          <p:cNvSpPr txBox="1">
            <a:spLocks noGrp="1"/>
          </p:cNvSpPr>
          <p:nvPr>
            <p:ph type="body" idx="1"/>
          </p:nvPr>
        </p:nvSpPr>
        <p:spPr>
          <a:xfrm>
            <a:off x="729450" y="1276650"/>
            <a:ext cx="7688700" cy="587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WE DO:</a:t>
            </a:r>
            <a:endParaRPr sz="1250">
              <a:solidFill>
                <a:srgbClr val="000000"/>
              </a:solidFill>
              <a:latin typeface="Arial"/>
              <a:ea typeface="Arial"/>
              <a:cs typeface="Arial"/>
              <a:sym typeface="Arial"/>
            </a:endParaRPr>
          </a:p>
        </p:txBody>
      </p:sp>
      <p:pic>
        <p:nvPicPr>
          <p:cNvPr id="178" name="Google Shape;178;p23"/>
          <p:cNvPicPr preferRelativeResize="0"/>
          <p:nvPr/>
        </p:nvPicPr>
        <p:blipFill rotWithShape="1">
          <a:blip r:embed="rId3">
            <a:alphaModFix/>
          </a:blip>
          <a:srcRect l="5320" b="36297"/>
          <a:stretch/>
        </p:blipFill>
        <p:spPr>
          <a:xfrm>
            <a:off x="1557200" y="1354850"/>
            <a:ext cx="5775749" cy="1128250"/>
          </a:xfrm>
          <a:prstGeom prst="rect">
            <a:avLst/>
          </a:prstGeom>
          <a:noFill/>
          <a:ln>
            <a:noFill/>
          </a:ln>
        </p:spPr>
      </p:pic>
      <p:pic>
        <p:nvPicPr>
          <p:cNvPr id="179" name="Google Shape;179;p23"/>
          <p:cNvPicPr preferRelativeResize="0"/>
          <p:nvPr/>
        </p:nvPicPr>
        <p:blipFill>
          <a:blip r:embed="rId4">
            <a:alphaModFix/>
          </a:blip>
          <a:stretch>
            <a:fillRect/>
          </a:stretch>
        </p:blipFill>
        <p:spPr>
          <a:xfrm>
            <a:off x="1918975" y="2561750"/>
            <a:ext cx="2663300" cy="300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185" name="Google Shape;185;p24"/>
          <p:cNvSpPr txBox="1">
            <a:spLocks noGrp="1"/>
          </p:cNvSpPr>
          <p:nvPr>
            <p:ph type="body" idx="1"/>
          </p:nvPr>
        </p:nvSpPr>
        <p:spPr>
          <a:xfrm>
            <a:off x="729450" y="1276650"/>
            <a:ext cx="827700" cy="587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WE DO:</a:t>
            </a:r>
            <a:endParaRPr sz="1250">
              <a:solidFill>
                <a:srgbClr val="000000"/>
              </a:solidFill>
              <a:latin typeface="Arial"/>
              <a:ea typeface="Arial"/>
              <a:cs typeface="Arial"/>
              <a:sym typeface="Arial"/>
            </a:endParaRPr>
          </a:p>
        </p:txBody>
      </p:sp>
      <p:pic>
        <p:nvPicPr>
          <p:cNvPr id="186" name="Google Shape;186;p24"/>
          <p:cNvPicPr preferRelativeResize="0"/>
          <p:nvPr/>
        </p:nvPicPr>
        <p:blipFill rotWithShape="1">
          <a:blip r:embed="rId3">
            <a:alphaModFix/>
          </a:blip>
          <a:srcRect l="5320" b="36297"/>
          <a:stretch/>
        </p:blipFill>
        <p:spPr>
          <a:xfrm>
            <a:off x="1557200" y="1354850"/>
            <a:ext cx="5775749" cy="1128250"/>
          </a:xfrm>
          <a:prstGeom prst="rect">
            <a:avLst/>
          </a:prstGeom>
          <a:noFill/>
          <a:ln>
            <a:noFill/>
          </a:ln>
        </p:spPr>
      </p:pic>
      <p:pic>
        <p:nvPicPr>
          <p:cNvPr id="187" name="Google Shape;187;p24"/>
          <p:cNvPicPr preferRelativeResize="0"/>
          <p:nvPr/>
        </p:nvPicPr>
        <p:blipFill>
          <a:blip r:embed="rId4">
            <a:alphaModFix/>
          </a:blip>
          <a:stretch>
            <a:fillRect/>
          </a:stretch>
        </p:blipFill>
        <p:spPr>
          <a:xfrm>
            <a:off x="1918975" y="2561750"/>
            <a:ext cx="2663300" cy="300100"/>
          </a:xfrm>
          <a:prstGeom prst="rect">
            <a:avLst/>
          </a:prstGeom>
          <a:noFill/>
          <a:ln>
            <a:noFill/>
          </a:ln>
        </p:spPr>
      </p:pic>
      <p:pic>
        <p:nvPicPr>
          <p:cNvPr id="188" name="Google Shape;188;p24"/>
          <p:cNvPicPr preferRelativeResize="0"/>
          <p:nvPr/>
        </p:nvPicPr>
        <p:blipFill>
          <a:blip r:embed="rId5">
            <a:alphaModFix/>
          </a:blip>
          <a:stretch>
            <a:fillRect/>
          </a:stretch>
        </p:blipFill>
        <p:spPr>
          <a:xfrm>
            <a:off x="1557198" y="3488023"/>
            <a:ext cx="2738300" cy="127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body" idx="1"/>
          </p:nvPr>
        </p:nvSpPr>
        <p:spPr>
          <a:xfrm>
            <a:off x="729450" y="1276650"/>
            <a:ext cx="879900" cy="587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YOU DO:</a:t>
            </a:r>
            <a:endParaRPr sz="1250">
              <a:solidFill>
                <a:srgbClr val="000000"/>
              </a:solidFill>
              <a:latin typeface="Arial"/>
              <a:ea typeface="Arial"/>
              <a:cs typeface="Arial"/>
              <a:sym typeface="Arial"/>
            </a:endParaRPr>
          </a:p>
        </p:txBody>
      </p:sp>
      <p:sp>
        <p:nvSpPr>
          <p:cNvPr id="194" name="Google Shape;194;p25"/>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195" name="Google Shape;195;p25"/>
          <p:cNvSpPr txBox="1"/>
          <p:nvPr/>
        </p:nvSpPr>
        <p:spPr>
          <a:xfrm>
            <a:off x="1609350" y="1276650"/>
            <a:ext cx="6027000" cy="14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50"/>
              <a:t>Create a function, labelled CircleArea(), that takes the radius of the circle as a parameter, calculates and returns the area of the circle.</a:t>
            </a:r>
            <a:endParaRPr sz="1250"/>
          </a:p>
          <a:p>
            <a:pPr marL="0" lvl="0" indent="0" algn="l" rtl="0">
              <a:spcBef>
                <a:spcPts val="1200"/>
              </a:spcBef>
              <a:spcAft>
                <a:spcPts val="0"/>
              </a:spcAft>
              <a:buNone/>
            </a:pPr>
            <a:r>
              <a:rPr lang="en-GB" sz="1250"/>
              <a:t>Area of Circle =</a:t>
            </a:r>
            <a:r>
              <a:rPr lang="en-GB" sz="1350"/>
              <a:t> </a:t>
            </a:r>
            <a:r>
              <a:rPr lang="en-GB" sz="1350">
                <a:latin typeface="Times New Roman"/>
                <a:ea typeface="Times New Roman"/>
                <a:cs typeface="Times New Roman"/>
                <a:sym typeface="Times New Roman"/>
              </a:rPr>
              <a:t>πr²</a:t>
            </a:r>
            <a:r>
              <a:rPr lang="en-GB" sz="1250"/>
              <a:t> with </a:t>
            </a:r>
            <a:r>
              <a:rPr lang="en-GB" sz="1350">
                <a:latin typeface="Times New Roman"/>
                <a:ea typeface="Times New Roman"/>
                <a:cs typeface="Times New Roman"/>
                <a:sym typeface="Times New Roman"/>
              </a:rPr>
              <a:t>π</a:t>
            </a:r>
            <a:r>
              <a:rPr lang="en-GB" sz="1250"/>
              <a:t> as 3.14</a:t>
            </a:r>
            <a:endParaRPr sz="1250"/>
          </a:p>
          <a:p>
            <a:pPr marL="0" lvl="0" indent="0" algn="l" rtl="0">
              <a:spcBef>
                <a:spcPts val="1200"/>
              </a:spcBef>
              <a:spcAft>
                <a:spcPts val="1200"/>
              </a:spcAft>
              <a:buNone/>
            </a:pPr>
            <a:endParaRPr sz="1250"/>
          </a:p>
        </p:txBody>
      </p:sp>
      <p:grpSp>
        <p:nvGrpSpPr>
          <p:cNvPr id="196" name="Google Shape;196;p25"/>
          <p:cNvGrpSpPr/>
          <p:nvPr/>
        </p:nvGrpSpPr>
        <p:grpSpPr>
          <a:xfrm>
            <a:off x="1703795" y="2344254"/>
            <a:ext cx="3777795" cy="763915"/>
            <a:chOff x="4852550" y="4168800"/>
            <a:chExt cx="2590725" cy="523875"/>
          </a:xfrm>
        </p:grpSpPr>
        <p:pic>
          <p:nvPicPr>
            <p:cNvPr id="197" name="Google Shape;197;p25"/>
            <p:cNvPicPr preferRelativeResize="0"/>
            <p:nvPr/>
          </p:nvPicPr>
          <p:blipFill>
            <a:blip r:embed="rId3">
              <a:alphaModFix/>
            </a:blip>
            <a:stretch>
              <a:fillRect/>
            </a:stretch>
          </p:blipFill>
          <p:spPr>
            <a:xfrm>
              <a:off x="6652775" y="4168800"/>
              <a:ext cx="790500" cy="523819"/>
            </a:xfrm>
            <a:prstGeom prst="rect">
              <a:avLst/>
            </a:prstGeom>
            <a:noFill/>
            <a:ln>
              <a:noFill/>
            </a:ln>
          </p:spPr>
        </p:pic>
        <p:pic>
          <p:nvPicPr>
            <p:cNvPr id="198" name="Google Shape;198;p25"/>
            <p:cNvPicPr preferRelativeResize="0"/>
            <p:nvPr/>
          </p:nvPicPr>
          <p:blipFill>
            <a:blip r:embed="rId4">
              <a:alphaModFix/>
            </a:blip>
            <a:stretch>
              <a:fillRect/>
            </a:stretch>
          </p:blipFill>
          <p:spPr>
            <a:xfrm>
              <a:off x="4852550" y="4168800"/>
              <a:ext cx="1800225" cy="523875"/>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body" idx="1"/>
          </p:nvPr>
        </p:nvSpPr>
        <p:spPr>
          <a:xfrm>
            <a:off x="729450" y="1276650"/>
            <a:ext cx="879900" cy="587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YOU DO:</a:t>
            </a:r>
            <a:endParaRPr sz="1250">
              <a:solidFill>
                <a:srgbClr val="000000"/>
              </a:solidFill>
              <a:latin typeface="Arial"/>
              <a:ea typeface="Arial"/>
              <a:cs typeface="Arial"/>
              <a:sym typeface="Arial"/>
            </a:endParaRPr>
          </a:p>
        </p:txBody>
      </p:sp>
      <p:sp>
        <p:nvSpPr>
          <p:cNvPr id="204" name="Google Shape;204;p26"/>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205" name="Google Shape;205;p26"/>
          <p:cNvSpPr txBox="1"/>
          <p:nvPr/>
        </p:nvSpPr>
        <p:spPr>
          <a:xfrm>
            <a:off x="1609350" y="1276650"/>
            <a:ext cx="6027000" cy="14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50"/>
              <a:t>Create a function, labelled CircleArea(), that takes the radius of the circle as a parameter, calculates and returns the area of the circle.</a:t>
            </a:r>
            <a:endParaRPr sz="1250"/>
          </a:p>
          <a:p>
            <a:pPr marL="0" lvl="0" indent="0" algn="l" rtl="0">
              <a:spcBef>
                <a:spcPts val="1200"/>
              </a:spcBef>
              <a:spcAft>
                <a:spcPts val="0"/>
              </a:spcAft>
              <a:buNone/>
            </a:pPr>
            <a:r>
              <a:rPr lang="en-GB" sz="1250"/>
              <a:t>Area of Circle =</a:t>
            </a:r>
            <a:r>
              <a:rPr lang="en-GB" sz="1350"/>
              <a:t> </a:t>
            </a:r>
            <a:r>
              <a:rPr lang="en-GB" sz="1350">
                <a:latin typeface="Times New Roman"/>
                <a:ea typeface="Times New Roman"/>
                <a:cs typeface="Times New Roman"/>
                <a:sym typeface="Times New Roman"/>
              </a:rPr>
              <a:t>πr²</a:t>
            </a:r>
            <a:r>
              <a:rPr lang="en-GB" sz="1250"/>
              <a:t> with </a:t>
            </a:r>
            <a:r>
              <a:rPr lang="en-GB" sz="1350">
                <a:latin typeface="Times New Roman"/>
                <a:ea typeface="Times New Roman"/>
                <a:cs typeface="Times New Roman"/>
                <a:sym typeface="Times New Roman"/>
              </a:rPr>
              <a:t>π</a:t>
            </a:r>
            <a:r>
              <a:rPr lang="en-GB" sz="1250"/>
              <a:t> as 3.14</a:t>
            </a:r>
            <a:endParaRPr sz="1250"/>
          </a:p>
          <a:p>
            <a:pPr marL="0" lvl="0" indent="0" algn="l" rtl="0">
              <a:spcBef>
                <a:spcPts val="1200"/>
              </a:spcBef>
              <a:spcAft>
                <a:spcPts val="1200"/>
              </a:spcAft>
              <a:buNone/>
            </a:pPr>
            <a:endParaRPr sz="1250"/>
          </a:p>
        </p:txBody>
      </p:sp>
      <p:sp>
        <p:nvSpPr>
          <p:cNvPr id="206" name="Google Shape;206;p26"/>
          <p:cNvSpPr txBox="1"/>
          <p:nvPr/>
        </p:nvSpPr>
        <p:spPr>
          <a:xfrm>
            <a:off x="729450" y="3319650"/>
            <a:ext cx="3279600" cy="167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dirty="0"/>
              <a:t>Answer:</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def </a:t>
            </a:r>
            <a:r>
              <a:rPr lang="en-GB" sz="1250" dirty="0" err="1"/>
              <a:t>CircleArea</a:t>
            </a:r>
            <a:r>
              <a:rPr lang="en-GB" sz="1250" dirty="0"/>
              <a:t>(</a:t>
            </a:r>
            <a:r>
              <a:rPr lang="en-GB" sz="1200" dirty="0"/>
              <a:t>radius):</a:t>
            </a:r>
            <a:endParaRPr sz="1200" dirty="0"/>
          </a:p>
          <a:p>
            <a:pPr marL="0" lvl="0" indent="0" algn="l" rtl="0">
              <a:spcBef>
                <a:spcPts val="0"/>
              </a:spcBef>
              <a:spcAft>
                <a:spcPts val="0"/>
              </a:spcAft>
              <a:buNone/>
            </a:pPr>
            <a:r>
              <a:rPr lang="en-GB" sz="1200" dirty="0"/>
              <a:t>2:        area = 3.14*(radius**2)</a:t>
            </a:r>
            <a:endParaRPr sz="1200" dirty="0"/>
          </a:p>
          <a:p>
            <a:pPr marL="0" lvl="0" indent="0" algn="l" rtl="0">
              <a:spcBef>
                <a:spcPts val="0"/>
              </a:spcBef>
              <a:spcAft>
                <a:spcPts val="0"/>
              </a:spcAft>
              <a:buNone/>
            </a:pPr>
            <a:r>
              <a:rPr lang="en-GB" sz="1200" dirty="0"/>
              <a:t>3:        return area</a:t>
            </a:r>
            <a:endParaRPr sz="1200" u="sng" dirty="0"/>
          </a:p>
        </p:txBody>
      </p:sp>
      <p:grpSp>
        <p:nvGrpSpPr>
          <p:cNvPr id="207" name="Google Shape;207;p26"/>
          <p:cNvGrpSpPr/>
          <p:nvPr/>
        </p:nvGrpSpPr>
        <p:grpSpPr>
          <a:xfrm>
            <a:off x="1703795" y="2344254"/>
            <a:ext cx="3777795" cy="763915"/>
            <a:chOff x="4852550" y="4168800"/>
            <a:chExt cx="2590725" cy="523875"/>
          </a:xfrm>
        </p:grpSpPr>
        <p:pic>
          <p:nvPicPr>
            <p:cNvPr id="208" name="Google Shape;208;p26"/>
            <p:cNvPicPr preferRelativeResize="0"/>
            <p:nvPr/>
          </p:nvPicPr>
          <p:blipFill>
            <a:blip r:embed="rId3">
              <a:alphaModFix/>
            </a:blip>
            <a:stretch>
              <a:fillRect/>
            </a:stretch>
          </p:blipFill>
          <p:spPr>
            <a:xfrm>
              <a:off x="6652775" y="4168800"/>
              <a:ext cx="790500" cy="523819"/>
            </a:xfrm>
            <a:prstGeom prst="rect">
              <a:avLst/>
            </a:prstGeom>
            <a:noFill/>
            <a:ln>
              <a:noFill/>
            </a:ln>
          </p:spPr>
        </p:pic>
        <p:pic>
          <p:nvPicPr>
            <p:cNvPr id="209" name="Google Shape;209;p26"/>
            <p:cNvPicPr preferRelativeResize="0"/>
            <p:nvPr/>
          </p:nvPicPr>
          <p:blipFill>
            <a:blip r:embed="rId4">
              <a:alphaModFix/>
            </a:blip>
            <a:stretch>
              <a:fillRect/>
            </a:stretch>
          </p:blipFill>
          <p:spPr>
            <a:xfrm>
              <a:off x="4852550" y="4168800"/>
              <a:ext cx="1800225" cy="5238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729450" y="1276650"/>
            <a:ext cx="7688700" cy="2261100"/>
          </a:xfrm>
          <a:prstGeom prst="rect">
            <a:avLst/>
          </a:prstGeom>
        </p:spPr>
        <p:txBody>
          <a:bodyPr spcFirstLastPara="1" wrap="square" lIns="91425" tIns="91425" rIns="91425" bIns="91425" anchor="t" anchorCtr="0">
            <a:normAutofit/>
          </a:bodyPr>
          <a:lstStyle/>
          <a:p>
            <a:pPr marL="457200" lvl="0" indent="-307975" algn="l" rtl="0">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Understand how </a:t>
            </a:r>
            <a:r>
              <a:rPr lang="en-GB" sz="1250" b="1">
                <a:solidFill>
                  <a:srgbClr val="000000"/>
                </a:solidFill>
                <a:latin typeface="Arial"/>
                <a:ea typeface="Arial"/>
                <a:cs typeface="Arial"/>
                <a:sym typeface="Arial"/>
              </a:rPr>
              <a:t>if, elif and else statements</a:t>
            </a:r>
            <a:r>
              <a:rPr lang="en-GB" sz="1250">
                <a:solidFill>
                  <a:srgbClr val="000000"/>
                </a:solidFill>
                <a:latin typeface="Arial"/>
                <a:ea typeface="Arial"/>
                <a:cs typeface="Arial"/>
                <a:sym typeface="Arial"/>
              </a:rPr>
              <a:t> are used</a:t>
            </a:r>
            <a:endParaRPr sz="125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Understand how </a:t>
            </a:r>
            <a:r>
              <a:rPr lang="en-GB" sz="1250" b="1">
                <a:solidFill>
                  <a:srgbClr val="000000"/>
                </a:solidFill>
                <a:latin typeface="Arial"/>
                <a:ea typeface="Arial"/>
                <a:cs typeface="Arial"/>
                <a:sym typeface="Arial"/>
              </a:rPr>
              <a:t>for loops </a:t>
            </a:r>
            <a:r>
              <a:rPr lang="en-GB" sz="1250">
                <a:solidFill>
                  <a:srgbClr val="000000"/>
                </a:solidFill>
                <a:latin typeface="Arial"/>
                <a:ea typeface="Arial"/>
                <a:cs typeface="Arial"/>
                <a:sym typeface="Arial"/>
              </a:rPr>
              <a:t>and</a:t>
            </a:r>
            <a:r>
              <a:rPr lang="en-GB" sz="1250" b="1">
                <a:solidFill>
                  <a:srgbClr val="000000"/>
                </a:solidFill>
                <a:latin typeface="Arial"/>
                <a:ea typeface="Arial"/>
                <a:cs typeface="Arial"/>
                <a:sym typeface="Arial"/>
              </a:rPr>
              <a:t> while loops </a:t>
            </a:r>
            <a:r>
              <a:rPr lang="en-GB" sz="1250">
                <a:solidFill>
                  <a:srgbClr val="000000"/>
                </a:solidFill>
                <a:latin typeface="Arial"/>
                <a:ea typeface="Arial"/>
                <a:cs typeface="Arial"/>
                <a:sym typeface="Arial"/>
              </a:rPr>
              <a:t>are used</a:t>
            </a:r>
            <a:endParaRPr sz="1250">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Learn the structure and purpose of </a:t>
            </a:r>
            <a:r>
              <a:rPr lang="en-GB" sz="1250" b="1">
                <a:solidFill>
                  <a:srgbClr val="000000"/>
                </a:solidFill>
                <a:latin typeface="Arial"/>
                <a:ea typeface="Arial"/>
                <a:cs typeface="Arial"/>
                <a:sym typeface="Arial"/>
              </a:rPr>
              <a:t>functions</a:t>
            </a:r>
            <a:r>
              <a:rPr lang="en-GB" sz="1250">
                <a:solidFill>
                  <a:srgbClr val="000000"/>
                </a:solidFill>
                <a:latin typeface="Arial"/>
                <a:ea typeface="Arial"/>
                <a:cs typeface="Arial"/>
                <a:sym typeface="Arial"/>
              </a:rPr>
              <a:t> and </a:t>
            </a:r>
            <a:r>
              <a:rPr lang="en-GB" sz="1250" b="1">
                <a:solidFill>
                  <a:srgbClr val="000000"/>
                </a:solidFill>
                <a:latin typeface="Arial"/>
                <a:ea typeface="Arial"/>
                <a:cs typeface="Arial"/>
                <a:sym typeface="Arial"/>
              </a:rPr>
              <a:t>procedures</a:t>
            </a:r>
            <a:endParaRPr sz="1250" b="1">
              <a:solidFill>
                <a:srgbClr val="000000"/>
              </a:solidFill>
              <a:latin typeface="Arial"/>
              <a:ea typeface="Arial"/>
              <a:cs typeface="Arial"/>
              <a:sym typeface="Arial"/>
            </a:endParaRPr>
          </a:p>
          <a:p>
            <a:pPr marL="457200" lvl="0" indent="-307975" algn="l" rtl="0">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Practise using </a:t>
            </a:r>
            <a:r>
              <a:rPr lang="en-GB" sz="1250" b="1">
                <a:solidFill>
                  <a:srgbClr val="000000"/>
                </a:solidFill>
                <a:latin typeface="Arial"/>
                <a:ea typeface="Arial"/>
                <a:cs typeface="Arial"/>
                <a:sym typeface="Arial"/>
              </a:rPr>
              <a:t>functions</a:t>
            </a:r>
            <a:r>
              <a:rPr lang="en-GB" sz="1250">
                <a:solidFill>
                  <a:srgbClr val="000000"/>
                </a:solidFill>
                <a:latin typeface="Arial"/>
                <a:ea typeface="Arial"/>
                <a:cs typeface="Arial"/>
                <a:sym typeface="Arial"/>
              </a:rPr>
              <a:t> and </a:t>
            </a:r>
            <a:r>
              <a:rPr lang="en-GB" sz="1250" b="1">
                <a:solidFill>
                  <a:srgbClr val="000000"/>
                </a:solidFill>
                <a:latin typeface="Arial"/>
                <a:ea typeface="Arial"/>
                <a:cs typeface="Arial"/>
                <a:sym typeface="Arial"/>
              </a:rPr>
              <a:t>procedures</a:t>
            </a:r>
            <a:endParaRPr sz="1250">
              <a:solidFill>
                <a:srgbClr val="000000"/>
              </a:solidFill>
              <a:latin typeface="Arial"/>
              <a:ea typeface="Arial"/>
              <a:cs typeface="Arial"/>
              <a:sym typeface="Arial"/>
            </a:endParaRPr>
          </a:p>
          <a:p>
            <a:pPr marL="0" lvl="0" indent="0" algn="l" rtl="0">
              <a:spcBef>
                <a:spcPts val="1200"/>
              </a:spcBef>
              <a:spcAft>
                <a:spcPts val="1200"/>
              </a:spcAft>
              <a:buNone/>
            </a:pPr>
            <a:endParaRPr sz="1200">
              <a:solidFill>
                <a:srgbClr val="000000"/>
              </a:solidFill>
              <a:latin typeface="Arial"/>
              <a:ea typeface="Arial"/>
              <a:cs typeface="Arial"/>
              <a:sym typeface="Arial"/>
            </a:endParaRPr>
          </a:p>
        </p:txBody>
      </p:sp>
      <p:sp>
        <p:nvSpPr>
          <p:cNvPr id="92" name="Google Shape;92;p14"/>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Today’s Objectives</a:t>
            </a:r>
            <a:endParaRPr b="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If, Elif and Else Statements</a:t>
            </a:r>
            <a:endParaRPr b="0">
              <a:latin typeface="Lexend"/>
              <a:ea typeface="Lexend"/>
              <a:cs typeface="Lexend"/>
              <a:sym typeface="Lexend"/>
            </a:endParaRPr>
          </a:p>
        </p:txBody>
      </p:sp>
      <p:sp>
        <p:nvSpPr>
          <p:cNvPr id="98" name="Google Shape;98;p15"/>
          <p:cNvSpPr txBox="1">
            <a:spLocks noGrp="1"/>
          </p:cNvSpPr>
          <p:nvPr>
            <p:ph type="body" idx="1"/>
          </p:nvPr>
        </p:nvSpPr>
        <p:spPr>
          <a:xfrm>
            <a:off x="729450" y="1276650"/>
            <a:ext cx="7688700" cy="8076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If, elif and else statements are used to execute different blocks of code based on whether a given condition is true or false. Essentially, it’s used when the program needs to make decisions to respond to different situations.</a:t>
            </a:r>
            <a:endParaRPr sz="1250">
              <a:solidFill>
                <a:srgbClr val="000000"/>
              </a:solidFill>
              <a:latin typeface="Arial"/>
              <a:ea typeface="Arial"/>
              <a:cs typeface="Arial"/>
              <a:sym typeface="Arial"/>
            </a:endParaRPr>
          </a:p>
        </p:txBody>
      </p:sp>
      <p:sp>
        <p:nvSpPr>
          <p:cNvPr id="99" name="Google Shape;99;p15"/>
          <p:cNvSpPr txBox="1"/>
          <p:nvPr/>
        </p:nvSpPr>
        <p:spPr>
          <a:xfrm>
            <a:off x="729450" y="2092000"/>
            <a:ext cx="32796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Example:</a:t>
            </a:r>
            <a:endParaRPr sz="1200" u="sng"/>
          </a:p>
          <a:p>
            <a:pPr marL="0" lvl="0" indent="0" algn="l" rtl="0">
              <a:spcBef>
                <a:spcPts val="0"/>
              </a:spcBef>
              <a:spcAft>
                <a:spcPts val="0"/>
              </a:spcAft>
              <a:buNone/>
            </a:pPr>
            <a:endParaRPr sz="1200"/>
          </a:p>
          <a:p>
            <a:pPr marL="0" lvl="0" indent="0" algn="l" rtl="0">
              <a:spcBef>
                <a:spcPts val="0"/>
              </a:spcBef>
              <a:spcAft>
                <a:spcPts val="0"/>
              </a:spcAft>
              <a:buNone/>
            </a:pPr>
            <a:r>
              <a:rPr lang="en-GB" sz="1200"/>
              <a:t>1:	age = int(input(“Enter age…”))</a:t>
            </a:r>
            <a:endParaRPr sz="1200"/>
          </a:p>
          <a:p>
            <a:pPr marL="0" lvl="0" indent="0" algn="l" rtl="0">
              <a:spcBef>
                <a:spcPts val="0"/>
              </a:spcBef>
              <a:spcAft>
                <a:spcPts val="0"/>
              </a:spcAft>
              <a:buNone/>
            </a:pPr>
            <a:r>
              <a:rPr lang="en-GB" sz="1200"/>
              <a:t>2:	</a:t>
            </a:r>
            <a:endParaRPr sz="1200"/>
          </a:p>
          <a:p>
            <a:pPr marL="0" lvl="0" indent="0" algn="l" rtl="0">
              <a:spcBef>
                <a:spcPts val="0"/>
              </a:spcBef>
              <a:spcAft>
                <a:spcPts val="0"/>
              </a:spcAft>
              <a:buNone/>
            </a:pPr>
            <a:r>
              <a:rPr lang="en-GB" sz="1200"/>
              <a:t>3:	if age &gt;= 18:</a:t>
            </a:r>
            <a:endParaRPr sz="1200"/>
          </a:p>
          <a:p>
            <a:pPr marL="0" lvl="0" indent="0" algn="l" rtl="0">
              <a:spcBef>
                <a:spcPts val="0"/>
              </a:spcBef>
              <a:spcAft>
                <a:spcPts val="0"/>
              </a:spcAft>
              <a:buNone/>
            </a:pPr>
            <a:r>
              <a:rPr lang="en-GB" sz="1200"/>
              <a:t>4:		print(“You are an adult.”)</a:t>
            </a:r>
            <a:endParaRPr sz="1200"/>
          </a:p>
          <a:p>
            <a:pPr marL="0" lvl="0" indent="0" algn="l" rtl="0">
              <a:spcBef>
                <a:spcPts val="0"/>
              </a:spcBef>
              <a:spcAft>
                <a:spcPts val="0"/>
              </a:spcAft>
              <a:buNone/>
            </a:pPr>
            <a:r>
              <a:rPr lang="en-GB" sz="1200"/>
              <a:t>5:	else:</a:t>
            </a:r>
            <a:endParaRPr sz="1200"/>
          </a:p>
          <a:p>
            <a:pPr marL="0" lvl="0" indent="0" algn="l" rtl="0">
              <a:spcBef>
                <a:spcPts val="0"/>
              </a:spcBef>
              <a:spcAft>
                <a:spcPts val="0"/>
              </a:spcAft>
              <a:buNone/>
            </a:pPr>
            <a:r>
              <a:rPr lang="en-GB" sz="1200"/>
              <a:t>6:		print(“You are not an adult.”)</a:t>
            </a:r>
            <a:endParaRPr sz="1200"/>
          </a:p>
        </p:txBody>
      </p:sp>
      <p:sp>
        <p:nvSpPr>
          <p:cNvPr id="100" name="Google Shape;100;p15"/>
          <p:cNvSpPr txBox="1"/>
          <p:nvPr/>
        </p:nvSpPr>
        <p:spPr>
          <a:xfrm>
            <a:off x="4572000" y="2092000"/>
            <a:ext cx="32796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Questions:</a:t>
            </a:r>
            <a:endParaRPr sz="1200" u="sng"/>
          </a:p>
          <a:p>
            <a:pPr marL="0" lvl="0" indent="0" algn="l" rtl="0">
              <a:spcBef>
                <a:spcPts val="0"/>
              </a:spcBef>
              <a:spcAft>
                <a:spcPts val="0"/>
              </a:spcAft>
              <a:buNone/>
            </a:pPr>
            <a:endParaRPr sz="1200"/>
          </a:p>
          <a:p>
            <a:pPr marL="0" lvl="0" indent="0" algn="l" rtl="0">
              <a:spcBef>
                <a:spcPts val="0"/>
              </a:spcBef>
              <a:spcAft>
                <a:spcPts val="0"/>
              </a:spcAft>
              <a:buNone/>
            </a:pPr>
            <a:r>
              <a:rPr lang="en-GB" sz="1200"/>
              <a:t>What is the condition in this example?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block of code executes when the condition is true?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block of code executes when the condition is false?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does this code do?</a:t>
            </a:r>
            <a:endParaRPr sz="1200"/>
          </a:p>
        </p:txBody>
      </p:sp>
      <p:sp>
        <p:nvSpPr>
          <p:cNvPr id="101" name="Google Shape;101;p15"/>
          <p:cNvSpPr/>
          <p:nvPr/>
        </p:nvSpPr>
        <p:spPr>
          <a:xfrm>
            <a:off x="739275" y="2084150"/>
            <a:ext cx="7688700" cy="2619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250" b="1">
                <a:solidFill>
                  <a:srgbClr val="188038"/>
                </a:solidFill>
                <a:latin typeface="Roboto Mono"/>
                <a:ea typeface="Roboto Mono"/>
                <a:cs typeface="Roboto Mono"/>
                <a:sym typeface="Roboto Mono"/>
              </a:rPr>
              <a:t>if</a:t>
            </a:r>
            <a:r>
              <a:rPr lang="en-GB" sz="1250"/>
              <a:t> checks the first condition.</a:t>
            </a:r>
            <a:br>
              <a:rPr lang="en-GB" sz="1250"/>
            </a:br>
            <a:endParaRPr sz="1250"/>
          </a:p>
          <a:p>
            <a:pPr marL="0" lvl="0" indent="0" algn="l" rtl="0">
              <a:spcBef>
                <a:spcPts val="0"/>
              </a:spcBef>
              <a:spcAft>
                <a:spcPts val="0"/>
              </a:spcAft>
              <a:buNone/>
            </a:pPr>
            <a:r>
              <a:rPr lang="en-GB" sz="1250" b="1">
                <a:solidFill>
                  <a:srgbClr val="188038"/>
                </a:solidFill>
                <a:latin typeface="Roboto Mono"/>
                <a:ea typeface="Roboto Mono"/>
                <a:cs typeface="Roboto Mono"/>
                <a:sym typeface="Roboto Mono"/>
              </a:rPr>
              <a:t>elif</a:t>
            </a:r>
            <a:r>
              <a:rPr lang="en-GB" sz="1250"/>
              <a:t> (else if) checks additional conditions if the previous ones are false.</a:t>
            </a:r>
            <a:br>
              <a:rPr lang="en-GB" sz="1250"/>
            </a:br>
            <a:endParaRPr sz="1250"/>
          </a:p>
          <a:p>
            <a:pPr marL="0" lvl="0" indent="0" algn="l" rtl="0">
              <a:spcBef>
                <a:spcPts val="0"/>
              </a:spcBef>
              <a:spcAft>
                <a:spcPts val="0"/>
              </a:spcAft>
              <a:buNone/>
            </a:pPr>
            <a:r>
              <a:rPr lang="en-GB" sz="1250" b="1">
                <a:solidFill>
                  <a:srgbClr val="188038"/>
                </a:solidFill>
                <a:latin typeface="Roboto Mono"/>
                <a:ea typeface="Roboto Mono"/>
                <a:cs typeface="Roboto Mono"/>
                <a:sym typeface="Roboto Mono"/>
              </a:rPr>
              <a:t>else</a:t>
            </a:r>
            <a:r>
              <a:rPr lang="en-GB" sz="1250"/>
              <a:t> runs if none of the above conditions are true.</a:t>
            </a:r>
            <a:endParaRPr sz="1250"/>
          </a:p>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If, Elif and Else Statements</a:t>
            </a:r>
            <a:endParaRPr b="0">
              <a:latin typeface="Lexend"/>
              <a:ea typeface="Lexend"/>
              <a:cs typeface="Lexend"/>
              <a:sym typeface="Lexend"/>
            </a:endParaRPr>
          </a:p>
        </p:txBody>
      </p:sp>
      <p:sp>
        <p:nvSpPr>
          <p:cNvPr id="107" name="Google Shape;107;p16"/>
          <p:cNvSpPr txBox="1">
            <a:spLocks noGrp="1"/>
          </p:cNvSpPr>
          <p:nvPr>
            <p:ph type="body" idx="1"/>
          </p:nvPr>
        </p:nvSpPr>
        <p:spPr>
          <a:xfrm>
            <a:off x="729450" y="1276650"/>
            <a:ext cx="7688700" cy="8076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If, elif and else statements are used to execute different blocks of code based on whether a given condition is true or false. Essentially, it’s used when the program needs to make decisions to respond to different situations.</a:t>
            </a:r>
            <a:endParaRPr sz="1250">
              <a:solidFill>
                <a:srgbClr val="000000"/>
              </a:solidFill>
              <a:latin typeface="Arial"/>
              <a:ea typeface="Arial"/>
              <a:cs typeface="Arial"/>
              <a:sym typeface="Arial"/>
            </a:endParaRPr>
          </a:p>
        </p:txBody>
      </p:sp>
      <p:sp>
        <p:nvSpPr>
          <p:cNvPr id="108" name="Google Shape;108;p16"/>
          <p:cNvSpPr txBox="1"/>
          <p:nvPr/>
        </p:nvSpPr>
        <p:spPr>
          <a:xfrm>
            <a:off x="729450" y="2092000"/>
            <a:ext cx="32796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dirty="0"/>
              <a:t>Example:</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age = int(input(“Enter age…”))</a:t>
            </a:r>
            <a:endParaRPr sz="1200" dirty="0"/>
          </a:p>
          <a:p>
            <a:pPr marL="0" lvl="0" indent="0" algn="l" rtl="0">
              <a:spcBef>
                <a:spcPts val="0"/>
              </a:spcBef>
              <a:spcAft>
                <a:spcPts val="0"/>
              </a:spcAft>
              <a:buNone/>
            </a:pPr>
            <a:r>
              <a:rPr lang="en-GB" sz="1200" dirty="0"/>
              <a:t>2:	</a:t>
            </a:r>
            <a:endParaRPr sz="1200" dirty="0"/>
          </a:p>
          <a:p>
            <a:pPr marL="0" lvl="0" indent="0" algn="l" rtl="0">
              <a:spcBef>
                <a:spcPts val="0"/>
              </a:spcBef>
              <a:spcAft>
                <a:spcPts val="0"/>
              </a:spcAft>
              <a:buNone/>
            </a:pPr>
            <a:r>
              <a:rPr lang="en-GB" sz="1200" dirty="0"/>
              <a:t>3:    if age &gt;= 18:</a:t>
            </a:r>
            <a:endParaRPr sz="1200" dirty="0"/>
          </a:p>
          <a:p>
            <a:pPr marL="0" lvl="0" indent="0" algn="l" rtl="0">
              <a:spcBef>
                <a:spcPts val="0"/>
              </a:spcBef>
              <a:spcAft>
                <a:spcPts val="0"/>
              </a:spcAft>
              <a:buNone/>
            </a:pPr>
            <a:r>
              <a:rPr lang="en-GB" sz="1200" dirty="0"/>
              <a:t>4:        print(“You are an adult.”)</a:t>
            </a:r>
            <a:endParaRPr sz="1200" dirty="0"/>
          </a:p>
          <a:p>
            <a:pPr marL="0" lvl="0" indent="0" algn="l" rtl="0">
              <a:spcBef>
                <a:spcPts val="0"/>
              </a:spcBef>
              <a:spcAft>
                <a:spcPts val="0"/>
              </a:spcAft>
              <a:buNone/>
            </a:pPr>
            <a:r>
              <a:rPr lang="en-GB" sz="1200" dirty="0"/>
              <a:t>5:    else:</a:t>
            </a:r>
            <a:endParaRPr sz="1200" dirty="0"/>
          </a:p>
          <a:p>
            <a:pPr marL="0" lvl="0" indent="0" algn="l" rtl="0">
              <a:spcBef>
                <a:spcPts val="0"/>
              </a:spcBef>
              <a:spcAft>
                <a:spcPts val="0"/>
              </a:spcAft>
              <a:buNone/>
            </a:pPr>
            <a:r>
              <a:rPr lang="en-GB" sz="1200" dirty="0"/>
              <a:t>6:        print(“You are not an adult.”)</a:t>
            </a:r>
            <a:endParaRPr sz="1200" dirty="0"/>
          </a:p>
        </p:txBody>
      </p:sp>
      <p:sp>
        <p:nvSpPr>
          <p:cNvPr id="109" name="Google Shape;109;p16"/>
          <p:cNvSpPr txBox="1"/>
          <p:nvPr/>
        </p:nvSpPr>
        <p:spPr>
          <a:xfrm>
            <a:off x="4572000" y="2092000"/>
            <a:ext cx="32796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Questions:</a:t>
            </a:r>
            <a:endParaRPr sz="1200" u="sng"/>
          </a:p>
          <a:p>
            <a:pPr marL="0" lvl="0" indent="0" algn="l" rtl="0">
              <a:spcBef>
                <a:spcPts val="0"/>
              </a:spcBef>
              <a:spcAft>
                <a:spcPts val="0"/>
              </a:spcAft>
              <a:buNone/>
            </a:pPr>
            <a:endParaRPr sz="1200"/>
          </a:p>
          <a:p>
            <a:pPr marL="0" lvl="0" indent="0" algn="l" rtl="0">
              <a:spcBef>
                <a:spcPts val="0"/>
              </a:spcBef>
              <a:spcAft>
                <a:spcPts val="0"/>
              </a:spcAft>
              <a:buNone/>
            </a:pPr>
            <a:r>
              <a:rPr lang="en-GB" sz="1200"/>
              <a:t>What is the condition in this example?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block of code executes when the condition is true?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block of code executes when the condition is false?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does this code do?</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For Loops</a:t>
            </a:r>
            <a:endParaRPr b="0">
              <a:latin typeface="Lexend"/>
              <a:ea typeface="Lexend"/>
              <a:cs typeface="Lexend"/>
              <a:sym typeface="Lexend"/>
            </a:endParaRPr>
          </a:p>
        </p:txBody>
      </p:sp>
      <p:sp>
        <p:nvSpPr>
          <p:cNvPr id="115" name="Google Shape;115;p17"/>
          <p:cNvSpPr txBox="1">
            <a:spLocks noGrp="1"/>
          </p:cNvSpPr>
          <p:nvPr>
            <p:ph type="body" idx="1"/>
          </p:nvPr>
        </p:nvSpPr>
        <p:spPr>
          <a:xfrm>
            <a:off x="729450" y="1276650"/>
            <a:ext cx="7688700" cy="1230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1018"/>
              <a:buNone/>
            </a:pPr>
            <a:r>
              <a:rPr lang="en-GB" sz="1256" dirty="0">
                <a:solidFill>
                  <a:srgbClr val="000000"/>
                </a:solidFill>
                <a:latin typeface="Arial"/>
                <a:ea typeface="Arial"/>
                <a:cs typeface="Arial"/>
                <a:sym typeface="Arial"/>
              </a:rPr>
              <a:t>For loops are used when you want to iterate a section of code a set amount of times, preventing the need to write the same line multiple times.</a:t>
            </a:r>
            <a:br>
              <a:rPr lang="en-GB" sz="1256" dirty="0">
                <a:solidFill>
                  <a:srgbClr val="000000"/>
                </a:solidFill>
                <a:latin typeface="Arial"/>
                <a:ea typeface="Arial"/>
                <a:cs typeface="Arial"/>
                <a:sym typeface="Arial"/>
              </a:rPr>
            </a:br>
            <a:endParaRPr sz="1256" dirty="0">
              <a:solidFill>
                <a:srgbClr val="000000"/>
              </a:solidFill>
              <a:latin typeface="Arial"/>
              <a:ea typeface="Arial"/>
              <a:cs typeface="Arial"/>
              <a:sym typeface="Arial"/>
            </a:endParaRPr>
          </a:p>
          <a:p>
            <a:pPr marL="0" lvl="0" indent="0" algn="l" rtl="0">
              <a:lnSpc>
                <a:spcPct val="80000"/>
              </a:lnSpc>
              <a:spcBef>
                <a:spcPts val="1200"/>
              </a:spcBef>
              <a:spcAft>
                <a:spcPts val="1200"/>
              </a:spcAft>
              <a:buSzPts val="1018"/>
              <a:buNone/>
            </a:pPr>
            <a:r>
              <a:rPr lang="en-GB" sz="1256" dirty="0">
                <a:solidFill>
                  <a:srgbClr val="000000"/>
                </a:solidFill>
                <a:latin typeface="Arial"/>
                <a:ea typeface="Arial"/>
                <a:cs typeface="Arial"/>
                <a:sym typeface="Arial"/>
              </a:rPr>
              <a:t>For loops will always have a variable, which is used to know when the loop will end, based of a condition. This variable can be any datatype, however it is generally an integer (typically denoted as ‘</a:t>
            </a:r>
            <a:r>
              <a:rPr lang="en-GB" sz="1256" dirty="0" err="1">
                <a:solidFill>
                  <a:srgbClr val="000000"/>
                </a:solidFill>
                <a:latin typeface="Arial"/>
                <a:ea typeface="Arial"/>
                <a:cs typeface="Arial"/>
                <a:sym typeface="Arial"/>
              </a:rPr>
              <a:t>i</a:t>
            </a:r>
            <a:r>
              <a:rPr lang="en-GB" sz="1256" dirty="0">
                <a:solidFill>
                  <a:srgbClr val="000000"/>
                </a:solidFill>
                <a:latin typeface="Arial"/>
                <a:ea typeface="Arial"/>
                <a:cs typeface="Arial"/>
                <a:sym typeface="Arial"/>
              </a:rPr>
              <a:t>’ or ‘j’ if it’s a nested for loop).</a:t>
            </a:r>
            <a:endParaRPr sz="1256" dirty="0">
              <a:solidFill>
                <a:srgbClr val="000000"/>
              </a:solidFill>
              <a:latin typeface="Arial"/>
              <a:ea typeface="Arial"/>
              <a:cs typeface="Arial"/>
              <a:sym typeface="Arial"/>
            </a:endParaRPr>
          </a:p>
        </p:txBody>
      </p:sp>
      <p:sp>
        <p:nvSpPr>
          <p:cNvPr id="116" name="Google Shape;116;p17"/>
          <p:cNvSpPr txBox="1"/>
          <p:nvPr/>
        </p:nvSpPr>
        <p:spPr>
          <a:xfrm>
            <a:off x="729450" y="2606350"/>
            <a:ext cx="48480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dirty="0"/>
              <a:t>Example:</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summation = 0</a:t>
            </a:r>
            <a:endParaRPr sz="1200" dirty="0"/>
          </a:p>
          <a:p>
            <a:pPr marL="0" lvl="0" indent="0" algn="l" rtl="0">
              <a:spcBef>
                <a:spcPts val="0"/>
              </a:spcBef>
              <a:spcAft>
                <a:spcPts val="0"/>
              </a:spcAft>
              <a:buNone/>
            </a:pPr>
            <a:r>
              <a:rPr lang="en-GB" sz="1200" dirty="0"/>
              <a:t>2:		</a:t>
            </a:r>
            <a:endParaRPr sz="1200" dirty="0"/>
          </a:p>
          <a:p>
            <a:pPr marL="0" lvl="0" indent="0" algn="l" rtl="0">
              <a:spcBef>
                <a:spcPts val="0"/>
              </a:spcBef>
              <a:spcAft>
                <a:spcPts val="0"/>
              </a:spcAft>
              <a:buNone/>
            </a:pPr>
            <a:r>
              <a:rPr lang="en-GB" sz="1200" dirty="0"/>
              <a:t>3:    for </a:t>
            </a:r>
            <a:r>
              <a:rPr lang="en-GB" sz="1200" dirty="0" err="1"/>
              <a:t>i</a:t>
            </a:r>
            <a:r>
              <a:rPr lang="en-GB" sz="1200" dirty="0"/>
              <a:t> in range(1, 11, 1):  </a:t>
            </a:r>
            <a:r>
              <a:rPr lang="en-GB" sz="1200" dirty="0">
                <a:solidFill>
                  <a:srgbClr val="188038"/>
                </a:solidFill>
              </a:rPr>
              <a:t># the parameters are (start, end, step)</a:t>
            </a:r>
            <a:endParaRPr sz="1200" dirty="0">
              <a:solidFill>
                <a:srgbClr val="188038"/>
              </a:solidFill>
            </a:endParaRPr>
          </a:p>
          <a:p>
            <a:pPr marL="0" lvl="0" indent="0" algn="l" rtl="0">
              <a:spcBef>
                <a:spcPts val="0"/>
              </a:spcBef>
              <a:spcAft>
                <a:spcPts val="0"/>
              </a:spcAft>
              <a:buNone/>
            </a:pPr>
            <a:r>
              <a:rPr lang="en-GB" sz="1200" dirty="0"/>
              <a:t>4:        summation += </a:t>
            </a:r>
            <a:r>
              <a:rPr lang="en-GB" sz="1200" dirty="0" err="1"/>
              <a:t>i</a:t>
            </a:r>
            <a:endParaRPr sz="1200" dirty="0"/>
          </a:p>
          <a:p>
            <a:pPr marL="0" lvl="0" indent="0" algn="l" rtl="0">
              <a:spcBef>
                <a:spcPts val="0"/>
              </a:spcBef>
              <a:spcAft>
                <a:spcPts val="0"/>
              </a:spcAft>
              <a:buNone/>
            </a:pPr>
            <a:r>
              <a:rPr lang="en-GB" sz="1200" dirty="0"/>
              <a:t>5:    print(summation)</a:t>
            </a:r>
            <a:endParaRPr sz="1200" dirty="0"/>
          </a:p>
        </p:txBody>
      </p:sp>
      <p:sp>
        <p:nvSpPr>
          <p:cNvPr id="117" name="Google Shape;117;p17"/>
          <p:cNvSpPr txBox="1"/>
          <p:nvPr/>
        </p:nvSpPr>
        <p:spPr>
          <a:xfrm>
            <a:off x="5577325" y="2507250"/>
            <a:ext cx="32796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Questions:</a:t>
            </a:r>
            <a:endParaRPr sz="1200" u="sng"/>
          </a:p>
          <a:p>
            <a:pPr marL="0" lvl="0" indent="0" algn="l" rtl="0">
              <a:spcBef>
                <a:spcPts val="0"/>
              </a:spcBef>
              <a:spcAft>
                <a:spcPts val="0"/>
              </a:spcAft>
              <a:buNone/>
            </a:pPr>
            <a:endParaRPr sz="1200" u="sng"/>
          </a:p>
          <a:p>
            <a:pPr marL="0" lvl="0" indent="0" algn="l" rtl="0">
              <a:spcBef>
                <a:spcPts val="0"/>
              </a:spcBef>
              <a:spcAft>
                <a:spcPts val="0"/>
              </a:spcAft>
              <a:buNone/>
            </a:pPr>
            <a:r>
              <a:rPr lang="en-GB" sz="1200"/>
              <a:t>What line of code executes when ‘i’ is 5?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line of code executes when ‘i’ is 11?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does this code do?</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While Loops</a:t>
            </a:r>
            <a:endParaRPr b="0">
              <a:latin typeface="Lexend"/>
              <a:ea typeface="Lexend"/>
              <a:cs typeface="Lexend"/>
              <a:sym typeface="Lexend"/>
            </a:endParaRPr>
          </a:p>
        </p:txBody>
      </p:sp>
      <p:sp>
        <p:nvSpPr>
          <p:cNvPr id="123" name="Google Shape;123;p18"/>
          <p:cNvSpPr txBox="1">
            <a:spLocks noGrp="1"/>
          </p:cNvSpPr>
          <p:nvPr>
            <p:ph type="body" idx="1"/>
          </p:nvPr>
        </p:nvSpPr>
        <p:spPr>
          <a:xfrm>
            <a:off x="729450" y="1276650"/>
            <a:ext cx="7688700" cy="736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1200"/>
              </a:spcAft>
              <a:buSzPts val="770"/>
              <a:buNone/>
            </a:pPr>
            <a:r>
              <a:rPr lang="en-GB" sz="1250">
                <a:solidFill>
                  <a:srgbClr val="000000"/>
                </a:solidFill>
                <a:latin typeface="Arial"/>
                <a:ea typeface="Arial"/>
                <a:cs typeface="Arial"/>
                <a:sym typeface="Arial"/>
              </a:rPr>
              <a:t>Compared to for loops, while loops are used to iterate a section of code indefinitely (forever) based on the whether the condition is met or not. This is useful for when you don’t know how many times you need to iterate that section of code (e.g. entering passwords).</a:t>
            </a:r>
            <a:endParaRPr sz="1250">
              <a:solidFill>
                <a:srgbClr val="000000"/>
              </a:solidFill>
              <a:latin typeface="Arial"/>
              <a:ea typeface="Arial"/>
              <a:cs typeface="Arial"/>
              <a:sym typeface="Arial"/>
            </a:endParaRPr>
          </a:p>
        </p:txBody>
      </p:sp>
      <p:sp>
        <p:nvSpPr>
          <p:cNvPr id="124" name="Google Shape;124;p18"/>
          <p:cNvSpPr txBox="1"/>
          <p:nvPr/>
        </p:nvSpPr>
        <p:spPr>
          <a:xfrm>
            <a:off x="789325" y="2153350"/>
            <a:ext cx="3913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u="sng" dirty="0"/>
              <a:t>Example:</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a:t>
            </a:r>
            <a:r>
              <a:rPr lang="en-GB" sz="1200" dirty="0" err="1"/>
              <a:t>num</a:t>
            </a:r>
            <a:r>
              <a:rPr lang="en-GB" sz="1200" dirty="0"/>
              <a:t> = 7</a:t>
            </a:r>
            <a:endParaRPr sz="1200" dirty="0"/>
          </a:p>
          <a:p>
            <a:pPr marL="0" lvl="0" indent="0" algn="l" rtl="0">
              <a:spcBef>
                <a:spcPts val="0"/>
              </a:spcBef>
              <a:spcAft>
                <a:spcPts val="0"/>
              </a:spcAft>
              <a:buNone/>
            </a:pPr>
            <a:r>
              <a:rPr lang="en-GB" sz="1200" dirty="0"/>
              <a:t>2:	</a:t>
            </a:r>
            <a:endParaRPr sz="1200" dirty="0"/>
          </a:p>
          <a:p>
            <a:pPr marL="0" lvl="0" indent="0" algn="l" rtl="0">
              <a:spcBef>
                <a:spcPts val="0"/>
              </a:spcBef>
              <a:spcAft>
                <a:spcPts val="0"/>
              </a:spcAft>
              <a:buNone/>
            </a:pPr>
            <a:r>
              <a:rPr lang="en-GB" sz="1200" dirty="0"/>
              <a:t>3:    while </a:t>
            </a:r>
            <a:r>
              <a:rPr lang="en-GB" sz="1200" dirty="0" err="1"/>
              <a:t>num</a:t>
            </a:r>
            <a:r>
              <a:rPr lang="en-GB" sz="1200" dirty="0"/>
              <a:t> % 4 != 0:	</a:t>
            </a:r>
            <a:endParaRPr sz="1200" dirty="0"/>
          </a:p>
          <a:p>
            <a:pPr marL="0" lvl="0" indent="0" algn="l" rtl="0">
              <a:spcBef>
                <a:spcPts val="0"/>
              </a:spcBef>
              <a:spcAft>
                <a:spcPts val="0"/>
              </a:spcAft>
              <a:buNone/>
            </a:pPr>
            <a:r>
              <a:rPr lang="en-GB" sz="1200" dirty="0"/>
              <a:t>4:        </a:t>
            </a:r>
            <a:r>
              <a:rPr lang="en-GB" sz="1200" dirty="0" err="1"/>
              <a:t>num</a:t>
            </a:r>
            <a:r>
              <a:rPr lang="en-GB" sz="1200" dirty="0"/>
              <a:t> += 7</a:t>
            </a:r>
            <a:endParaRPr sz="1200" dirty="0"/>
          </a:p>
          <a:p>
            <a:pPr marL="0" lvl="0" indent="0" algn="l" rtl="0">
              <a:spcBef>
                <a:spcPts val="0"/>
              </a:spcBef>
              <a:spcAft>
                <a:spcPts val="0"/>
              </a:spcAft>
              <a:buNone/>
            </a:pPr>
            <a:r>
              <a:rPr lang="en-GB" sz="1200" dirty="0"/>
              <a:t>5:    print(</a:t>
            </a:r>
            <a:r>
              <a:rPr lang="en-GB" sz="1200" dirty="0" err="1"/>
              <a:t>num</a:t>
            </a:r>
            <a:r>
              <a:rPr lang="en-GB" sz="1200" dirty="0"/>
              <a:t>)</a:t>
            </a:r>
            <a:endParaRPr sz="1200" dirty="0"/>
          </a:p>
        </p:txBody>
      </p:sp>
      <p:sp>
        <p:nvSpPr>
          <p:cNvPr id="125" name="Google Shape;125;p18"/>
          <p:cNvSpPr txBox="1"/>
          <p:nvPr/>
        </p:nvSpPr>
        <p:spPr>
          <a:xfrm>
            <a:off x="4703125" y="2153350"/>
            <a:ext cx="3279600" cy="21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Questions:</a:t>
            </a:r>
            <a:endParaRPr sz="1200" u="sng"/>
          </a:p>
          <a:p>
            <a:pPr marL="0" lvl="0" indent="0" algn="l" rtl="0">
              <a:spcBef>
                <a:spcPts val="0"/>
              </a:spcBef>
              <a:spcAft>
                <a:spcPts val="0"/>
              </a:spcAft>
              <a:buNone/>
            </a:pPr>
            <a:endParaRPr sz="1200" u="sng"/>
          </a:p>
          <a:p>
            <a:pPr marL="0" lvl="0" indent="0" algn="l" rtl="0">
              <a:spcBef>
                <a:spcPts val="0"/>
              </a:spcBef>
              <a:spcAft>
                <a:spcPts val="0"/>
              </a:spcAft>
              <a:buNone/>
            </a:pPr>
            <a:r>
              <a:rPr lang="en-GB" sz="1200"/>
              <a:t>What is the condition of the while loop?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How many times will line 4 run? </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will the example output?</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does this code do?</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pSp>
        <p:nvGrpSpPr>
          <p:cNvPr id="130" name="Google Shape;130;p19"/>
          <p:cNvGrpSpPr/>
          <p:nvPr/>
        </p:nvGrpSpPr>
        <p:grpSpPr>
          <a:xfrm>
            <a:off x="4009050" y="3354325"/>
            <a:ext cx="4783500" cy="1191600"/>
            <a:chOff x="4009050" y="3354325"/>
            <a:chExt cx="4783500" cy="1191600"/>
          </a:xfrm>
        </p:grpSpPr>
        <p:sp>
          <p:nvSpPr>
            <p:cNvPr id="131" name="Google Shape;131;p19"/>
            <p:cNvSpPr/>
            <p:nvPr/>
          </p:nvSpPr>
          <p:spPr>
            <a:xfrm>
              <a:off x="5397750" y="3680425"/>
              <a:ext cx="1628100" cy="8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Square(x)</a:t>
              </a:r>
              <a:endParaRPr sz="1200"/>
            </a:p>
          </p:txBody>
        </p:sp>
        <p:sp>
          <p:nvSpPr>
            <p:cNvPr id="132" name="Google Shape;132;p19"/>
            <p:cNvSpPr txBox="1"/>
            <p:nvPr/>
          </p:nvSpPr>
          <p:spPr>
            <a:xfrm>
              <a:off x="4009050" y="3885025"/>
              <a:ext cx="849300" cy="45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Input: x</a:t>
              </a:r>
              <a:endParaRPr/>
            </a:p>
          </p:txBody>
        </p:sp>
        <p:cxnSp>
          <p:nvCxnSpPr>
            <p:cNvPr id="133" name="Google Shape;133;p19"/>
            <p:cNvCxnSpPr>
              <a:endCxn id="131" idx="1"/>
            </p:cNvCxnSpPr>
            <p:nvPr/>
          </p:nvCxnSpPr>
          <p:spPr>
            <a:xfrm>
              <a:off x="4858350" y="4113175"/>
              <a:ext cx="539400" cy="0"/>
            </a:xfrm>
            <a:prstGeom prst="straightConnector1">
              <a:avLst/>
            </a:prstGeom>
            <a:noFill/>
            <a:ln w="9525" cap="flat" cmpd="sng">
              <a:solidFill>
                <a:schemeClr val="dk2"/>
              </a:solidFill>
              <a:prstDash val="solid"/>
              <a:round/>
              <a:headEnd type="none" w="med" len="med"/>
              <a:tailEnd type="triangle" w="med" len="med"/>
            </a:ln>
          </p:spPr>
        </p:cxnSp>
        <p:sp>
          <p:nvSpPr>
            <p:cNvPr id="134" name="Google Shape;134;p19"/>
            <p:cNvSpPr txBox="1"/>
            <p:nvPr/>
          </p:nvSpPr>
          <p:spPr>
            <a:xfrm>
              <a:off x="5623950" y="3354325"/>
              <a:ext cx="1175700" cy="32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a:t>Function</a:t>
              </a:r>
              <a:endParaRPr sz="1300"/>
            </a:p>
          </p:txBody>
        </p:sp>
        <p:sp>
          <p:nvSpPr>
            <p:cNvPr id="135" name="Google Shape;135;p19"/>
            <p:cNvSpPr txBox="1"/>
            <p:nvPr/>
          </p:nvSpPr>
          <p:spPr>
            <a:xfrm>
              <a:off x="7565250" y="3885025"/>
              <a:ext cx="1227300" cy="45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Output: x * x</a:t>
              </a:r>
              <a:endParaRPr/>
            </a:p>
          </p:txBody>
        </p:sp>
        <p:cxnSp>
          <p:nvCxnSpPr>
            <p:cNvPr id="136" name="Google Shape;136;p19"/>
            <p:cNvCxnSpPr>
              <a:stCxn id="131" idx="3"/>
              <a:endCxn id="135" idx="1"/>
            </p:cNvCxnSpPr>
            <p:nvPr/>
          </p:nvCxnSpPr>
          <p:spPr>
            <a:xfrm>
              <a:off x="7025850" y="4113175"/>
              <a:ext cx="539400" cy="0"/>
            </a:xfrm>
            <a:prstGeom prst="straightConnector1">
              <a:avLst/>
            </a:prstGeom>
            <a:noFill/>
            <a:ln w="9525" cap="flat" cmpd="sng">
              <a:solidFill>
                <a:schemeClr val="dk2"/>
              </a:solidFill>
              <a:prstDash val="solid"/>
              <a:round/>
              <a:headEnd type="none" w="med" len="med"/>
              <a:tailEnd type="triangle" w="med" len="med"/>
            </a:ln>
          </p:spPr>
        </p:cxnSp>
      </p:grpSp>
      <p:sp>
        <p:nvSpPr>
          <p:cNvPr id="137" name="Google Shape;137;p19"/>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138" name="Google Shape;138;p19"/>
          <p:cNvSpPr txBox="1">
            <a:spLocks noGrp="1"/>
          </p:cNvSpPr>
          <p:nvPr>
            <p:ph type="body" idx="1"/>
          </p:nvPr>
        </p:nvSpPr>
        <p:spPr>
          <a:xfrm>
            <a:off x="729450" y="1276650"/>
            <a:ext cx="7688700" cy="587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A function is basically a reusable block of code that performs a specific task and </a:t>
            </a:r>
            <a:r>
              <a:rPr lang="en-GB" sz="1250" u="sng">
                <a:solidFill>
                  <a:srgbClr val="000000"/>
                </a:solidFill>
                <a:latin typeface="Arial"/>
                <a:ea typeface="Arial"/>
                <a:cs typeface="Arial"/>
                <a:sym typeface="Arial"/>
              </a:rPr>
              <a:t>returns a value</a:t>
            </a:r>
            <a:r>
              <a:rPr lang="en-GB"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p:txBody>
      </p:sp>
      <p:sp>
        <p:nvSpPr>
          <p:cNvPr id="139" name="Google Shape;139;p19"/>
          <p:cNvSpPr txBox="1"/>
          <p:nvPr/>
        </p:nvSpPr>
        <p:spPr>
          <a:xfrm>
            <a:off x="729450" y="2068425"/>
            <a:ext cx="3279600" cy="18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dirty="0"/>
              <a:t>Function Example:</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def Square(x):</a:t>
            </a:r>
            <a:endParaRPr sz="1200" dirty="0"/>
          </a:p>
          <a:p>
            <a:pPr marL="0" lvl="0" indent="0" algn="l" rtl="0">
              <a:spcBef>
                <a:spcPts val="0"/>
              </a:spcBef>
              <a:spcAft>
                <a:spcPts val="0"/>
              </a:spcAft>
              <a:buNone/>
            </a:pPr>
            <a:r>
              <a:rPr lang="en-GB" sz="1200" dirty="0"/>
              <a:t>2:        return x * x</a:t>
            </a:r>
            <a:endParaRPr sz="1200" dirty="0"/>
          </a:p>
          <a:p>
            <a:pPr marL="0" lvl="0" indent="0" algn="l" rtl="0">
              <a:spcBef>
                <a:spcPts val="0"/>
              </a:spcBef>
              <a:spcAft>
                <a:spcPts val="0"/>
              </a:spcAft>
              <a:buNone/>
            </a:pPr>
            <a:r>
              <a:rPr lang="en-GB" sz="1200" dirty="0"/>
              <a:t>3:</a:t>
            </a:r>
            <a:endParaRPr sz="1200" dirty="0"/>
          </a:p>
          <a:p>
            <a:pPr marL="0" lvl="0" indent="0" algn="l" rtl="0">
              <a:spcBef>
                <a:spcPts val="0"/>
              </a:spcBef>
              <a:spcAft>
                <a:spcPts val="0"/>
              </a:spcAft>
              <a:buNone/>
            </a:pPr>
            <a:r>
              <a:rPr lang="en-GB" sz="1200" dirty="0"/>
              <a:t>4:    five = Square(5)</a:t>
            </a:r>
            <a:endParaRPr sz="1200" dirty="0"/>
          </a:p>
          <a:p>
            <a:pPr marL="0" lvl="0" indent="0" algn="l" rtl="0">
              <a:spcBef>
                <a:spcPts val="0"/>
              </a:spcBef>
              <a:spcAft>
                <a:spcPts val="0"/>
              </a:spcAft>
              <a:buNone/>
            </a:pPr>
            <a:r>
              <a:rPr lang="en-GB" sz="1200" dirty="0"/>
              <a:t>5:</a:t>
            </a:r>
            <a:endParaRPr sz="1200" dirty="0"/>
          </a:p>
          <a:p>
            <a:pPr marL="0" lvl="0" indent="0" algn="l" rtl="0">
              <a:spcBef>
                <a:spcPts val="0"/>
              </a:spcBef>
              <a:spcAft>
                <a:spcPts val="0"/>
              </a:spcAft>
              <a:buNone/>
            </a:pPr>
            <a:r>
              <a:rPr lang="en-GB" sz="1200" dirty="0"/>
              <a:t>6:    print(five)</a:t>
            </a:r>
            <a:endParaRPr sz="1200" dirty="0"/>
          </a:p>
          <a:p>
            <a:pPr marL="0" lvl="0" indent="0" algn="l" rtl="0">
              <a:spcBef>
                <a:spcPts val="0"/>
              </a:spcBef>
              <a:spcAft>
                <a:spcPts val="0"/>
              </a:spcAft>
              <a:buNone/>
            </a:pPr>
            <a:r>
              <a:rPr lang="en-GB" sz="1200" dirty="0"/>
              <a:t>7:    print(Square(2))</a:t>
            </a:r>
            <a:endParaRPr sz="1200" dirty="0"/>
          </a:p>
        </p:txBody>
      </p:sp>
      <p:sp>
        <p:nvSpPr>
          <p:cNvPr id="140" name="Google Shape;140;p19"/>
          <p:cNvSpPr txBox="1"/>
          <p:nvPr/>
        </p:nvSpPr>
        <p:spPr>
          <a:xfrm>
            <a:off x="4572000" y="2092000"/>
            <a:ext cx="3279600" cy="11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Questions:</a:t>
            </a:r>
            <a:endParaRPr sz="1200" u="sng"/>
          </a:p>
          <a:p>
            <a:pPr marL="0" lvl="0" indent="0" algn="l" rtl="0">
              <a:spcBef>
                <a:spcPts val="0"/>
              </a:spcBef>
              <a:spcAft>
                <a:spcPts val="0"/>
              </a:spcAft>
              <a:buNone/>
            </a:pPr>
            <a:endParaRPr sz="1200"/>
          </a:p>
          <a:p>
            <a:pPr marL="0" lvl="0" indent="0" algn="l" rtl="0">
              <a:spcBef>
                <a:spcPts val="0"/>
              </a:spcBef>
              <a:spcAft>
                <a:spcPts val="0"/>
              </a:spcAft>
              <a:buNone/>
            </a:pPr>
            <a:r>
              <a:rPr lang="en-GB" sz="1200"/>
              <a:t>What is the value of the variable ‘five’?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is the output?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146" name="Google Shape;146;p20"/>
          <p:cNvSpPr txBox="1">
            <a:spLocks noGrp="1"/>
          </p:cNvSpPr>
          <p:nvPr>
            <p:ph type="body" idx="1"/>
          </p:nvPr>
        </p:nvSpPr>
        <p:spPr>
          <a:xfrm>
            <a:off x="729450" y="1276650"/>
            <a:ext cx="7688700" cy="587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1200"/>
              </a:spcAft>
              <a:buNone/>
            </a:pPr>
            <a:r>
              <a:rPr lang="en-GB" sz="1250">
                <a:solidFill>
                  <a:srgbClr val="000000"/>
                </a:solidFill>
                <a:latin typeface="Arial"/>
                <a:ea typeface="Arial"/>
                <a:cs typeface="Arial"/>
                <a:sym typeface="Arial"/>
              </a:rPr>
              <a:t>A function is basically a reusable block of code that performs a specific task and </a:t>
            </a:r>
            <a:r>
              <a:rPr lang="en-GB" sz="1250" u="sng">
                <a:solidFill>
                  <a:srgbClr val="000000"/>
                </a:solidFill>
                <a:latin typeface="Arial"/>
                <a:ea typeface="Arial"/>
                <a:cs typeface="Arial"/>
                <a:sym typeface="Arial"/>
              </a:rPr>
              <a:t>returns a value</a:t>
            </a:r>
            <a:r>
              <a:rPr lang="en-GB" sz="1250">
                <a:solidFill>
                  <a:srgbClr val="000000"/>
                </a:solidFill>
                <a:latin typeface="Arial"/>
                <a:ea typeface="Arial"/>
                <a:cs typeface="Arial"/>
                <a:sym typeface="Arial"/>
              </a:rPr>
              <a:t>.</a:t>
            </a:r>
            <a:endParaRPr sz="1250">
              <a:solidFill>
                <a:srgbClr val="000000"/>
              </a:solidFill>
              <a:latin typeface="Arial"/>
              <a:ea typeface="Arial"/>
              <a:cs typeface="Arial"/>
              <a:sym typeface="Arial"/>
            </a:endParaRPr>
          </a:p>
        </p:txBody>
      </p:sp>
      <p:sp>
        <p:nvSpPr>
          <p:cNvPr id="148" name="Google Shape;148;p20"/>
          <p:cNvSpPr txBox="1"/>
          <p:nvPr/>
        </p:nvSpPr>
        <p:spPr>
          <a:xfrm>
            <a:off x="4572000" y="2092000"/>
            <a:ext cx="3279600" cy="11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Questions:</a:t>
            </a:r>
            <a:endParaRPr sz="1200" u="sng"/>
          </a:p>
          <a:p>
            <a:pPr marL="0" lvl="0" indent="0" algn="l" rtl="0">
              <a:spcBef>
                <a:spcPts val="0"/>
              </a:spcBef>
              <a:spcAft>
                <a:spcPts val="0"/>
              </a:spcAft>
              <a:buNone/>
            </a:pPr>
            <a:endParaRPr sz="1200"/>
          </a:p>
          <a:p>
            <a:pPr marL="0" lvl="0" indent="0" algn="l" rtl="0">
              <a:spcBef>
                <a:spcPts val="0"/>
              </a:spcBef>
              <a:spcAft>
                <a:spcPts val="0"/>
              </a:spcAft>
              <a:buNone/>
            </a:pPr>
            <a:r>
              <a:rPr lang="en-GB" sz="1200"/>
              <a:t>What is the value of the variable ‘five’?</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What is the output?</a:t>
            </a:r>
            <a:endParaRPr sz="1200"/>
          </a:p>
        </p:txBody>
      </p:sp>
      <p:grpSp>
        <p:nvGrpSpPr>
          <p:cNvPr id="149" name="Google Shape;149;p20"/>
          <p:cNvGrpSpPr/>
          <p:nvPr/>
        </p:nvGrpSpPr>
        <p:grpSpPr>
          <a:xfrm>
            <a:off x="4009050" y="3354325"/>
            <a:ext cx="4783500" cy="1191600"/>
            <a:chOff x="4009050" y="3354325"/>
            <a:chExt cx="4783500" cy="1191600"/>
          </a:xfrm>
        </p:grpSpPr>
        <p:sp>
          <p:nvSpPr>
            <p:cNvPr id="150" name="Google Shape;150;p20"/>
            <p:cNvSpPr/>
            <p:nvPr/>
          </p:nvSpPr>
          <p:spPr>
            <a:xfrm>
              <a:off x="5397750" y="3680425"/>
              <a:ext cx="1628100" cy="865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Square(5)</a:t>
              </a:r>
              <a:endParaRPr sz="1200"/>
            </a:p>
          </p:txBody>
        </p:sp>
        <p:sp>
          <p:nvSpPr>
            <p:cNvPr id="151" name="Google Shape;151;p20"/>
            <p:cNvSpPr txBox="1"/>
            <p:nvPr/>
          </p:nvSpPr>
          <p:spPr>
            <a:xfrm>
              <a:off x="4009050" y="3885025"/>
              <a:ext cx="849300" cy="45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Input: 5</a:t>
              </a:r>
              <a:endParaRPr/>
            </a:p>
          </p:txBody>
        </p:sp>
        <p:cxnSp>
          <p:nvCxnSpPr>
            <p:cNvPr id="152" name="Google Shape;152;p20"/>
            <p:cNvCxnSpPr>
              <a:endCxn id="150" idx="1"/>
            </p:cNvCxnSpPr>
            <p:nvPr/>
          </p:nvCxnSpPr>
          <p:spPr>
            <a:xfrm>
              <a:off x="4858350" y="4113175"/>
              <a:ext cx="539400" cy="0"/>
            </a:xfrm>
            <a:prstGeom prst="straightConnector1">
              <a:avLst/>
            </a:prstGeom>
            <a:noFill/>
            <a:ln w="9525" cap="flat" cmpd="sng">
              <a:solidFill>
                <a:schemeClr val="dk2"/>
              </a:solidFill>
              <a:prstDash val="solid"/>
              <a:round/>
              <a:headEnd type="none" w="med" len="med"/>
              <a:tailEnd type="triangle" w="med" len="med"/>
            </a:ln>
          </p:spPr>
        </p:cxnSp>
        <p:sp>
          <p:nvSpPr>
            <p:cNvPr id="153" name="Google Shape;153;p20"/>
            <p:cNvSpPr txBox="1"/>
            <p:nvPr/>
          </p:nvSpPr>
          <p:spPr>
            <a:xfrm>
              <a:off x="5623950" y="3354325"/>
              <a:ext cx="1175700" cy="32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a:t>Function</a:t>
              </a:r>
              <a:endParaRPr sz="1300"/>
            </a:p>
          </p:txBody>
        </p:sp>
        <p:sp>
          <p:nvSpPr>
            <p:cNvPr id="154" name="Google Shape;154;p20"/>
            <p:cNvSpPr txBox="1"/>
            <p:nvPr/>
          </p:nvSpPr>
          <p:spPr>
            <a:xfrm>
              <a:off x="7565250" y="3885025"/>
              <a:ext cx="1227300" cy="45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Output: 5 * 5</a:t>
              </a:r>
              <a:endParaRPr/>
            </a:p>
          </p:txBody>
        </p:sp>
        <p:cxnSp>
          <p:nvCxnSpPr>
            <p:cNvPr id="155" name="Google Shape;155;p20"/>
            <p:cNvCxnSpPr>
              <a:stCxn id="150" idx="3"/>
              <a:endCxn id="154" idx="1"/>
            </p:cNvCxnSpPr>
            <p:nvPr/>
          </p:nvCxnSpPr>
          <p:spPr>
            <a:xfrm>
              <a:off x="7025850" y="4113175"/>
              <a:ext cx="539400" cy="0"/>
            </a:xfrm>
            <a:prstGeom prst="straightConnector1">
              <a:avLst/>
            </a:prstGeom>
            <a:noFill/>
            <a:ln w="9525" cap="flat" cmpd="sng">
              <a:solidFill>
                <a:schemeClr val="dk2"/>
              </a:solidFill>
              <a:prstDash val="solid"/>
              <a:round/>
              <a:headEnd type="none" w="med" len="med"/>
              <a:tailEnd type="triangle" w="med" len="med"/>
            </a:ln>
          </p:spPr>
        </p:cxnSp>
      </p:grpSp>
      <p:sp>
        <p:nvSpPr>
          <p:cNvPr id="2" name="Google Shape;139;p19">
            <a:extLst>
              <a:ext uri="{FF2B5EF4-FFF2-40B4-BE49-F238E27FC236}">
                <a16:creationId xmlns:a16="http://schemas.microsoft.com/office/drawing/2014/main" id="{318F9735-2AF6-BA8A-317F-3378E0FDCCBA}"/>
              </a:ext>
            </a:extLst>
          </p:cNvPr>
          <p:cNvSpPr txBox="1"/>
          <p:nvPr/>
        </p:nvSpPr>
        <p:spPr>
          <a:xfrm>
            <a:off x="729450" y="2068425"/>
            <a:ext cx="3279600" cy="18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dirty="0"/>
              <a:t>Function Example:</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def Square(x):</a:t>
            </a:r>
            <a:endParaRPr sz="1200" dirty="0"/>
          </a:p>
          <a:p>
            <a:pPr marL="0" lvl="0" indent="0" algn="l" rtl="0">
              <a:spcBef>
                <a:spcPts val="0"/>
              </a:spcBef>
              <a:spcAft>
                <a:spcPts val="0"/>
              </a:spcAft>
              <a:buNone/>
            </a:pPr>
            <a:r>
              <a:rPr lang="en-GB" sz="1200" dirty="0"/>
              <a:t>2:        return x * x</a:t>
            </a:r>
            <a:endParaRPr sz="1200" dirty="0"/>
          </a:p>
          <a:p>
            <a:pPr marL="0" lvl="0" indent="0" algn="l" rtl="0">
              <a:spcBef>
                <a:spcPts val="0"/>
              </a:spcBef>
              <a:spcAft>
                <a:spcPts val="0"/>
              </a:spcAft>
              <a:buNone/>
            </a:pPr>
            <a:r>
              <a:rPr lang="en-GB" sz="1200" dirty="0"/>
              <a:t>3:</a:t>
            </a:r>
            <a:endParaRPr sz="1200" dirty="0"/>
          </a:p>
          <a:p>
            <a:pPr marL="0" lvl="0" indent="0" algn="l" rtl="0">
              <a:spcBef>
                <a:spcPts val="0"/>
              </a:spcBef>
              <a:spcAft>
                <a:spcPts val="0"/>
              </a:spcAft>
              <a:buNone/>
            </a:pPr>
            <a:r>
              <a:rPr lang="en-GB" sz="1200" dirty="0"/>
              <a:t>4:    five = Square(5)</a:t>
            </a:r>
            <a:endParaRPr sz="1200" dirty="0"/>
          </a:p>
          <a:p>
            <a:pPr marL="0" lvl="0" indent="0" algn="l" rtl="0">
              <a:spcBef>
                <a:spcPts val="0"/>
              </a:spcBef>
              <a:spcAft>
                <a:spcPts val="0"/>
              </a:spcAft>
              <a:buNone/>
            </a:pPr>
            <a:r>
              <a:rPr lang="en-GB" sz="1200" dirty="0"/>
              <a:t>5:</a:t>
            </a:r>
            <a:endParaRPr sz="1200" dirty="0"/>
          </a:p>
          <a:p>
            <a:pPr marL="0" lvl="0" indent="0" algn="l" rtl="0">
              <a:spcBef>
                <a:spcPts val="0"/>
              </a:spcBef>
              <a:spcAft>
                <a:spcPts val="0"/>
              </a:spcAft>
              <a:buNone/>
            </a:pPr>
            <a:r>
              <a:rPr lang="en-GB" sz="1200" dirty="0"/>
              <a:t>6:    print(five)</a:t>
            </a:r>
            <a:endParaRPr sz="1200" dirty="0"/>
          </a:p>
          <a:p>
            <a:pPr marL="0" lvl="0" indent="0" algn="l" rtl="0">
              <a:spcBef>
                <a:spcPts val="0"/>
              </a:spcBef>
              <a:spcAft>
                <a:spcPts val="0"/>
              </a:spcAft>
              <a:buNone/>
            </a:pPr>
            <a:r>
              <a:rPr lang="en-GB" sz="1200" dirty="0"/>
              <a:t>7:    print(Square(2))</a:t>
            </a:r>
            <a:endParaRP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729450" y="6422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0">
                <a:latin typeface="Lexend"/>
                <a:ea typeface="Lexend"/>
                <a:cs typeface="Lexend"/>
                <a:sym typeface="Lexend"/>
              </a:rPr>
              <a:t>Functions and Procedures</a:t>
            </a:r>
            <a:endParaRPr b="0">
              <a:latin typeface="Lexend"/>
              <a:ea typeface="Lexend"/>
              <a:cs typeface="Lexend"/>
              <a:sym typeface="Lexend"/>
            </a:endParaRPr>
          </a:p>
        </p:txBody>
      </p:sp>
      <p:sp>
        <p:nvSpPr>
          <p:cNvPr id="161" name="Google Shape;161;p21"/>
          <p:cNvSpPr txBox="1">
            <a:spLocks noGrp="1"/>
          </p:cNvSpPr>
          <p:nvPr>
            <p:ph type="body" idx="1"/>
          </p:nvPr>
        </p:nvSpPr>
        <p:spPr>
          <a:xfrm>
            <a:off x="729450" y="1276650"/>
            <a:ext cx="7688700" cy="1578300"/>
          </a:xfrm>
          <a:prstGeom prst="rect">
            <a:avLst/>
          </a:prstGeom>
        </p:spPr>
        <p:txBody>
          <a:bodyPr spcFirstLastPara="1" wrap="square" lIns="91425" tIns="91425" rIns="91425" bIns="91425" anchor="t" anchorCtr="0">
            <a:normAutofit/>
          </a:bodyPr>
          <a:lstStyle/>
          <a:p>
            <a:pPr marL="457200" lvl="0" indent="-307975" algn="l" rtl="0">
              <a:lnSpc>
                <a:spcPct val="100000"/>
              </a:lnSpc>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What can be written inside a function can be anything as long as it performs that specific task.</a:t>
            </a:r>
            <a:endParaRPr sz="1250">
              <a:solidFill>
                <a:srgbClr val="000000"/>
              </a:solidFill>
              <a:latin typeface="Arial"/>
              <a:ea typeface="Arial"/>
              <a:cs typeface="Arial"/>
              <a:sym typeface="Arial"/>
            </a:endParaRPr>
          </a:p>
          <a:p>
            <a:pPr marL="457200" lvl="0" indent="-307975" algn="l" rtl="0">
              <a:lnSpc>
                <a:spcPct val="100000"/>
              </a:lnSpc>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The placeholders for values that you pass into a function are called parameters (there can be no parameters if they’re not needed).</a:t>
            </a:r>
            <a:endParaRPr sz="1250">
              <a:solidFill>
                <a:srgbClr val="000000"/>
              </a:solidFill>
              <a:latin typeface="Arial"/>
              <a:ea typeface="Arial"/>
              <a:cs typeface="Arial"/>
              <a:sym typeface="Arial"/>
            </a:endParaRPr>
          </a:p>
          <a:p>
            <a:pPr marL="457200" lvl="0" indent="-307975" algn="l" rtl="0">
              <a:lnSpc>
                <a:spcPct val="100000"/>
              </a:lnSpc>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Local variables that are defined inside a function can only exist inside of that function and cannot be used elsewhere in the program.</a:t>
            </a:r>
            <a:endParaRPr sz="1250">
              <a:solidFill>
                <a:srgbClr val="000000"/>
              </a:solidFill>
              <a:latin typeface="Arial"/>
              <a:ea typeface="Arial"/>
              <a:cs typeface="Arial"/>
              <a:sym typeface="Arial"/>
            </a:endParaRPr>
          </a:p>
          <a:p>
            <a:pPr marL="457200" lvl="0" indent="-307975" algn="l" rtl="0">
              <a:lnSpc>
                <a:spcPct val="100000"/>
              </a:lnSpc>
              <a:spcBef>
                <a:spcPts val="0"/>
              </a:spcBef>
              <a:spcAft>
                <a:spcPts val="0"/>
              </a:spcAft>
              <a:buClr>
                <a:srgbClr val="000000"/>
              </a:buClr>
              <a:buSzPts val="1250"/>
              <a:buFont typeface="Arial"/>
              <a:buChar char="-"/>
            </a:pPr>
            <a:r>
              <a:rPr lang="en-GB" sz="1250">
                <a:solidFill>
                  <a:srgbClr val="000000"/>
                </a:solidFill>
                <a:latin typeface="Arial"/>
                <a:ea typeface="Arial"/>
                <a:cs typeface="Arial"/>
                <a:sym typeface="Arial"/>
              </a:rPr>
              <a:t>Functions can be called multiple times within the program.</a:t>
            </a:r>
            <a:br>
              <a:rPr lang="en-GB" sz="1250">
                <a:solidFill>
                  <a:srgbClr val="000000"/>
                </a:solidFill>
                <a:latin typeface="Arial"/>
                <a:ea typeface="Arial"/>
                <a:cs typeface="Arial"/>
                <a:sym typeface="Arial"/>
              </a:rPr>
            </a:br>
            <a:endParaRPr sz="1250">
              <a:solidFill>
                <a:srgbClr val="000000"/>
              </a:solidFill>
              <a:latin typeface="Arial"/>
              <a:ea typeface="Arial"/>
              <a:cs typeface="Arial"/>
              <a:sym typeface="Arial"/>
            </a:endParaRPr>
          </a:p>
        </p:txBody>
      </p:sp>
      <p:sp>
        <p:nvSpPr>
          <p:cNvPr id="162" name="Google Shape;162;p21"/>
          <p:cNvSpPr txBox="1"/>
          <p:nvPr/>
        </p:nvSpPr>
        <p:spPr>
          <a:xfrm>
            <a:off x="729450" y="2658150"/>
            <a:ext cx="3279600" cy="188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dirty="0"/>
              <a:t>Function Example:</a:t>
            </a:r>
            <a:endParaRPr sz="1200" u="sng" dirty="0"/>
          </a:p>
          <a:p>
            <a:pPr marL="0" lvl="0" indent="0" algn="l" rtl="0">
              <a:spcBef>
                <a:spcPts val="0"/>
              </a:spcBef>
              <a:spcAft>
                <a:spcPts val="0"/>
              </a:spcAft>
              <a:buNone/>
            </a:pPr>
            <a:endParaRPr sz="1200" dirty="0"/>
          </a:p>
          <a:p>
            <a:pPr marL="0" lvl="0" indent="0" algn="l" rtl="0">
              <a:spcBef>
                <a:spcPts val="0"/>
              </a:spcBef>
              <a:spcAft>
                <a:spcPts val="0"/>
              </a:spcAft>
              <a:buNone/>
            </a:pPr>
            <a:r>
              <a:rPr lang="en-GB" sz="1200" dirty="0"/>
              <a:t>1:    def </a:t>
            </a:r>
            <a:r>
              <a:rPr lang="en-GB" sz="1200" dirty="0" err="1"/>
              <a:t>add_numbers</a:t>
            </a:r>
            <a:r>
              <a:rPr lang="en-GB" sz="1200" dirty="0"/>
              <a:t>(a, b):</a:t>
            </a:r>
            <a:endParaRPr sz="1200" dirty="0"/>
          </a:p>
          <a:p>
            <a:pPr marL="0" lvl="0" indent="0" algn="l" rtl="0">
              <a:spcBef>
                <a:spcPts val="0"/>
              </a:spcBef>
              <a:spcAft>
                <a:spcPts val="0"/>
              </a:spcAft>
              <a:buNone/>
            </a:pPr>
            <a:r>
              <a:rPr lang="en-GB" sz="1200" dirty="0"/>
              <a:t>2:        result = a + b</a:t>
            </a:r>
            <a:endParaRPr sz="1200" dirty="0"/>
          </a:p>
          <a:p>
            <a:pPr marL="0" lvl="0" indent="0" algn="l" rtl="0">
              <a:spcBef>
                <a:spcPts val="0"/>
              </a:spcBef>
              <a:spcAft>
                <a:spcPts val="0"/>
              </a:spcAft>
              <a:buNone/>
            </a:pPr>
            <a:r>
              <a:rPr lang="en-GB" sz="1200" dirty="0"/>
              <a:t>3:        return result</a:t>
            </a:r>
            <a:endParaRPr sz="1200" dirty="0"/>
          </a:p>
          <a:p>
            <a:pPr marL="0" lvl="0" indent="0" algn="l" rtl="0">
              <a:spcBef>
                <a:spcPts val="0"/>
              </a:spcBef>
              <a:spcAft>
                <a:spcPts val="0"/>
              </a:spcAft>
              <a:buNone/>
            </a:pPr>
            <a:r>
              <a:rPr lang="en-GB" sz="1200" dirty="0"/>
              <a:t>4:</a:t>
            </a:r>
            <a:endParaRPr sz="1200" dirty="0"/>
          </a:p>
          <a:p>
            <a:pPr marL="0" lvl="0" indent="0" algn="l" rtl="0">
              <a:spcBef>
                <a:spcPts val="0"/>
              </a:spcBef>
              <a:spcAft>
                <a:spcPts val="0"/>
              </a:spcAft>
              <a:buNone/>
            </a:pPr>
            <a:r>
              <a:rPr lang="en-GB" sz="1200" dirty="0"/>
              <a:t>5:    print(</a:t>
            </a:r>
            <a:r>
              <a:rPr lang="en-GB" sz="1200" dirty="0" err="1"/>
              <a:t>add_numbers</a:t>
            </a:r>
            <a:r>
              <a:rPr lang="en-GB" sz="1200" dirty="0"/>
              <a:t>(1, 2))</a:t>
            </a:r>
            <a:endParaRPr sz="1200" dirty="0"/>
          </a:p>
          <a:p>
            <a:pPr marL="0" lvl="0" indent="0" algn="l" rtl="0">
              <a:spcBef>
                <a:spcPts val="0"/>
              </a:spcBef>
              <a:spcAft>
                <a:spcPts val="0"/>
              </a:spcAft>
              <a:buNone/>
            </a:pPr>
            <a:r>
              <a:rPr lang="en-GB" sz="1200" dirty="0"/>
              <a:t>6:    print(</a:t>
            </a:r>
            <a:r>
              <a:rPr lang="en-GB" sz="1200" dirty="0" err="1"/>
              <a:t>add_numbers</a:t>
            </a:r>
            <a:r>
              <a:rPr lang="en-GB" sz="1200" dirty="0"/>
              <a:t>(8, 9))</a:t>
            </a:r>
            <a:endParaRPr sz="1200" dirty="0"/>
          </a:p>
          <a:p>
            <a:pPr marL="0" lvl="0" indent="0" algn="l" rtl="0">
              <a:spcBef>
                <a:spcPts val="0"/>
              </a:spcBef>
              <a:spcAft>
                <a:spcPts val="0"/>
              </a:spcAft>
              <a:buNone/>
            </a:pPr>
            <a:r>
              <a:rPr lang="en-GB" sz="1200" dirty="0"/>
              <a:t>7:    print(</a:t>
            </a:r>
            <a:r>
              <a:rPr lang="en-GB" sz="1200" dirty="0" err="1"/>
              <a:t>add_numbers</a:t>
            </a:r>
            <a:r>
              <a:rPr lang="en-GB" sz="1200" dirty="0"/>
              <a:t>(2, 5))</a:t>
            </a:r>
            <a:endParaRPr sz="1200" dirty="0"/>
          </a:p>
        </p:txBody>
      </p:sp>
      <p:sp>
        <p:nvSpPr>
          <p:cNvPr id="163" name="Google Shape;163;p21"/>
          <p:cNvSpPr txBox="1"/>
          <p:nvPr/>
        </p:nvSpPr>
        <p:spPr>
          <a:xfrm>
            <a:off x="4483875" y="2658150"/>
            <a:ext cx="3279600" cy="21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In this example there is a function labelled ‘add_numbers’ that takes in two parameters (‘a’ and ‘b’).</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GB" sz="1200"/>
              <a:t>'result' is a local variable defined inside the function thus cannot be used </a:t>
            </a:r>
            <a:r>
              <a:rPr lang="en-GB" sz="1250"/>
              <a:t>elsewhere in the program.</a:t>
            </a:r>
            <a:endParaRPr sz="1250"/>
          </a:p>
          <a:p>
            <a:pPr marL="0" lvl="0" indent="0" algn="l" rtl="0">
              <a:spcBef>
                <a:spcPts val="0"/>
              </a:spcBef>
              <a:spcAft>
                <a:spcPts val="0"/>
              </a:spcAft>
              <a:buNone/>
            </a:pPr>
            <a:endParaRPr sz="1250"/>
          </a:p>
          <a:p>
            <a:pPr marL="0" lvl="0" indent="0" algn="l" rtl="0">
              <a:spcBef>
                <a:spcPts val="0"/>
              </a:spcBef>
              <a:spcAft>
                <a:spcPts val="0"/>
              </a:spcAft>
              <a:buNone/>
            </a:pPr>
            <a:r>
              <a:rPr lang="en-GB" sz="1250"/>
              <a:t>As you can see in lines 5-7, the function is called multiple times. </a:t>
            </a:r>
            <a:endParaRPr sz="1250"/>
          </a:p>
          <a:p>
            <a:pPr marL="0" lvl="0" indent="0" algn="l" rtl="0">
              <a:spcBef>
                <a:spcPts val="0"/>
              </a:spcBef>
              <a:spcAft>
                <a:spcPts val="0"/>
              </a:spcAft>
              <a:buNone/>
            </a:pPr>
            <a:endParaRPr sz="1200"/>
          </a:p>
          <a:p>
            <a:pPr marL="0" lvl="0" indent="0" algn="l" rtl="0">
              <a:spcBef>
                <a:spcPts val="0"/>
              </a:spcBef>
              <a:spcAft>
                <a:spcPts val="0"/>
              </a:spcAft>
              <a:buNone/>
            </a:pPr>
            <a:endParaRPr sz="12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1337</Words>
  <Application>Microsoft Office PowerPoint</Application>
  <PresentationFormat>On-screen Show (16:9)</PresentationFormat>
  <Paragraphs>174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Lato</vt:lpstr>
      <vt:lpstr>Raleway</vt:lpstr>
      <vt:lpstr>Lexend Medium</vt:lpstr>
      <vt:lpstr>Roboto Mono</vt:lpstr>
      <vt:lpstr>Times New Roman</vt:lpstr>
      <vt:lpstr>Arial</vt:lpstr>
      <vt:lpstr>Lexend</vt:lpstr>
      <vt:lpstr>Streamline</vt:lpstr>
      <vt:lpstr>16/07/25 CS Lesson</vt:lpstr>
      <vt:lpstr>Today’s Objectives</vt:lpstr>
      <vt:lpstr>If, Elif and Else Statements</vt:lpstr>
      <vt:lpstr>If, Elif and Else Statements</vt:lpstr>
      <vt:lpstr>For Loops</vt:lpstr>
      <vt:lpstr>While Loops</vt:lpstr>
      <vt:lpstr>Functions and Procedures</vt:lpstr>
      <vt:lpstr>Functions and Procedures</vt:lpstr>
      <vt:lpstr>Functions and Procedures</vt:lpstr>
      <vt:lpstr>Functions and Procedures</vt:lpstr>
      <vt:lpstr>Functions and Procedures</vt:lpstr>
      <vt:lpstr>Functions and Procedures</vt:lpstr>
      <vt:lpstr>Functions and Procedures</vt:lpstr>
      <vt:lpstr>Functions and Procedures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Jin Xue</cp:lastModifiedBy>
  <cp:revision>1</cp:revision>
  <dcterms:modified xsi:type="dcterms:W3CDTF">2025-07-16T01:19:41Z</dcterms:modified>
</cp:coreProperties>
</file>