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6BA3D7FB-387C-407B-81C1-9D5E531220CC}" type="datetimeFigureOut">
              <a:rPr lang="en-ID" smtClean="0"/>
              <a:t>16/11/2022</a:t>
            </a:fld>
            <a:endParaRPr lang="en-ID"/>
          </a:p>
        </p:txBody>
      </p:sp>
      <p:sp>
        <p:nvSpPr>
          <p:cNvPr id="2" name="Footer Placeholder 1"/>
          <p:cNvSpPr>
            <a:spLocks noGrp="1"/>
          </p:cNvSpPr>
          <p:nvPr>
            <p:ph type="ftr" sz="quarter" idx="11"/>
          </p:nvPr>
        </p:nvSpPr>
        <p:spPr/>
        <p:txBody>
          <a:bodyPr/>
          <a:lstStyle/>
          <a:p>
            <a:endParaRPr lang="en-ID"/>
          </a:p>
        </p:txBody>
      </p:sp>
      <p:sp>
        <p:nvSpPr>
          <p:cNvPr id="15" name="Slide Number Placeholder 14"/>
          <p:cNvSpPr>
            <a:spLocks noGrp="1"/>
          </p:cNvSpPr>
          <p:nvPr>
            <p:ph type="sldNum" sz="quarter" idx="12"/>
          </p:nvPr>
        </p:nvSpPr>
        <p:spPr>
          <a:xfrm>
            <a:off x="8229600" y="6473952"/>
            <a:ext cx="758952" cy="246888"/>
          </a:xfrm>
        </p:spPr>
        <p:txBody>
          <a:bodyPr/>
          <a:lstStyle/>
          <a:p>
            <a:fld id="{A20C39B5-6C8D-474A-A841-75E6A7BC8840}" type="slidenum">
              <a:rPr lang="en-ID" smtClean="0"/>
              <a:t>‹#›</a:t>
            </a:fld>
            <a:endParaRPr lang="en-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A3D7FB-387C-407B-81C1-9D5E531220CC}" type="datetimeFigureOut">
              <a:rPr lang="en-ID" smtClean="0"/>
              <a:t>16/11/2022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A20C39B5-6C8D-474A-A841-75E6A7BC8840}" type="slidenum">
              <a:rPr lang="en-ID" smtClean="0"/>
              <a:t>‹#›</a:t>
            </a:fld>
            <a:endParaRPr lang="en-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A3D7FB-387C-407B-81C1-9D5E531220CC}" type="datetimeFigureOut">
              <a:rPr lang="en-ID" smtClean="0"/>
              <a:t>16/11/2022</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A20C39B5-6C8D-474A-A841-75E6A7BC8840}" type="slidenum">
              <a:rPr lang="en-ID" smtClean="0"/>
              <a:t>‹#›</a:t>
            </a:fld>
            <a:endParaRPr lang="en-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6BA3D7FB-387C-407B-81C1-9D5E531220CC}" type="datetimeFigureOut">
              <a:rPr lang="en-ID" smtClean="0"/>
              <a:t>16/11/2022</a:t>
            </a:fld>
            <a:endParaRPr lang="en-ID"/>
          </a:p>
        </p:txBody>
      </p:sp>
      <p:sp>
        <p:nvSpPr>
          <p:cNvPr id="19" name="Footer Placeholder 18"/>
          <p:cNvSpPr>
            <a:spLocks noGrp="1"/>
          </p:cNvSpPr>
          <p:nvPr>
            <p:ph type="ftr" sz="quarter" idx="11"/>
          </p:nvPr>
        </p:nvSpPr>
        <p:spPr>
          <a:xfrm>
            <a:off x="3581400" y="76200"/>
            <a:ext cx="2895600" cy="288925"/>
          </a:xfrm>
        </p:spPr>
        <p:txBody>
          <a:bodyPr/>
          <a:lstStyle/>
          <a:p>
            <a:endParaRPr lang="en-ID"/>
          </a:p>
        </p:txBody>
      </p:sp>
      <p:sp>
        <p:nvSpPr>
          <p:cNvPr id="16" name="Slide Number Placeholder 15"/>
          <p:cNvSpPr>
            <a:spLocks noGrp="1"/>
          </p:cNvSpPr>
          <p:nvPr>
            <p:ph type="sldNum" sz="quarter" idx="12"/>
          </p:nvPr>
        </p:nvSpPr>
        <p:spPr>
          <a:xfrm>
            <a:off x="8229600" y="6473952"/>
            <a:ext cx="758952" cy="246888"/>
          </a:xfrm>
        </p:spPr>
        <p:txBody>
          <a:bodyPr/>
          <a:lstStyle/>
          <a:p>
            <a:fld id="{A20C39B5-6C8D-474A-A841-75E6A7BC8840}" type="slidenum">
              <a:rPr lang="en-ID" smtClean="0"/>
              <a:t>‹#›</a:t>
            </a:fld>
            <a:endParaRPr lang="en-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6BA3D7FB-387C-407B-81C1-9D5E531220CC}" type="datetimeFigureOut">
              <a:rPr lang="en-ID" smtClean="0"/>
              <a:t>16/11/2022</a:t>
            </a:fld>
            <a:endParaRPr lang="en-ID"/>
          </a:p>
        </p:txBody>
      </p:sp>
      <p:sp>
        <p:nvSpPr>
          <p:cNvPr id="11" name="Footer Placeholder 10"/>
          <p:cNvSpPr>
            <a:spLocks noGrp="1"/>
          </p:cNvSpPr>
          <p:nvPr>
            <p:ph type="ftr" sz="quarter" idx="11"/>
          </p:nvPr>
        </p:nvSpPr>
        <p:spPr/>
        <p:txBody>
          <a:bodyPr/>
          <a:lstStyle/>
          <a:p>
            <a:endParaRPr lang="en-ID"/>
          </a:p>
        </p:txBody>
      </p:sp>
      <p:sp>
        <p:nvSpPr>
          <p:cNvPr id="16" name="Slide Number Placeholder 15"/>
          <p:cNvSpPr>
            <a:spLocks noGrp="1"/>
          </p:cNvSpPr>
          <p:nvPr>
            <p:ph type="sldNum" sz="quarter" idx="12"/>
          </p:nvPr>
        </p:nvSpPr>
        <p:spPr/>
        <p:txBody>
          <a:bodyPr/>
          <a:lstStyle/>
          <a:p>
            <a:fld id="{A20C39B5-6C8D-474A-A841-75E6A7BC8840}" type="slidenum">
              <a:rPr lang="en-ID" smtClean="0"/>
              <a:t>‹#›</a:t>
            </a:fld>
            <a:endParaRPr lang="en-ID"/>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6BA3D7FB-387C-407B-81C1-9D5E531220CC}" type="datetimeFigureOut">
              <a:rPr lang="en-ID" smtClean="0"/>
              <a:t>16/11/2022</a:t>
            </a:fld>
            <a:endParaRPr lang="en-ID"/>
          </a:p>
        </p:txBody>
      </p:sp>
      <p:sp>
        <p:nvSpPr>
          <p:cNvPr id="10" name="Footer Placeholder 9"/>
          <p:cNvSpPr>
            <a:spLocks noGrp="1"/>
          </p:cNvSpPr>
          <p:nvPr>
            <p:ph type="ftr" sz="quarter" idx="11"/>
          </p:nvPr>
        </p:nvSpPr>
        <p:spPr/>
        <p:txBody>
          <a:bodyPr/>
          <a:lstStyle/>
          <a:p>
            <a:endParaRPr lang="en-ID"/>
          </a:p>
        </p:txBody>
      </p:sp>
      <p:sp>
        <p:nvSpPr>
          <p:cNvPr id="31" name="Slide Number Placeholder 30"/>
          <p:cNvSpPr>
            <a:spLocks noGrp="1"/>
          </p:cNvSpPr>
          <p:nvPr>
            <p:ph type="sldNum" sz="quarter" idx="12"/>
          </p:nvPr>
        </p:nvSpPr>
        <p:spPr/>
        <p:txBody>
          <a:bodyPr/>
          <a:lstStyle/>
          <a:p>
            <a:fld id="{A20C39B5-6C8D-474A-A841-75E6A7BC8840}" type="slidenum">
              <a:rPr lang="en-ID" smtClean="0"/>
              <a:t>‹#›</a:t>
            </a:fld>
            <a:endParaRPr lang="en-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6BA3D7FB-387C-407B-81C1-9D5E531220CC}" type="datetimeFigureOut">
              <a:rPr lang="en-ID" smtClean="0"/>
              <a:t>16/11/2022</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a:xfrm>
            <a:off x="8229600" y="6477000"/>
            <a:ext cx="762000" cy="246888"/>
          </a:xfrm>
        </p:spPr>
        <p:txBody>
          <a:bodyPr/>
          <a:lstStyle/>
          <a:p>
            <a:fld id="{A20C39B5-6C8D-474A-A841-75E6A7BC8840}" type="slidenum">
              <a:rPr lang="en-ID" smtClean="0"/>
              <a:t>‹#›</a:t>
            </a:fld>
            <a:endParaRPr lang="en-ID"/>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6BA3D7FB-387C-407B-81C1-9D5E531220CC}" type="datetimeFigureOut">
              <a:rPr lang="en-ID" smtClean="0"/>
              <a:t>16/11/2022</a:t>
            </a:fld>
            <a:endParaRPr lang="en-ID"/>
          </a:p>
        </p:txBody>
      </p:sp>
      <p:sp>
        <p:nvSpPr>
          <p:cNvPr id="21" name="Footer Placeholder 20"/>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A20C39B5-6C8D-474A-A841-75E6A7BC8840}" type="slidenum">
              <a:rPr lang="en-ID" smtClean="0"/>
              <a:t>‹#›</a:t>
            </a:fld>
            <a:endParaRPr lang="en-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BA3D7FB-387C-407B-81C1-9D5E531220CC}" type="datetimeFigureOut">
              <a:rPr lang="en-ID" smtClean="0"/>
              <a:t>16/11/2022</a:t>
            </a:fld>
            <a:endParaRPr lang="en-ID"/>
          </a:p>
        </p:txBody>
      </p:sp>
      <p:sp>
        <p:nvSpPr>
          <p:cNvPr id="24" name="Footer Placeholder 23"/>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A20C39B5-6C8D-474A-A841-75E6A7BC8840}" type="slidenum">
              <a:rPr lang="en-ID" smtClean="0"/>
              <a:t>‹#›</a:t>
            </a:fld>
            <a:endParaRPr lang="en-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6BA3D7FB-387C-407B-81C1-9D5E531220CC}" type="datetimeFigureOut">
              <a:rPr lang="en-ID" smtClean="0"/>
              <a:t>16/11/2022</a:t>
            </a:fld>
            <a:endParaRPr lang="en-ID"/>
          </a:p>
        </p:txBody>
      </p:sp>
      <p:sp>
        <p:nvSpPr>
          <p:cNvPr id="29" name="Footer Placeholder 28"/>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A20C39B5-6C8D-474A-A841-75E6A7BC8840}" type="slidenum">
              <a:rPr lang="en-ID" smtClean="0"/>
              <a:t>‹#›</a:t>
            </a:fld>
            <a:endParaRPr lang="en-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6BA3D7FB-387C-407B-81C1-9D5E531220CC}" type="datetimeFigureOut">
              <a:rPr lang="en-ID" smtClean="0"/>
              <a:t>16/11/2022</a:t>
            </a:fld>
            <a:endParaRPr lang="en-ID"/>
          </a:p>
        </p:txBody>
      </p:sp>
      <p:sp>
        <p:nvSpPr>
          <p:cNvPr id="5" name="Footer Placeholder 4"/>
          <p:cNvSpPr>
            <a:spLocks noGrp="1"/>
          </p:cNvSpPr>
          <p:nvPr>
            <p:ph type="ftr" sz="quarter" idx="11"/>
          </p:nvPr>
        </p:nvSpPr>
        <p:spPr/>
        <p:txBody>
          <a:bodyPr/>
          <a:lstStyle/>
          <a:p>
            <a:endParaRPr lang="en-ID"/>
          </a:p>
        </p:txBody>
      </p:sp>
      <p:sp>
        <p:nvSpPr>
          <p:cNvPr id="31" name="Slide Number Placeholder 30"/>
          <p:cNvSpPr>
            <a:spLocks noGrp="1"/>
          </p:cNvSpPr>
          <p:nvPr>
            <p:ph type="sldNum" sz="quarter" idx="12"/>
          </p:nvPr>
        </p:nvSpPr>
        <p:spPr/>
        <p:txBody>
          <a:bodyPr/>
          <a:lstStyle/>
          <a:p>
            <a:fld id="{A20C39B5-6C8D-474A-A841-75E6A7BC8840}" type="slidenum">
              <a:rPr lang="en-ID" smtClean="0"/>
              <a:t>‹#›</a:t>
            </a:fld>
            <a:endParaRPr lang="en-ID"/>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6BA3D7FB-387C-407B-81C1-9D5E531220CC}" type="datetimeFigureOut">
              <a:rPr lang="en-ID" smtClean="0"/>
              <a:t>16/11/2022</a:t>
            </a:fld>
            <a:endParaRPr lang="en-ID"/>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ID"/>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A20C39B5-6C8D-474A-A841-75E6A7BC8840}" type="slidenum">
              <a:rPr lang="en-ID" smtClean="0"/>
              <a:t>‹#›</a:t>
            </a:fld>
            <a:endParaRPr lang="en-ID"/>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584" y="332656"/>
            <a:ext cx="7776864" cy="6555641"/>
          </a:xfrm>
          <a:prstGeom prst="rect">
            <a:avLst/>
          </a:prstGeom>
        </p:spPr>
        <p:txBody>
          <a:bodyPr wrap="square">
            <a:spAutoFit/>
          </a:bodyPr>
          <a:lstStyle/>
          <a:p>
            <a:r>
              <a:rPr lang="id-ID" sz="2800" dirty="0" smtClean="0"/>
              <a:t>KISI KISI PAS EKONOMI MIPA</a:t>
            </a:r>
          </a:p>
          <a:p>
            <a:pPr marL="176213" indent="-176213"/>
            <a:r>
              <a:rPr lang="id-ID" sz="2800" dirty="0" smtClean="0"/>
              <a:t>• </a:t>
            </a:r>
            <a:r>
              <a:rPr lang="id-ID" sz="2800" dirty="0"/>
              <a:t>Memahami pengertian pendapatan nasional </a:t>
            </a:r>
            <a:endParaRPr lang="en-ID" sz="2800" dirty="0"/>
          </a:p>
          <a:p>
            <a:pPr marL="176213" indent="-176213"/>
            <a:r>
              <a:rPr lang="id-ID" sz="2800" dirty="0"/>
              <a:t>• Memahami manfaat pendapatan nasional</a:t>
            </a:r>
            <a:endParaRPr lang="en-ID" sz="2800" dirty="0"/>
          </a:p>
          <a:p>
            <a:pPr marL="176213" indent="-176213"/>
            <a:r>
              <a:rPr lang="id-ID" sz="2800" dirty="0"/>
              <a:t>• Menganalisis komponen pendapatan nasional</a:t>
            </a:r>
            <a:endParaRPr lang="en-ID" sz="2800" dirty="0"/>
          </a:p>
          <a:p>
            <a:pPr marL="176213" indent="-176213"/>
            <a:r>
              <a:rPr lang="id-ID" sz="2800" dirty="0"/>
              <a:t>• Menganalisis metode perhitungan pendapatan nasional</a:t>
            </a:r>
            <a:endParaRPr lang="en-ID" sz="2800" dirty="0"/>
          </a:p>
          <a:p>
            <a:pPr marL="176213" indent="-176213"/>
            <a:r>
              <a:rPr lang="id-ID" sz="2800" dirty="0"/>
              <a:t>• Menjelaskan konsep pendapatan perkapita</a:t>
            </a:r>
            <a:endParaRPr lang="en-ID" sz="2800" dirty="0"/>
          </a:p>
          <a:p>
            <a:pPr marL="176213" indent="-176213"/>
            <a:r>
              <a:rPr lang="id-ID" sz="2800" dirty="0"/>
              <a:t>• Memahami konsep distribusi pendapatan</a:t>
            </a:r>
            <a:endParaRPr lang="en-ID" sz="2800" dirty="0"/>
          </a:p>
          <a:p>
            <a:pPr marL="176213" indent="-176213"/>
            <a:r>
              <a:rPr lang="id-ID" sz="2800" dirty="0"/>
              <a:t>• Membuat pola hubungan informasi /data yang diperoleh untuk menyimpulkan tentang konsep dan metode penghitungan pendapatan nasional</a:t>
            </a:r>
            <a:endParaRPr lang="en-ID" sz="2800" dirty="0"/>
          </a:p>
          <a:p>
            <a:pPr marL="176213" indent="-176213"/>
            <a:r>
              <a:rPr lang="id-ID" sz="2800" dirty="0"/>
              <a:t>• Menyajikan hasil analisis penghitungan pendapatan nasional melalui media lisan dan tulisan</a:t>
            </a:r>
            <a:endParaRPr lang="en-ID" sz="2800" dirty="0"/>
          </a:p>
        </p:txBody>
      </p:sp>
    </p:spTree>
    <p:extLst>
      <p:ext uri="{BB962C8B-B14F-4D97-AF65-F5344CB8AC3E}">
        <p14:creationId xmlns:p14="http://schemas.microsoft.com/office/powerpoint/2010/main" val="39539914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512" y="274638"/>
            <a:ext cx="8784976" cy="6394722"/>
          </a:xfrm>
        </p:spPr>
        <p:txBody>
          <a:bodyPr>
            <a:normAutofit fontScale="90000"/>
          </a:bodyPr>
          <a:lstStyle/>
          <a:p>
            <a:pPr marL="265113" indent="-265113" algn="l">
              <a:tabLst>
                <a:tab pos="530225" algn="l"/>
              </a:tabLst>
            </a:pPr>
            <a:r>
              <a:rPr lang="en-US" sz="2700" dirty="0"/>
              <a:t>2.	</a:t>
            </a:r>
            <a:r>
              <a:rPr lang="en-US" sz="2700" dirty="0" err="1"/>
              <a:t>Mengukur</a:t>
            </a:r>
            <a:r>
              <a:rPr lang="en-US" sz="2700" dirty="0"/>
              <a:t> </a:t>
            </a:r>
            <a:r>
              <a:rPr lang="en-US" sz="2700" dirty="0" err="1"/>
              <a:t>ketimpangan</a:t>
            </a:r>
            <a:r>
              <a:rPr lang="en-US" sz="2700" dirty="0"/>
              <a:t> </a:t>
            </a:r>
            <a:r>
              <a:rPr lang="en-US" sz="2700" dirty="0" err="1"/>
              <a:t>pendistribusian</a:t>
            </a:r>
            <a:r>
              <a:rPr lang="en-US" sz="2700" dirty="0"/>
              <a:t> </a:t>
            </a:r>
            <a:r>
              <a:rPr lang="en-US" sz="2700" dirty="0" err="1"/>
              <a:t>Pendapatan</a:t>
            </a:r>
            <a:r>
              <a:rPr lang="en-US" sz="2700" dirty="0"/>
              <a:t> </a:t>
            </a:r>
            <a:r>
              <a:rPr lang="en-US" sz="2700" dirty="0" err="1" smtClean="0"/>
              <a:t>Nasional</a:t>
            </a:r>
            <a:r>
              <a:rPr lang="id-ID" sz="2700" dirty="0" smtClean="0"/>
              <a:t>.</a:t>
            </a:r>
            <a:r>
              <a:rPr lang="en-ID" sz="2700" dirty="0"/>
              <a:t/>
            </a:r>
            <a:br>
              <a:rPr lang="en-ID" sz="2700" dirty="0"/>
            </a:br>
            <a:r>
              <a:rPr lang="en-US" sz="2700" dirty="0" smtClean="0"/>
              <a:t>Ada </a:t>
            </a:r>
            <a:r>
              <a:rPr lang="en-US" sz="2700" dirty="0" err="1"/>
              <a:t>dua</a:t>
            </a:r>
            <a:r>
              <a:rPr lang="en-US" sz="2700" dirty="0"/>
              <a:t> </a:t>
            </a:r>
            <a:r>
              <a:rPr lang="en-US" sz="2700" dirty="0" err="1"/>
              <a:t>tolok</a:t>
            </a:r>
            <a:r>
              <a:rPr lang="en-US" sz="2700" dirty="0"/>
              <a:t> </a:t>
            </a:r>
            <a:r>
              <a:rPr lang="en-US" sz="2700" dirty="0" err="1"/>
              <a:t>ukur</a:t>
            </a:r>
            <a:r>
              <a:rPr lang="en-US" sz="2700" dirty="0"/>
              <a:t> </a:t>
            </a:r>
            <a:r>
              <a:rPr lang="en-US" sz="2700" dirty="0" err="1"/>
              <a:t>untuk</a:t>
            </a:r>
            <a:r>
              <a:rPr lang="en-US" sz="2700" dirty="0"/>
              <a:t> </a:t>
            </a:r>
            <a:r>
              <a:rPr lang="en-US" sz="2700" dirty="0" err="1"/>
              <a:t>mengetahui</a:t>
            </a:r>
            <a:r>
              <a:rPr lang="en-US" sz="2700" dirty="0"/>
              <a:t> </a:t>
            </a:r>
            <a:r>
              <a:rPr lang="en-US" sz="2700" dirty="0" err="1"/>
              <a:t>merata</a:t>
            </a:r>
            <a:r>
              <a:rPr lang="en-US" sz="2700" dirty="0"/>
              <a:t> </a:t>
            </a:r>
            <a:r>
              <a:rPr lang="en-US" sz="2700" dirty="0" err="1"/>
              <a:t>tidaknya</a:t>
            </a:r>
            <a:r>
              <a:rPr lang="en-US" sz="2700" dirty="0"/>
              <a:t> </a:t>
            </a:r>
            <a:r>
              <a:rPr lang="en-US" sz="2700" dirty="0" err="1"/>
              <a:t>distribusi</a:t>
            </a:r>
            <a:r>
              <a:rPr lang="en-US" sz="2700" dirty="0"/>
              <a:t> </a:t>
            </a:r>
            <a:r>
              <a:rPr lang="en-US" sz="2700" dirty="0" err="1"/>
              <a:t>pendapatan</a:t>
            </a:r>
            <a:r>
              <a:rPr lang="en-US" sz="2700" dirty="0"/>
              <a:t>, </a:t>
            </a:r>
            <a:r>
              <a:rPr lang="en-US" sz="2700" dirty="0" err="1"/>
              <a:t>yaitu</a:t>
            </a:r>
            <a:r>
              <a:rPr lang="en-US" sz="2700" dirty="0"/>
              <a:t> :</a:t>
            </a:r>
            <a:r>
              <a:rPr lang="en-ID" sz="2700" dirty="0"/>
              <a:t/>
            </a:r>
            <a:br>
              <a:rPr lang="en-ID" sz="2700" dirty="0"/>
            </a:br>
            <a:r>
              <a:rPr lang="id-ID" sz="2700" dirty="0" smtClean="0"/>
              <a:t>a.	</a:t>
            </a:r>
            <a:r>
              <a:rPr lang="en-US" sz="2700" dirty="0" err="1" smtClean="0"/>
              <a:t>Rasio</a:t>
            </a:r>
            <a:r>
              <a:rPr lang="en-US" sz="2700" dirty="0" smtClean="0"/>
              <a:t> </a:t>
            </a:r>
            <a:r>
              <a:rPr lang="en-US" sz="2700" dirty="0" err="1"/>
              <a:t>Indek</a:t>
            </a:r>
            <a:r>
              <a:rPr lang="en-US" sz="2700" dirty="0"/>
              <a:t> </a:t>
            </a:r>
            <a:r>
              <a:rPr lang="en-US" sz="2700" dirty="0" err="1"/>
              <a:t>Gini</a:t>
            </a:r>
            <a:r>
              <a:rPr lang="en-US" sz="2700" dirty="0"/>
              <a:t> (</a:t>
            </a:r>
            <a:r>
              <a:rPr lang="en-US" sz="2700" dirty="0" err="1"/>
              <a:t>koefisien</a:t>
            </a:r>
            <a:r>
              <a:rPr lang="en-US" sz="2700" dirty="0"/>
              <a:t> </a:t>
            </a:r>
            <a:r>
              <a:rPr lang="en-US" sz="2700" dirty="0" err="1"/>
              <a:t>Gini</a:t>
            </a:r>
            <a:r>
              <a:rPr lang="en-US" sz="2700" dirty="0"/>
              <a:t>)</a:t>
            </a:r>
            <a:r>
              <a:rPr lang="en-ID" sz="2700" dirty="0"/>
              <a:t/>
            </a:r>
            <a:br>
              <a:rPr lang="en-ID" sz="2700" dirty="0"/>
            </a:br>
            <a:r>
              <a:rPr lang="id-ID" sz="2700" dirty="0" smtClean="0"/>
              <a:t>	</a:t>
            </a:r>
            <a:r>
              <a:rPr lang="en-US" sz="2700" dirty="0" err="1" smtClean="0"/>
              <a:t>Adalah</a:t>
            </a:r>
            <a:r>
              <a:rPr lang="en-US" sz="2700" dirty="0" smtClean="0"/>
              <a:t> </a:t>
            </a:r>
            <a:r>
              <a:rPr lang="en-US" sz="2700" dirty="0" err="1"/>
              <a:t>ukuran</a:t>
            </a:r>
            <a:r>
              <a:rPr lang="en-US" sz="2700" dirty="0"/>
              <a:t> </a:t>
            </a:r>
            <a:r>
              <a:rPr lang="en-US" sz="2700" dirty="0" err="1"/>
              <a:t>ketimpangan</a:t>
            </a:r>
            <a:r>
              <a:rPr lang="en-US" sz="2700" dirty="0"/>
              <a:t> </a:t>
            </a:r>
            <a:r>
              <a:rPr lang="en-US" sz="2700" dirty="0" err="1"/>
              <a:t>atau</a:t>
            </a:r>
            <a:r>
              <a:rPr lang="en-US" sz="2700" dirty="0"/>
              <a:t> </a:t>
            </a:r>
            <a:r>
              <a:rPr lang="en-US" sz="2700" dirty="0" err="1"/>
              <a:t>ketidak</a:t>
            </a:r>
            <a:r>
              <a:rPr lang="en-US" sz="2700" dirty="0"/>
              <a:t> </a:t>
            </a:r>
            <a:r>
              <a:rPr lang="en-US" sz="2700" dirty="0" err="1"/>
              <a:t>merataan</a:t>
            </a:r>
            <a:r>
              <a:rPr lang="en-US" sz="2700" dirty="0"/>
              <a:t> </a:t>
            </a:r>
            <a:r>
              <a:rPr lang="en-US" sz="2700" dirty="0" err="1"/>
              <a:t>pendapatan</a:t>
            </a:r>
            <a:r>
              <a:rPr lang="en-US" sz="2700" dirty="0"/>
              <a:t> </a:t>
            </a:r>
            <a:r>
              <a:rPr lang="id-ID" sz="2700" dirty="0" smtClean="0"/>
              <a:t>	</a:t>
            </a:r>
            <a:r>
              <a:rPr lang="en-US" sz="2700" dirty="0" err="1" smtClean="0"/>
              <a:t>nasional</a:t>
            </a:r>
            <a:r>
              <a:rPr lang="en-US" sz="2700" dirty="0" smtClean="0"/>
              <a:t> </a:t>
            </a:r>
            <a:r>
              <a:rPr lang="en-US" sz="2700" dirty="0" err="1"/>
              <a:t>suatu</a:t>
            </a:r>
            <a:r>
              <a:rPr lang="en-US" sz="2700" dirty="0"/>
              <a:t> </a:t>
            </a:r>
            <a:r>
              <a:rPr lang="en-US" sz="2700" dirty="0" err="1"/>
              <a:t>negara</a:t>
            </a:r>
            <a:r>
              <a:rPr lang="en-US" sz="2700" dirty="0"/>
              <a:t>.  </a:t>
            </a:r>
            <a:r>
              <a:rPr lang="en-ID" sz="2700" dirty="0"/>
              <a:t/>
            </a:r>
            <a:br>
              <a:rPr lang="en-ID" sz="2700" dirty="0"/>
            </a:br>
            <a:r>
              <a:rPr lang="id-ID" sz="2700" dirty="0" smtClean="0"/>
              <a:t>	</a:t>
            </a:r>
            <a:r>
              <a:rPr lang="en-US" sz="2700" dirty="0" err="1" smtClean="0"/>
              <a:t>Angka</a:t>
            </a:r>
            <a:r>
              <a:rPr lang="en-US" sz="2700" dirty="0" smtClean="0"/>
              <a:t> </a:t>
            </a:r>
            <a:r>
              <a:rPr lang="en-US" sz="2700" dirty="0" err="1"/>
              <a:t>koefisen</a:t>
            </a:r>
            <a:r>
              <a:rPr lang="en-US" sz="2700" dirty="0"/>
              <a:t> </a:t>
            </a:r>
            <a:r>
              <a:rPr lang="en-US" sz="2700" dirty="0" err="1"/>
              <a:t>Gini</a:t>
            </a:r>
            <a:r>
              <a:rPr lang="en-US" sz="2700" dirty="0"/>
              <a:t> </a:t>
            </a:r>
            <a:r>
              <a:rPr lang="en-US" sz="2700" dirty="0" err="1"/>
              <a:t>berkisar</a:t>
            </a:r>
            <a:r>
              <a:rPr lang="en-US" sz="2700" dirty="0"/>
              <a:t> </a:t>
            </a:r>
            <a:r>
              <a:rPr lang="en-US" sz="2700" dirty="0" err="1"/>
              <a:t>antara</a:t>
            </a:r>
            <a:r>
              <a:rPr lang="en-US" sz="2700" dirty="0"/>
              <a:t> 0 – 1.  </a:t>
            </a:r>
            <a:r>
              <a:rPr lang="en-US" sz="2700" dirty="0" err="1"/>
              <a:t>Semakin</a:t>
            </a:r>
            <a:r>
              <a:rPr lang="en-US" sz="2700" dirty="0"/>
              <a:t>  </a:t>
            </a:r>
            <a:r>
              <a:rPr lang="en-US" sz="2700" dirty="0" err="1"/>
              <a:t>kecil</a:t>
            </a:r>
            <a:r>
              <a:rPr lang="en-US" sz="2700" dirty="0"/>
              <a:t> </a:t>
            </a:r>
            <a:r>
              <a:rPr lang="id-ID" sz="2700" dirty="0" smtClean="0"/>
              <a:t>	</a:t>
            </a:r>
            <a:r>
              <a:rPr lang="en-US" sz="2700" dirty="0" err="1" smtClean="0"/>
              <a:t>koefisien</a:t>
            </a:r>
            <a:r>
              <a:rPr lang="en-US" sz="2700" dirty="0" smtClean="0"/>
              <a:t> </a:t>
            </a:r>
            <a:r>
              <a:rPr lang="en-US" sz="2700" dirty="0" err="1"/>
              <a:t>Gini</a:t>
            </a:r>
            <a:r>
              <a:rPr lang="en-US" sz="2700" dirty="0"/>
              <a:t>, </a:t>
            </a:r>
            <a:r>
              <a:rPr lang="en-US" sz="2700" dirty="0" err="1"/>
              <a:t>semakin</a:t>
            </a:r>
            <a:r>
              <a:rPr lang="en-US" sz="2700" dirty="0"/>
              <a:t> </a:t>
            </a:r>
            <a:r>
              <a:rPr lang="en-US" sz="2700" dirty="0" err="1"/>
              <a:t>merata</a:t>
            </a:r>
            <a:r>
              <a:rPr lang="en-US" sz="2700" dirty="0"/>
              <a:t> </a:t>
            </a:r>
            <a:r>
              <a:rPr lang="en-US" sz="2700" dirty="0" err="1"/>
              <a:t>distribusi</a:t>
            </a:r>
            <a:r>
              <a:rPr lang="en-US" sz="2700" dirty="0"/>
              <a:t> </a:t>
            </a:r>
            <a:r>
              <a:rPr lang="en-US" sz="2700" dirty="0" err="1"/>
              <a:t>pendapatan</a:t>
            </a:r>
            <a:r>
              <a:rPr lang="en-US" sz="2700" dirty="0"/>
              <a:t> </a:t>
            </a:r>
            <a:r>
              <a:rPr lang="en-US" sz="2700" dirty="0" err="1"/>
              <a:t>nasional</a:t>
            </a:r>
            <a:r>
              <a:rPr lang="en-US" sz="2700" dirty="0"/>
              <a:t>.  </a:t>
            </a:r>
            <a:r>
              <a:rPr lang="id-ID" sz="2700" dirty="0" smtClean="0"/>
              <a:t>	</a:t>
            </a:r>
            <a:r>
              <a:rPr lang="en-US" sz="2700" dirty="0" err="1" smtClean="0"/>
              <a:t>Semakin</a:t>
            </a:r>
            <a:r>
              <a:rPr lang="en-US" sz="2700" dirty="0" smtClean="0"/>
              <a:t> </a:t>
            </a:r>
            <a:r>
              <a:rPr lang="en-US" sz="2700" dirty="0" err="1"/>
              <a:t>besar</a:t>
            </a:r>
            <a:r>
              <a:rPr lang="en-US" sz="2700" dirty="0"/>
              <a:t>  </a:t>
            </a:r>
            <a:r>
              <a:rPr lang="en-US" sz="2700" dirty="0" err="1"/>
              <a:t>koefisien</a:t>
            </a:r>
            <a:r>
              <a:rPr lang="en-US" sz="2700" dirty="0"/>
              <a:t> </a:t>
            </a:r>
            <a:r>
              <a:rPr lang="en-US" sz="2700" dirty="0" err="1"/>
              <a:t>Gini</a:t>
            </a:r>
            <a:r>
              <a:rPr lang="en-US" sz="2700" dirty="0"/>
              <a:t> (</a:t>
            </a:r>
            <a:r>
              <a:rPr lang="en-US" sz="2700" dirty="0" err="1"/>
              <a:t>mendekati</a:t>
            </a:r>
            <a:r>
              <a:rPr lang="en-US" sz="2700" dirty="0"/>
              <a:t> </a:t>
            </a:r>
            <a:r>
              <a:rPr lang="en-US" sz="2700" dirty="0" err="1"/>
              <a:t>satu</a:t>
            </a:r>
            <a:r>
              <a:rPr lang="en-US" sz="2700" dirty="0"/>
              <a:t>), </a:t>
            </a:r>
            <a:r>
              <a:rPr lang="en-US" sz="2700" dirty="0" err="1"/>
              <a:t>semakin</a:t>
            </a:r>
            <a:r>
              <a:rPr lang="en-US" sz="2700" dirty="0"/>
              <a:t> </a:t>
            </a:r>
            <a:r>
              <a:rPr lang="en-US" sz="2700" dirty="0" err="1"/>
              <a:t>tidak</a:t>
            </a:r>
            <a:r>
              <a:rPr lang="en-US" sz="2700" dirty="0"/>
              <a:t> </a:t>
            </a:r>
            <a:r>
              <a:rPr lang="id-ID" sz="2700" dirty="0" smtClean="0"/>
              <a:t>	</a:t>
            </a:r>
            <a:r>
              <a:rPr lang="en-US" sz="2700" dirty="0" err="1" smtClean="0"/>
              <a:t>merata</a:t>
            </a:r>
            <a:r>
              <a:rPr lang="en-US" sz="2700" dirty="0" smtClean="0"/>
              <a:t> </a:t>
            </a:r>
            <a:r>
              <a:rPr lang="en-US" sz="2700" dirty="0" err="1"/>
              <a:t>pendapatan</a:t>
            </a:r>
            <a:r>
              <a:rPr lang="en-US" sz="2700" dirty="0"/>
              <a:t> </a:t>
            </a:r>
            <a:r>
              <a:rPr lang="en-US" sz="2700" dirty="0" err="1"/>
              <a:t>nasional</a:t>
            </a:r>
            <a:r>
              <a:rPr lang="en-US" sz="2700" dirty="0"/>
              <a:t>.</a:t>
            </a:r>
            <a:r>
              <a:rPr lang="en-ID" sz="2700" dirty="0"/>
              <a:t/>
            </a:r>
            <a:br>
              <a:rPr lang="en-ID" sz="2700" dirty="0"/>
            </a:br>
            <a:r>
              <a:rPr lang="id-ID" sz="2700" dirty="0" smtClean="0"/>
              <a:t>	</a:t>
            </a:r>
            <a:r>
              <a:rPr lang="en-US" sz="2700" dirty="0" err="1" smtClean="0"/>
              <a:t>Kriteria</a:t>
            </a:r>
            <a:r>
              <a:rPr lang="en-US" sz="2700" dirty="0" smtClean="0"/>
              <a:t> </a:t>
            </a:r>
            <a:r>
              <a:rPr lang="en-US" sz="2700" dirty="0" err="1"/>
              <a:t>ketimpangan</a:t>
            </a:r>
            <a:r>
              <a:rPr lang="en-US" sz="2700" dirty="0"/>
              <a:t> </a:t>
            </a:r>
            <a:r>
              <a:rPr lang="en-US" sz="2700" dirty="0" err="1"/>
              <a:t>pendapatan</a:t>
            </a:r>
            <a:r>
              <a:rPr lang="en-US" sz="2700" dirty="0"/>
              <a:t> </a:t>
            </a:r>
            <a:r>
              <a:rPr lang="en-US" sz="2700" dirty="0" err="1"/>
              <a:t>berdasarkan</a:t>
            </a:r>
            <a:r>
              <a:rPr lang="en-US" sz="2700" dirty="0"/>
              <a:t> </a:t>
            </a:r>
            <a:r>
              <a:rPr lang="en-US" sz="2700" dirty="0" err="1"/>
              <a:t>besarnya</a:t>
            </a:r>
            <a:r>
              <a:rPr lang="en-US" sz="2700" dirty="0"/>
              <a:t> </a:t>
            </a:r>
            <a:r>
              <a:rPr lang="id-ID" sz="2700" dirty="0" smtClean="0"/>
              <a:t>	</a:t>
            </a:r>
            <a:r>
              <a:rPr lang="en-US" sz="2700" dirty="0" err="1" smtClean="0"/>
              <a:t>Koefisien</a:t>
            </a:r>
            <a:r>
              <a:rPr lang="en-US" sz="2700" dirty="0" smtClean="0"/>
              <a:t> </a:t>
            </a:r>
            <a:r>
              <a:rPr lang="en-US" sz="2700" dirty="0" err="1"/>
              <a:t>Gini</a:t>
            </a:r>
            <a:r>
              <a:rPr lang="en-US" sz="2700" dirty="0"/>
              <a:t>, </a:t>
            </a:r>
            <a:r>
              <a:rPr lang="en-US" sz="2700" dirty="0" err="1"/>
              <a:t>yaitu</a:t>
            </a:r>
            <a:r>
              <a:rPr lang="en-US" sz="2700" dirty="0"/>
              <a:t> :</a:t>
            </a:r>
            <a:r>
              <a:rPr lang="en-ID" sz="2700" dirty="0"/>
              <a:t/>
            </a:r>
            <a:br>
              <a:rPr lang="en-ID" sz="2700" dirty="0"/>
            </a:br>
            <a:r>
              <a:rPr lang="id-ID" sz="2700" dirty="0" smtClean="0"/>
              <a:t>	</a:t>
            </a:r>
            <a:r>
              <a:rPr lang="en-US" sz="2700" dirty="0" smtClean="0"/>
              <a:t>0,71  </a:t>
            </a:r>
            <a:r>
              <a:rPr lang="en-US" sz="2700" dirty="0" err="1"/>
              <a:t>s.d</a:t>
            </a:r>
            <a:r>
              <a:rPr lang="en-US" sz="2700" dirty="0"/>
              <a:t>  1,00 </a:t>
            </a:r>
            <a:r>
              <a:rPr lang="en-US" sz="2700" dirty="0" err="1"/>
              <a:t>menunjukan</a:t>
            </a:r>
            <a:r>
              <a:rPr lang="en-US" sz="2700" dirty="0"/>
              <a:t> </a:t>
            </a:r>
            <a:r>
              <a:rPr lang="en-US" sz="2700" dirty="0" err="1"/>
              <a:t>ketimpangan</a:t>
            </a:r>
            <a:r>
              <a:rPr lang="en-US" sz="2700" dirty="0"/>
              <a:t> </a:t>
            </a:r>
            <a:r>
              <a:rPr lang="en-US" sz="2700" dirty="0" err="1"/>
              <a:t>sangat</a:t>
            </a:r>
            <a:r>
              <a:rPr lang="en-US" sz="2700" dirty="0"/>
              <a:t> </a:t>
            </a:r>
            <a:r>
              <a:rPr lang="en-US" sz="2700" dirty="0" err="1"/>
              <a:t>tinggi</a:t>
            </a:r>
            <a:r>
              <a:rPr lang="en-ID" sz="2700" dirty="0"/>
              <a:t/>
            </a:r>
            <a:br>
              <a:rPr lang="en-ID" sz="2700" dirty="0"/>
            </a:br>
            <a:r>
              <a:rPr lang="id-ID" sz="2700" dirty="0" smtClean="0"/>
              <a:t>	</a:t>
            </a:r>
            <a:r>
              <a:rPr lang="en-US" sz="2700" dirty="0" smtClean="0"/>
              <a:t>0,50  </a:t>
            </a:r>
            <a:r>
              <a:rPr lang="en-US" sz="2700" dirty="0" err="1"/>
              <a:t>s.d</a:t>
            </a:r>
            <a:r>
              <a:rPr lang="en-US" sz="2700" dirty="0"/>
              <a:t>  0,70 </a:t>
            </a:r>
            <a:r>
              <a:rPr lang="en-US" sz="2700" dirty="0" err="1"/>
              <a:t>menunjukan</a:t>
            </a:r>
            <a:r>
              <a:rPr lang="en-US" sz="2700" dirty="0"/>
              <a:t> </a:t>
            </a:r>
            <a:r>
              <a:rPr lang="en-US" sz="2700" dirty="0" err="1"/>
              <a:t>ketimpangan</a:t>
            </a:r>
            <a:r>
              <a:rPr lang="en-US" sz="2700" dirty="0"/>
              <a:t> </a:t>
            </a:r>
            <a:r>
              <a:rPr lang="en-US" sz="2700" dirty="0" err="1"/>
              <a:t>tinggi</a:t>
            </a:r>
            <a:r>
              <a:rPr lang="en-ID" sz="2700" dirty="0"/>
              <a:t/>
            </a:r>
            <a:br>
              <a:rPr lang="en-ID" sz="2700" dirty="0"/>
            </a:br>
            <a:r>
              <a:rPr lang="id-ID" sz="2700" dirty="0" smtClean="0"/>
              <a:t>	</a:t>
            </a:r>
            <a:r>
              <a:rPr lang="en-US" sz="2700" dirty="0" smtClean="0"/>
              <a:t>0,36  </a:t>
            </a:r>
            <a:r>
              <a:rPr lang="en-US" sz="2700" dirty="0" err="1"/>
              <a:t>s.d</a:t>
            </a:r>
            <a:r>
              <a:rPr lang="en-US" sz="2700" dirty="0"/>
              <a:t>  0,49 </a:t>
            </a:r>
            <a:r>
              <a:rPr lang="en-US" sz="2700" dirty="0" err="1"/>
              <a:t>menunjukan</a:t>
            </a:r>
            <a:r>
              <a:rPr lang="en-US" sz="2700" dirty="0"/>
              <a:t> </a:t>
            </a:r>
            <a:r>
              <a:rPr lang="en-US" sz="2700" dirty="0" err="1"/>
              <a:t>ketimpangan</a:t>
            </a:r>
            <a:r>
              <a:rPr lang="en-US" sz="2700" dirty="0"/>
              <a:t> </a:t>
            </a:r>
            <a:r>
              <a:rPr lang="en-US" sz="2700" dirty="0" err="1"/>
              <a:t>sedang</a:t>
            </a:r>
            <a:r>
              <a:rPr lang="en-ID" sz="2700" dirty="0"/>
              <a:t/>
            </a:r>
            <a:br>
              <a:rPr lang="en-ID" sz="2700" dirty="0"/>
            </a:br>
            <a:r>
              <a:rPr lang="id-ID" sz="2700" dirty="0" smtClean="0"/>
              <a:t>	</a:t>
            </a:r>
            <a:r>
              <a:rPr lang="en-US" sz="2700" dirty="0" smtClean="0"/>
              <a:t>0,20  </a:t>
            </a:r>
            <a:r>
              <a:rPr lang="en-US" sz="2700" dirty="0" err="1"/>
              <a:t>s.d</a:t>
            </a:r>
            <a:r>
              <a:rPr lang="en-US" sz="2700" dirty="0"/>
              <a:t>  0,35 </a:t>
            </a:r>
            <a:r>
              <a:rPr lang="en-US" sz="2700" dirty="0" err="1"/>
              <a:t>menunjukan</a:t>
            </a:r>
            <a:r>
              <a:rPr lang="en-US" sz="2700" dirty="0"/>
              <a:t> </a:t>
            </a:r>
            <a:r>
              <a:rPr lang="en-US" sz="2700" dirty="0" err="1"/>
              <a:t>ketimpangan</a:t>
            </a:r>
            <a:r>
              <a:rPr lang="en-US" sz="2700" dirty="0"/>
              <a:t> </a:t>
            </a:r>
            <a:r>
              <a:rPr lang="en-US" sz="2700" dirty="0" err="1"/>
              <a:t>rendah</a:t>
            </a:r>
            <a:r>
              <a:rPr lang="en-ID" dirty="0"/>
              <a:t/>
            </a:r>
            <a:br>
              <a:rPr lang="en-ID" dirty="0"/>
            </a:br>
            <a:endParaRPr lang="en-ID" dirty="0"/>
          </a:p>
        </p:txBody>
      </p:sp>
    </p:spTree>
    <p:extLst>
      <p:ext uri="{BB962C8B-B14F-4D97-AF65-F5344CB8AC3E}">
        <p14:creationId xmlns:p14="http://schemas.microsoft.com/office/powerpoint/2010/main" val="3488785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79296" cy="6394722"/>
          </a:xfrm>
        </p:spPr>
        <p:txBody>
          <a:bodyPr>
            <a:normAutofit fontScale="90000"/>
          </a:bodyPr>
          <a:lstStyle/>
          <a:p>
            <a:pPr marL="265113" lvl="0" indent="-265113" algn="l">
              <a:tabLst>
                <a:tab pos="530225" algn="l"/>
              </a:tabLst>
            </a:pPr>
            <a:r>
              <a:rPr lang="id-ID" sz="2400" dirty="0" smtClean="0"/>
              <a:t>b.</a:t>
            </a:r>
            <a:r>
              <a:rPr lang="en-US" sz="2400" dirty="0" err="1" smtClean="0"/>
              <a:t>Kriterian</a:t>
            </a:r>
            <a:r>
              <a:rPr lang="en-US" sz="2400" dirty="0" smtClean="0"/>
              <a:t> </a:t>
            </a:r>
            <a:r>
              <a:rPr lang="en-US" sz="2400" dirty="0"/>
              <a:t>Bank </a:t>
            </a:r>
            <a:r>
              <a:rPr lang="en-US" sz="2400" dirty="0" err="1"/>
              <a:t>Dunia</a:t>
            </a:r>
            <a:r>
              <a:rPr lang="en-ID" sz="2400" dirty="0"/>
              <a:t/>
            </a:r>
            <a:br>
              <a:rPr lang="en-ID" sz="2400" dirty="0"/>
            </a:br>
            <a:r>
              <a:rPr lang="en-US" sz="2400" dirty="0" err="1"/>
              <a:t>Menurut</a:t>
            </a:r>
            <a:r>
              <a:rPr lang="en-US" sz="2400" dirty="0"/>
              <a:t> Bank </a:t>
            </a:r>
            <a:r>
              <a:rPr lang="en-US" sz="2400" dirty="0" err="1"/>
              <a:t>Dunia</a:t>
            </a:r>
            <a:r>
              <a:rPr lang="en-US" sz="2400" dirty="0"/>
              <a:t>, </a:t>
            </a:r>
            <a:r>
              <a:rPr lang="en-US" sz="2400" dirty="0" err="1"/>
              <a:t>kriteria</a:t>
            </a:r>
            <a:r>
              <a:rPr lang="en-US" sz="2400" dirty="0"/>
              <a:t> </a:t>
            </a:r>
            <a:r>
              <a:rPr lang="en-US" sz="2400" dirty="0" err="1"/>
              <a:t>ketidak</a:t>
            </a:r>
            <a:r>
              <a:rPr lang="en-US" sz="2400" dirty="0"/>
              <a:t> </a:t>
            </a:r>
            <a:r>
              <a:rPr lang="en-US" sz="2400" dirty="0" err="1"/>
              <a:t>merataan</a:t>
            </a:r>
            <a:r>
              <a:rPr lang="en-US" sz="2400" dirty="0"/>
              <a:t> </a:t>
            </a:r>
            <a:r>
              <a:rPr lang="en-US" sz="2400" dirty="0" err="1"/>
              <a:t>didasarkan</a:t>
            </a:r>
            <a:r>
              <a:rPr lang="en-US" sz="2400" dirty="0"/>
              <a:t> </a:t>
            </a:r>
            <a:r>
              <a:rPr lang="en-US" sz="2400" dirty="0" err="1"/>
              <a:t>pada</a:t>
            </a:r>
            <a:r>
              <a:rPr lang="en-US" sz="2400" dirty="0"/>
              <a:t> </a:t>
            </a:r>
            <a:r>
              <a:rPr lang="en-US" sz="2400" dirty="0" err="1"/>
              <a:t>bagian</a:t>
            </a:r>
            <a:r>
              <a:rPr lang="en-US" sz="2400" dirty="0"/>
              <a:t>/</a:t>
            </a:r>
            <a:r>
              <a:rPr lang="en-US" sz="2400" dirty="0" err="1"/>
              <a:t>persentase</a:t>
            </a:r>
            <a:r>
              <a:rPr lang="en-US" sz="2400" dirty="0"/>
              <a:t> </a:t>
            </a:r>
            <a:r>
              <a:rPr lang="en-US" sz="2400" dirty="0" err="1"/>
              <a:t>pendapatan</a:t>
            </a:r>
            <a:r>
              <a:rPr lang="en-US" sz="2400" dirty="0"/>
              <a:t> </a:t>
            </a:r>
            <a:r>
              <a:rPr lang="en-US" sz="2400" dirty="0" err="1"/>
              <a:t>nasional</a:t>
            </a:r>
            <a:r>
              <a:rPr lang="en-US" sz="2400" dirty="0"/>
              <a:t> yang </a:t>
            </a:r>
            <a:r>
              <a:rPr lang="en-US" sz="2400" dirty="0" err="1"/>
              <a:t>dinikmati</a:t>
            </a:r>
            <a:r>
              <a:rPr lang="en-US" sz="2400" dirty="0"/>
              <a:t> </a:t>
            </a:r>
            <a:r>
              <a:rPr lang="en-US" sz="2400" dirty="0" err="1"/>
              <a:t>oleh</a:t>
            </a:r>
            <a:r>
              <a:rPr lang="en-US" sz="2400" dirty="0"/>
              <a:t> </a:t>
            </a:r>
            <a:r>
              <a:rPr lang="en-US" sz="2400" dirty="0" err="1"/>
              <a:t>tiga</a:t>
            </a:r>
            <a:r>
              <a:rPr lang="en-US" sz="2400" dirty="0"/>
              <a:t> </a:t>
            </a:r>
            <a:r>
              <a:rPr lang="en-US" sz="2400" dirty="0" err="1"/>
              <a:t>lapisan</a:t>
            </a:r>
            <a:r>
              <a:rPr lang="en-US" sz="2400" dirty="0"/>
              <a:t> </a:t>
            </a:r>
            <a:r>
              <a:rPr lang="en-US" sz="2400" dirty="0" err="1"/>
              <a:t>penduduk</a:t>
            </a:r>
            <a:r>
              <a:rPr lang="en-US" sz="2400" dirty="0"/>
              <a:t>.</a:t>
            </a:r>
            <a:r>
              <a:rPr lang="en-ID" sz="2400" dirty="0"/>
              <a:t/>
            </a:r>
            <a:br>
              <a:rPr lang="en-ID" sz="2400" dirty="0"/>
            </a:br>
            <a:r>
              <a:rPr lang="en-US" sz="2400" dirty="0" err="1"/>
              <a:t>Ketiga</a:t>
            </a:r>
            <a:r>
              <a:rPr lang="en-US" sz="2400" dirty="0"/>
              <a:t> </a:t>
            </a:r>
            <a:r>
              <a:rPr lang="en-US" sz="2400" dirty="0" err="1"/>
              <a:t>lapisan</a:t>
            </a:r>
            <a:r>
              <a:rPr lang="en-US" sz="2400" dirty="0"/>
              <a:t> </a:t>
            </a:r>
            <a:r>
              <a:rPr lang="en-US" sz="2400" dirty="0" err="1"/>
              <a:t>penduduk</a:t>
            </a:r>
            <a:r>
              <a:rPr lang="en-US" sz="2400" dirty="0"/>
              <a:t> </a:t>
            </a:r>
            <a:r>
              <a:rPr lang="en-US" sz="2400" dirty="0" err="1"/>
              <a:t>tersebut</a:t>
            </a:r>
            <a:r>
              <a:rPr lang="en-US" sz="2400" dirty="0"/>
              <a:t> </a:t>
            </a:r>
            <a:r>
              <a:rPr lang="en-US" sz="2400" dirty="0" err="1"/>
              <a:t>adalah</a:t>
            </a:r>
            <a:r>
              <a:rPr lang="en-US" sz="2400" dirty="0"/>
              <a:t> :</a:t>
            </a:r>
            <a:r>
              <a:rPr lang="en-ID" sz="2400" dirty="0"/>
              <a:t/>
            </a:r>
            <a:br>
              <a:rPr lang="en-ID" sz="2400" dirty="0"/>
            </a:br>
            <a:r>
              <a:rPr lang="id-ID" sz="2400" dirty="0" smtClean="0"/>
              <a:t>1.</a:t>
            </a:r>
            <a:r>
              <a:rPr lang="en-US" sz="2400" dirty="0" smtClean="0"/>
              <a:t>40</a:t>
            </a:r>
            <a:r>
              <a:rPr lang="en-US" sz="2400" dirty="0"/>
              <a:t>% </a:t>
            </a:r>
            <a:r>
              <a:rPr lang="en-US" sz="2400" dirty="0" err="1"/>
              <a:t>penduduk</a:t>
            </a:r>
            <a:r>
              <a:rPr lang="en-US" sz="2400" dirty="0"/>
              <a:t> </a:t>
            </a:r>
            <a:r>
              <a:rPr lang="en-US" sz="2400" dirty="0" err="1"/>
              <a:t>berpendapatan</a:t>
            </a:r>
            <a:r>
              <a:rPr lang="en-US" sz="2400" dirty="0"/>
              <a:t> </a:t>
            </a:r>
            <a:r>
              <a:rPr lang="en-US" sz="2400" dirty="0" err="1"/>
              <a:t>terendah</a:t>
            </a:r>
            <a:r>
              <a:rPr lang="en-US" sz="2400" dirty="0"/>
              <a:t> (</a:t>
            </a:r>
            <a:r>
              <a:rPr lang="en-US" sz="2400" dirty="0" err="1"/>
              <a:t>penduduk</a:t>
            </a:r>
            <a:r>
              <a:rPr lang="en-US" sz="2400" dirty="0"/>
              <a:t> </a:t>
            </a:r>
            <a:r>
              <a:rPr lang="en-US" sz="2400" dirty="0" err="1"/>
              <a:t>termiskin</a:t>
            </a:r>
            <a:r>
              <a:rPr lang="en-US" sz="2400" dirty="0"/>
              <a:t>)</a:t>
            </a:r>
            <a:r>
              <a:rPr lang="en-ID" sz="2400" dirty="0"/>
              <a:t/>
            </a:r>
            <a:br>
              <a:rPr lang="en-ID" sz="2400" dirty="0"/>
            </a:br>
            <a:r>
              <a:rPr lang="id-ID" sz="2400" dirty="0" smtClean="0"/>
              <a:t>2.</a:t>
            </a:r>
            <a:r>
              <a:rPr lang="en-US" sz="2400" dirty="0" smtClean="0"/>
              <a:t>40</a:t>
            </a:r>
            <a:r>
              <a:rPr lang="en-US" sz="2400" dirty="0"/>
              <a:t>% </a:t>
            </a:r>
            <a:r>
              <a:rPr lang="en-US" sz="2400" dirty="0" err="1"/>
              <a:t>penduduk</a:t>
            </a:r>
            <a:r>
              <a:rPr lang="en-US" sz="2400" dirty="0"/>
              <a:t> </a:t>
            </a:r>
            <a:r>
              <a:rPr lang="en-US" sz="2400" dirty="0" err="1"/>
              <a:t>berpendapatan</a:t>
            </a:r>
            <a:r>
              <a:rPr lang="en-US" sz="2400" dirty="0"/>
              <a:t> </a:t>
            </a:r>
            <a:r>
              <a:rPr lang="en-US" sz="2400" dirty="0" err="1"/>
              <a:t>menengah</a:t>
            </a:r>
            <a:r>
              <a:rPr lang="en-ID" sz="2400" dirty="0"/>
              <a:t/>
            </a:r>
            <a:br>
              <a:rPr lang="en-ID" sz="2400" dirty="0"/>
            </a:br>
            <a:r>
              <a:rPr lang="id-ID" sz="2400" dirty="0" smtClean="0"/>
              <a:t>3.</a:t>
            </a:r>
            <a:r>
              <a:rPr lang="en-US" sz="2400" dirty="0" smtClean="0"/>
              <a:t>20</a:t>
            </a:r>
            <a:r>
              <a:rPr lang="en-US" sz="2400" dirty="0"/>
              <a:t>% </a:t>
            </a:r>
            <a:r>
              <a:rPr lang="en-US" sz="2400" dirty="0" err="1"/>
              <a:t>penduduk</a:t>
            </a:r>
            <a:r>
              <a:rPr lang="en-US" sz="2400" dirty="0"/>
              <a:t> </a:t>
            </a:r>
            <a:r>
              <a:rPr lang="en-US" sz="2400" dirty="0" err="1"/>
              <a:t>berpendapatan</a:t>
            </a:r>
            <a:r>
              <a:rPr lang="en-US" sz="2400" dirty="0"/>
              <a:t> </a:t>
            </a:r>
            <a:r>
              <a:rPr lang="en-US" sz="2400" dirty="0" err="1"/>
              <a:t>tinggi</a:t>
            </a:r>
            <a:r>
              <a:rPr lang="en-US" sz="2400" dirty="0"/>
              <a:t> (</a:t>
            </a:r>
            <a:r>
              <a:rPr lang="en-US" sz="2400" dirty="0" err="1"/>
              <a:t>penduduk</a:t>
            </a:r>
            <a:r>
              <a:rPr lang="en-US" sz="2400" dirty="0"/>
              <a:t> </a:t>
            </a:r>
            <a:r>
              <a:rPr lang="en-US" sz="2400" dirty="0" err="1"/>
              <a:t>terkaya</a:t>
            </a:r>
            <a:r>
              <a:rPr lang="en-US" sz="2400" dirty="0"/>
              <a:t>)</a:t>
            </a:r>
            <a:r>
              <a:rPr lang="en-ID" sz="2400" dirty="0"/>
              <a:t/>
            </a:r>
            <a:br>
              <a:rPr lang="en-ID" sz="2400" dirty="0"/>
            </a:br>
            <a:r>
              <a:rPr lang="en-US" sz="2400" dirty="0" err="1"/>
              <a:t>Dalam</a:t>
            </a:r>
            <a:r>
              <a:rPr lang="en-US" sz="2400" dirty="0"/>
              <a:t> </a:t>
            </a:r>
            <a:r>
              <a:rPr lang="en-US" sz="2400" dirty="0" err="1"/>
              <a:t>menghitung</a:t>
            </a:r>
            <a:r>
              <a:rPr lang="en-US" sz="2400" dirty="0"/>
              <a:t> </a:t>
            </a:r>
            <a:r>
              <a:rPr lang="en-US" sz="2400" dirty="0" err="1"/>
              <a:t>persentase</a:t>
            </a:r>
            <a:r>
              <a:rPr lang="en-US" sz="2400" dirty="0"/>
              <a:t> </a:t>
            </a:r>
            <a:r>
              <a:rPr lang="en-US" sz="2400" dirty="0" err="1"/>
              <a:t>distribusi</a:t>
            </a:r>
            <a:r>
              <a:rPr lang="en-US" sz="2400" dirty="0"/>
              <a:t> </a:t>
            </a:r>
            <a:r>
              <a:rPr lang="en-US" sz="2400" dirty="0" err="1"/>
              <a:t>pendapatan</a:t>
            </a:r>
            <a:r>
              <a:rPr lang="en-US" sz="2400" dirty="0"/>
              <a:t>, </a:t>
            </a:r>
            <a:r>
              <a:rPr lang="en-US" sz="2400" dirty="0" err="1"/>
              <a:t>menurut</a:t>
            </a:r>
            <a:r>
              <a:rPr lang="en-US" sz="2400" dirty="0"/>
              <a:t> Bank </a:t>
            </a:r>
            <a:r>
              <a:rPr lang="en-US" sz="2400" dirty="0" err="1"/>
              <a:t>Dunia</a:t>
            </a:r>
            <a:r>
              <a:rPr lang="en-US" sz="2400" dirty="0"/>
              <a:t> yang </a:t>
            </a:r>
            <a:r>
              <a:rPr lang="en-US" sz="2400" dirty="0" err="1"/>
              <a:t>menjadi</a:t>
            </a:r>
            <a:r>
              <a:rPr lang="en-US" sz="2400" dirty="0"/>
              <a:t> </a:t>
            </a:r>
            <a:r>
              <a:rPr lang="en-US" sz="2400" dirty="0" err="1"/>
              <a:t>patokan</a:t>
            </a:r>
            <a:r>
              <a:rPr lang="en-US" sz="2400" dirty="0"/>
              <a:t> </a:t>
            </a:r>
            <a:r>
              <a:rPr lang="en-US" sz="2400" dirty="0" err="1"/>
              <a:t>adalah</a:t>
            </a:r>
            <a:r>
              <a:rPr lang="en-US" sz="2400" dirty="0"/>
              <a:t> 40% </a:t>
            </a:r>
            <a:r>
              <a:rPr lang="en-US" sz="2400" dirty="0" err="1"/>
              <a:t>penduduk</a:t>
            </a:r>
            <a:r>
              <a:rPr lang="en-US" sz="2400" dirty="0"/>
              <a:t> </a:t>
            </a:r>
            <a:r>
              <a:rPr lang="en-US" sz="2400" dirty="0" err="1"/>
              <a:t>termiskin</a:t>
            </a:r>
            <a:r>
              <a:rPr lang="en-US" sz="2400" dirty="0"/>
              <a:t>, </a:t>
            </a:r>
            <a:r>
              <a:rPr lang="en-US" sz="2400" dirty="0" err="1"/>
              <a:t>dengan</a:t>
            </a:r>
            <a:r>
              <a:rPr lang="en-US" sz="2400" dirty="0"/>
              <a:t> </a:t>
            </a:r>
            <a:r>
              <a:rPr lang="en-US" sz="2400" dirty="0" err="1"/>
              <a:t>kriteria</a:t>
            </a:r>
            <a:r>
              <a:rPr lang="en-US" sz="2400" dirty="0"/>
              <a:t> </a:t>
            </a:r>
            <a:r>
              <a:rPr lang="en-US" sz="2400" dirty="0" err="1"/>
              <a:t>sbb</a:t>
            </a:r>
            <a:r>
              <a:rPr lang="en-US" sz="2400" dirty="0"/>
              <a:t> :</a:t>
            </a:r>
            <a:r>
              <a:rPr lang="en-ID" sz="2400" dirty="0"/>
              <a:t/>
            </a:r>
            <a:br>
              <a:rPr lang="en-ID" sz="2400" dirty="0"/>
            </a:br>
            <a:r>
              <a:rPr lang="id-ID" sz="2400" dirty="0" smtClean="0"/>
              <a:t>1.</a:t>
            </a:r>
            <a:r>
              <a:rPr lang="en-US" sz="2400" dirty="0" err="1" smtClean="0"/>
              <a:t>Jika</a:t>
            </a:r>
            <a:r>
              <a:rPr lang="en-US" sz="2400" dirty="0" smtClean="0"/>
              <a:t> </a:t>
            </a:r>
            <a:r>
              <a:rPr lang="en-US" sz="2400" dirty="0"/>
              <a:t>40% </a:t>
            </a:r>
            <a:r>
              <a:rPr lang="en-US" sz="2400" dirty="0" err="1"/>
              <a:t>penduduk</a:t>
            </a:r>
            <a:r>
              <a:rPr lang="en-US" sz="2400" dirty="0"/>
              <a:t> </a:t>
            </a:r>
            <a:r>
              <a:rPr lang="en-US" sz="2400" dirty="0" err="1"/>
              <a:t>termiskin</a:t>
            </a:r>
            <a:r>
              <a:rPr lang="en-US" sz="2400" dirty="0"/>
              <a:t> </a:t>
            </a:r>
            <a:r>
              <a:rPr lang="en-US" sz="2400" dirty="0" err="1"/>
              <a:t>menikmati</a:t>
            </a:r>
            <a:r>
              <a:rPr lang="en-US" sz="2400" dirty="0"/>
              <a:t>  &lt; 12% </a:t>
            </a:r>
            <a:r>
              <a:rPr lang="en-US" sz="2400" dirty="0" err="1"/>
              <a:t>pendapatan</a:t>
            </a:r>
            <a:r>
              <a:rPr lang="en-US" sz="2400" dirty="0"/>
              <a:t> </a:t>
            </a:r>
            <a:r>
              <a:rPr lang="en-US" sz="2400" dirty="0" err="1"/>
              <a:t>nasional</a:t>
            </a:r>
            <a:r>
              <a:rPr lang="en-US" sz="2400" dirty="0"/>
              <a:t>, </a:t>
            </a:r>
            <a:r>
              <a:rPr lang="id-ID" sz="2400" dirty="0"/>
              <a:t>	</a:t>
            </a:r>
            <a:r>
              <a:rPr lang="en-US" sz="2400" dirty="0" err="1" smtClean="0"/>
              <a:t>maka</a:t>
            </a:r>
            <a:r>
              <a:rPr lang="en-US" sz="2400" dirty="0" smtClean="0"/>
              <a:t> </a:t>
            </a:r>
            <a:r>
              <a:rPr lang="en-US" sz="2400" dirty="0" err="1"/>
              <a:t>ketimpangan</a:t>
            </a:r>
            <a:r>
              <a:rPr lang="en-US" sz="2400" dirty="0"/>
              <a:t> </a:t>
            </a:r>
            <a:r>
              <a:rPr lang="en-US" sz="2400" dirty="0" err="1"/>
              <a:t>distribusi</a:t>
            </a:r>
            <a:r>
              <a:rPr lang="en-US" sz="2400" dirty="0"/>
              <a:t> </a:t>
            </a:r>
            <a:r>
              <a:rPr lang="en-US" sz="2400" dirty="0" err="1"/>
              <a:t>pendapatan</a:t>
            </a:r>
            <a:r>
              <a:rPr lang="en-US" sz="2400" dirty="0"/>
              <a:t> </a:t>
            </a:r>
            <a:r>
              <a:rPr lang="en-US" sz="2400" dirty="0" err="1"/>
              <a:t>adalah</a:t>
            </a:r>
            <a:r>
              <a:rPr lang="en-US" sz="2400" dirty="0"/>
              <a:t> </a:t>
            </a:r>
            <a:r>
              <a:rPr lang="en-US" sz="2400" dirty="0" err="1"/>
              <a:t>tinggi</a:t>
            </a:r>
            <a:r>
              <a:rPr lang="en-ID" sz="2400" dirty="0"/>
              <a:t/>
            </a:r>
            <a:br>
              <a:rPr lang="en-ID" sz="2400" dirty="0"/>
            </a:br>
            <a:r>
              <a:rPr lang="id-ID" sz="2400" dirty="0" smtClean="0"/>
              <a:t>2.</a:t>
            </a:r>
            <a:r>
              <a:rPr lang="en-US" sz="2400" dirty="0" err="1" smtClean="0"/>
              <a:t>Jika</a:t>
            </a:r>
            <a:r>
              <a:rPr lang="en-US" sz="2400" dirty="0" smtClean="0"/>
              <a:t> </a:t>
            </a:r>
            <a:r>
              <a:rPr lang="en-US" sz="2400" dirty="0"/>
              <a:t>40% </a:t>
            </a:r>
            <a:r>
              <a:rPr lang="en-US" sz="2400" dirty="0" err="1"/>
              <a:t>penduduk</a:t>
            </a:r>
            <a:r>
              <a:rPr lang="en-US" sz="2400" dirty="0"/>
              <a:t> </a:t>
            </a:r>
            <a:r>
              <a:rPr lang="en-US" sz="2400" dirty="0" err="1"/>
              <a:t>termiskin</a:t>
            </a:r>
            <a:r>
              <a:rPr lang="en-US" sz="2400" dirty="0"/>
              <a:t> </a:t>
            </a:r>
            <a:r>
              <a:rPr lang="en-US" sz="2400" dirty="0" err="1"/>
              <a:t>menikmati</a:t>
            </a:r>
            <a:r>
              <a:rPr lang="en-US" sz="2400" dirty="0"/>
              <a:t> 12% </a:t>
            </a:r>
            <a:r>
              <a:rPr lang="en-US" sz="2400" dirty="0" err="1"/>
              <a:t>s.d</a:t>
            </a:r>
            <a:r>
              <a:rPr lang="en-US" sz="2400" dirty="0"/>
              <a:t> 17% </a:t>
            </a:r>
            <a:r>
              <a:rPr lang="en-US" sz="2400" dirty="0" err="1"/>
              <a:t>pendapatan</a:t>
            </a:r>
            <a:r>
              <a:rPr lang="en-US" sz="2400" dirty="0"/>
              <a:t> </a:t>
            </a:r>
            <a:r>
              <a:rPr lang="id-ID" sz="2400" dirty="0" smtClean="0"/>
              <a:t>	</a:t>
            </a:r>
            <a:r>
              <a:rPr lang="en-US" sz="2400" dirty="0" err="1" smtClean="0"/>
              <a:t>nasional</a:t>
            </a:r>
            <a:r>
              <a:rPr lang="en-US" sz="2400" dirty="0"/>
              <a:t>, </a:t>
            </a:r>
            <a:r>
              <a:rPr lang="en-US" sz="2400" dirty="0" err="1"/>
              <a:t>maka</a:t>
            </a:r>
            <a:r>
              <a:rPr lang="en-US" sz="2400" dirty="0"/>
              <a:t> </a:t>
            </a:r>
            <a:r>
              <a:rPr lang="en-US" sz="2400" dirty="0" err="1"/>
              <a:t>ketimpangan</a:t>
            </a:r>
            <a:r>
              <a:rPr lang="en-US" sz="2400" dirty="0"/>
              <a:t> </a:t>
            </a:r>
            <a:r>
              <a:rPr lang="en-US" sz="2400" dirty="0" err="1"/>
              <a:t>distribusi</a:t>
            </a:r>
            <a:r>
              <a:rPr lang="en-US" sz="2400" dirty="0"/>
              <a:t> </a:t>
            </a:r>
            <a:r>
              <a:rPr lang="en-US" sz="2400" dirty="0" err="1"/>
              <a:t>pendapatan</a:t>
            </a:r>
            <a:r>
              <a:rPr lang="en-US" sz="2400" dirty="0"/>
              <a:t> </a:t>
            </a:r>
            <a:r>
              <a:rPr lang="en-US" sz="2400" dirty="0" err="1"/>
              <a:t>adalah</a:t>
            </a:r>
            <a:r>
              <a:rPr lang="en-US" sz="2400" dirty="0"/>
              <a:t> </a:t>
            </a:r>
            <a:r>
              <a:rPr lang="en-US" sz="2400" dirty="0" err="1"/>
              <a:t>sedang</a:t>
            </a:r>
            <a:r>
              <a:rPr lang="en-ID" sz="2400" dirty="0"/>
              <a:t/>
            </a:r>
            <a:br>
              <a:rPr lang="en-ID" sz="2400" dirty="0"/>
            </a:br>
            <a:r>
              <a:rPr lang="en-US" sz="2400" dirty="0"/>
              <a:t> </a:t>
            </a:r>
            <a:r>
              <a:rPr lang="id-ID" sz="2400" dirty="0" smtClean="0"/>
              <a:t>3.</a:t>
            </a:r>
            <a:r>
              <a:rPr lang="en-US" sz="2400" dirty="0" err="1" smtClean="0"/>
              <a:t>Jika</a:t>
            </a:r>
            <a:r>
              <a:rPr lang="en-US" sz="2400" dirty="0" smtClean="0"/>
              <a:t> </a:t>
            </a:r>
            <a:r>
              <a:rPr lang="en-US" sz="2400" dirty="0"/>
              <a:t>40% </a:t>
            </a:r>
            <a:r>
              <a:rPr lang="en-US" sz="2400" dirty="0" err="1"/>
              <a:t>penduduk</a:t>
            </a:r>
            <a:r>
              <a:rPr lang="en-US" sz="2400" dirty="0"/>
              <a:t> </a:t>
            </a:r>
            <a:r>
              <a:rPr lang="en-US" sz="2400" dirty="0" err="1"/>
              <a:t>termiskin</a:t>
            </a:r>
            <a:r>
              <a:rPr lang="en-US" sz="2400" dirty="0"/>
              <a:t> </a:t>
            </a:r>
            <a:r>
              <a:rPr lang="en-US" sz="2400" dirty="0" err="1"/>
              <a:t>menikmati</a:t>
            </a:r>
            <a:r>
              <a:rPr lang="en-US" sz="2400" dirty="0"/>
              <a:t>  &gt;17% </a:t>
            </a:r>
            <a:r>
              <a:rPr lang="en-US" sz="2400" dirty="0" err="1"/>
              <a:t>pendapatan</a:t>
            </a:r>
            <a:r>
              <a:rPr lang="en-US" sz="2400" dirty="0"/>
              <a:t> </a:t>
            </a:r>
            <a:r>
              <a:rPr lang="en-US" sz="2400" dirty="0" err="1"/>
              <a:t>nasional</a:t>
            </a:r>
            <a:r>
              <a:rPr lang="en-US" sz="2400" dirty="0"/>
              <a:t>, </a:t>
            </a:r>
            <a:r>
              <a:rPr lang="id-ID" sz="2400" dirty="0" smtClean="0"/>
              <a:t>	</a:t>
            </a:r>
            <a:r>
              <a:rPr lang="en-US" sz="2400" dirty="0" err="1" smtClean="0"/>
              <a:t>maka</a:t>
            </a:r>
            <a:r>
              <a:rPr lang="en-US" sz="2400" dirty="0" smtClean="0"/>
              <a:t> </a:t>
            </a:r>
            <a:r>
              <a:rPr lang="en-US" sz="2400" dirty="0" err="1"/>
              <a:t>distribusi</a:t>
            </a:r>
            <a:r>
              <a:rPr lang="en-US" sz="2400" dirty="0"/>
              <a:t> </a:t>
            </a:r>
            <a:r>
              <a:rPr lang="en-US" sz="2400" dirty="0" err="1"/>
              <a:t>pendapatan</a:t>
            </a:r>
            <a:r>
              <a:rPr lang="en-US" sz="2400" dirty="0"/>
              <a:t> </a:t>
            </a:r>
            <a:r>
              <a:rPr lang="en-US" sz="2400" dirty="0" err="1"/>
              <a:t>adalah</a:t>
            </a:r>
            <a:r>
              <a:rPr lang="en-US" sz="2400" dirty="0"/>
              <a:t> </a:t>
            </a:r>
            <a:r>
              <a:rPr lang="en-US" sz="2400" dirty="0" err="1"/>
              <a:t>rendah</a:t>
            </a:r>
            <a:r>
              <a:rPr lang="en-ID" sz="2400" dirty="0"/>
              <a:t/>
            </a:r>
            <a:br>
              <a:rPr lang="en-ID" sz="2400" dirty="0"/>
            </a:br>
            <a:endParaRPr lang="en-ID" sz="2400" dirty="0"/>
          </a:p>
        </p:txBody>
      </p:sp>
    </p:spTree>
    <p:extLst>
      <p:ext uri="{BB962C8B-B14F-4D97-AF65-F5344CB8AC3E}">
        <p14:creationId xmlns:p14="http://schemas.microsoft.com/office/powerpoint/2010/main" val="3777062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79512" y="116632"/>
            <a:ext cx="8784976" cy="2592288"/>
          </a:xfrm>
        </p:spPr>
        <p:txBody>
          <a:bodyPr>
            <a:noAutofit/>
          </a:bodyPr>
          <a:lstStyle/>
          <a:p>
            <a:pPr marL="265113" indent="-265113" algn="l"/>
            <a:r>
              <a:rPr lang="id-ID" sz="3200" dirty="0" smtClean="0"/>
              <a:t/>
            </a:r>
            <a:br>
              <a:rPr lang="id-ID" sz="3200" dirty="0" smtClean="0"/>
            </a:br>
            <a:r>
              <a:rPr lang="id-ID" sz="3200" dirty="0" smtClean="0"/>
              <a:t>• Membuat pola hubungan informasi /data yang diperoleh untuk menyimpulkan tentang konsep dan metode penghitungan pendapatan nasional</a:t>
            </a:r>
            <a:r>
              <a:rPr lang="en-ID" sz="3200" dirty="0" smtClean="0"/>
              <a:t/>
            </a:r>
            <a:br>
              <a:rPr lang="en-ID" sz="3200" dirty="0" smtClean="0"/>
            </a:br>
            <a:endParaRPr lang="en-ID" sz="3200" dirty="0"/>
          </a:p>
        </p:txBody>
      </p:sp>
      <p:sp>
        <p:nvSpPr>
          <p:cNvPr id="4" name="Subtitle 3"/>
          <p:cNvSpPr>
            <a:spLocks noGrp="1"/>
          </p:cNvSpPr>
          <p:nvPr>
            <p:ph type="subTitle" idx="1"/>
          </p:nvPr>
        </p:nvSpPr>
        <p:spPr>
          <a:xfrm>
            <a:off x="395536" y="3140968"/>
            <a:ext cx="8352928" cy="3145904"/>
          </a:xfrm>
        </p:spPr>
        <p:txBody>
          <a:bodyPr/>
          <a:lstStyle/>
          <a:p>
            <a:pPr algn="l"/>
            <a:r>
              <a:rPr lang="id-ID" dirty="0" smtClean="0"/>
              <a:t>Tinggi rendahnya pendapatan per kapita dipengaruhi oleh PDB dan jumlah penduduk. </a:t>
            </a:r>
          </a:p>
          <a:p>
            <a:pPr algn="l"/>
            <a:r>
              <a:rPr lang="id-ID" dirty="0" smtClean="0"/>
              <a:t/>
            </a:r>
            <a:br>
              <a:rPr lang="id-ID" dirty="0" smtClean="0"/>
            </a:br>
            <a:r>
              <a:rPr lang="id-ID" dirty="0" smtClean="0"/>
              <a:t>Pendapatan per kapita memiliki hubungan positif dengan PDB dan hubungan negatif dengan jumlah penduduk</a:t>
            </a:r>
            <a:endParaRPr lang="en-ID" dirty="0"/>
          </a:p>
        </p:txBody>
      </p:sp>
    </p:spTree>
    <p:extLst>
      <p:ext uri="{BB962C8B-B14F-4D97-AF65-F5344CB8AC3E}">
        <p14:creationId xmlns:p14="http://schemas.microsoft.com/office/powerpoint/2010/main" val="98997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79512" y="332656"/>
            <a:ext cx="8712968" cy="1470025"/>
          </a:xfrm>
        </p:spPr>
        <p:txBody>
          <a:bodyPr>
            <a:normAutofit fontScale="90000"/>
          </a:bodyPr>
          <a:lstStyle/>
          <a:p>
            <a:pPr marL="265113" indent="-265113" algn="l"/>
            <a:r>
              <a:rPr lang="id-ID" sz="2800" dirty="0" smtClean="0"/>
              <a:t>• Menyajikan hasil analisis penghitungan pendapatan nasional melalui media lisan dan tulisan</a:t>
            </a:r>
            <a:r>
              <a:rPr lang="en-ID" sz="2800" dirty="0" smtClean="0"/>
              <a:t/>
            </a:r>
            <a:br>
              <a:rPr lang="en-ID" sz="2800" dirty="0" smtClean="0"/>
            </a:br>
            <a:endParaRPr lang="en-ID" sz="2800" dirty="0"/>
          </a:p>
        </p:txBody>
      </p:sp>
      <p:sp>
        <p:nvSpPr>
          <p:cNvPr id="5" name="Subtitle 4"/>
          <p:cNvSpPr>
            <a:spLocks noGrp="1"/>
          </p:cNvSpPr>
          <p:nvPr>
            <p:ph type="subTitle" idx="1"/>
          </p:nvPr>
        </p:nvSpPr>
        <p:spPr>
          <a:xfrm>
            <a:off x="395536" y="1628800"/>
            <a:ext cx="8496944" cy="4752528"/>
          </a:xfrm>
        </p:spPr>
        <p:txBody>
          <a:bodyPr/>
          <a:lstStyle/>
          <a:p>
            <a:r>
              <a:rPr lang="id-ID" dirty="0" smtClean="0"/>
              <a:t>Soal di excel</a:t>
            </a:r>
            <a:endParaRPr lang="en-ID" dirty="0"/>
          </a:p>
        </p:txBody>
      </p:sp>
    </p:spTree>
    <p:extLst>
      <p:ext uri="{BB962C8B-B14F-4D97-AF65-F5344CB8AC3E}">
        <p14:creationId xmlns:p14="http://schemas.microsoft.com/office/powerpoint/2010/main" val="719271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72008"/>
            <a:ext cx="8466144" cy="6741368"/>
          </a:xfrm>
        </p:spPr>
        <p:txBody>
          <a:bodyPr>
            <a:noAutofit/>
          </a:bodyPr>
          <a:lstStyle/>
          <a:p>
            <a:pPr lvl="0">
              <a:tabLst>
                <a:tab pos="265113" algn="l"/>
              </a:tabLst>
            </a:pPr>
            <a:r>
              <a:rPr lang="id-ID" sz="1600" dirty="0" smtClean="0"/>
              <a:t>KISI-KISI PEMBANGUNAN DAN PERTUMBUHAN EKONOMI</a:t>
            </a:r>
            <a:br>
              <a:rPr lang="id-ID" sz="1600" dirty="0" smtClean="0"/>
            </a:br>
            <a:r>
              <a:rPr lang="id-ID" sz="1600" dirty="0" smtClean="0"/>
              <a:t>• </a:t>
            </a:r>
            <a:r>
              <a:rPr lang="id-ID" sz="2000" dirty="0" smtClean="0"/>
              <a:t>	</a:t>
            </a:r>
            <a:r>
              <a:rPr lang="id-ID" sz="2000" dirty="0" smtClean="0">
                <a:effectLst/>
              </a:rPr>
              <a:t>Memahami </a:t>
            </a:r>
            <a:r>
              <a:rPr lang="id-ID" sz="2000" dirty="0">
                <a:effectLst/>
              </a:rPr>
              <a:t>pengertian pertumbuhan ekonomi</a:t>
            </a:r>
            <a:r>
              <a:rPr lang="en-ID" sz="2000" dirty="0">
                <a:effectLst/>
              </a:rPr>
              <a:t/>
            </a:r>
            <a:br>
              <a:rPr lang="en-ID" sz="2000" dirty="0">
                <a:effectLst/>
              </a:rPr>
            </a:br>
            <a:r>
              <a:rPr lang="id-ID" sz="2000" dirty="0"/>
              <a:t>• </a:t>
            </a:r>
            <a:r>
              <a:rPr lang="id-ID" sz="2000" dirty="0" smtClean="0"/>
              <a:t>	</a:t>
            </a:r>
            <a:r>
              <a:rPr lang="id-ID" sz="2000" dirty="0" smtClean="0">
                <a:effectLst/>
              </a:rPr>
              <a:t>Menjelaskan </a:t>
            </a:r>
            <a:r>
              <a:rPr lang="id-ID" sz="2000" dirty="0">
                <a:effectLst/>
              </a:rPr>
              <a:t>cara mengukur pertumbuhan ekonomi</a:t>
            </a:r>
            <a:r>
              <a:rPr lang="en-ID" sz="2000" dirty="0">
                <a:effectLst/>
              </a:rPr>
              <a:t/>
            </a:r>
            <a:br>
              <a:rPr lang="en-ID" sz="2000" dirty="0">
                <a:effectLst/>
              </a:rPr>
            </a:br>
            <a:r>
              <a:rPr lang="id-ID" sz="2000" dirty="0"/>
              <a:t>• </a:t>
            </a:r>
            <a:r>
              <a:rPr lang="id-ID" sz="2000" dirty="0" smtClean="0"/>
              <a:t>	</a:t>
            </a:r>
            <a:r>
              <a:rPr lang="id-ID" sz="2000" dirty="0" smtClean="0">
                <a:effectLst/>
              </a:rPr>
              <a:t>Memahami  </a:t>
            </a:r>
            <a:r>
              <a:rPr lang="id-ID" sz="2000" dirty="0">
                <a:effectLst/>
              </a:rPr>
              <a:t>teori pertumbuhan ekonomi</a:t>
            </a:r>
            <a:r>
              <a:rPr lang="en-ID" sz="2000" dirty="0">
                <a:effectLst/>
              </a:rPr>
              <a:t/>
            </a:r>
            <a:br>
              <a:rPr lang="en-ID" sz="2000" dirty="0">
                <a:effectLst/>
              </a:rPr>
            </a:br>
            <a:r>
              <a:rPr lang="id-ID" sz="2000" dirty="0"/>
              <a:t>• </a:t>
            </a:r>
            <a:r>
              <a:rPr lang="id-ID" sz="2000" dirty="0" smtClean="0"/>
              <a:t>	</a:t>
            </a:r>
            <a:r>
              <a:rPr lang="id-ID" sz="2000" dirty="0" smtClean="0">
                <a:effectLst/>
              </a:rPr>
              <a:t>Memahami </a:t>
            </a:r>
            <a:r>
              <a:rPr lang="id-ID" sz="2000" dirty="0">
                <a:effectLst/>
              </a:rPr>
              <a:t>pengertian pembangunan ekonomi</a:t>
            </a:r>
            <a:r>
              <a:rPr lang="en-ID" sz="2000" dirty="0">
                <a:effectLst/>
              </a:rPr>
              <a:t/>
            </a:r>
            <a:br>
              <a:rPr lang="en-ID" sz="2000" dirty="0">
                <a:effectLst/>
              </a:rPr>
            </a:br>
            <a:r>
              <a:rPr lang="id-ID" sz="2000" dirty="0"/>
              <a:t>• </a:t>
            </a:r>
            <a:r>
              <a:rPr lang="id-ID" sz="2000" dirty="0" smtClean="0"/>
              <a:t>	</a:t>
            </a:r>
            <a:r>
              <a:rPr lang="id-ID" sz="2000" dirty="0" smtClean="0">
                <a:effectLst/>
              </a:rPr>
              <a:t>Menjelaskan </a:t>
            </a:r>
            <a:r>
              <a:rPr lang="id-ID" sz="2000" dirty="0">
                <a:effectLst/>
              </a:rPr>
              <a:t>perrbedaaan pembangunan ekonomi </a:t>
            </a:r>
            <a:r>
              <a:rPr lang="id-ID" sz="2000" dirty="0" smtClean="0">
                <a:effectLst/>
              </a:rPr>
              <a:t> dengan 	pertumbuhan </a:t>
            </a:r>
            <a:r>
              <a:rPr lang="id-ID" sz="2000" dirty="0">
                <a:effectLst/>
              </a:rPr>
              <a:t>ekonomi</a:t>
            </a:r>
            <a:r>
              <a:rPr lang="en-ID" sz="2000" dirty="0">
                <a:effectLst/>
              </a:rPr>
              <a:t/>
            </a:r>
            <a:br>
              <a:rPr lang="en-ID" sz="2000" dirty="0">
                <a:effectLst/>
              </a:rPr>
            </a:br>
            <a:r>
              <a:rPr lang="id-ID" sz="2000" dirty="0"/>
              <a:t>• </a:t>
            </a:r>
            <a:r>
              <a:rPr lang="id-ID" sz="2000" dirty="0" smtClean="0"/>
              <a:t>	</a:t>
            </a:r>
            <a:r>
              <a:rPr lang="id-ID" sz="2000" dirty="0" smtClean="0">
                <a:effectLst/>
              </a:rPr>
              <a:t>Memahami </a:t>
            </a:r>
            <a:r>
              <a:rPr lang="id-ID" sz="2000" dirty="0">
                <a:effectLst/>
              </a:rPr>
              <a:t>perencanaan </a:t>
            </a:r>
            <a:r>
              <a:rPr lang="id-ID" sz="2000" dirty="0" smtClean="0">
                <a:effectLst/>
              </a:rPr>
              <a:t>pembangunan</a:t>
            </a:r>
            <a:r>
              <a:rPr lang="id-ID" sz="2000" dirty="0">
                <a:effectLst/>
              </a:rPr>
              <a:t> ekonomi</a:t>
            </a:r>
            <a:r>
              <a:rPr lang="en-ID" sz="2000" dirty="0">
                <a:effectLst/>
              </a:rPr>
              <a:t/>
            </a:r>
            <a:br>
              <a:rPr lang="en-ID" sz="2000" dirty="0">
                <a:effectLst/>
              </a:rPr>
            </a:br>
            <a:r>
              <a:rPr lang="id-ID" sz="2000" dirty="0"/>
              <a:t>•</a:t>
            </a:r>
            <a:r>
              <a:rPr lang="id-ID" sz="2000" dirty="0" smtClean="0">
                <a:effectLst/>
              </a:rPr>
              <a:t> 	Menyebutkan </a:t>
            </a:r>
            <a:r>
              <a:rPr lang="id-ID" sz="2000" dirty="0">
                <a:effectLst/>
              </a:rPr>
              <a:t>Indikator keberhasilan pembangunan ekonomi</a:t>
            </a:r>
            <a:r>
              <a:rPr lang="en-ID" sz="2000" dirty="0">
                <a:effectLst/>
              </a:rPr>
              <a:t/>
            </a:r>
            <a:br>
              <a:rPr lang="en-ID" sz="2000" dirty="0">
                <a:effectLst/>
              </a:rPr>
            </a:br>
            <a:r>
              <a:rPr lang="id-ID" sz="2000" dirty="0">
                <a:effectLst/>
              </a:rPr>
              <a:t>• </a:t>
            </a:r>
            <a:r>
              <a:rPr lang="id-ID" sz="2000" dirty="0" smtClean="0">
                <a:effectLst/>
              </a:rPr>
              <a:t>	Menjelaskan </a:t>
            </a:r>
            <a:r>
              <a:rPr lang="id-ID" sz="2000" dirty="0">
                <a:effectLst/>
              </a:rPr>
              <a:t>faktor-faktor yang mempengaruhi pembangunan ekonomi</a:t>
            </a:r>
            <a:r>
              <a:rPr lang="en-ID" sz="2000" dirty="0">
                <a:effectLst/>
              </a:rPr>
              <a:t/>
            </a:r>
            <a:br>
              <a:rPr lang="en-ID" sz="2000" dirty="0">
                <a:effectLst/>
              </a:rPr>
            </a:br>
            <a:r>
              <a:rPr lang="id-ID" sz="2000" dirty="0">
                <a:effectLst/>
              </a:rPr>
              <a:t>• </a:t>
            </a:r>
            <a:r>
              <a:rPr lang="id-ID" sz="2000" dirty="0" smtClean="0">
                <a:effectLst/>
              </a:rPr>
              <a:t>	Mengidentifikasi </a:t>
            </a:r>
            <a:r>
              <a:rPr lang="id-ID" sz="2000" dirty="0">
                <a:effectLst/>
              </a:rPr>
              <a:t>masalah pembangunan ekonomi di negara </a:t>
            </a:r>
            <a:r>
              <a:rPr lang="id-ID" sz="2000" dirty="0" smtClean="0">
                <a:effectLst/>
              </a:rPr>
              <a:t>	berkembang</a:t>
            </a:r>
            <a:r>
              <a:rPr lang="en-ID" sz="2000" dirty="0">
                <a:effectLst/>
              </a:rPr>
              <a:t/>
            </a:r>
            <a:br>
              <a:rPr lang="en-ID" sz="2000" dirty="0">
                <a:effectLst/>
              </a:rPr>
            </a:br>
            <a:r>
              <a:rPr lang="id-ID" sz="2000" dirty="0">
                <a:effectLst/>
              </a:rPr>
              <a:t>• </a:t>
            </a:r>
            <a:r>
              <a:rPr lang="id-ID" sz="2000" dirty="0" smtClean="0">
                <a:effectLst/>
              </a:rPr>
              <a:t>	Menjelaskan </a:t>
            </a:r>
            <a:r>
              <a:rPr lang="id-ID" sz="2000" dirty="0">
                <a:effectLst/>
              </a:rPr>
              <a:t>kebijakan dan stategi pembangunan ekonomi</a:t>
            </a:r>
            <a:r>
              <a:rPr lang="en-ID" sz="2000" dirty="0">
                <a:effectLst/>
              </a:rPr>
              <a:t/>
            </a:r>
            <a:br>
              <a:rPr lang="en-ID" sz="2000" dirty="0">
                <a:effectLst/>
              </a:rPr>
            </a:br>
            <a:r>
              <a:rPr lang="id-ID" sz="2000" dirty="0">
                <a:effectLst/>
              </a:rPr>
              <a:t>• </a:t>
            </a:r>
            <a:r>
              <a:rPr lang="id-ID" sz="2000" dirty="0" smtClean="0">
                <a:effectLst/>
              </a:rPr>
              <a:t>	Mengolah </a:t>
            </a:r>
            <a:r>
              <a:rPr lang="id-ID" sz="2000" dirty="0">
                <a:effectLst/>
              </a:rPr>
              <a:t>informasi /data yang diperoleh dari sumber-sumber terkait </a:t>
            </a:r>
            <a:r>
              <a:rPr lang="id-ID" sz="2000" dirty="0" smtClean="0">
                <a:effectLst/>
              </a:rPr>
              <a:t>	serta </a:t>
            </a:r>
            <a:r>
              <a:rPr lang="id-ID" sz="2000" dirty="0">
                <a:effectLst/>
              </a:rPr>
              <a:t>membuat </a:t>
            </a:r>
            <a:r>
              <a:rPr lang="id-ID" sz="2000" dirty="0" smtClean="0">
                <a:effectLst/>
              </a:rPr>
              <a:t>hubungannya </a:t>
            </a:r>
            <a:r>
              <a:rPr lang="id-ID" sz="2000" dirty="0">
                <a:effectLst/>
              </a:rPr>
              <a:t>untuk mendapatkan kesimpulan </a:t>
            </a:r>
            <a:r>
              <a:rPr lang="id-ID" sz="2000" dirty="0" smtClean="0">
                <a:effectLst/>
              </a:rPr>
              <a:t>	tentang 	pertumbuhan </a:t>
            </a:r>
            <a:r>
              <a:rPr lang="id-ID" sz="2000" dirty="0">
                <a:effectLst/>
              </a:rPr>
              <a:t>ekonomi </a:t>
            </a:r>
            <a:r>
              <a:rPr lang="id-ID" sz="2000" dirty="0" smtClean="0">
                <a:effectLst/>
              </a:rPr>
              <a:t>dan pembangunan ekonomi Menyebutkan 	Indikator </a:t>
            </a:r>
            <a:r>
              <a:rPr lang="id-ID" sz="2000" dirty="0">
                <a:effectLst/>
              </a:rPr>
              <a:t>keberhasilan pembangunan ekonomi</a:t>
            </a:r>
            <a:r>
              <a:rPr lang="en-ID" sz="2000" dirty="0">
                <a:effectLst/>
              </a:rPr>
              <a:t/>
            </a:r>
            <a:br>
              <a:rPr lang="en-ID" sz="2000" dirty="0">
                <a:effectLst/>
              </a:rPr>
            </a:br>
            <a:endParaRPr lang="en-ID" sz="2000" dirty="0"/>
          </a:p>
        </p:txBody>
      </p:sp>
    </p:spTree>
    <p:extLst>
      <p:ext uri="{BB962C8B-B14F-4D97-AF65-F5344CB8AC3E}">
        <p14:creationId xmlns:p14="http://schemas.microsoft.com/office/powerpoint/2010/main" val="3279292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43608" y="359898"/>
            <a:ext cx="7992888" cy="980870"/>
          </a:xfrm>
        </p:spPr>
        <p:txBody>
          <a:bodyPr>
            <a:normAutofit fontScale="90000"/>
          </a:bodyPr>
          <a:lstStyle/>
          <a:p>
            <a:pPr lvl="0"/>
            <a:r>
              <a:rPr lang="id-ID" sz="3600" dirty="0" smtClean="0">
                <a:effectLst/>
              </a:rPr>
              <a:t/>
            </a:r>
            <a:br>
              <a:rPr lang="id-ID" sz="3600" dirty="0" smtClean="0">
                <a:effectLst/>
              </a:rPr>
            </a:br>
            <a:r>
              <a:rPr lang="id-ID" sz="3600" dirty="0"/>
              <a:t>• </a:t>
            </a:r>
            <a:r>
              <a:rPr lang="id-ID" sz="3100" dirty="0" smtClean="0">
                <a:effectLst/>
              </a:rPr>
              <a:t>Memahami </a:t>
            </a:r>
            <a:r>
              <a:rPr lang="id-ID" sz="3100" dirty="0">
                <a:effectLst/>
              </a:rPr>
              <a:t>pengertian pertumbuhan ekonomi</a:t>
            </a:r>
            <a:r>
              <a:rPr lang="en-ID" dirty="0">
                <a:effectLst/>
              </a:rPr>
              <a:t/>
            </a:r>
            <a:br>
              <a:rPr lang="en-ID" dirty="0">
                <a:effectLst/>
              </a:rPr>
            </a:br>
            <a:endParaRPr lang="en-ID" dirty="0"/>
          </a:p>
        </p:txBody>
      </p:sp>
      <p:sp>
        <p:nvSpPr>
          <p:cNvPr id="5" name="Subtitle 4"/>
          <p:cNvSpPr>
            <a:spLocks noGrp="1"/>
          </p:cNvSpPr>
          <p:nvPr>
            <p:ph type="subTitle" idx="1"/>
          </p:nvPr>
        </p:nvSpPr>
        <p:spPr>
          <a:xfrm>
            <a:off x="1403648" y="1340768"/>
            <a:ext cx="7406640" cy="4824536"/>
          </a:xfrm>
        </p:spPr>
        <p:txBody>
          <a:bodyPr/>
          <a:lstStyle/>
          <a:p>
            <a:r>
              <a:rPr lang="id-ID" sz="2400" dirty="0"/>
              <a:t>Pertumbuhan ekonomi adalah suatu kondisi dimana terjadi peningkatan produk domestik bruto suatu negara tanpa memandang apakah kenaikan tersebut lebih besar atau lebih kecil dari tingkat pertumbuhan penduduk. </a:t>
            </a:r>
            <a:endParaRPr lang="en-ID" sz="2400" dirty="0"/>
          </a:p>
          <a:p>
            <a:r>
              <a:rPr lang="en-US" dirty="0"/>
              <a:t> </a:t>
            </a:r>
            <a:endParaRPr lang="en-ID" dirty="0"/>
          </a:p>
          <a:p>
            <a:endParaRPr lang="en-ID" dirty="0"/>
          </a:p>
        </p:txBody>
      </p:sp>
    </p:spTree>
    <p:extLst>
      <p:ext uri="{BB962C8B-B14F-4D97-AF65-F5344CB8AC3E}">
        <p14:creationId xmlns:p14="http://schemas.microsoft.com/office/powerpoint/2010/main" val="3596653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15616" y="359898"/>
            <a:ext cx="7920880" cy="1472184"/>
          </a:xfrm>
        </p:spPr>
        <p:txBody>
          <a:bodyPr>
            <a:normAutofit fontScale="90000"/>
          </a:bodyPr>
          <a:lstStyle/>
          <a:p>
            <a:pPr marL="265113" lvl="0" indent="-265113"/>
            <a:r>
              <a:rPr lang="id-ID" sz="3200" dirty="0"/>
              <a:t>• </a:t>
            </a:r>
            <a:r>
              <a:rPr lang="id-ID" sz="3100" dirty="0" smtClean="0">
                <a:effectLst/>
              </a:rPr>
              <a:t>Menjelaskan </a:t>
            </a:r>
            <a:r>
              <a:rPr lang="id-ID" sz="3100" dirty="0">
                <a:effectLst/>
              </a:rPr>
              <a:t>cara mengukur pertumbuhan ekonomi</a:t>
            </a:r>
            <a:r>
              <a:rPr lang="en-ID" dirty="0">
                <a:effectLst/>
              </a:rPr>
              <a:t/>
            </a:r>
            <a:br>
              <a:rPr lang="en-ID" dirty="0">
                <a:effectLst/>
              </a:rPr>
            </a:br>
            <a:endParaRPr lang="en-ID" dirty="0"/>
          </a:p>
        </p:txBody>
      </p:sp>
      <p:sp>
        <p:nvSpPr>
          <p:cNvPr id="5" name="Subtitle 4"/>
          <p:cNvSpPr>
            <a:spLocks noGrp="1"/>
          </p:cNvSpPr>
          <p:nvPr>
            <p:ph type="subTitle" idx="1"/>
          </p:nvPr>
        </p:nvSpPr>
        <p:spPr>
          <a:xfrm>
            <a:off x="1043608" y="1412776"/>
            <a:ext cx="7992888" cy="5328592"/>
          </a:xfrm>
        </p:spPr>
        <p:txBody>
          <a:bodyPr>
            <a:normAutofit/>
          </a:bodyPr>
          <a:lstStyle/>
          <a:p>
            <a:r>
              <a:rPr lang="en-US" sz="2200" b="1" dirty="0" err="1"/>
              <a:t>Untuk</a:t>
            </a:r>
            <a:r>
              <a:rPr lang="en-US" sz="2200" b="1" dirty="0"/>
              <a:t> </a:t>
            </a:r>
            <a:r>
              <a:rPr lang="en-US" sz="2200" b="1" dirty="0" err="1"/>
              <a:t>mengukur</a:t>
            </a:r>
            <a:r>
              <a:rPr lang="en-US" sz="2200" b="1" dirty="0"/>
              <a:t> </a:t>
            </a:r>
            <a:r>
              <a:rPr lang="en-US" sz="2200" b="1" dirty="0" err="1"/>
              <a:t>Pertumbuhan</a:t>
            </a:r>
            <a:r>
              <a:rPr lang="en-US" sz="2200" b="1" dirty="0"/>
              <a:t> </a:t>
            </a:r>
            <a:r>
              <a:rPr lang="en-US" sz="2200" b="1" dirty="0" err="1"/>
              <a:t>Ekonomi</a:t>
            </a:r>
            <a:r>
              <a:rPr lang="en-US" sz="2200" b="1" dirty="0"/>
              <a:t>, </a:t>
            </a:r>
            <a:r>
              <a:rPr lang="en-US" sz="2200" b="1" dirty="0" err="1"/>
              <a:t>menggunakan</a:t>
            </a:r>
            <a:r>
              <a:rPr lang="en-US" sz="2200" b="1" dirty="0"/>
              <a:t> PDB </a:t>
            </a:r>
            <a:r>
              <a:rPr lang="en-US" sz="2200" b="1" dirty="0" err="1"/>
              <a:t>berdasarkan</a:t>
            </a:r>
            <a:r>
              <a:rPr lang="en-US" sz="2200" b="1" dirty="0"/>
              <a:t> </a:t>
            </a:r>
            <a:r>
              <a:rPr lang="en-US" sz="2200" b="1" dirty="0" err="1"/>
              <a:t>harga</a:t>
            </a:r>
            <a:r>
              <a:rPr lang="en-US" sz="2200" b="1" dirty="0"/>
              <a:t> </a:t>
            </a:r>
            <a:r>
              <a:rPr lang="en-US" sz="2200" b="1" dirty="0" err="1"/>
              <a:t>konstan</a:t>
            </a:r>
            <a:endParaRPr lang="en-ID" sz="2200" dirty="0"/>
          </a:p>
          <a:p>
            <a:r>
              <a:rPr lang="en-US" sz="2200" b="1" dirty="0" err="1"/>
              <a:t>Rumusnya</a:t>
            </a:r>
            <a:r>
              <a:rPr lang="en-US" sz="2200" b="1" dirty="0"/>
              <a:t> </a:t>
            </a:r>
            <a:r>
              <a:rPr lang="en-US" sz="2200" b="1" dirty="0" err="1"/>
              <a:t>adalah</a:t>
            </a:r>
            <a:r>
              <a:rPr lang="en-US" sz="2200" b="1" dirty="0"/>
              <a:t> :</a:t>
            </a:r>
            <a:endParaRPr lang="en-ID" sz="2200" dirty="0"/>
          </a:p>
          <a:p>
            <a:r>
              <a:rPr lang="en-US" sz="2200" b="1" dirty="0"/>
              <a:t> </a:t>
            </a:r>
            <a:r>
              <a:rPr lang="id-ID" sz="2200" b="1" dirty="0" smtClean="0"/>
              <a:t>	</a:t>
            </a:r>
            <a:r>
              <a:rPr lang="en-US" sz="2200" b="1" dirty="0" err="1" smtClean="0"/>
              <a:t>PDRBt</a:t>
            </a:r>
            <a:r>
              <a:rPr lang="en-US" sz="2200" b="1" dirty="0" smtClean="0"/>
              <a:t> </a:t>
            </a:r>
            <a:r>
              <a:rPr lang="en-US" sz="2200" b="1" dirty="0"/>
              <a:t>- </a:t>
            </a:r>
            <a:r>
              <a:rPr lang="en-US" sz="2200" b="1" dirty="0" err="1"/>
              <a:t>PDRBt</a:t>
            </a:r>
            <a:r>
              <a:rPr lang="en-US" sz="2200" b="1" dirty="0"/>
              <a:t> - 1</a:t>
            </a:r>
            <a:endParaRPr lang="en-ID" sz="2200" dirty="0"/>
          </a:p>
          <a:p>
            <a:r>
              <a:rPr lang="en-US" sz="2200" b="1" dirty="0" err="1"/>
              <a:t>Pt</a:t>
            </a:r>
            <a:r>
              <a:rPr lang="en-US" sz="2200" b="1" dirty="0"/>
              <a:t> = 			       </a:t>
            </a:r>
            <a:r>
              <a:rPr lang="id-ID" sz="2200" b="1" dirty="0" smtClean="0"/>
              <a:t>	</a:t>
            </a:r>
            <a:r>
              <a:rPr lang="en-US" sz="2200" b="1" dirty="0" smtClean="0"/>
              <a:t>x </a:t>
            </a:r>
            <a:r>
              <a:rPr lang="en-US" sz="2200" b="1" dirty="0"/>
              <a:t>100%</a:t>
            </a:r>
            <a:endParaRPr lang="en-ID" sz="2200" dirty="0"/>
          </a:p>
          <a:p>
            <a:r>
              <a:rPr lang="id-ID" sz="2200" b="1" dirty="0" smtClean="0"/>
              <a:t>	</a:t>
            </a:r>
            <a:r>
              <a:rPr lang="en-US" sz="2200" b="1" dirty="0" err="1" smtClean="0"/>
              <a:t>PDBRBt</a:t>
            </a:r>
            <a:r>
              <a:rPr lang="en-US" sz="2200" b="1" dirty="0" smtClean="0"/>
              <a:t> </a:t>
            </a:r>
            <a:r>
              <a:rPr lang="en-US" sz="2200" b="1" dirty="0"/>
              <a:t>- 1</a:t>
            </a:r>
            <a:endParaRPr lang="en-ID" sz="2200" dirty="0"/>
          </a:p>
          <a:p>
            <a:r>
              <a:rPr lang="en-US" sz="1800" b="1" dirty="0" err="1"/>
              <a:t>Dimana</a:t>
            </a:r>
            <a:r>
              <a:rPr lang="en-US" sz="1800" b="1" dirty="0"/>
              <a:t> :</a:t>
            </a:r>
            <a:endParaRPr lang="en-ID" sz="1800" dirty="0"/>
          </a:p>
          <a:p>
            <a:pPr marL="1430338" indent="-1403350"/>
            <a:r>
              <a:rPr lang="en-US" sz="1800" b="1" dirty="0" err="1"/>
              <a:t>Pt</a:t>
            </a:r>
            <a:r>
              <a:rPr lang="en-US" sz="1800" b="1" dirty="0"/>
              <a:t> 	=  </a:t>
            </a:r>
            <a:r>
              <a:rPr lang="en-US" sz="1800" b="1" dirty="0" err="1"/>
              <a:t>Pertumbuhan</a:t>
            </a:r>
            <a:r>
              <a:rPr lang="en-US" sz="1800" b="1" dirty="0"/>
              <a:t> </a:t>
            </a:r>
            <a:r>
              <a:rPr lang="en-US" sz="1800" b="1" dirty="0" err="1"/>
              <a:t>ekonomi</a:t>
            </a:r>
            <a:endParaRPr lang="en-ID" sz="1800" dirty="0"/>
          </a:p>
          <a:p>
            <a:pPr marL="1430338" indent="-1403350"/>
            <a:r>
              <a:rPr lang="en-US" sz="1800" b="1" dirty="0" err="1"/>
              <a:t>PDRBt</a:t>
            </a:r>
            <a:r>
              <a:rPr lang="en-US" sz="1800" b="1" dirty="0"/>
              <a:t> 	=  </a:t>
            </a:r>
            <a:r>
              <a:rPr lang="en-US" sz="1800" b="1" dirty="0" err="1"/>
              <a:t>PDRBt</a:t>
            </a:r>
            <a:r>
              <a:rPr lang="en-US" sz="1800" b="1" dirty="0"/>
              <a:t> </a:t>
            </a:r>
            <a:r>
              <a:rPr lang="en-US" sz="1800" b="1" dirty="0" err="1"/>
              <a:t>riil</a:t>
            </a:r>
            <a:r>
              <a:rPr lang="en-US" sz="1800" b="1" dirty="0"/>
              <a:t> </a:t>
            </a:r>
            <a:r>
              <a:rPr lang="en-US" sz="1800" b="1" dirty="0" err="1"/>
              <a:t>periode</a:t>
            </a:r>
            <a:r>
              <a:rPr lang="en-US" sz="1800" b="1" dirty="0"/>
              <a:t> </a:t>
            </a:r>
            <a:r>
              <a:rPr lang="en-US" sz="1800" b="1" dirty="0" err="1"/>
              <a:t>tahun</a:t>
            </a:r>
            <a:r>
              <a:rPr lang="en-US" sz="1800" b="1" dirty="0"/>
              <a:t> t</a:t>
            </a:r>
            <a:endParaRPr lang="en-ID" sz="1800" dirty="0"/>
          </a:p>
          <a:p>
            <a:pPr marL="1430338" indent="-1403350"/>
            <a:r>
              <a:rPr lang="en-US" sz="1800" b="1" dirty="0" err="1"/>
              <a:t>PDRBt</a:t>
            </a:r>
            <a:r>
              <a:rPr lang="en-US" sz="1800" b="1" dirty="0"/>
              <a:t> - 1 =  </a:t>
            </a:r>
            <a:r>
              <a:rPr lang="en-US" sz="1800" b="1" dirty="0" err="1"/>
              <a:t>PDRBt</a:t>
            </a:r>
            <a:r>
              <a:rPr lang="en-US" sz="1800" b="1" dirty="0"/>
              <a:t> </a:t>
            </a:r>
            <a:r>
              <a:rPr lang="en-US" sz="1800" b="1" dirty="0" err="1"/>
              <a:t>periode</a:t>
            </a:r>
            <a:r>
              <a:rPr lang="en-US" sz="1800" b="1" dirty="0"/>
              <a:t> </a:t>
            </a:r>
            <a:r>
              <a:rPr lang="en-US" sz="1800" b="1" dirty="0" err="1"/>
              <a:t>tahun</a:t>
            </a:r>
            <a:r>
              <a:rPr lang="en-US" sz="1800" b="1" dirty="0"/>
              <a:t> </a:t>
            </a:r>
            <a:r>
              <a:rPr lang="en-US" sz="1800" b="1" dirty="0" err="1"/>
              <a:t>sebelumnya</a:t>
            </a:r>
            <a:endParaRPr lang="en-ID" sz="1800" dirty="0"/>
          </a:p>
          <a:p>
            <a:r>
              <a:rPr lang="en-US" sz="1600" b="1" dirty="0"/>
              <a:t>PDB</a:t>
            </a:r>
            <a:r>
              <a:rPr lang="en-US" sz="1600" dirty="0"/>
              <a:t> </a:t>
            </a:r>
            <a:r>
              <a:rPr lang="en-US" sz="1600" dirty="0" err="1"/>
              <a:t>atas</a:t>
            </a:r>
            <a:r>
              <a:rPr lang="en-US" sz="1600" dirty="0"/>
              <a:t> </a:t>
            </a:r>
            <a:r>
              <a:rPr lang="en-US" sz="1600" dirty="0" err="1"/>
              <a:t>dasar</a:t>
            </a:r>
            <a:r>
              <a:rPr lang="en-US" sz="1600" dirty="0"/>
              <a:t> </a:t>
            </a:r>
            <a:r>
              <a:rPr lang="en-US" sz="1600" b="1" dirty="0" err="1"/>
              <a:t>harga</a:t>
            </a:r>
            <a:r>
              <a:rPr lang="en-US" sz="1600" b="1" dirty="0"/>
              <a:t> </a:t>
            </a:r>
            <a:r>
              <a:rPr lang="en-US" sz="1600" b="1" dirty="0" err="1"/>
              <a:t>berlaku</a:t>
            </a:r>
            <a:r>
              <a:rPr lang="en-US" sz="1600" dirty="0"/>
              <a:t> </a:t>
            </a:r>
            <a:r>
              <a:rPr lang="en-US" sz="1600" dirty="0" err="1"/>
              <a:t>menggambarkan</a:t>
            </a:r>
            <a:r>
              <a:rPr lang="en-US" sz="1600" dirty="0"/>
              <a:t> </a:t>
            </a:r>
            <a:r>
              <a:rPr lang="en-US" sz="1600" dirty="0" err="1"/>
              <a:t>nilai</a:t>
            </a:r>
            <a:r>
              <a:rPr lang="en-US" sz="1600" dirty="0"/>
              <a:t> </a:t>
            </a:r>
            <a:r>
              <a:rPr lang="en-US" sz="1600" dirty="0" err="1"/>
              <a:t>tambah</a:t>
            </a:r>
            <a:r>
              <a:rPr lang="en-US" sz="1600" dirty="0"/>
              <a:t> </a:t>
            </a:r>
            <a:r>
              <a:rPr lang="en-US" sz="1600" dirty="0" err="1"/>
              <a:t>barang</a:t>
            </a:r>
            <a:r>
              <a:rPr lang="en-US" sz="1600" dirty="0"/>
              <a:t> </a:t>
            </a:r>
            <a:r>
              <a:rPr lang="en-US" sz="1600" dirty="0" err="1"/>
              <a:t>dan</a:t>
            </a:r>
            <a:r>
              <a:rPr lang="en-US" sz="1600" dirty="0"/>
              <a:t> </a:t>
            </a:r>
            <a:r>
              <a:rPr lang="en-US" sz="1600" dirty="0" err="1"/>
              <a:t>jasa</a:t>
            </a:r>
            <a:r>
              <a:rPr lang="en-US" sz="1600" dirty="0"/>
              <a:t> yang </a:t>
            </a:r>
            <a:r>
              <a:rPr lang="en-US" sz="1600" dirty="0" err="1"/>
              <a:t>dihitung</a:t>
            </a:r>
            <a:r>
              <a:rPr lang="en-US" sz="1600" dirty="0"/>
              <a:t> </a:t>
            </a:r>
            <a:r>
              <a:rPr lang="en-US" sz="1600" dirty="0" err="1"/>
              <a:t>menggunakan</a:t>
            </a:r>
            <a:r>
              <a:rPr lang="en-US" sz="1600" dirty="0"/>
              <a:t> </a:t>
            </a:r>
            <a:r>
              <a:rPr lang="en-US" sz="1600" b="1" dirty="0" err="1"/>
              <a:t>harga</a:t>
            </a:r>
            <a:r>
              <a:rPr lang="en-US" sz="1600" dirty="0"/>
              <a:t> yang </a:t>
            </a:r>
            <a:r>
              <a:rPr lang="en-US" sz="1600" b="1" dirty="0" err="1"/>
              <a:t>berlaku</a:t>
            </a:r>
            <a:r>
              <a:rPr lang="en-US" sz="1600" dirty="0"/>
              <a:t> </a:t>
            </a:r>
            <a:r>
              <a:rPr lang="en-US" sz="1600" dirty="0" err="1"/>
              <a:t>pada</a:t>
            </a:r>
            <a:r>
              <a:rPr lang="en-US" sz="1600" dirty="0"/>
              <a:t> </a:t>
            </a:r>
            <a:r>
              <a:rPr lang="en-US" sz="1600" dirty="0" err="1"/>
              <a:t>setiap</a:t>
            </a:r>
            <a:r>
              <a:rPr lang="en-US" sz="1600" dirty="0"/>
              <a:t> </a:t>
            </a:r>
            <a:r>
              <a:rPr lang="en-US" sz="1600" dirty="0" err="1"/>
              <a:t>tahun</a:t>
            </a:r>
            <a:r>
              <a:rPr lang="en-US" sz="1600" dirty="0"/>
              <a:t>, </a:t>
            </a:r>
            <a:r>
              <a:rPr lang="en-US" sz="1600" dirty="0" err="1"/>
              <a:t>sedangkan</a:t>
            </a:r>
            <a:r>
              <a:rPr lang="en-US" sz="1600" dirty="0"/>
              <a:t> </a:t>
            </a:r>
            <a:endParaRPr lang="en-ID" sz="1600" dirty="0"/>
          </a:p>
          <a:p>
            <a:r>
              <a:rPr lang="en-US" sz="1600" b="1" dirty="0"/>
              <a:t>PDB</a:t>
            </a:r>
            <a:r>
              <a:rPr lang="en-US" sz="1600" dirty="0"/>
              <a:t> </a:t>
            </a:r>
            <a:r>
              <a:rPr lang="en-US" sz="1600" dirty="0" err="1"/>
              <a:t>atas</a:t>
            </a:r>
            <a:r>
              <a:rPr lang="en-US" sz="1600" dirty="0"/>
              <a:t> </a:t>
            </a:r>
            <a:r>
              <a:rPr lang="en-US" sz="1600" dirty="0" err="1"/>
              <a:t>dasar</a:t>
            </a:r>
            <a:r>
              <a:rPr lang="en-US" sz="1600" dirty="0"/>
              <a:t> </a:t>
            </a:r>
            <a:r>
              <a:rPr lang="en-US" sz="1600" b="1" dirty="0" err="1"/>
              <a:t>harga</a:t>
            </a:r>
            <a:r>
              <a:rPr lang="en-US" sz="1600" b="1" dirty="0"/>
              <a:t> </a:t>
            </a:r>
            <a:r>
              <a:rPr lang="en-US" sz="1600" b="1" dirty="0" err="1"/>
              <a:t>konstan</a:t>
            </a:r>
            <a:r>
              <a:rPr lang="en-US" sz="1600" dirty="0"/>
              <a:t> </a:t>
            </a:r>
            <a:r>
              <a:rPr lang="en-US" sz="1600" dirty="0" err="1"/>
              <a:t>menunjukkan</a:t>
            </a:r>
            <a:r>
              <a:rPr lang="en-US" sz="1600" dirty="0"/>
              <a:t> </a:t>
            </a:r>
            <a:r>
              <a:rPr lang="en-US" sz="1600" dirty="0" err="1"/>
              <a:t>nilai</a:t>
            </a:r>
            <a:r>
              <a:rPr lang="en-US" sz="1600" dirty="0"/>
              <a:t> </a:t>
            </a:r>
            <a:r>
              <a:rPr lang="en-US" sz="1600" dirty="0" err="1"/>
              <a:t>tambah</a:t>
            </a:r>
            <a:r>
              <a:rPr lang="en-US" sz="1600" dirty="0"/>
              <a:t> </a:t>
            </a:r>
            <a:r>
              <a:rPr lang="en-US" sz="1600" dirty="0" err="1"/>
              <a:t>barang</a:t>
            </a:r>
            <a:r>
              <a:rPr lang="en-US" sz="1600" dirty="0"/>
              <a:t> </a:t>
            </a:r>
            <a:r>
              <a:rPr lang="en-US" sz="1600" dirty="0" err="1"/>
              <a:t>dan</a:t>
            </a:r>
            <a:r>
              <a:rPr lang="en-US" sz="1600" dirty="0"/>
              <a:t> </a:t>
            </a:r>
            <a:r>
              <a:rPr lang="en-US" sz="1600" dirty="0" err="1"/>
              <a:t>jasa</a:t>
            </a:r>
            <a:r>
              <a:rPr lang="en-US" sz="1600" dirty="0"/>
              <a:t> </a:t>
            </a:r>
            <a:r>
              <a:rPr lang="en-US" sz="1600" dirty="0" err="1"/>
              <a:t>tersebut</a:t>
            </a:r>
            <a:r>
              <a:rPr lang="en-US" sz="1600" dirty="0"/>
              <a:t> yang </a:t>
            </a:r>
            <a:r>
              <a:rPr lang="en-US" sz="1600" dirty="0" err="1"/>
              <a:t>dihitung</a:t>
            </a:r>
            <a:r>
              <a:rPr lang="en-US" sz="1600" dirty="0"/>
              <a:t> </a:t>
            </a:r>
            <a:r>
              <a:rPr lang="en-US" sz="1600" dirty="0" err="1"/>
              <a:t>menggunakan</a:t>
            </a:r>
            <a:r>
              <a:rPr lang="en-US" sz="1600" dirty="0"/>
              <a:t> </a:t>
            </a:r>
            <a:r>
              <a:rPr lang="en-US" sz="1600" b="1" dirty="0" err="1"/>
              <a:t>harga</a:t>
            </a:r>
            <a:r>
              <a:rPr lang="en-US" sz="1600" dirty="0"/>
              <a:t> yang </a:t>
            </a:r>
            <a:r>
              <a:rPr lang="en-US" sz="1600" b="1" dirty="0" err="1"/>
              <a:t>berlaku</a:t>
            </a:r>
            <a:r>
              <a:rPr lang="en-US" sz="1600" dirty="0"/>
              <a:t> </a:t>
            </a:r>
            <a:r>
              <a:rPr lang="en-US" sz="1600" dirty="0" err="1"/>
              <a:t>pada</a:t>
            </a:r>
            <a:r>
              <a:rPr lang="en-US" sz="1600" dirty="0"/>
              <a:t> </a:t>
            </a:r>
            <a:r>
              <a:rPr lang="en-US" sz="1600" dirty="0" err="1"/>
              <a:t>satu</a:t>
            </a:r>
            <a:r>
              <a:rPr lang="en-US" sz="1600" dirty="0"/>
              <a:t> </a:t>
            </a:r>
            <a:r>
              <a:rPr lang="en-US" sz="1600" dirty="0" err="1"/>
              <a:t>tahun</a:t>
            </a:r>
            <a:r>
              <a:rPr lang="en-US" sz="1600" dirty="0"/>
              <a:t> </a:t>
            </a:r>
            <a:r>
              <a:rPr lang="en-US" sz="1600" dirty="0" err="1"/>
              <a:t>tertentu</a:t>
            </a:r>
            <a:r>
              <a:rPr lang="en-US" sz="1600" dirty="0"/>
              <a:t> </a:t>
            </a:r>
            <a:r>
              <a:rPr lang="en-US" sz="1600" dirty="0" err="1"/>
              <a:t>sebagai</a:t>
            </a:r>
            <a:r>
              <a:rPr lang="en-US" sz="1600" dirty="0"/>
              <a:t> </a:t>
            </a:r>
            <a:r>
              <a:rPr lang="en-US" sz="1600" dirty="0" err="1"/>
              <a:t>dasar</a:t>
            </a:r>
            <a:r>
              <a:rPr lang="en-US" sz="1600" dirty="0"/>
              <a:t>.</a:t>
            </a:r>
            <a:endParaRPr lang="en-ID" sz="1600" dirty="0"/>
          </a:p>
          <a:p>
            <a:endParaRPr lang="en-ID" sz="1600" dirty="0"/>
          </a:p>
        </p:txBody>
      </p:sp>
      <p:cxnSp>
        <p:nvCxnSpPr>
          <p:cNvPr id="7" name="Straight Connector 6"/>
          <p:cNvCxnSpPr/>
          <p:nvPr/>
        </p:nvCxnSpPr>
        <p:spPr>
          <a:xfrm>
            <a:off x="1763688" y="3140968"/>
            <a:ext cx="2880320" cy="0"/>
          </a:xfrm>
          <a:prstGeom prst="line">
            <a:avLst/>
          </a:prstGeom>
          <a:ln cmpd="sng"/>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1121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43608" y="359898"/>
            <a:ext cx="7920880" cy="1052878"/>
          </a:xfrm>
        </p:spPr>
        <p:txBody>
          <a:bodyPr>
            <a:normAutofit fontScale="90000"/>
          </a:bodyPr>
          <a:lstStyle/>
          <a:p>
            <a:pPr lvl="0"/>
            <a:r>
              <a:rPr lang="id-ID" sz="2800" dirty="0" smtClean="0"/>
              <a:t/>
            </a:r>
            <a:br>
              <a:rPr lang="id-ID" sz="2800" dirty="0" smtClean="0"/>
            </a:br>
            <a:r>
              <a:rPr lang="id-ID" sz="2800" dirty="0"/>
              <a:t/>
            </a:r>
            <a:br>
              <a:rPr lang="id-ID" sz="2800" dirty="0"/>
            </a:br>
            <a:r>
              <a:rPr lang="id-ID" sz="2800" dirty="0" smtClean="0"/>
              <a:t/>
            </a:r>
            <a:br>
              <a:rPr lang="id-ID" sz="2800" dirty="0" smtClean="0"/>
            </a:br>
            <a:r>
              <a:rPr lang="id-ID" sz="2800" dirty="0"/>
              <a:t/>
            </a:r>
            <a:br>
              <a:rPr lang="id-ID" sz="2800" dirty="0"/>
            </a:br>
            <a:r>
              <a:rPr lang="id-ID" sz="2800" dirty="0" smtClean="0"/>
              <a:t/>
            </a:r>
            <a:br>
              <a:rPr lang="id-ID" sz="2800" dirty="0" smtClean="0"/>
            </a:br>
            <a:r>
              <a:rPr lang="id-ID" sz="2800" dirty="0"/>
              <a:t/>
            </a:r>
            <a:br>
              <a:rPr lang="id-ID" sz="2800" dirty="0"/>
            </a:br>
            <a:r>
              <a:rPr lang="id-ID" sz="2800" dirty="0" smtClean="0"/>
              <a:t/>
            </a:r>
            <a:br>
              <a:rPr lang="id-ID" sz="2800" dirty="0" smtClean="0"/>
            </a:br>
            <a:r>
              <a:rPr lang="id-ID" sz="2800" dirty="0"/>
              <a:t/>
            </a:r>
            <a:br>
              <a:rPr lang="id-ID" sz="2800" dirty="0"/>
            </a:br>
            <a:r>
              <a:rPr lang="id-ID" sz="2800" dirty="0" smtClean="0"/>
              <a:t>• </a:t>
            </a:r>
            <a:r>
              <a:rPr lang="id-ID" sz="3100" dirty="0" smtClean="0">
                <a:effectLst/>
              </a:rPr>
              <a:t>Memahami  </a:t>
            </a:r>
            <a:r>
              <a:rPr lang="id-ID" sz="3100" dirty="0">
                <a:effectLst/>
              </a:rPr>
              <a:t>teori pertumbuhan ekonomi</a:t>
            </a:r>
            <a:r>
              <a:rPr lang="en-ID" dirty="0">
                <a:effectLst/>
              </a:rPr>
              <a:t/>
            </a:r>
            <a:br>
              <a:rPr lang="en-ID" dirty="0">
                <a:effectLst/>
              </a:rPr>
            </a:br>
            <a:endParaRPr lang="en-ID" dirty="0"/>
          </a:p>
        </p:txBody>
      </p:sp>
      <p:sp>
        <p:nvSpPr>
          <p:cNvPr id="5" name="Subtitle 4"/>
          <p:cNvSpPr>
            <a:spLocks noGrp="1"/>
          </p:cNvSpPr>
          <p:nvPr>
            <p:ph type="subTitle" idx="1"/>
          </p:nvPr>
        </p:nvSpPr>
        <p:spPr>
          <a:xfrm>
            <a:off x="971600" y="1484784"/>
            <a:ext cx="8028384" cy="5184576"/>
          </a:xfrm>
        </p:spPr>
        <p:txBody>
          <a:bodyPr>
            <a:normAutofit fontScale="85000" lnSpcReduction="10000"/>
          </a:bodyPr>
          <a:lstStyle/>
          <a:p>
            <a:pPr lvl="0"/>
            <a:endParaRPr lang="en-ID" dirty="0"/>
          </a:p>
          <a:p>
            <a:pPr marL="265113" lvl="0" indent="-238125"/>
            <a:r>
              <a:rPr lang="id-ID" b="1" dirty="0" smtClean="0"/>
              <a:t>1.Teori </a:t>
            </a:r>
            <a:r>
              <a:rPr lang="id-ID" b="1" dirty="0"/>
              <a:t>Pertumbuhan Ekonomi Klasik (Adam Smith dan David Ricardo)</a:t>
            </a:r>
            <a:endParaRPr lang="en-ID" dirty="0"/>
          </a:p>
          <a:p>
            <a:pPr marL="265113" indent="-238125"/>
            <a:r>
              <a:rPr lang="en-US" b="1" dirty="0"/>
              <a:t>	</a:t>
            </a:r>
            <a:r>
              <a:rPr lang="id-ID" b="1" dirty="0" smtClean="0"/>
              <a:t>Empat </a:t>
            </a:r>
            <a:r>
              <a:rPr lang="id-ID" b="1" dirty="0"/>
              <a:t>faktor yang mempengaruhi pertumbuhan ekonomi:</a:t>
            </a:r>
            <a:endParaRPr lang="en-ID" dirty="0"/>
          </a:p>
          <a:p>
            <a:pPr marL="265113" lvl="0" indent="-238125"/>
            <a:r>
              <a:rPr lang="id-ID" b="1" dirty="0" smtClean="0"/>
              <a:t>	a.Jumlah </a:t>
            </a:r>
            <a:r>
              <a:rPr lang="id-ID" b="1" dirty="0"/>
              <a:t>penduduk</a:t>
            </a:r>
            <a:endParaRPr lang="en-ID" dirty="0"/>
          </a:p>
          <a:p>
            <a:pPr marL="265113" lvl="0" indent="-238125"/>
            <a:r>
              <a:rPr lang="id-ID" b="1" dirty="0" smtClean="0"/>
              <a:t>	b.Persediaan </a:t>
            </a:r>
            <a:r>
              <a:rPr lang="id-ID" b="1" dirty="0"/>
              <a:t>barang-barang modal</a:t>
            </a:r>
            <a:endParaRPr lang="en-ID" dirty="0"/>
          </a:p>
          <a:p>
            <a:pPr marL="265113" lvl="0" indent="-238125"/>
            <a:r>
              <a:rPr lang="id-ID" b="1" dirty="0" smtClean="0"/>
              <a:t>	c.Luas </a:t>
            </a:r>
            <a:r>
              <a:rPr lang="id-ID" b="1" dirty="0"/>
              <a:t>tanah dan kekayaan alam</a:t>
            </a:r>
            <a:endParaRPr lang="en-ID" dirty="0"/>
          </a:p>
          <a:p>
            <a:pPr marL="265113" lvl="0" indent="-238125"/>
            <a:r>
              <a:rPr lang="id-ID" b="1" dirty="0" smtClean="0"/>
              <a:t>	d.Penerapan </a:t>
            </a:r>
            <a:r>
              <a:rPr lang="id-ID" b="1" dirty="0"/>
              <a:t>teknologi</a:t>
            </a:r>
            <a:endParaRPr lang="en-ID" dirty="0"/>
          </a:p>
          <a:p>
            <a:pPr marL="265113" indent="-238125"/>
            <a:r>
              <a:rPr lang="en-US" b="1" dirty="0"/>
              <a:t>	</a:t>
            </a:r>
            <a:r>
              <a:rPr lang="id-ID" b="1" dirty="0"/>
              <a:t>“</a:t>
            </a:r>
            <a:r>
              <a:rPr lang="id-ID" b="1" i="1" dirty="0"/>
              <a:t>pertumbuhan ekonomi tergolong tinggi saat jumlah penduduk masih sedikit, persediaan barang modal cukup banyak, dan tersedianya lahan tanah yang masih luas”</a:t>
            </a:r>
            <a:endParaRPr lang="en-ID" dirty="0"/>
          </a:p>
          <a:p>
            <a:pPr marL="265113" indent="-238125"/>
            <a:r>
              <a:rPr lang="en-US" b="1" i="1" dirty="0"/>
              <a:t>	</a:t>
            </a:r>
            <a:r>
              <a:rPr lang="id-ID" b="1" i="1" dirty="0"/>
              <a:t>“sedangkan, pertumbuhan ekonomi tergolong tidak berkembang saat produktivitas penduduk menurun karena kurangnya kapasitas produksi sehingga kemakmuran masyarakat dan frekuensi kegiatan ekonomi pun ikut menurun” </a:t>
            </a:r>
            <a:endParaRPr lang="en-ID" dirty="0"/>
          </a:p>
          <a:p>
            <a:endParaRPr lang="en-ID" dirty="0"/>
          </a:p>
        </p:txBody>
      </p:sp>
    </p:spTree>
    <p:extLst>
      <p:ext uri="{BB962C8B-B14F-4D97-AF65-F5344CB8AC3E}">
        <p14:creationId xmlns:p14="http://schemas.microsoft.com/office/powerpoint/2010/main" val="1811057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15616" y="359898"/>
            <a:ext cx="7920880" cy="980870"/>
          </a:xfrm>
        </p:spPr>
        <p:txBody>
          <a:bodyPr>
            <a:normAutofit fontScale="90000"/>
          </a:bodyPr>
          <a:lstStyle/>
          <a:p>
            <a:pPr lvl="0"/>
            <a:r>
              <a:rPr lang="id-ID" sz="3200" dirty="0"/>
              <a:t>• </a:t>
            </a:r>
            <a:r>
              <a:rPr lang="id-ID" sz="3100" dirty="0" smtClean="0">
                <a:effectLst/>
              </a:rPr>
              <a:t>Memahami </a:t>
            </a:r>
            <a:r>
              <a:rPr lang="id-ID" sz="3100" dirty="0">
                <a:effectLst/>
              </a:rPr>
              <a:t>pengertian pembangunan ekonomi</a:t>
            </a:r>
            <a:r>
              <a:rPr lang="en-ID" dirty="0">
                <a:effectLst/>
              </a:rPr>
              <a:t/>
            </a:r>
            <a:br>
              <a:rPr lang="en-ID" dirty="0">
                <a:effectLst/>
              </a:rPr>
            </a:br>
            <a:endParaRPr lang="en-ID" dirty="0"/>
          </a:p>
        </p:txBody>
      </p:sp>
      <p:sp>
        <p:nvSpPr>
          <p:cNvPr id="5" name="Subtitle 4"/>
          <p:cNvSpPr>
            <a:spLocks noGrp="1"/>
          </p:cNvSpPr>
          <p:nvPr>
            <p:ph type="subTitle" idx="1"/>
          </p:nvPr>
        </p:nvSpPr>
        <p:spPr>
          <a:xfrm>
            <a:off x="1115616" y="1124744"/>
            <a:ext cx="7920880" cy="5544616"/>
          </a:xfrm>
        </p:spPr>
        <p:txBody>
          <a:bodyPr>
            <a:normAutofit fontScale="85000" lnSpcReduction="20000"/>
          </a:bodyPr>
          <a:lstStyle/>
          <a:p>
            <a:r>
              <a:rPr lang="id-ID" dirty="0"/>
              <a:t>Pembangunan ekonomi adalah suatu proses yang bertujuan untuk menaikkan PDB suatu negara atau daerah melebihi tingkat pertumbuhan penduduk.</a:t>
            </a:r>
            <a:r>
              <a:rPr lang="en-US" dirty="0"/>
              <a:t> (</a:t>
            </a:r>
            <a:r>
              <a:rPr lang="en-US" dirty="0" err="1"/>
              <a:t>Alam</a:t>
            </a:r>
            <a:r>
              <a:rPr lang="en-US" dirty="0"/>
              <a:t> S </a:t>
            </a:r>
            <a:r>
              <a:rPr lang="en-US" dirty="0" err="1"/>
              <a:t>buku</a:t>
            </a:r>
            <a:r>
              <a:rPr lang="en-US" dirty="0"/>
              <a:t> </a:t>
            </a:r>
            <a:r>
              <a:rPr lang="en-US" dirty="0" err="1"/>
              <a:t>paket</a:t>
            </a:r>
            <a:r>
              <a:rPr lang="en-US" dirty="0"/>
              <a:t> </a:t>
            </a:r>
            <a:r>
              <a:rPr lang="en-US" dirty="0" err="1"/>
              <a:t>ekonomi</a:t>
            </a:r>
            <a:r>
              <a:rPr lang="en-US" dirty="0"/>
              <a:t> </a:t>
            </a:r>
            <a:r>
              <a:rPr lang="en-US" dirty="0" err="1"/>
              <a:t>kls</a:t>
            </a:r>
            <a:r>
              <a:rPr lang="en-US" dirty="0"/>
              <a:t> XI </a:t>
            </a:r>
            <a:r>
              <a:rPr lang="en-US" dirty="0" err="1"/>
              <a:t>Esis</a:t>
            </a:r>
            <a:r>
              <a:rPr lang="en-US" dirty="0" smtClean="0"/>
              <a:t>)</a:t>
            </a:r>
            <a:endParaRPr lang="id-ID" dirty="0" smtClean="0"/>
          </a:p>
          <a:p>
            <a:endParaRPr lang="en-ID" dirty="0"/>
          </a:p>
          <a:p>
            <a:r>
              <a:rPr lang="id-ID" dirty="0"/>
              <a:t>Menurut Michael P. Todaro, pembangunan harus dipahami sebagai proses multi-dimensi yang melibatkan perubahan besar dalam struktur sosial, sikap populer dan lembaga rasional percepatan pertumbuhan ekonomi, pengurangan kesenjangan dan pemberantasan kemiskinan absolut</a:t>
            </a:r>
            <a:r>
              <a:rPr lang="id-ID" dirty="0" smtClean="0"/>
              <a:t>.</a:t>
            </a:r>
          </a:p>
          <a:p>
            <a:endParaRPr lang="en-ID" dirty="0"/>
          </a:p>
          <a:p>
            <a:r>
              <a:rPr lang="id-ID" dirty="0"/>
              <a:t>Menurut Prof. Denis Goulet, ada tiga nilai inti pembangunan yang membuat hidup lebih </a:t>
            </a:r>
            <a:r>
              <a:rPr lang="id-ID" dirty="0" smtClean="0"/>
              <a:t>baik yaitu :</a:t>
            </a:r>
            <a:endParaRPr lang="en-ID" dirty="0"/>
          </a:p>
          <a:p>
            <a:pPr lvl="0"/>
            <a:r>
              <a:rPr lang="id-ID" dirty="0" smtClean="0"/>
              <a:t>1.Rezeki </a:t>
            </a:r>
            <a:r>
              <a:rPr lang="id-ID" dirty="0"/>
              <a:t>kehidupan</a:t>
            </a:r>
            <a:endParaRPr lang="en-ID" dirty="0"/>
          </a:p>
          <a:p>
            <a:pPr lvl="0"/>
            <a:r>
              <a:rPr lang="id-ID" dirty="0" smtClean="0"/>
              <a:t>2.Harga </a:t>
            </a:r>
            <a:r>
              <a:rPr lang="id-ID" dirty="0"/>
              <a:t>diri</a:t>
            </a:r>
            <a:endParaRPr lang="en-ID" dirty="0"/>
          </a:p>
          <a:p>
            <a:pPr lvl="0"/>
            <a:r>
              <a:rPr lang="id-ID" dirty="0" smtClean="0"/>
              <a:t>3.Kebebasan </a:t>
            </a:r>
            <a:r>
              <a:rPr lang="id-ID" dirty="0"/>
              <a:t>dari </a:t>
            </a:r>
            <a:r>
              <a:rPr lang="id-ID" dirty="0" smtClean="0"/>
              <a:t>perbudakan</a:t>
            </a:r>
          </a:p>
          <a:p>
            <a:pPr lvl="0"/>
            <a:endParaRPr lang="en-ID" dirty="0"/>
          </a:p>
          <a:p>
            <a:r>
              <a:rPr lang="id-ID" dirty="0"/>
              <a:t>Menurut Prof. Dudley Seers, suatu pembangunan ekonomi dikatakan berhasil apabila pendapatan per kapita masyarakat meningkat, tingkat pengangguran berkurang dan kesenjangan antara kaya dan miskin mengecil.</a:t>
            </a:r>
            <a:endParaRPr lang="en-ID" dirty="0"/>
          </a:p>
          <a:p>
            <a:endParaRPr lang="en-ID" dirty="0"/>
          </a:p>
        </p:txBody>
      </p:sp>
    </p:spTree>
    <p:extLst>
      <p:ext uri="{BB962C8B-B14F-4D97-AF65-F5344CB8AC3E}">
        <p14:creationId xmlns:p14="http://schemas.microsoft.com/office/powerpoint/2010/main" val="15248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marL="176213" lvl="0" indent="-176213"/>
            <a:r>
              <a:rPr lang="id-ID" sz="2400" dirty="0"/>
              <a:t>• </a:t>
            </a:r>
            <a:r>
              <a:rPr lang="id-ID" sz="2400" dirty="0" smtClean="0">
                <a:effectLst/>
              </a:rPr>
              <a:t>Menjelaskan </a:t>
            </a:r>
            <a:r>
              <a:rPr lang="id-ID" sz="2400" dirty="0">
                <a:effectLst/>
              </a:rPr>
              <a:t>perrbedaaan pembangunan ekonomi dengan pertumbuhan ekonomi</a:t>
            </a:r>
            <a:r>
              <a:rPr lang="en-ID" sz="2800" dirty="0">
                <a:effectLst/>
              </a:rPr>
              <a:t/>
            </a:r>
            <a:br>
              <a:rPr lang="en-ID" sz="2800" dirty="0">
                <a:effectLst/>
              </a:rPr>
            </a:br>
            <a:endParaRPr lang="en-ID" sz="2800"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3504231158"/>
              </p:ext>
            </p:extLst>
          </p:nvPr>
        </p:nvGraphicFramePr>
        <p:xfrm>
          <a:off x="1435100" y="1447800"/>
          <a:ext cx="7499350" cy="3418840"/>
        </p:xfrm>
        <a:graphic>
          <a:graphicData uri="http://schemas.openxmlformats.org/drawingml/2006/table">
            <a:tbl>
              <a:tblPr firstRow="1" bandRow="1">
                <a:tableStyleId>{5C22544A-7EE6-4342-B048-85BDC9FD1C3A}</a:tableStyleId>
              </a:tblPr>
              <a:tblGrid>
                <a:gridCol w="3749675"/>
                <a:gridCol w="3749675"/>
              </a:tblGrid>
              <a:tr h="370840">
                <a:tc>
                  <a:txBody>
                    <a:bodyPr/>
                    <a:lstStyle/>
                    <a:p>
                      <a:r>
                        <a:rPr lang="id-ID" sz="1600" dirty="0" smtClean="0"/>
                        <a:t>PEMBANGUNAN EKONOMI</a:t>
                      </a:r>
                      <a:endParaRPr lang="en-ID" sz="1600" dirty="0"/>
                    </a:p>
                  </a:txBody>
                  <a:tcPr/>
                </a:tc>
                <a:tc>
                  <a:txBody>
                    <a:bodyPr/>
                    <a:lstStyle/>
                    <a:p>
                      <a:r>
                        <a:rPr lang="id-ID" sz="1600" dirty="0" smtClean="0"/>
                        <a:t>PERTUMBUHAN EKONOMI</a:t>
                      </a:r>
                      <a:endParaRPr lang="en-ID" sz="1600" dirty="0"/>
                    </a:p>
                  </a:txBody>
                  <a:tcPr/>
                </a:tc>
              </a:tr>
              <a:tr h="370840">
                <a:tc>
                  <a:txBody>
                    <a:bodyPr/>
                    <a:lstStyle/>
                    <a:p>
                      <a:r>
                        <a:rPr lang="id-ID" sz="1600" dirty="0" smtClean="0"/>
                        <a:t>Kenaikan jml GNP dari</a:t>
                      </a:r>
                      <a:r>
                        <a:rPr lang="id-ID" sz="1600" baseline="0" dirty="0" smtClean="0"/>
                        <a:t> tahun ke tahun lebih besar daripada % kenaikan penduduk</a:t>
                      </a:r>
                      <a:endParaRPr lang="en-ID" sz="1600" dirty="0"/>
                    </a:p>
                  </a:txBody>
                  <a:tcPr/>
                </a:tc>
                <a:tc>
                  <a:txBody>
                    <a:bodyPr/>
                    <a:lstStyle/>
                    <a:p>
                      <a:r>
                        <a:rPr lang="id-ID" sz="1600" dirty="0" smtClean="0"/>
                        <a:t>Kenaikan jml GNP dari tahun ke tahun tidak memperhatikan apakah kenaikan % kenaikannya lebih besar /kecil dari pada &amp; kenaikan jumlah penduduk</a:t>
                      </a:r>
                      <a:endParaRPr lang="en-ID" sz="1600" dirty="0"/>
                    </a:p>
                  </a:txBody>
                  <a:tcPr/>
                </a:tc>
              </a:tr>
              <a:tr h="370840">
                <a:tc>
                  <a:txBody>
                    <a:bodyPr/>
                    <a:lstStyle/>
                    <a:p>
                      <a:r>
                        <a:rPr lang="id-ID" sz="1600" dirty="0" smtClean="0"/>
                        <a:t>Kenaikan</a:t>
                      </a:r>
                      <a:r>
                        <a:rPr lang="id-ID" sz="1600" baseline="0" dirty="0" smtClean="0"/>
                        <a:t> GNP diserai perubahan struktur ekonomi dan  perkembangan IPTEK</a:t>
                      </a:r>
                      <a:endParaRPr lang="en-ID" sz="1600" dirty="0"/>
                    </a:p>
                  </a:txBody>
                  <a:tcPr/>
                </a:tc>
                <a:tc>
                  <a:txBody>
                    <a:bodyPr/>
                    <a:lstStyle/>
                    <a:p>
                      <a:r>
                        <a:rPr lang="id-ID" sz="1600" dirty="0" smtClean="0"/>
                        <a:t>Kenaikan GNP</a:t>
                      </a:r>
                      <a:r>
                        <a:rPr lang="id-ID" sz="1600" baseline="0" dirty="0" smtClean="0"/>
                        <a:t> tidak disertai perubahan struktur ekonomi dan perkembangan IPTEK</a:t>
                      </a:r>
                      <a:endParaRPr lang="en-ID" sz="1600" dirty="0"/>
                    </a:p>
                  </a:txBody>
                  <a:tcPr/>
                </a:tc>
              </a:tr>
              <a:tr h="370840">
                <a:tc>
                  <a:txBody>
                    <a:bodyPr/>
                    <a:lstStyle/>
                    <a:p>
                      <a:r>
                        <a:rPr lang="id-ID" sz="1600" dirty="0" smtClean="0"/>
                        <a:t>Kenaikan GNP disertai</a:t>
                      </a:r>
                      <a:r>
                        <a:rPr lang="id-ID" sz="1600" baseline="0" dirty="0" smtClean="0"/>
                        <a:t> peningkatan kesejahteraan masyarakat dan pemerataan distribusi pendapatan</a:t>
                      </a:r>
                      <a:endParaRPr lang="en-ID" sz="1600" dirty="0"/>
                    </a:p>
                  </a:txBody>
                  <a:tcPr/>
                </a:tc>
                <a:tc>
                  <a:txBody>
                    <a:bodyPr/>
                    <a:lstStyle/>
                    <a:p>
                      <a:r>
                        <a:rPr lang="id-ID" sz="1600" dirty="0" smtClean="0"/>
                        <a:t>Kenaikan GNP tidak memperhatikan peningkatan kesejahteraan masyarakat dan pemertaan distribusi pendapatan</a:t>
                      </a:r>
                      <a:endParaRPr lang="en-ID" sz="1600" dirty="0"/>
                    </a:p>
                  </a:txBody>
                  <a:tcPr/>
                </a:tc>
              </a:tr>
              <a:tr h="370840">
                <a:tc>
                  <a:txBody>
                    <a:bodyPr/>
                    <a:lstStyle/>
                    <a:p>
                      <a:r>
                        <a:rPr lang="id-ID" sz="1600" dirty="0" smtClean="0"/>
                        <a:t>Menekankan peningkatan kemakmuran</a:t>
                      </a:r>
                      <a:endParaRPr lang="en-ID" sz="1600" dirty="0"/>
                    </a:p>
                  </a:txBody>
                  <a:tcPr/>
                </a:tc>
                <a:tc>
                  <a:txBody>
                    <a:bodyPr/>
                    <a:lstStyle/>
                    <a:p>
                      <a:r>
                        <a:rPr lang="id-ID" sz="1600" dirty="0" smtClean="0"/>
                        <a:t> Menekankan penigkatan pendapatan perkapita</a:t>
                      </a:r>
                      <a:endParaRPr lang="en-ID" sz="1600" dirty="0"/>
                    </a:p>
                  </a:txBody>
                  <a:tcPr/>
                </a:tc>
              </a:tr>
            </a:tbl>
          </a:graphicData>
        </a:graphic>
      </p:graphicFrame>
    </p:spTree>
    <p:extLst>
      <p:ext uri="{BB962C8B-B14F-4D97-AF65-F5344CB8AC3E}">
        <p14:creationId xmlns:p14="http://schemas.microsoft.com/office/powerpoint/2010/main" val="4039182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260649"/>
            <a:ext cx="8784976" cy="864096"/>
          </a:xfrm>
        </p:spPr>
        <p:txBody>
          <a:bodyPr>
            <a:normAutofit fontScale="90000"/>
          </a:bodyPr>
          <a:lstStyle/>
          <a:p>
            <a:pPr algn="l"/>
            <a:r>
              <a:rPr lang="id-ID" dirty="0" smtClean="0"/>
              <a:t>• </a:t>
            </a:r>
            <a:r>
              <a:rPr lang="id-ID" sz="3100" dirty="0" smtClean="0"/>
              <a:t>Memahami pengertian pendapatan nasional </a:t>
            </a:r>
            <a:r>
              <a:rPr lang="en-ID" dirty="0" smtClean="0"/>
              <a:t/>
            </a:r>
            <a:br>
              <a:rPr lang="en-ID" dirty="0" smtClean="0"/>
            </a:br>
            <a:endParaRPr lang="en-ID" dirty="0"/>
          </a:p>
        </p:txBody>
      </p:sp>
      <p:sp>
        <p:nvSpPr>
          <p:cNvPr id="3" name="Subtitle 2"/>
          <p:cNvSpPr>
            <a:spLocks noGrp="1"/>
          </p:cNvSpPr>
          <p:nvPr>
            <p:ph type="subTitle" idx="1"/>
          </p:nvPr>
        </p:nvSpPr>
        <p:spPr>
          <a:xfrm>
            <a:off x="179512" y="764704"/>
            <a:ext cx="8856984" cy="6093296"/>
          </a:xfrm>
        </p:spPr>
        <p:txBody>
          <a:bodyPr>
            <a:noAutofit/>
          </a:bodyPr>
          <a:lstStyle/>
          <a:p>
            <a:pPr algn="l"/>
            <a:r>
              <a:rPr lang="en-US" sz="2000" dirty="0" err="1"/>
              <a:t>Pendapatan</a:t>
            </a:r>
            <a:r>
              <a:rPr lang="en-US" sz="2000" dirty="0"/>
              <a:t> </a:t>
            </a:r>
            <a:r>
              <a:rPr lang="en-US" sz="2000" dirty="0" err="1"/>
              <a:t>nasional</a:t>
            </a:r>
            <a:r>
              <a:rPr lang="en-US" sz="2000" dirty="0"/>
              <a:t> </a:t>
            </a:r>
            <a:r>
              <a:rPr lang="en-US" sz="2000" dirty="0" err="1"/>
              <a:t>merupakan</a:t>
            </a:r>
            <a:r>
              <a:rPr lang="en-US" sz="2000" dirty="0"/>
              <a:t> </a:t>
            </a:r>
            <a:r>
              <a:rPr lang="en-US" sz="2000" dirty="0" err="1"/>
              <a:t>seluruh</a:t>
            </a:r>
            <a:r>
              <a:rPr lang="en-US" sz="2000" dirty="0"/>
              <a:t> </a:t>
            </a:r>
            <a:r>
              <a:rPr lang="en-US" sz="2000" dirty="0" err="1"/>
              <a:t>pendapatan</a:t>
            </a:r>
            <a:r>
              <a:rPr lang="en-US" sz="2000" dirty="0"/>
              <a:t> yang </a:t>
            </a:r>
            <a:r>
              <a:rPr lang="en-US" sz="2000" dirty="0" err="1"/>
              <a:t>diterima</a:t>
            </a:r>
            <a:r>
              <a:rPr lang="en-US" sz="2000" dirty="0"/>
              <a:t> </a:t>
            </a:r>
            <a:r>
              <a:rPr lang="en-US" sz="2000" dirty="0" err="1"/>
              <a:t>oleh</a:t>
            </a:r>
            <a:r>
              <a:rPr lang="en-US" sz="2000" dirty="0"/>
              <a:t> </a:t>
            </a:r>
            <a:r>
              <a:rPr lang="en-US" sz="2000" dirty="0" err="1"/>
              <a:t>seluruh</a:t>
            </a:r>
            <a:r>
              <a:rPr lang="en-US" sz="2000" dirty="0"/>
              <a:t> </a:t>
            </a:r>
            <a:r>
              <a:rPr lang="en-US" sz="2000" dirty="0" err="1"/>
              <a:t>anggota</a:t>
            </a:r>
            <a:r>
              <a:rPr lang="en-US" sz="2000" dirty="0"/>
              <a:t> </a:t>
            </a:r>
            <a:r>
              <a:rPr lang="en-US" sz="2000" dirty="0" err="1" smtClean="0"/>
              <a:t>masyarakat</a:t>
            </a:r>
            <a:r>
              <a:rPr lang="en-US" sz="2000" dirty="0" smtClean="0"/>
              <a:t> </a:t>
            </a:r>
            <a:r>
              <a:rPr lang="en-US" sz="2000" dirty="0" err="1"/>
              <a:t>atau</a:t>
            </a:r>
            <a:r>
              <a:rPr lang="en-US" sz="2000" dirty="0"/>
              <a:t> </a:t>
            </a:r>
            <a:r>
              <a:rPr lang="en-US" sz="2000" dirty="0" err="1"/>
              <a:t>seluruh</a:t>
            </a:r>
            <a:r>
              <a:rPr lang="en-US" sz="2000" dirty="0"/>
              <a:t> </a:t>
            </a:r>
            <a:r>
              <a:rPr lang="en-US" sz="2000" dirty="0" err="1"/>
              <a:t>rumah</a:t>
            </a:r>
            <a:r>
              <a:rPr lang="en-US" sz="2000" dirty="0"/>
              <a:t> </a:t>
            </a:r>
            <a:r>
              <a:rPr lang="en-US" sz="2000" dirty="0" err="1"/>
              <a:t>tangga</a:t>
            </a:r>
            <a:r>
              <a:rPr lang="en-US" sz="2000" dirty="0"/>
              <a:t> </a:t>
            </a:r>
            <a:r>
              <a:rPr lang="en-US" sz="2000" dirty="0" err="1"/>
              <a:t>keluarga</a:t>
            </a:r>
            <a:r>
              <a:rPr lang="en-US" sz="2000" dirty="0"/>
              <a:t> (RTK) </a:t>
            </a:r>
            <a:r>
              <a:rPr lang="en-US" sz="2000" dirty="0" err="1"/>
              <a:t>dalam</a:t>
            </a:r>
            <a:r>
              <a:rPr lang="en-US" sz="2000" dirty="0"/>
              <a:t> </a:t>
            </a:r>
            <a:r>
              <a:rPr lang="en-US" sz="2000" dirty="0" err="1"/>
              <a:t>suatu</a:t>
            </a:r>
            <a:r>
              <a:rPr lang="en-US" sz="2000" dirty="0"/>
              <a:t> </a:t>
            </a:r>
            <a:r>
              <a:rPr lang="en-US" sz="2000" dirty="0" err="1"/>
              <a:t>negara</a:t>
            </a:r>
            <a:r>
              <a:rPr lang="en-US" sz="2000" dirty="0"/>
              <a:t> </a:t>
            </a:r>
            <a:r>
              <a:rPr lang="en-US" sz="2000" dirty="0" err="1"/>
              <a:t>dengan</a:t>
            </a:r>
            <a:r>
              <a:rPr lang="en-US" sz="2000" dirty="0"/>
              <a:t> </a:t>
            </a:r>
            <a:r>
              <a:rPr lang="en-US" sz="2000" dirty="0" err="1"/>
              <a:t>kurun</a:t>
            </a:r>
            <a:r>
              <a:rPr lang="en-US" sz="2000" dirty="0"/>
              <a:t> </a:t>
            </a:r>
            <a:r>
              <a:rPr lang="en-US" sz="2000" dirty="0" err="1"/>
              <a:t>waktu</a:t>
            </a:r>
            <a:r>
              <a:rPr lang="en-US" sz="2000" dirty="0"/>
              <a:t> </a:t>
            </a:r>
            <a:r>
              <a:rPr lang="en-US" sz="2000" dirty="0" err="1"/>
              <a:t>tertentu</a:t>
            </a:r>
            <a:r>
              <a:rPr lang="en-US" sz="2000" dirty="0"/>
              <a:t>, </a:t>
            </a:r>
            <a:r>
              <a:rPr lang="en-US" sz="2000" dirty="0" err="1"/>
              <a:t>biasanya</a:t>
            </a:r>
            <a:r>
              <a:rPr lang="en-US" sz="2000" dirty="0"/>
              <a:t> </a:t>
            </a:r>
            <a:r>
              <a:rPr lang="en-US" sz="2000" dirty="0" err="1"/>
              <a:t>dalam</a:t>
            </a:r>
            <a:r>
              <a:rPr lang="en-US" sz="2000" dirty="0"/>
              <a:t> </a:t>
            </a:r>
            <a:r>
              <a:rPr lang="en-US" sz="2000" dirty="0" err="1"/>
              <a:t>waktu</a:t>
            </a:r>
            <a:r>
              <a:rPr lang="en-US" sz="2000" dirty="0"/>
              <a:t> </a:t>
            </a:r>
            <a:r>
              <a:rPr lang="en-US" sz="2000" dirty="0" err="1"/>
              <a:t>satu</a:t>
            </a:r>
            <a:r>
              <a:rPr lang="en-US" sz="2000" dirty="0"/>
              <a:t> </a:t>
            </a:r>
            <a:r>
              <a:rPr lang="en-US" sz="2000" dirty="0" err="1"/>
              <a:t>tahun</a:t>
            </a:r>
            <a:r>
              <a:rPr lang="en-US" sz="2000" dirty="0"/>
              <a:t>.</a:t>
            </a:r>
            <a:br>
              <a:rPr lang="en-US" sz="2000" dirty="0"/>
            </a:br>
            <a:r>
              <a:rPr lang="en-US" sz="2000" dirty="0" err="1"/>
              <a:t>Pendapatan</a:t>
            </a:r>
            <a:r>
              <a:rPr lang="en-US" sz="2000" dirty="0"/>
              <a:t> </a:t>
            </a:r>
            <a:r>
              <a:rPr lang="en-US" sz="2000" dirty="0" err="1"/>
              <a:t>nasional</a:t>
            </a:r>
            <a:r>
              <a:rPr lang="en-US" sz="2000" dirty="0"/>
              <a:t> </a:t>
            </a:r>
            <a:r>
              <a:rPr lang="en-US" sz="2000" dirty="0" err="1"/>
              <a:t>dapat</a:t>
            </a:r>
            <a:r>
              <a:rPr lang="en-US" sz="2000" dirty="0"/>
              <a:t> </a:t>
            </a:r>
            <a:r>
              <a:rPr lang="en-US" sz="2000" dirty="0" err="1"/>
              <a:t>juga</a:t>
            </a:r>
            <a:r>
              <a:rPr lang="en-US" sz="2000" dirty="0"/>
              <a:t> </a:t>
            </a:r>
            <a:r>
              <a:rPr lang="en-US" sz="2000" dirty="0" err="1"/>
              <a:t>diartikan</a:t>
            </a:r>
            <a:r>
              <a:rPr lang="en-US" sz="2000" dirty="0"/>
              <a:t> </a:t>
            </a:r>
            <a:r>
              <a:rPr lang="en-US" sz="2000" dirty="0" err="1"/>
              <a:t>sebagai</a:t>
            </a:r>
            <a:r>
              <a:rPr lang="en-US" sz="2000" dirty="0"/>
              <a:t> </a:t>
            </a:r>
            <a:r>
              <a:rPr lang="en-US" sz="2000" dirty="0" err="1"/>
              <a:t>hasil</a:t>
            </a:r>
            <a:r>
              <a:rPr lang="en-US" sz="2000" dirty="0"/>
              <a:t> </a:t>
            </a:r>
            <a:r>
              <a:rPr lang="en-US" sz="2000" dirty="0" err="1"/>
              <a:t>produksi</a:t>
            </a:r>
            <a:r>
              <a:rPr lang="en-US" sz="2000" dirty="0"/>
              <a:t> </a:t>
            </a:r>
            <a:r>
              <a:rPr lang="en-US" sz="2000" dirty="0" err="1"/>
              <a:t>nasional</a:t>
            </a:r>
            <a:r>
              <a:rPr lang="en-US" sz="2000" dirty="0"/>
              <a:t>, yang </a:t>
            </a:r>
            <a:r>
              <a:rPr lang="en-US" sz="2000" dirty="0" err="1"/>
              <a:t>berarti</a:t>
            </a:r>
            <a:r>
              <a:rPr lang="en-US" sz="2000" dirty="0"/>
              <a:t> </a:t>
            </a:r>
            <a:r>
              <a:rPr lang="en-US" sz="2000" dirty="0" err="1"/>
              <a:t>nilai</a:t>
            </a:r>
            <a:r>
              <a:rPr lang="en-US" sz="2000" dirty="0"/>
              <a:t> </a:t>
            </a:r>
            <a:r>
              <a:rPr lang="en-US" sz="2000" dirty="0" err="1"/>
              <a:t>hasil</a:t>
            </a:r>
            <a:r>
              <a:rPr lang="en-US" sz="2000" dirty="0"/>
              <a:t> </a:t>
            </a:r>
            <a:r>
              <a:rPr lang="en-US" sz="2000" dirty="0" err="1"/>
              <a:t>produksi</a:t>
            </a:r>
            <a:r>
              <a:rPr lang="en-US" sz="2000" dirty="0"/>
              <a:t> yang </a:t>
            </a:r>
            <a:r>
              <a:rPr lang="en-US" sz="2000" dirty="0" err="1"/>
              <a:t>dihasilkan</a:t>
            </a:r>
            <a:r>
              <a:rPr lang="en-US" sz="2000" dirty="0"/>
              <a:t> </a:t>
            </a:r>
            <a:r>
              <a:rPr lang="en-US" sz="2000" dirty="0" err="1"/>
              <a:t>oleh</a:t>
            </a:r>
            <a:r>
              <a:rPr lang="en-US" sz="2000" dirty="0"/>
              <a:t> </a:t>
            </a:r>
            <a:r>
              <a:rPr lang="en-US" sz="2000" dirty="0" err="1"/>
              <a:t>seluruh</a:t>
            </a:r>
            <a:r>
              <a:rPr lang="en-US" sz="2000" dirty="0"/>
              <a:t> </a:t>
            </a:r>
            <a:r>
              <a:rPr lang="en-US" sz="2000" dirty="0" err="1"/>
              <a:t>anggota</a:t>
            </a:r>
            <a:r>
              <a:rPr lang="en-US" sz="2000" dirty="0"/>
              <a:t> </a:t>
            </a:r>
            <a:r>
              <a:rPr lang="en-US" sz="2000" dirty="0" err="1"/>
              <a:t>masyarakat</a:t>
            </a:r>
            <a:r>
              <a:rPr lang="en-US" sz="2000" dirty="0"/>
              <a:t> </a:t>
            </a:r>
            <a:r>
              <a:rPr lang="en-US" sz="2000" dirty="0" err="1"/>
              <a:t>suatu</a:t>
            </a:r>
            <a:r>
              <a:rPr lang="en-US" sz="2000" dirty="0"/>
              <a:t> </a:t>
            </a:r>
            <a:r>
              <a:rPr lang="en-US" sz="2000" dirty="0" err="1"/>
              <a:t>negara</a:t>
            </a:r>
            <a:r>
              <a:rPr lang="en-US" sz="2000" dirty="0"/>
              <a:t> </a:t>
            </a:r>
            <a:r>
              <a:rPr lang="en-US" sz="2000" dirty="0" err="1"/>
              <a:t>dalam</a:t>
            </a:r>
            <a:r>
              <a:rPr lang="en-US" sz="2000" dirty="0"/>
              <a:t> </a:t>
            </a:r>
            <a:r>
              <a:rPr lang="en-US" sz="2000" dirty="0" err="1"/>
              <a:t>waktu</a:t>
            </a:r>
            <a:r>
              <a:rPr lang="en-US" sz="2000" dirty="0"/>
              <a:t> </a:t>
            </a:r>
            <a:r>
              <a:rPr lang="en-US" sz="2000" dirty="0" err="1"/>
              <a:t>tertentu</a:t>
            </a:r>
            <a:r>
              <a:rPr lang="en-US" sz="2000" dirty="0"/>
              <a:t>, </a:t>
            </a:r>
            <a:r>
              <a:rPr lang="en-US" sz="2000" dirty="0" err="1"/>
              <a:t>biasanya</a:t>
            </a:r>
            <a:r>
              <a:rPr lang="en-US" sz="2000" dirty="0"/>
              <a:t> </a:t>
            </a:r>
            <a:r>
              <a:rPr lang="en-US" sz="2000" dirty="0" err="1"/>
              <a:t>satu</a:t>
            </a:r>
            <a:r>
              <a:rPr lang="en-US" sz="2000" dirty="0"/>
              <a:t> </a:t>
            </a:r>
            <a:r>
              <a:rPr lang="en-US" sz="2000" dirty="0" err="1"/>
              <a:t>tahun</a:t>
            </a:r>
            <a:r>
              <a:rPr lang="en-US" sz="2000" dirty="0"/>
              <a:t>.</a:t>
            </a:r>
            <a:endParaRPr lang="en-ID" sz="2000" dirty="0"/>
          </a:p>
          <a:p>
            <a:pPr algn="l"/>
            <a:r>
              <a:rPr lang="id-ID" sz="2000" b="1" dirty="0"/>
              <a:t>Menurut Alfred Marshall </a:t>
            </a:r>
            <a:endParaRPr lang="en-ID" sz="2000" dirty="0"/>
          </a:p>
          <a:p>
            <a:pPr algn="l"/>
            <a:r>
              <a:rPr lang="id-ID" sz="2000" dirty="0"/>
              <a:t>“</a:t>
            </a:r>
            <a:r>
              <a:rPr lang="id-ID" sz="2000" i="1" dirty="0"/>
              <a:t>pendapatan nasional adalah tenaga kerja dan modal dari suatu negara yang mengolah sumber alamnya untuk memproduksi sejumlah ‘neto’ komoditi, baik material dan immaterial, termasuk jasa dan sejenisnya</a:t>
            </a:r>
            <a:r>
              <a:rPr lang="id-ID" sz="2000" dirty="0"/>
              <a:t>”</a:t>
            </a:r>
            <a:endParaRPr lang="en-ID" sz="2000" dirty="0"/>
          </a:p>
          <a:p>
            <a:pPr algn="l"/>
            <a:r>
              <a:rPr lang="id-ID" sz="2000" b="1" dirty="0"/>
              <a:t>Menurut Arthur Cecil Pigou </a:t>
            </a:r>
            <a:endParaRPr lang="en-ID" sz="2000" dirty="0"/>
          </a:p>
          <a:p>
            <a:pPr algn="l"/>
            <a:r>
              <a:rPr lang="id-ID" sz="2000" i="1" dirty="0"/>
              <a:t>“pendapatan nasional adalah bagian dari pendapatan obyektif masyarakat, termasuk pendapatan yang berasal dari luar negeri yang dapat diukur dalam uang”</a:t>
            </a:r>
            <a:endParaRPr lang="en-ID" sz="2000" dirty="0"/>
          </a:p>
          <a:p>
            <a:pPr algn="l"/>
            <a:r>
              <a:rPr lang="id-ID" sz="2000" b="1" dirty="0"/>
              <a:t>Menurut Irving Fisher </a:t>
            </a:r>
            <a:endParaRPr lang="en-ID" sz="2000" dirty="0"/>
          </a:p>
          <a:p>
            <a:pPr algn="l"/>
            <a:r>
              <a:rPr lang="id-ID" sz="2000" dirty="0"/>
              <a:t>“</a:t>
            </a:r>
            <a:r>
              <a:rPr lang="id-ID" sz="2000" i="1" dirty="0"/>
              <a:t>pendapatan nasional yang hakiki adalah neto yang langsung dikonsumsi tahun itu juga”</a:t>
            </a:r>
            <a:endParaRPr lang="en-ID" sz="2000" dirty="0"/>
          </a:p>
          <a:p>
            <a:pPr algn="l"/>
            <a:endParaRPr lang="en-ID" sz="2400" dirty="0"/>
          </a:p>
        </p:txBody>
      </p:sp>
    </p:spTree>
    <p:extLst>
      <p:ext uri="{BB962C8B-B14F-4D97-AF65-F5344CB8AC3E}">
        <p14:creationId xmlns:p14="http://schemas.microsoft.com/office/powerpoint/2010/main" val="30133832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3608" y="359898"/>
            <a:ext cx="7992888" cy="764846"/>
          </a:xfrm>
        </p:spPr>
        <p:txBody>
          <a:bodyPr>
            <a:normAutofit fontScale="90000"/>
          </a:bodyPr>
          <a:lstStyle/>
          <a:p>
            <a:pPr lvl="0"/>
            <a:r>
              <a:rPr lang="id-ID" sz="2400" dirty="0"/>
              <a:t>• </a:t>
            </a:r>
            <a:r>
              <a:rPr lang="id-ID" sz="2400" dirty="0" smtClean="0">
                <a:effectLst/>
              </a:rPr>
              <a:t>Memahami </a:t>
            </a:r>
            <a:r>
              <a:rPr lang="id-ID" sz="2400" dirty="0">
                <a:effectLst/>
              </a:rPr>
              <a:t>perencanaan pembangunan ekonomi</a:t>
            </a:r>
            <a:r>
              <a:rPr lang="en-ID" sz="2400" dirty="0">
                <a:effectLst/>
              </a:rPr>
              <a:t/>
            </a:r>
            <a:br>
              <a:rPr lang="en-ID" sz="2400" dirty="0">
                <a:effectLst/>
              </a:rPr>
            </a:br>
            <a:endParaRPr lang="en-ID" sz="2400" dirty="0"/>
          </a:p>
        </p:txBody>
      </p:sp>
      <p:sp>
        <p:nvSpPr>
          <p:cNvPr id="4" name="Subtitle 3"/>
          <p:cNvSpPr>
            <a:spLocks noGrp="1"/>
          </p:cNvSpPr>
          <p:nvPr>
            <p:ph type="subTitle" idx="1"/>
          </p:nvPr>
        </p:nvSpPr>
        <p:spPr>
          <a:xfrm>
            <a:off x="1043608" y="1052736"/>
            <a:ext cx="7992888" cy="5616624"/>
          </a:xfrm>
        </p:spPr>
        <p:txBody>
          <a:bodyPr>
            <a:normAutofit/>
          </a:bodyPr>
          <a:lstStyle/>
          <a:p>
            <a:r>
              <a:rPr lang="id-ID" sz="1800" dirty="0" smtClean="0"/>
              <a:t>1.Pengertian Perencanaan Pembangunan</a:t>
            </a:r>
          </a:p>
          <a:p>
            <a:pPr marL="265113" indent="-238125">
              <a:tabLst>
                <a:tab pos="530225" algn="l"/>
              </a:tabLst>
            </a:pPr>
            <a:r>
              <a:rPr lang="id-ID" sz="1800" dirty="0"/>
              <a:t>	</a:t>
            </a:r>
            <a:r>
              <a:rPr lang="id-ID" sz="1800" dirty="0" smtClean="0"/>
              <a:t>a.	Lionel Robbins mendefiniisikanya sebagai kontrol atau 	penekanan bersama atas kegiatan produksi dan tukar menukar 	pribadi</a:t>
            </a:r>
          </a:p>
          <a:p>
            <a:pPr marL="265113" indent="-238125">
              <a:tabLst>
                <a:tab pos="530225" algn="l"/>
              </a:tabLst>
            </a:pPr>
            <a:r>
              <a:rPr lang="id-ID" sz="1800" dirty="0"/>
              <a:t>	</a:t>
            </a:r>
            <a:r>
              <a:rPr lang="id-ID" sz="1800" dirty="0" smtClean="0"/>
              <a:t>b.	F.A Hayek, perencanaan pembangunan ekonomi adalah arah 	aktivitas produksi oleh sebuah otoritas sentral</a:t>
            </a:r>
          </a:p>
          <a:p>
            <a:pPr marL="265113" indent="-238125">
              <a:tabLst>
                <a:tab pos="530225" algn="l"/>
              </a:tabLst>
            </a:pPr>
            <a:r>
              <a:rPr lang="id-ID" sz="1800" dirty="0"/>
              <a:t>	</a:t>
            </a:r>
            <a:r>
              <a:rPr lang="id-ID" sz="1800" dirty="0" smtClean="0"/>
              <a:t>c. Parah ahli sepakat bahwa perencanaan pembangunan ekonomi 	adalah pengendalian dan pengaturan perekonomian dengan 	sengaja oleh suatu penguasa  pusat untuk mencapai suatu 	sasaran dan tujuan tertentu dalam jangka waktu tertentu</a:t>
            </a:r>
          </a:p>
          <a:p>
            <a:pPr marL="369888" indent="-342900">
              <a:buAutoNum type="arabicPeriod" startAt="2"/>
              <a:tabLst>
                <a:tab pos="530225" algn="l"/>
              </a:tabLst>
            </a:pPr>
            <a:r>
              <a:rPr lang="id-ID" sz="1800" dirty="0" smtClean="0"/>
              <a:t>Syarat keberhasilan suatu perencanaan</a:t>
            </a:r>
          </a:p>
          <a:p>
            <a:pPr marL="265113" indent="-238125">
              <a:tabLst>
                <a:tab pos="530225" algn="l"/>
              </a:tabLst>
            </a:pPr>
            <a:r>
              <a:rPr lang="id-ID" sz="1800" dirty="0" smtClean="0"/>
              <a:t>	a.	Adanya lembaga/badan perencanaan</a:t>
            </a:r>
          </a:p>
          <a:p>
            <a:pPr marL="265113" indent="-238125">
              <a:tabLst>
                <a:tab pos="530225" algn="l"/>
              </a:tabLst>
            </a:pPr>
            <a:r>
              <a:rPr lang="id-ID" sz="1800" dirty="0"/>
              <a:t>	</a:t>
            </a:r>
            <a:r>
              <a:rPr lang="id-ID" sz="1800" dirty="0" smtClean="0"/>
              <a:t>b.	Adanya data statistik</a:t>
            </a:r>
          </a:p>
          <a:p>
            <a:pPr marL="265113" indent="-238125">
              <a:tabLst>
                <a:tab pos="530225" algn="l"/>
              </a:tabLst>
            </a:pPr>
            <a:r>
              <a:rPr lang="id-ID" sz="1800" dirty="0"/>
              <a:t>	</a:t>
            </a:r>
            <a:r>
              <a:rPr lang="id-ID" sz="1800" dirty="0" smtClean="0"/>
              <a:t>c.	Adanya Mobilisasi Sumber Daya</a:t>
            </a:r>
          </a:p>
          <a:p>
            <a:pPr marL="265113" indent="-238125">
              <a:tabLst>
                <a:tab pos="530225" algn="l"/>
              </a:tabLst>
            </a:pPr>
            <a:r>
              <a:rPr lang="id-ID" sz="1800" dirty="0"/>
              <a:t>	</a:t>
            </a:r>
            <a:r>
              <a:rPr lang="id-ID" sz="1800" dirty="0" smtClean="0"/>
              <a:t>d.	Adanya tujuan</a:t>
            </a:r>
          </a:p>
          <a:p>
            <a:pPr marL="265113" indent="-238125">
              <a:tabLst>
                <a:tab pos="530225" algn="l"/>
              </a:tabLst>
            </a:pPr>
            <a:r>
              <a:rPr lang="id-ID" sz="1800" dirty="0"/>
              <a:t>	</a:t>
            </a:r>
            <a:r>
              <a:rPr lang="id-ID" sz="1800" dirty="0" smtClean="0"/>
              <a:t>e.	Adanya penetapan sasaran dan prioritas</a:t>
            </a:r>
          </a:p>
          <a:p>
            <a:pPr marL="265113" indent="-238125">
              <a:tabLst>
                <a:tab pos="530225" algn="l"/>
              </a:tabLst>
            </a:pPr>
            <a:r>
              <a:rPr lang="id-ID" sz="1800" dirty="0"/>
              <a:t>	</a:t>
            </a:r>
            <a:r>
              <a:rPr lang="id-ID" sz="1800" dirty="0" smtClean="0"/>
              <a:t>f.	Adanya keseimbangan dalam perencanaan</a:t>
            </a:r>
            <a:endParaRPr lang="en-ID" sz="1800" dirty="0"/>
          </a:p>
        </p:txBody>
      </p:sp>
    </p:spTree>
    <p:extLst>
      <p:ext uri="{BB962C8B-B14F-4D97-AF65-F5344CB8AC3E}">
        <p14:creationId xmlns:p14="http://schemas.microsoft.com/office/powerpoint/2010/main" val="1985626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43608" y="116632"/>
            <a:ext cx="7992888" cy="1080120"/>
          </a:xfrm>
        </p:spPr>
        <p:txBody>
          <a:bodyPr>
            <a:normAutofit fontScale="90000"/>
          </a:bodyPr>
          <a:lstStyle/>
          <a:p>
            <a:pPr marL="176213" lvl="0" indent="-176213"/>
            <a:r>
              <a:rPr lang="id-ID" sz="2700" dirty="0"/>
              <a:t>• </a:t>
            </a:r>
            <a:r>
              <a:rPr lang="id-ID" sz="2700" dirty="0" smtClean="0">
                <a:effectLst/>
              </a:rPr>
              <a:t>Menyebutkan </a:t>
            </a:r>
            <a:r>
              <a:rPr lang="id-ID" sz="2700" dirty="0">
                <a:effectLst/>
              </a:rPr>
              <a:t>Indikator keberhasilan pembangunan ekonomi</a:t>
            </a:r>
            <a:r>
              <a:rPr lang="en-ID" sz="2400" dirty="0">
                <a:effectLst/>
              </a:rPr>
              <a:t/>
            </a:r>
            <a:br>
              <a:rPr lang="en-ID" sz="2400" dirty="0">
                <a:effectLst/>
              </a:rPr>
            </a:br>
            <a:endParaRPr lang="en-ID" sz="2400" dirty="0"/>
          </a:p>
        </p:txBody>
      </p:sp>
      <p:sp>
        <p:nvSpPr>
          <p:cNvPr id="5" name="Subtitle 4"/>
          <p:cNvSpPr>
            <a:spLocks noGrp="1"/>
          </p:cNvSpPr>
          <p:nvPr>
            <p:ph type="subTitle" idx="1"/>
          </p:nvPr>
        </p:nvSpPr>
        <p:spPr>
          <a:xfrm>
            <a:off x="1043608" y="1268760"/>
            <a:ext cx="7992888" cy="5328592"/>
          </a:xfrm>
        </p:spPr>
        <p:txBody>
          <a:bodyPr/>
          <a:lstStyle/>
          <a:p>
            <a:r>
              <a:rPr lang="id-ID" sz="2400" dirty="0"/>
              <a:t>Indikator Keberhasilan Pembangunan Ekonomi </a:t>
            </a:r>
            <a:endParaRPr lang="en-ID" sz="2400" dirty="0"/>
          </a:p>
          <a:p>
            <a:pPr marL="354013" lvl="0" indent="-327025"/>
            <a:r>
              <a:rPr lang="id-ID" sz="2400" dirty="0" smtClean="0"/>
              <a:t>1.	Indikator </a:t>
            </a:r>
            <a:r>
              <a:rPr lang="id-ID" sz="2400" dirty="0"/>
              <a:t>Non Moneter, antara lain indikator sosial dan indeks kualitas hidup</a:t>
            </a:r>
            <a:endParaRPr lang="en-ID" sz="2400" dirty="0"/>
          </a:p>
          <a:p>
            <a:pPr marL="354013" lvl="0" indent="-327025"/>
            <a:r>
              <a:rPr lang="id-ID" sz="2400" dirty="0" smtClean="0"/>
              <a:t>2.	Indikator </a:t>
            </a:r>
            <a:r>
              <a:rPr lang="id-ID" sz="2400" dirty="0"/>
              <a:t>Moneter, antara lain pendapatan per kapita dan indikator kesejahteraan ekonomi</a:t>
            </a:r>
            <a:endParaRPr lang="en-ID" sz="2400" dirty="0"/>
          </a:p>
          <a:p>
            <a:pPr marL="354013" lvl="0" indent="-327025"/>
            <a:r>
              <a:rPr lang="id-ID" sz="2400" dirty="0" smtClean="0"/>
              <a:t>3.	Indikator </a:t>
            </a:r>
            <a:r>
              <a:rPr lang="id-ID" sz="2400" dirty="0"/>
              <a:t>campuran</a:t>
            </a:r>
            <a:r>
              <a:rPr lang="id-ID" sz="2400" b="1" dirty="0"/>
              <a:t> </a:t>
            </a:r>
            <a:r>
              <a:rPr lang="id-ID" sz="2400" dirty="0"/>
              <a:t>mencakup indikator Susenas Inti dan Indeks Pembangunan Manusia</a:t>
            </a:r>
            <a:endParaRPr lang="en-ID" sz="2400" dirty="0"/>
          </a:p>
          <a:p>
            <a:endParaRPr lang="en-ID" dirty="0"/>
          </a:p>
        </p:txBody>
      </p:sp>
    </p:spTree>
    <p:extLst>
      <p:ext uri="{BB962C8B-B14F-4D97-AF65-F5344CB8AC3E}">
        <p14:creationId xmlns:p14="http://schemas.microsoft.com/office/powerpoint/2010/main" val="1319434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71600" y="116632"/>
            <a:ext cx="7992888" cy="1152128"/>
          </a:xfrm>
        </p:spPr>
        <p:txBody>
          <a:bodyPr>
            <a:noAutofit/>
          </a:bodyPr>
          <a:lstStyle/>
          <a:p>
            <a:pPr marL="176213" indent="-176213"/>
            <a:r>
              <a:rPr lang="id-ID" sz="2400" dirty="0">
                <a:effectLst/>
              </a:rPr>
              <a:t>• Menjelaskan faktor-faktor yang mempengaruhi pembangunan ekonomi</a:t>
            </a:r>
            <a:r>
              <a:rPr lang="en-ID" sz="2400" dirty="0">
                <a:effectLst/>
              </a:rPr>
              <a:t/>
            </a:r>
            <a:br>
              <a:rPr lang="en-ID" sz="2400" dirty="0">
                <a:effectLst/>
              </a:rPr>
            </a:br>
            <a:endParaRPr lang="en-ID" sz="2400" dirty="0"/>
          </a:p>
        </p:txBody>
      </p:sp>
      <p:sp>
        <p:nvSpPr>
          <p:cNvPr id="5" name="Subtitle 4"/>
          <p:cNvSpPr>
            <a:spLocks noGrp="1"/>
          </p:cNvSpPr>
          <p:nvPr>
            <p:ph type="subTitle" idx="1"/>
          </p:nvPr>
        </p:nvSpPr>
        <p:spPr>
          <a:xfrm>
            <a:off x="1043608" y="1850064"/>
            <a:ext cx="7992888" cy="4603272"/>
          </a:xfrm>
        </p:spPr>
        <p:txBody>
          <a:bodyPr/>
          <a:lstStyle/>
          <a:p>
            <a:r>
              <a:rPr lang="id-ID" sz="2400" dirty="0"/>
              <a:t>Faktor-faktor yang dipandang oleh ahli ekonomi sebagai hal-hal yang memengaruhi pembangunan ekonomi adalah:</a:t>
            </a:r>
            <a:endParaRPr lang="en-ID" sz="2400" dirty="0"/>
          </a:p>
          <a:p>
            <a:pPr lvl="0"/>
            <a:r>
              <a:rPr lang="id-ID" sz="2400" dirty="0" smtClean="0"/>
              <a:t>1.Tanah </a:t>
            </a:r>
            <a:r>
              <a:rPr lang="id-ID" sz="2400" dirty="0"/>
              <a:t>dan kekayaan alam</a:t>
            </a:r>
            <a:endParaRPr lang="en-ID" sz="2400" dirty="0"/>
          </a:p>
          <a:p>
            <a:pPr lvl="0"/>
            <a:r>
              <a:rPr lang="id-ID" sz="2400" dirty="0" smtClean="0"/>
              <a:t>2.Kuantitas </a:t>
            </a:r>
            <a:r>
              <a:rPr lang="id-ID" sz="2400" dirty="0"/>
              <a:t>dan kualitas penduduk dan tenaga kerja</a:t>
            </a:r>
            <a:endParaRPr lang="en-ID" sz="2400" dirty="0"/>
          </a:p>
          <a:p>
            <a:pPr lvl="0"/>
            <a:r>
              <a:rPr lang="id-ID" sz="2400" dirty="0" smtClean="0"/>
              <a:t>3.Kepemilikan </a:t>
            </a:r>
            <a:r>
              <a:rPr lang="id-ID" sz="2400" dirty="0"/>
              <a:t>barang modal dan penguasaan teknologi</a:t>
            </a:r>
            <a:endParaRPr lang="en-ID" sz="2400" dirty="0"/>
          </a:p>
          <a:p>
            <a:pPr lvl="0"/>
            <a:r>
              <a:rPr lang="id-ID" sz="2400" dirty="0" smtClean="0"/>
              <a:t>4.Sistem </a:t>
            </a:r>
            <a:r>
              <a:rPr lang="id-ID" sz="2400" dirty="0"/>
              <a:t>sosial dan sikap masyarakat</a:t>
            </a:r>
            <a:endParaRPr lang="en-ID" sz="2400" dirty="0"/>
          </a:p>
          <a:p>
            <a:endParaRPr lang="en-ID" dirty="0"/>
          </a:p>
        </p:txBody>
      </p:sp>
    </p:spTree>
    <p:extLst>
      <p:ext uri="{BB962C8B-B14F-4D97-AF65-F5344CB8AC3E}">
        <p14:creationId xmlns:p14="http://schemas.microsoft.com/office/powerpoint/2010/main" val="3023102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43608" y="116632"/>
            <a:ext cx="7992888" cy="1224136"/>
          </a:xfrm>
        </p:spPr>
        <p:txBody>
          <a:bodyPr>
            <a:normAutofit/>
          </a:bodyPr>
          <a:lstStyle/>
          <a:p>
            <a:pPr marL="176213" lvl="0" indent="-176213"/>
            <a:r>
              <a:rPr lang="id-ID" sz="2400" dirty="0">
                <a:effectLst/>
              </a:rPr>
              <a:t>• </a:t>
            </a:r>
            <a:r>
              <a:rPr lang="id-ID" sz="2400" dirty="0" smtClean="0">
                <a:effectLst/>
              </a:rPr>
              <a:t>Mengidentifikasi </a:t>
            </a:r>
            <a:r>
              <a:rPr lang="id-ID" sz="2400" dirty="0">
                <a:effectLst/>
              </a:rPr>
              <a:t>masalah pembangunan ekonomi di negara berkembang</a:t>
            </a:r>
            <a:r>
              <a:rPr lang="en-ID" sz="2400" dirty="0">
                <a:effectLst/>
              </a:rPr>
              <a:t/>
            </a:r>
            <a:br>
              <a:rPr lang="en-ID" sz="2400" dirty="0">
                <a:effectLst/>
              </a:rPr>
            </a:br>
            <a:endParaRPr lang="en-ID" sz="2400" dirty="0"/>
          </a:p>
        </p:txBody>
      </p:sp>
      <p:sp>
        <p:nvSpPr>
          <p:cNvPr id="5" name="Subtitle 4"/>
          <p:cNvSpPr>
            <a:spLocks noGrp="1"/>
          </p:cNvSpPr>
          <p:nvPr>
            <p:ph type="subTitle" idx="1"/>
          </p:nvPr>
        </p:nvSpPr>
        <p:spPr>
          <a:xfrm>
            <a:off x="1043608" y="1196752"/>
            <a:ext cx="8028384" cy="5544616"/>
          </a:xfrm>
        </p:spPr>
        <p:txBody>
          <a:bodyPr/>
          <a:lstStyle/>
          <a:p>
            <a:r>
              <a:rPr lang="id-ID" sz="2400" b="1" dirty="0"/>
              <a:t>Masalah-masalah Pembangunan Ekonomi di Negara Berkembang</a:t>
            </a:r>
            <a:endParaRPr lang="en-ID" sz="2400" dirty="0"/>
          </a:p>
          <a:p>
            <a:pPr marL="354013" lvl="0" indent="-327025"/>
            <a:r>
              <a:rPr lang="id-ID" sz="2400" dirty="0" smtClean="0"/>
              <a:t>1.	Ketergantungan </a:t>
            </a:r>
            <a:r>
              <a:rPr lang="id-ID" sz="2400" dirty="0"/>
              <a:t>pada sektor pertanian - primer</a:t>
            </a:r>
            <a:endParaRPr lang="en-ID" sz="2400" dirty="0"/>
          </a:p>
          <a:p>
            <a:pPr marL="354013" lvl="0" indent="-327025"/>
            <a:r>
              <a:rPr lang="id-ID" sz="2400" dirty="0" smtClean="0"/>
              <a:t>2.	Rendahnya </a:t>
            </a:r>
            <a:r>
              <a:rPr lang="id-ID" sz="2400" dirty="0"/>
              <a:t>tingkat produktivitas</a:t>
            </a:r>
            <a:endParaRPr lang="en-ID" sz="2400" dirty="0"/>
          </a:p>
          <a:p>
            <a:pPr marL="354013" lvl="0" indent="-327025"/>
            <a:r>
              <a:rPr lang="id-ID" sz="2400" dirty="0" smtClean="0"/>
              <a:t>3.	Ketergantungan </a:t>
            </a:r>
            <a:r>
              <a:rPr lang="id-ID" sz="2400" dirty="0"/>
              <a:t>yang besar dan kerentanan dalam hubungan internasional</a:t>
            </a:r>
            <a:endParaRPr lang="en-ID" sz="2400" dirty="0"/>
          </a:p>
          <a:p>
            <a:pPr marL="354013" lvl="0" indent="-327025"/>
            <a:r>
              <a:rPr lang="id-ID" sz="2400" dirty="0" smtClean="0"/>
              <a:t>4.	Pasar </a:t>
            </a:r>
            <a:r>
              <a:rPr lang="id-ID" sz="2400" dirty="0"/>
              <a:t>dan informasi yang tidak sempurna</a:t>
            </a:r>
            <a:endParaRPr lang="en-ID" sz="2400" dirty="0"/>
          </a:p>
          <a:p>
            <a:pPr marL="354013" lvl="0" indent="-327025"/>
            <a:r>
              <a:rPr lang="id-ID" sz="2400" dirty="0" smtClean="0"/>
              <a:t>5.	Tingginya </a:t>
            </a:r>
            <a:r>
              <a:rPr lang="id-ID" sz="2400" dirty="0"/>
              <a:t>tingkat pengangguran</a:t>
            </a:r>
            <a:endParaRPr lang="en-ID" sz="2400" dirty="0"/>
          </a:p>
          <a:p>
            <a:pPr marL="354013" lvl="0" indent="-327025"/>
            <a:r>
              <a:rPr lang="id-ID" sz="2400" dirty="0" smtClean="0"/>
              <a:t>6.	Rendahnya </a:t>
            </a:r>
            <a:r>
              <a:rPr lang="id-ID" sz="2400" dirty="0"/>
              <a:t>tingkat kehidupan</a:t>
            </a:r>
            <a:endParaRPr lang="en-ID" sz="2400" dirty="0"/>
          </a:p>
          <a:p>
            <a:pPr marL="354013" lvl="0" indent="-327025"/>
            <a:r>
              <a:rPr lang="id-ID" sz="2400" dirty="0" smtClean="0"/>
              <a:t>7.	Tingginya </a:t>
            </a:r>
            <a:r>
              <a:rPr lang="id-ID" sz="2400" dirty="0"/>
              <a:t>pertambahan penduduk</a:t>
            </a:r>
            <a:endParaRPr lang="en-ID" sz="2400" dirty="0"/>
          </a:p>
          <a:p>
            <a:endParaRPr lang="en-ID" dirty="0"/>
          </a:p>
        </p:txBody>
      </p:sp>
    </p:spTree>
    <p:extLst>
      <p:ext uri="{BB962C8B-B14F-4D97-AF65-F5344CB8AC3E}">
        <p14:creationId xmlns:p14="http://schemas.microsoft.com/office/powerpoint/2010/main" val="3097889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43608" y="359898"/>
            <a:ext cx="7992888" cy="1052878"/>
          </a:xfrm>
        </p:spPr>
        <p:txBody>
          <a:bodyPr>
            <a:normAutofit fontScale="90000"/>
          </a:bodyPr>
          <a:lstStyle/>
          <a:p>
            <a:pPr marL="176213" lvl="0" indent="-176213"/>
            <a:r>
              <a:rPr lang="id-ID" sz="2400" dirty="0">
                <a:effectLst/>
              </a:rPr>
              <a:t>• </a:t>
            </a:r>
            <a:r>
              <a:rPr lang="id-ID" sz="2400" dirty="0" smtClean="0">
                <a:effectLst/>
              </a:rPr>
              <a:t>Menjelaskan </a:t>
            </a:r>
            <a:r>
              <a:rPr lang="id-ID" sz="2400" dirty="0">
                <a:effectLst/>
              </a:rPr>
              <a:t>kebijakan dan stategi pembangunan ekonomi</a:t>
            </a:r>
            <a:r>
              <a:rPr lang="en-ID" sz="2400" dirty="0">
                <a:effectLst/>
              </a:rPr>
              <a:t/>
            </a:r>
            <a:br>
              <a:rPr lang="en-ID" sz="2400" dirty="0">
                <a:effectLst/>
              </a:rPr>
            </a:br>
            <a:endParaRPr lang="en-ID" sz="2400" dirty="0"/>
          </a:p>
        </p:txBody>
      </p:sp>
      <p:sp>
        <p:nvSpPr>
          <p:cNvPr id="5" name="Subtitle 4"/>
          <p:cNvSpPr>
            <a:spLocks noGrp="1"/>
          </p:cNvSpPr>
          <p:nvPr>
            <p:ph type="subTitle" idx="1"/>
          </p:nvPr>
        </p:nvSpPr>
        <p:spPr>
          <a:xfrm>
            <a:off x="1043608" y="1268760"/>
            <a:ext cx="7920880" cy="5400600"/>
          </a:xfrm>
        </p:spPr>
        <p:txBody>
          <a:bodyPr>
            <a:normAutofit fontScale="85000" lnSpcReduction="10000"/>
          </a:bodyPr>
          <a:lstStyle/>
          <a:p>
            <a:pPr lvl="0"/>
            <a:r>
              <a:rPr lang="id-ID" b="1" dirty="0" smtClean="0"/>
              <a:t>Misi </a:t>
            </a:r>
            <a:r>
              <a:rPr lang="id-ID" b="1" dirty="0"/>
              <a:t>pembangunan nasional adalah </a:t>
            </a:r>
            <a:endParaRPr lang="en-ID" dirty="0"/>
          </a:p>
          <a:p>
            <a:pPr marL="354013" lvl="0" indent="-327025"/>
            <a:r>
              <a:rPr lang="id-ID" dirty="0" smtClean="0"/>
              <a:t>1.	Mewujudkan </a:t>
            </a:r>
            <a:r>
              <a:rPr lang="id-ID" dirty="0"/>
              <a:t>masyarakat berakhlak mulia, bermoral, beretika, berbudaya, dan beradab berdasarkan falsafah Pancasila</a:t>
            </a:r>
            <a:endParaRPr lang="en-ID" dirty="0"/>
          </a:p>
          <a:p>
            <a:pPr marL="354013" lvl="0" indent="-327025"/>
            <a:r>
              <a:rPr lang="id-ID" dirty="0" smtClean="0"/>
              <a:t>2.	Mewujudkan </a:t>
            </a:r>
            <a:r>
              <a:rPr lang="id-ID" dirty="0"/>
              <a:t>bangsa yang berdaya saing</a:t>
            </a:r>
            <a:endParaRPr lang="en-ID" dirty="0"/>
          </a:p>
          <a:p>
            <a:pPr marL="354013" lvl="0" indent="-327025"/>
            <a:r>
              <a:rPr lang="id-ID" dirty="0" smtClean="0"/>
              <a:t>3.	Mewujudkan </a:t>
            </a:r>
            <a:r>
              <a:rPr lang="id-ID" dirty="0"/>
              <a:t>masyarakat demokratis berlandaskan hukum</a:t>
            </a:r>
            <a:endParaRPr lang="en-ID" dirty="0"/>
          </a:p>
          <a:p>
            <a:pPr marL="354013" lvl="0" indent="-327025"/>
            <a:r>
              <a:rPr lang="id-ID" dirty="0" smtClean="0"/>
              <a:t>4.	Mewujudkan </a:t>
            </a:r>
            <a:r>
              <a:rPr lang="id-ID" dirty="0"/>
              <a:t>Indonesia aman, damai, dan bersatu</a:t>
            </a:r>
            <a:endParaRPr lang="en-ID" dirty="0"/>
          </a:p>
          <a:p>
            <a:pPr marL="354013" lvl="0" indent="-327025"/>
            <a:r>
              <a:rPr lang="id-ID" dirty="0" smtClean="0"/>
              <a:t>5.	Mewujudkan </a:t>
            </a:r>
            <a:r>
              <a:rPr lang="id-ID" dirty="0"/>
              <a:t>pemerataan pembangunan dan berkeadilan</a:t>
            </a:r>
            <a:endParaRPr lang="en-ID" dirty="0"/>
          </a:p>
          <a:p>
            <a:pPr marL="354013" lvl="0" indent="-327025"/>
            <a:r>
              <a:rPr lang="id-ID" dirty="0" smtClean="0"/>
              <a:t>6.	</a:t>
            </a:r>
            <a:r>
              <a:rPr lang="it-IT" dirty="0" smtClean="0"/>
              <a:t>Mewujudkan </a:t>
            </a:r>
            <a:r>
              <a:rPr lang="it-IT" dirty="0"/>
              <a:t>Indonesia asri dan lestari </a:t>
            </a:r>
            <a:endParaRPr lang="en-ID" dirty="0"/>
          </a:p>
          <a:p>
            <a:pPr marL="354013" lvl="0" indent="-327025"/>
            <a:r>
              <a:rPr lang="id-ID" dirty="0" smtClean="0"/>
              <a:t>7.	Mewujudkan </a:t>
            </a:r>
            <a:r>
              <a:rPr lang="id-ID" dirty="0"/>
              <a:t>Indonesia menjadi negara kepulauan yang mandiri, maju, kuat, dan berbasiskan kepentingan nasional</a:t>
            </a:r>
            <a:endParaRPr lang="en-ID" dirty="0"/>
          </a:p>
          <a:p>
            <a:pPr marL="354013" lvl="0" indent="-327025"/>
            <a:r>
              <a:rPr lang="id-ID" dirty="0" smtClean="0"/>
              <a:t>8.	Mewujudkan </a:t>
            </a:r>
            <a:r>
              <a:rPr lang="id-ID" dirty="0"/>
              <a:t>Indonesia</a:t>
            </a:r>
            <a:r>
              <a:rPr lang="id-ID" b="1" dirty="0"/>
              <a:t> </a:t>
            </a:r>
            <a:r>
              <a:rPr lang="id-ID" dirty="0"/>
              <a:t>berperan penting dalam pergaulan dunia internasional</a:t>
            </a:r>
            <a:endParaRPr lang="en-ID" dirty="0"/>
          </a:p>
          <a:p>
            <a:r>
              <a:rPr lang="en-US" b="1" dirty="0"/>
              <a:t> </a:t>
            </a:r>
            <a:endParaRPr lang="en-ID" dirty="0"/>
          </a:p>
          <a:p>
            <a:endParaRPr lang="en-ID" dirty="0"/>
          </a:p>
        </p:txBody>
      </p:sp>
    </p:spTree>
    <p:extLst>
      <p:ext uri="{BB962C8B-B14F-4D97-AF65-F5344CB8AC3E}">
        <p14:creationId xmlns:p14="http://schemas.microsoft.com/office/powerpoint/2010/main" val="1224489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608" y="274320"/>
            <a:ext cx="7498080" cy="6395040"/>
          </a:xfrm>
        </p:spPr>
        <p:txBody>
          <a:bodyPr>
            <a:normAutofit fontScale="90000"/>
          </a:bodyPr>
          <a:lstStyle/>
          <a:p>
            <a:pPr lvl="0">
              <a:tabLst>
                <a:tab pos="354013" algn="l"/>
              </a:tabLst>
            </a:pPr>
            <a:r>
              <a:rPr lang="id-ID" sz="1800" b="1" dirty="0"/>
              <a:t>Strategi untuk melaksanakan visi dan misi tersebut dijabarkan secara bertahap dalam periode lima tahunan atau RPJM (Rencana Pembangunan Jangka Menengah</a:t>
            </a:r>
            <a:r>
              <a:rPr lang="en-ID" sz="1800" dirty="0"/>
              <a:t/>
            </a:r>
            <a:br>
              <a:rPr lang="en-ID" sz="1800" dirty="0"/>
            </a:br>
            <a:r>
              <a:rPr lang="en-US" sz="1800" dirty="0"/>
              <a:t>1).	RPJM ke-1 ( 2002 </a:t>
            </a:r>
            <a:r>
              <a:rPr lang="en-US" sz="1800" dirty="0" err="1"/>
              <a:t>s.d</a:t>
            </a:r>
            <a:r>
              <a:rPr lang="en-US" sz="1800" dirty="0"/>
              <a:t> 2009), </a:t>
            </a:r>
            <a:r>
              <a:rPr lang="en-US" sz="1800" dirty="0" err="1"/>
              <a:t>diarahkan</a:t>
            </a:r>
            <a:r>
              <a:rPr lang="en-US" sz="1800" dirty="0"/>
              <a:t>  </a:t>
            </a:r>
            <a:r>
              <a:rPr lang="en-US" sz="1800" dirty="0" err="1"/>
              <a:t>pada</a:t>
            </a:r>
            <a:r>
              <a:rPr lang="en-US" sz="1800" dirty="0"/>
              <a:t> </a:t>
            </a:r>
            <a:r>
              <a:rPr lang="en-US" sz="1800" dirty="0" err="1"/>
              <a:t>penataan</a:t>
            </a:r>
            <a:r>
              <a:rPr lang="en-US" sz="1800" dirty="0"/>
              <a:t> </a:t>
            </a:r>
            <a:r>
              <a:rPr lang="en-US" sz="1800" dirty="0" err="1"/>
              <a:t>kembali</a:t>
            </a:r>
            <a:r>
              <a:rPr lang="en-US" sz="1800" dirty="0"/>
              <a:t> </a:t>
            </a:r>
            <a:r>
              <a:rPr lang="en-US" sz="1800" dirty="0" err="1"/>
              <a:t>dan</a:t>
            </a:r>
            <a:r>
              <a:rPr lang="en-US" sz="1800" dirty="0"/>
              <a:t> </a:t>
            </a:r>
            <a:r>
              <a:rPr lang="id-ID" sz="1800" dirty="0" smtClean="0"/>
              <a:t>		</a:t>
            </a:r>
            <a:r>
              <a:rPr lang="en-US" sz="1800" dirty="0" err="1" smtClean="0"/>
              <a:t>membangun</a:t>
            </a:r>
            <a:r>
              <a:rPr lang="en-US" sz="1800" dirty="0" smtClean="0"/>
              <a:t> </a:t>
            </a:r>
            <a:r>
              <a:rPr lang="en-US" sz="1800" dirty="0"/>
              <a:t>Indonesia  di </a:t>
            </a:r>
            <a:r>
              <a:rPr lang="en-US" sz="1800" dirty="0" err="1"/>
              <a:t>segala</a:t>
            </a:r>
            <a:r>
              <a:rPr lang="en-US" sz="1800" dirty="0"/>
              <a:t> </a:t>
            </a:r>
            <a:r>
              <a:rPr lang="en-US" sz="1800" dirty="0" err="1"/>
              <a:t>bidang</a:t>
            </a:r>
            <a:r>
              <a:rPr lang="en-US" sz="1800" dirty="0"/>
              <a:t> </a:t>
            </a:r>
            <a:r>
              <a:rPr lang="en-US" sz="1800" dirty="0" err="1"/>
              <a:t>dengan</a:t>
            </a:r>
            <a:r>
              <a:rPr lang="en-US" sz="1800" dirty="0"/>
              <a:t> </a:t>
            </a:r>
            <a:r>
              <a:rPr lang="en-US" sz="1800" dirty="0" err="1"/>
              <a:t>tujuan</a:t>
            </a:r>
            <a:r>
              <a:rPr lang="en-US" sz="1800" dirty="0"/>
              <a:t> </a:t>
            </a:r>
            <a:r>
              <a:rPr lang="en-US" sz="1800" dirty="0" err="1"/>
              <a:t>menciptakan</a:t>
            </a:r>
            <a:r>
              <a:rPr lang="en-US" sz="1800" dirty="0"/>
              <a:t> </a:t>
            </a:r>
            <a:r>
              <a:rPr lang="id-ID" sz="1800" dirty="0" smtClean="0"/>
              <a:t>	</a:t>
            </a:r>
            <a:r>
              <a:rPr lang="en-US" sz="1800" dirty="0" smtClean="0"/>
              <a:t>Indonesia </a:t>
            </a:r>
            <a:r>
              <a:rPr lang="en-US" sz="1800" dirty="0"/>
              <a:t>yang </a:t>
            </a:r>
            <a:r>
              <a:rPr lang="en-US" sz="1800" dirty="0" err="1"/>
              <a:t>aman</a:t>
            </a:r>
            <a:r>
              <a:rPr lang="en-US" sz="1800" dirty="0"/>
              <a:t> </a:t>
            </a:r>
            <a:r>
              <a:rPr lang="en-US" sz="1800" dirty="0" err="1"/>
              <a:t>dan</a:t>
            </a:r>
            <a:r>
              <a:rPr lang="en-US" sz="1800" dirty="0"/>
              <a:t> </a:t>
            </a:r>
            <a:r>
              <a:rPr lang="en-US" sz="1800" dirty="0" err="1"/>
              <a:t>damai</a:t>
            </a:r>
            <a:r>
              <a:rPr lang="en-US" sz="1800" dirty="0"/>
              <a:t>, </a:t>
            </a:r>
            <a:r>
              <a:rPr lang="en-US" sz="1800" dirty="0" err="1"/>
              <a:t>adil</a:t>
            </a:r>
            <a:r>
              <a:rPr lang="en-US" sz="1800" dirty="0"/>
              <a:t> </a:t>
            </a:r>
            <a:r>
              <a:rPr lang="en-US" sz="1800" dirty="0" err="1"/>
              <a:t>dan</a:t>
            </a:r>
            <a:r>
              <a:rPr lang="en-US" sz="1800" dirty="0"/>
              <a:t> </a:t>
            </a:r>
            <a:r>
              <a:rPr lang="en-US" sz="1800" dirty="0" err="1"/>
              <a:t>demokrasi</a:t>
            </a:r>
            <a:r>
              <a:rPr lang="en-US" sz="1800" dirty="0"/>
              <a:t>, </a:t>
            </a:r>
            <a:r>
              <a:rPr lang="en-US" sz="1800" dirty="0" err="1"/>
              <a:t>serta</a:t>
            </a:r>
            <a:r>
              <a:rPr lang="en-US" sz="1800" dirty="0"/>
              <a:t> </a:t>
            </a:r>
            <a:r>
              <a:rPr lang="en-US" sz="1800" dirty="0" err="1"/>
              <a:t>timgkat</a:t>
            </a:r>
            <a:r>
              <a:rPr lang="en-US" sz="1800" dirty="0"/>
              <a:t> </a:t>
            </a:r>
            <a:r>
              <a:rPr lang="id-ID" sz="1800" dirty="0" smtClean="0"/>
              <a:t>	</a:t>
            </a:r>
            <a:r>
              <a:rPr lang="en-US" sz="1800" dirty="0" err="1" smtClean="0"/>
              <a:t>kesejahteraan</a:t>
            </a:r>
            <a:r>
              <a:rPr lang="en-US" sz="1800" dirty="0" smtClean="0"/>
              <a:t> </a:t>
            </a:r>
            <a:r>
              <a:rPr lang="en-US" sz="1800" dirty="0" err="1"/>
              <a:t>rakyat</a:t>
            </a:r>
            <a:r>
              <a:rPr lang="en-US" sz="1800" dirty="0"/>
              <a:t> yang </a:t>
            </a:r>
            <a:r>
              <a:rPr lang="en-US" sz="1800" dirty="0" err="1"/>
              <a:t>semakin</a:t>
            </a:r>
            <a:r>
              <a:rPr lang="en-US" sz="1800" dirty="0"/>
              <a:t> </a:t>
            </a:r>
            <a:r>
              <a:rPr lang="en-US" sz="1800" dirty="0" err="1"/>
              <a:t>meningkat</a:t>
            </a:r>
            <a:r>
              <a:rPr lang="en-US" sz="1800" dirty="0"/>
              <a:t>.</a:t>
            </a:r>
            <a:r>
              <a:rPr lang="en-ID" sz="1800" dirty="0"/>
              <a:t/>
            </a:r>
            <a:br>
              <a:rPr lang="en-ID" sz="1800" dirty="0"/>
            </a:br>
            <a:r>
              <a:rPr lang="en-US" sz="1800" dirty="0"/>
              <a:t>2).	RPJM ke-2 (20010 </a:t>
            </a:r>
            <a:r>
              <a:rPr lang="en-US" sz="1800" dirty="0" err="1"/>
              <a:t>s.d</a:t>
            </a:r>
            <a:r>
              <a:rPr lang="en-US" sz="1800" dirty="0"/>
              <a:t> 2014), </a:t>
            </a:r>
            <a:r>
              <a:rPr lang="en-US" sz="1800" dirty="0" err="1"/>
              <a:t>ditujukan</a:t>
            </a:r>
            <a:r>
              <a:rPr lang="en-US" sz="1800" dirty="0"/>
              <a:t> </a:t>
            </a:r>
            <a:r>
              <a:rPr lang="en-US" sz="1800" dirty="0" err="1"/>
              <a:t>pada</a:t>
            </a:r>
            <a:r>
              <a:rPr lang="en-US" sz="1800" dirty="0"/>
              <a:t> </a:t>
            </a:r>
            <a:r>
              <a:rPr lang="en-US" sz="1800" dirty="0" err="1"/>
              <a:t>pemantapan</a:t>
            </a:r>
            <a:r>
              <a:rPr lang="en-US" sz="1800" dirty="0"/>
              <a:t> </a:t>
            </a:r>
            <a:r>
              <a:rPr lang="en-US" sz="1800" dirty="0" err="1"/>
              <a:t>penataan</a:t>
            </a:r>
            <a:r>
              <a:rPr lang="en-US" sz="1800" dirty="0"/>
              <a:t> </a:t>
            </a:r>
            <a:r>
              <a:rPr lang="en-US" sz="1800" dirty="0" err="1"/>
              <a:t>kembali</a:t>
            </a:r>
            <a:r>
              <a:rPr lang="en-US" sz="1800" dirty="0"/>
              <a:t> </a:t>
            </a:r>
            <a:r>
              <a:rPr lang="id-ID" sz="1800" dirty="0" smtClean="0"/>
              <a:t>	</a:t>
            </a:r>
            <a:r>
              <a:rPr lang="en-US" sz="1800" dirty="0" smtClean="0"/>
              <a:t>Indonesia </a:t>
            </a:r>
            <a:r>
              <a:rPr lang="en-US" sz="1800" dirty="0"/>
              <a:t>di </a:t>
            </a:r>
            <a:r>
              <a:rPr lang="en-US" sz="1800" dirty="0" err="1"/>
              <a:t>segala</a:t>
            </a:r>
            <a:r>
              <a:rPr lang="en-US" sz="1800" dirty="0"/>
              <a:t> </a:t>
            </a:r>
            <a:r>
              <a:rPr lang="en-US" sz="1800" dirty="0" err="1"/>
              <a:t>bidang</a:t>
            </a:r>
            <a:r>
              <a:rPr lang="en-US" sz="1800" dirty="0"/>
              <a:t> yang </a:t>
            </a:r>
            <a:r>
              <a:rPr lang="en-US" sz="1800" dirty="0" err="1"/>
              <a:t>menekankan</a:t>
            </a:r>
            <a:r>
              <a:rPr lang="en-US" sz="1800" dirty="0"/>
              <a:t> </a:t>
            </a:r>
            <a:r>
              <a:rPr lang="en-US" sz="1800" dirty="0" err="1"/>
              <a:t>pada</a:t>
            </a:r>
            <a:r>
              <a:rPr lang="en-US" sz="1800" dirty="0"/>
              <a:t> </a:t>
            </a:r>
            <a:r>
              <a:rPr lang="en-US" sz="1800" dirty="0" err="1"/>
              <a:t>upaya</a:t>
            </a:r>
            <a:r>
              <a:rPr lang="en-US" sz="1800" dirty="0"/>
              <a:t> </a:t>
            </a:r>
            <a:r>
              <a:rPr lang="en-US" sz="1800" dirty="0" err="1"/>
              <a:t>peningkatan</a:t>
            </a:r>
            <a:r>
              <a:rPr lang="en-US" sz="1800" dirty="0"/>
              <a:t> </a:t>
            </a:r>
            <a:r>
              <a:rPr lang="id-ID" sz="1800" dirty="0" smtClean="0"/>
              <a:t>	</a:t>
            </a:r>
            <a:r>
              <a:rPr lang="en-US" sz="1800" dirty="0" err="1" smtClean="0"/>
              <a:t>kualitas</a:t>
            </a:r>
            <a:r>
              <a:rPr lang="en-US" sz="1800" dirty="0" smtClean="0"/>
              <a:t> </a:t>
            </a:r>
            <a:r>
              <a:rPr lang="en-US" sz="1800" dirty="0" err="1"/>
              <a:t>sumber</a:t>
            </a:r>
            <a:r>
              <a:rPr lang="en-US" sz="1800" dirty="0"/>
              <a:t> </a:t>
            </a:r>
            <a:r>
              <a:rPr lang="en-US" sz="1800" dirty="0" err="1"/>
              <a:t>daya</a:t>
            </a:r>
            <a:r>
              <a:rPr lang="en-US" sz="1800" dirty="0"/>
              <a:t> </a:t>
            </a:r>
            <a:r>
              <a:rPr lang="en-US" sz="1800" dirty="0" err="1"/>
              <a:t>manusia</a:t>
            </a:r>
            <a:r>
              <a:rPr lang="en-US" sz="1800" dirty="0"/>
              <a:t> </a:t>
            </a:r>
            <a:r>
              <a:rPr lang="en-US" sz="1800" dirty="0" err="1"/>
              <a:t>termasuk</a:t>
            </a:r>
            <a:r>
              <a:rPr lang="en-US" sz="1800" dirty="0"/>
              <a:t> </a:t>
            </a:r>
            <a:r>
              <a:rPr lang="en-US" sz="1800" dirty="0" err="1"/>
              <a:t>pengembangan</a:t>
            </a:r>
            <a:r>
              <a:rPr lang="en-US" sz="1800" dirty="0"/>
              <a:t> </a:t>
            </a:r>
            <a:r>
              <a:rPr lang="en-US" sz="1800" dirty="0" err="1"/>
              <a:t>kemampuan</a:t>
            </a:r>
            <a:r>
              <a:rPr lang="en-US" sz="1800" dirty="0"/>
              <a:t> </a:t>
            </a:r>
            <a:r>
              <a:rPr lang="en-US" sz="1800" dirty="0" err="1"/>
              <a:t>iptek</a:t>
            </a:r>
            <a:r>
              <a:rPr lang="en-US" sz="1800" dirty="0"/>
              <a:t>, </a:t>
            </a:r>
            <a:r>
              <a:rPr lang="id-ID" sz="1800" dirty="0" smtClean="0"/>
              <a:t>	</a:t>
            </a:r>
            <a:r>
              <a:rPr lang="en-US" sz="1800" dirty="0" err="1" smtClean="0"/>
              <a:t>serta</a:t>
            </a:r>
            <a:r>
              <a:rPr lang="en-US" sz="1800" dirty="0" smtClean="0"/>
              <a:t> </a:t>
            </a:r>
            <a:r>
              <a:rPr lang="en-US" sz="1800" dirty="0" err="1"/>
              <a:t>penguatan</a:t>
            </a:r>
            <a:r>
              <a:rPr lang="en-US" sz="1800" dirty="0"/>
              <a:t> </a:t>
            </a:r>
            <a:r>
              <a:rPr lang="en-US" sz="1800" dirty="0" err="1"/>
              <a:t>daya</a:t>
            </a:r>
            <a:r>
              <a:rPr lang="en-US" sz="1800" dirty="0"/>
              <a:t> </a:t>
            </a:r>
            <a:r>
              <a:rPr lang="en-US" sz="1800" dirty="0" err="1"/>
              <a:t>saing</a:t>
            </a:r>
            <a:r>
              <a:rPr lang="en-US" sz="1800" dirty="0"/>
              <a:t> </a:t>
            </a:r>
            <a:r>
              <a:rPr lang="en-US" sz="1800" dirty="0" err="1"/>
              <a:t>perekonomian</a:t>
            </a:r>
            <a:r>
              <a:rPr lang="en-US" sz="1800" dirty="0"/>
              <a:t>.</a:t>
            </a:r>
            <a:r>
              <a:rPr lang="en-ID" sz="1800" dirty="0"/>
              <a:t/>
            </a:r>
            <a:br>
              <a:rPr lang="en-ID" sz="1800" dirty="0"/>
            </a:br>
            <a:r>
              <a:rPr lang="en-US" sz="1800" dirty="0"/>
              <a:t>3).	RPJM ke-3 (2015 </a:t>
            </a:r>
            <a:r>
              <a:rPr lang="en-US" sz="1800" dirty="0" err="1"/>
              <a:t>s.d</a:t>
            </a:r>
            <a:r>
              <a:rPr lang="en-US" sz="1800" dirty="0"/>
              <a:t> 2019), </a:t>
            </a:r>
            <a:r>
              <a:rPr lang="en-US" sz="1800" dirty="0" err="1"/>
              <a:t>ditujukan</a:t>
            </a:r>
            <a:r>
              <a:rPr lang="en-US" sz="1800" dirty="0"/>
              <a:t> </a:t>
            </a:r>
            <a:r>
              <a:rPr lang="en-US" sz="1800" dirty="0" err="1"/>
              <a:t>pada</a:t>
            </a:r>
            <a:r>
              <a:rPr lang="en-US" sz="1800" dirty="0"/>
              <a:t> </a:t>
            </a:r>
            <a:r>
              <a:rPr lang="en-US" sz="1800" dirty="0" err="1"/>
              <a:t>pemantapan</a:t>
            </a:r>
            <a:r>
              <a:rPr lang="en-US" sz="1800" dirty="0"/>
              <a:t> </a:t>
            </a:r>
            <a:r>
              <a:rPr lang="en-US" sz="1800" dirty="0" err="1"/>
              <a:t>pembangunan</a:t>
            </a:r>
            <a:r>
              <a:rPr lang="en-US" sz="1800" dirty="0"/>
              <a:t> </a:t>
            </a:r>
            <a:r>
              <a:rPr lang="id-ID" sz="1800" dirty="0" smtClean="0"/>
              <a:t>	</a:t>
            </a:r>
            <a:r>
              <a:rPr lang="en-US" sz="1800" dirty="0" err="1" smtClean="0"/>
              <a:t>secara</a:t>
            </a:r>
            <a:r>
              <a:rPr lang="en-US" sz="1800" dirty="0" smtClean="0"/>
              <a:t> </a:t>
            </a:r>
            <a:r>
              <a:rPr lang="en-US" sz="1800" dirty="0" err="1"/>
              <a:t>menyeluruh</a:t>
            </a:r>
            <a:r>
              <a:rPr lang="en-US" sz="1800" dirty="0"/>
              <a:t> di </a:t>
            </a:r>
            <a:r>
              <a:rPr lang="en-US" sz="1800" dirty="0" err="1"/>
              <a:t>berbagai</a:t>
            </a:r>
            <a:r>
              <a:rPr lang="en-US" sz="1800" dirty="0"/>
              <a:t> </a:t>
            </a:r>
            <a:r>
              <a:rPr lang="en-US" sz="1800" dirty="0" err="1"/>
              <a:t>bidang</a:t>
            </a:r>
            <a:r>
              <a:rPr lang="en-US" sz="1800" dirty="0"/>
              <a:t> </a:t>
            </a:r>
            <a:r>
              <a:rPr lang="en-US" sz="1800" dirty="0" err="1"/>
              <a:t>dengan</a:t>
            </a:r>
            <a:r>
              <a:rPr lang="en-US" sz="1800" dirty="0"/>
              <a:t> </a:t>
            </a:r>
            <a:r>
              <a:rPr lang="en-US" sz="1800" dirty="0" err="1"/>
              <a:t>menekankan</a:t>
            </a:r>
            <a:r>
              <a:rPr lang="en-US" sz="1800" dirty="0"/>
              <a:t> </a:t>
            </a:r>
            <a:r>
              <a:rPr lang="en-US" sz="1800" dirty="0" err="1"/>
              <a:t>pencapaian</a:t>
            </a:r>
            <a:r>
              <a:rPr lang="en-US" sz="1800" dirty="0"/>
              <a:t> </a:t>
            </a:r>
            <a:r>
              <a:rPr lang="id-ID" sz="1800" dirty="0" smtClean="0"/>
              <a:t>	</a:t>
            </a:r>
            <a:r>
              <a:rPr lang="en-US" sz="1800" dirty="0" err="1" smtClean="0"/>
              <a:t>daya</a:t>
            </a:r>
            <a:r>
              <a:rPr lang="en-US" sz="1800" dirty="0" smtClean="0"/>
              <a:t> </a:t>
            </a:r>
            <a:r>
              <a:rPr lang="en-US" sz="1800" dirty="0" err="1"/>
              <a:t>saing</a:t>
            </a:r>
            <a:r>
              <a:rPr lang="en-US" sz="1800" dirty="0"/>
              <a:t> </a:t>
            </a:r>
            <a:r>
              <a:rPr lang="en-US" sz="1800" dirty="0" err="1"/>
              <a:t>kompetitif</a:t>
            </a:r>
            <a:r>
              <a:rPr lang="en-US" sz="1800" dirty="0"/>
              <a:t> </a:t>
            </a:r>
            <a:r>
              <a:rPr lang="en-US" sz="1800" dirty="0" err="1"/>
              <a:t>perekonomian</a:t>
            </a:r>
            <a:r>
              <a:rPr lang="en-US" sz="1800" dirty="0"/>
              <a:t> </a:t>
            </a:r>
            <a:r>
              <a:rPr lang="en-US" sz="1800" dirty="0" err="1"/>
              <a:t>berlandaskan</a:t>
            </a:r>
            <a:r>
              <a:rPr lang="en-US" sz="1800" dirty="0"/>
              <a:t> </a:t>
            </a:r>
            <a:r>
              <a:rPr lang="en-US" sz="1800" dirty="0" err="1"/>
              <a:t>keunggulan</a:t>
            </a:r>
            <a:r>
              <a:rPr lang="en-US" sz="1800" dirty="0"/>
              <a:t> </a:t>
            </a:r>
            <a:r>
              <a:rPr lang="en-US" sz="1800" dirty="0" err="1"/>
              <a:t>sumber</a:t>
            </a:r>
            <a:r>
              <a:rPr lang="en-US" sz="1800" dirty="0"/>
              <a:t> </a:t>
            </a:r>
            <a:r>
              <a:rPr lang="en-US" sz="1800" dirty="0" err="1"/>
              <a:t>daya</a:t>
            </a:r>
            <a:r>
              <a:rPr lang="en-US" sz="1800" dirty="0"/>
              <a:t> </a:t>
            </a:r>
            <a:r>
              <a:rPr lang="id-ID" sz="1800" dirty="0" smtClean="0"/>
              <a:t>	</a:t>
            </a:r>
            <a:r>
              <a:rPr lang="en-US" sz="1800" dirty="0" err="1" smtClean="0"/>
              <a:t>alam</a:t>
            </a:r>
            <a:r>
              <a:rPr lang="en-US" sz="1800" dirty="0" smtClean="0"/>
              <a:t> </a:t>
            </a:r>
            <a:r>
              <a:rPr lang="en-US" sz="1800" dirty="0" err="1"/>
              <a:t>dan</a:t>
            </a:r>
            <a:r>
              <a:rPr lang="en-US" sz="1800" dirty="0"/>
              <a:t> </a:t>
            </a:r>
            <a:r>
              <a:rPr lang="en-US" sz="1800" dirty="0" err="1"/>
              <a:t>sumber</a:t>
            </a:r>
            <a:r>
              <a:rPr lang="en-US" sz="1800" dirty="0"/>
              <a:t> </a:t>
            </a:r>
            <a:r>
              <a:rPr lang="en-US" sz="1800" dirty="0" err="1"/>
              <a:t>daya</a:t>
            </a:r>
            <a:r>
              <a:rPr lang="en-US" sz="1800" dirty="0"/>
              <a:t> </a:t>
            </a:r>
            <a:r>
              <a:rPr lang="en-US" sz="1800" dirty="0" err="1"/>
              <a:t>manusia</a:t>
            </a:r>
            <a:r>
              <a:rPr lang="en-US" sz="1800" dirty="0"/>
              <a:t> </a:t>
            </a:r>
            <a:r>
              <a:rPr lang="en-US" sz="1800" dirty="0" err="1"/>
              <a:t>berkualitas</a:t>
            </a:r>
            <a:r>
              <a:rPr lang="en-US" sz="1800" dirty="0"/>
              <a:t>, </a:t>
            </a:r>
            <a:r>
              <a:rPr lang="en-US" sz="1800" dirty="0" err="1"/>
              <a:t>serta</a:t>
            </a:r>
            <a:r>
              <a:rPr lang="en-US" sz="1800" dirty="0"/>
              <a:t> </a:t>
            </a:r>
            <a:r>
              <a:rPr lang="en-US" sz="1800" dirty="0" err="1"/>
              <a:t>kemampuan</a:t>
            </a:r>
            <a:r>
              <a:rPr lang="en-US" sz="1800" dirty="0"/>
              <a:t> </a:t>
            </a:r>
            <a:r>
              <a:rPr lang="en-US" sz="1800" dirty="0" err="1"/>
              <a:t>iptek</a:t>
            </a:r>
            <a:r>
              <a:rPr lang="en-US" sz="1800" dirty="0"/>
              <a:t> yang </a:t>
            </a:r>
            <a:r>
              <a:rPr lang="id-ID" sz="1800" dirty="0" smtClean="0"/>
              <a:t>	</a:t>
            </a:r>
            <a:r>
              <a:rPr lang="en-US" sz="1800" dirty="0" err="1" smtClean="0"/>
              <a:t>terus</a:t>
            </a:r>
            <a:r>
              <a:rPr lang="en-US" sz="1800" dirty="0" smtClean="0"/>
              <a:t> </a:t>
            </a:r>
            <a:r>
              <a:rPr lang="en-US" sz="1800" dirty="0" err="1"/>
              <a:t>meningkat</a:t>
            </a:r>
            <a:r>
              <a:rPr lang="en-US" sz="1800" dirty="0"/>
              <a:t>.</a:t>
            </a:r>
            <a:r>
              <a:rPr lang="en-ID" sz="1800" dirty="0"/>
              <a:t/>
            </a:r>
            <a:br>
              <a:rPr lang="en-ID" sz="1800" dirty="0"/>
            </a:br>
            <a:r>
              <a:rPr lang="en-US" sz="1800" dirty="0"/>
              <a:t>4).	RPJM ke-4 (2020 </a:t>
            </a:r>
            <a:r>
              <a:rPr lang="en-US" sz="1800" dirty="0" err="1"/>
              <a:t>s.d</a:t>
            </a:r>
            <a:r>
              <a:rPr lang="en-US" sz="1800" dirty="0"/>
              <a:t> 2025), </a:t>
            </a:r>
            <a:r>
              <a:rPr lang="en-US" sz="1800" dirty="0" err="1"/>
              <a:t>ditujukan</a:t>
            </a:r>
            <a:r>
              <a:rPr lang="en-US" sz="1800" dirty="0"/>
              <a:t> </a:t>
            </a:r>
            <a:r>
              <a:rPr lang="en-US" sz="1800" dirty="0" err="1"/>
              <a:t>pada</a:t>
            </a:r>
            <a:r>
              <a:rPr lang="en-US" sz="1800" dirty="0"/>
              <a:t> </a:t>
            </a:r>
            <a:r>
              <a:rPr lang="en-US" sz="1800" dirty="0" err="1"/>
              <a:t>kegiatan</a:t>
            </a:r>
            <a:r>
              <a:rPr lang="en-US" sz="1800" dirty="0"/>
              <a:t> </a:t>
            </a:r>
            <a:r>
              <a:rPr lang="en-US" sz="1800" dirty="0" err="1"/>
              <a:t>mewujudkan</a:t>
            </a:r>
            <a:r>
              <a:rPr lang="en-US" sz="1800" dirty="0"/>
              <a:t> </a:t>
            </a:r>
            <a:r>
              <a:rPr lang="id-ID" sz="1800" dirty="0" smtClean="0"/>
              <a:t>	</a:t>
            </a:r>
            <a:r>
              <a:rPr lang="en-US" sz="1800" dirty="0" err="1" smtClean="0"/>
              <a:t>masyarakat</a:t>
            </a:r>
            <a:r>
              <a:rPr lang="en-US" sz="1800" dirty="0" smtClean="0"/>
              <a:t> </a:t>
            </a:r>
            <a:r>
              <a:rPr lang="en-US" sz="1800" dirty="0"/>
              <a:t>Indonesia yang </a:t>
            </a:r>
            <a:r>
              <a:rPr lang="en-US" sz="1800" dirty="0" err="1"/>
              <a:t>mandiri</a:t>
            </a:r>
            <a:r>
              <a:rPr lang="en-US" sz="1800" dirty="0"/>
              <a:t>, </a:t>
            </a:r>
            <a:r>
              <a:rPr lang="en-US" sz="1800" dirty="0" err="1"/>
              <a:t>maju</a:t>
            </a:r>
            <a:r>
              <a:rPr lang="en-US" sz="1800" dirty="0"/>
              <a:t>, </a:t>
            </a:r>
            <a:r>
              <a:rPr lang="en-US" sz="1800" dirty="0" err="1"/>
              <a:t>adil</a:t>
            </a:r>
            <a:r>
              <a:rPr lang="en-US" sz="1800" dirty="0"/>
              <a:t> </a:t>
            </a:r>
            <a:r>
              <a:rPr lang="en-US" sz="1800" dirty="0" err="1"/>
              <a:t>dan</a:t>
            </a:r>
            <a:r>
              <a:rPr lang="en-US" sz="1800" dirty="0"/>
              <a:t> </a:t>
            </a:r>
            <a:r>
              <a:rPr lang="en-US" sz="1800" dirty="0" err="1"/>
              <a:t>makmur</a:t>
            </a:r>
            <a:r>
              <a:rPr lang="en-US" sz="1800" dirty="0"/>
              <a:t> </a:t>
            </a:r>
            <a:r>
              <a:rPr lang="en-US" sz="1800" dirty="0" err="1"/>
              <a:t>melalui</a:t>
            </a:r>
            <a:r>
              <a:rPr lang="en-US" sz="1800" dirty="0"/>
              <a:t> </a:t>
            </a:r>
            <a:r>
              <a:rPr lang="id-ID" sz="1800" dirty="0" smtClean="0"/>
              <a:t>	</a:t>
            </a:r>
            <a:r>
              <a:rPr lang="en-US" sz="1800" dirty="0" err="1" smtClean="0"/>
              <a:t>percepatan</a:t>
            </a:r>
            <a:r>
              <a:rPr lang="en-US" sz="1800" dirty="0" smtClean="0"/>
              <a:t> </a:t>
            </a:r>
            <a:r>
              <a:rPr lang="en-US" sz="1800" dirty="0" err="1"/>
              <a:t>pembangunan</a:t>
            </a:r>
            <a:r>
              <a:rPr lang="en-US" sz="1800" dirty="0"/>
              <a:t> di </a:t>
            </a:r>
            <a:r>
              <a:rPr lang="en-US" sz="1800" dirty="0" err="1"/>
              <a:t>berbagai</a:t>
            </a:r>
            <a:r>
              <a:rPr lang="en-US" sz="1800" dirty="0"/>
              <a:t> </a:t>
            </a:r>
            <a:r>
              <a:rPr lang="en-US" sz="1800" dirty="0" err="1"/>
              <a:t>bidang</a:t>
            </a:r>
            <a:r>
              <a:rPr lang="en-US" sz="1800" dirty="0"/>
              <a:t> </a:t>
            </a:r>
            <a:r>
              <a:rPr lang="en-US" sz="1800" dirty="0" err="1"/>
              <a:t>dengan</a:t>
            </a:r>
            <a:r>
              <a:rPr lang="en-US" sz="1800" dirty="0"/>
              <a:t> </a:t>
            </a:r>
            <a:r>
              <a:rPr lang="en-US" sz="1800" dirty="0" err="1"/>
              <a:t>menekankan</a:t>
            </a:r>
            <a:r>
              <a:rPr lang="en-US" sz="1800" dirty="0"/>
              <a:t> </a:t>
            </a:r>
            <a:r>
              <a:rPr lang="id-ID" sz="1800" dirty="0" smtClean="0"/>
              <a:t>	</a:t>
            </a:r>
            <a:r>
              <a:rPr lang="en-US" sz="1800" dirty="0" err="1" smtClean="0"/>
              <a:t>terbangunnya</a:t>
            </a:r>
            <a:r>
              <a:rPr lang="en-US" sz="1800" dirty="0" smtClean="0"/>
              <a:t> </a:t>
            </a:r>
            <a:r>
              <a:rPr lang="en-US" sz="1800" dirty="0" err="1"/>
              <a:t>struktur</a:t>
            </a:r>
            <a:r>
              <a:rPr lang="en-US" sz="1800" dirty="0"/>
              <a:t> </a:t>
            </a:r>
            <a:r>
              <a:rPr lang="en-US" sz="1800" dirty="0" err="1"/>
              <a:t>perekonomian</a:t>
            </a:r>
            <a:r>
              <a:rPr lang="en-US" sz="1800" dirty="0"/>
              <a:t> yang </a:t>
            </a:r>
            <a:r>
              <a:rPr lang="en-US" sz="1800" dirty="0" err="1"/>
              <a:t>kokoh</a:t>
            </a:r>
            <a:r>
              <a:rPr lang="en-US" sz="1800" dirty="0"/>
              <a:t> </a:t>
            </a:r>
            <a:r>
              <a:rPr lang="en-US" sz="1800" dirty="0" err="1"/>
              <a:t>berlandaskan</a:t>
            </a:r>
            <a:r>
              <a:rPr lang="en-US" sz="1800" dirty="0"/>
              <a:t> </a:t>
            </a:r>
            <a:r>
              <a:rPr lang="en-US" sz="1800" dirty="0" err="1"/>
              <a:t>keunggulan</a:t>
            </a:r>
            <a:r>
              <a:rPr lang="en-US" sz="1800" dirty="0"/>
              <a:t> </a:t>
            </a:r>
            <a:r>
              <a:rPr lang="id-ID" sz="1800" dirty="0" smtClean="0"/>
              <a:t>	</a:t>
            </a:r>
            <a:r>
              <a:rPr lang="en-US" sz="1800" dirty="0" err="1" smtClean="0"/>
              <a:t>komparatif</a:t>
            </a:r>
            <a:r>
              <a:rPr lang="en-US" sz="1800" dirty="0" smtClean="0"/>
              <a:t> </a:t>
            </a:r>
            <a:r>
              <a:rPr lang="en-US" sz="1800" dirty="0"/>
              <a:t>di </a:t>
            </a:r>
            <a:r>
              <a:rPr lang="en-US" sz="1800" dirty="0" err="1"/>
              <a:t>berbagai</a:t>
            </a:r>
            <a:r>
              <a:rPr lang="en-US" sz="1800" dirty="0"/>
              <a:t> </a:t>
            </a:r>
            <a:r>
              <a:rPr lang="en-US" sz="1800" dirty="0" err="1"/>
              <a:t>wilayah</a:t>
            </a:r>
            <a:r>
              <a:rPr lang="en-US" sz="1800" dirty="0"/>
              <a:t> yang </a:t>
            </a:r>
            <a:r>
              <a:rPr lang="en-US" sz="1800" dirty="0" err="1"/>
              <a:t>didukung</a:t>
            </a:r>
            <a:r>
              <a:rPr lang="en-US" sz="1800" dirty="0"/>
              <a:t> </a:t>
            </a:r>
            <a:r>
              <a:rPr lang="en-US" sz="1800" dirty="0" err="1"/>
              <a:t>oleh</a:t>
            </a:r>
            <a:r>
              <a:rPr lang="en-US" sz="1800" dirty="0"/>
              <a:t> SDM </a:t>
            </a:r>
            <a:r>
              <a:rPr lang="en-US" sz="1800" dirty="0" err="1"/>
              <a:t>berkualitas</a:t>
            </a:r>
            <a:r>
              <a:rPr lang="en-US" sz="1800" dirty="0"/>
              <a:t> </a:t>
            </a:r>
            <a:r>
              <a:rPr lang="en-US" sz="1800" dirty="0" err="1"/>
              <a:t>dan</a:t>
            </a:r>
            <a:r>
              <a:rPr lang="en-US" sz="1800" dirty="0"/>
              <a:t> </a:t>
            </a:r>
            <a:r>
              <a:rPr lang="id-ID" sz="1800" dirty="0" smtClean="0"/>
              <a:t>	</a:t>
            </a:r>
            <a:r>
              <a:rPr lang="en-US" sz="1800" dirty="0" err="1" smtClean="0"/>
              <a:t>berdaya</a:t>
            </a:r>
            <a:r>
              <a:rPr lang="en-US" sz="1800" dirty="0" smtClean="0"/>
              <a:t> </a:t>
            </a:r>
            <a:r>
              <a:rPr lang="en-US" sz="1800" dirty="0" err="1"/>
              <a:t>saing</a:t>
            </a:r>
            <a:r>
              <a:rPr lang="en-ID" sz="1800" dirty="0"/>
              <a:t/>
            </a:r>
            <a:br>
              <a:rPr lang="en-ID" sz="1800" dirty="0"/>
            </a:br>
            <a:endParaRPr lang="en-ID" sz="1800" dirty="0"/>
          </a:p>
        </p:txBody>
      </p:sp>
    </p:spTree>
    <p:extLst>
      <p:ext uri="{BB962C8B-B14F-4D97-AF65-F5344CB8AC3E}">
        <p14:creationId xmlns:p14="http://schemas.microsoft.com/office/powerpoint/2010/main" val="638451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6251024"/>
          </a:xfrm>
        </p:spPr>
        <p:txBody>
          <a:bodyPr>
            <a:normAutofit/>
          </a:bodyPr>
          <a:lstStyle/>
          <a:p>
            <a:pPr>
              <a:tabLst>
                <a:tab pos="176213" algn="l"/>
              </a:tabLst>
            </a:pPr>
            <a:r>
              <a:rPr lang="en-ID" sz="2800" dirty="0">
                <a:effectLst/>
              </a:rPr>
              <a:t> </a:t>
            </a:r>
            <a:r>
              <a:rPr lang="id-ID" sz="2800" dirty="0" smtClean="0">
                <a:effectLst/>
              </a:rPr>
              <a:t/>
            </a:r>
            <a:br>
              <a:rPr lang="id-ID" sz="2800" dirty="0" smtClean="0">
                <a:effectLst/>
              </a:rPr>
            </a:br>
            <a:r>
              <a:rPr lang="id-ID" sz="2800" dirty="0" smtClean="0">
                <a:effectLst/>
              </a:rPr>
              <a:t>BAB KETENAGAKERJAAN</a:t>
            </a:r>
            <a:br>
              <a:rPr lang="id-ID" sz="2800" dirty="0" smtClean="0">
                <a:effectLst/>
              </a:rPr>
            </a:br>
            <a:r>
              <a:rPr lang="id-ID" sz="2400" dirty="0" smtClean="0">
                <a:effectLst/>
              </a:rPr>
              <a:t>• </a:t>
            </a:r>
            <a:r>
              <a:rPr lang="id-ID" sz="2400" dirty="0">
                <a:effectLst/>
              </a:rPr>
              <a:t>Menjelaskan pengertian tenaga kerja, angkatan </a:t>
            </a:r>
            <a:r>
              <a:rPr lang="id-ID" sz="2400" dirty="0" smtClean="0">
                <a:effectLst/>
              </a:rPr>
              <a:t>	kerja</a:t>
            </a:r>
            <a:r>
              <a:rPr lang="id-ID" sz="2400" dirty="0">
                <a:effectLst/>
              </a:rPr>
              <a:t>, dan kesempatan kerja</a:t>
            </a:r>
            <a:r>
              <a:rPr lang="en-ID" sz="2400" dirty="0">
                <a:effectLst/>
              </a:rPr>
              <a:t/>
            </a:r>
            <a:br>
              <a:rPr lang="en-ID" sz="2400" dirty="0">
                <a:effectLst/>
              </a:rPr>
            </a:br>
            <a:r>
              <a:rPr lang="id-ID" sz="2400" dirty="0">
                <a:effectLst/>
              </a:rPr>
              <a:t>• Menyebutkan jenis-jenis tenaga kerja</a:t>
            </a:r>
            <a:r>
              <a:rPr lang="en-ID" sz="2400" dirty="0">
                <a:effectLst/>
              </a:rPr>
              <a:t/>
            </a:r>
            <a:br>
              <a:rPr lang="en-ID" sz="2400" dirty="0">
                <a:effectLst/>
              </a:rPr>
            </a:br>
            <a:r>
              <a:rPr lang="id-ID" sz="2400" dirty="0">
                <a:effectLst/>
              </a:rPr>
              <a:t>• Mengidentifikasi masalah ketenagakerjaan</a:t>
            </a:r>
            <a:r>
              <a:rPr lang="en-ID" sz="2400" dirty="0">
                <a:effectLst/>
              </a:rPr>
              <a:t/>
            </a:r>
            <a:br>
              <a:rPr lang="en-ID" sz="2400" dirty="0">
                <a:effectLst/>
              </a:rPr>
            </a:br>
            <a:r>
              <a:rPr lang="id-ID" sz="2400" dirty="0">
                <a:effectLst/>
              </a:rPr>
              <a:t>• Menjelaskan upaya peningkatan kualitas tenaga </a:t>
            </a:r>
            <a:r>
              <a:rPr lang="id-ID" sz="2400" dirty="0" smtClean="0">
                <a:effectLst/>
              </a:rPr>
              <a:t>	kerja</a:t>
            </a:r>
            <a:r>
              <a:rPr lang="en-ID" sz="2400" dirty="0">
                <a:effectLst/>
              </a:rPr>
              <a:t/>
            </a:r>
            <a:br>
              <a:rPr lang="en-ID" sz="2400" dirty="0">
                <a:effectLst/>
              </a:rPr>
            </a:br>
            <a:r>
              <a:rPr lang="id-ID" sz="2400" dirty="0">
                <a:effectLst/>
              </a:rPr>
              <a:t>• Menjelaskan sistem upah dan pengangguran</a:t>
            </a:r>
            <a:r>
              <a:rPr lang="en-ID" sz="2400" dirty="0">
                <a:effectLst/>
              </a:rPr>
              <a:t/>
            </a:r>
            <a:br>
              <a:rPr lang="en-ID" sz="2400" dirty="0">
                <a:effectLst/>
              </a:rPr>
            </a:br>
            <a:r>
              <a:rPr lang="id-ID" sz="2400" dirty="0">
                <a:effectLst/>
              </a:rPr>
              <a:t>• Menemukan permasalahan ketenagakerjaan dalam </a:t>
            </a:r>
            <a:r>
              <a:rPr lang="id-ID" sz="2400" dirty="0" smtClean="0">
                <a:effectLst/>
              </a:rPr>
              <a:t>	pembangunan </a:t>
            </a:r>
            <a:r>
              <a:rPr lang="id-ID" sz="2400" dirty="0">
                <a:effectLst/>
              </a:rPr>
              <a:t>ekonomi melalui berbagai sumber </a:t>
            </a:r>
            <a:r>
              <a:rPr lang="id-ID" sz="2400" dirty="0" smtClean="0">
                <a:effectLst/>
              </a:rPr>
              <a:t>	belajar</a:t>
            </a:r>
            <a:r>
              <a:rPr lang="en-ID" sz="2400" dirty="0">
                <a:effectLst/>
              </a:rPr>
              <a:t/>
            </a:r>
            <a:br>
              <a:rPr lang="en-ID" sz="2400" dirty="0">
                <a:effectLst/>
              </a:rPr>
            </a:br>
            <a:r>
              <a:rPr lang="id-ID" sz="2400" dirty="0">
                <a:effectLst/>
              </a:rPr>
              <a:t>• Menganalisis informasi dan data-data yang </a:t>
            </a:r>
            <a:r>
              <a:rPr lang="id-ID" sz="2400" dirty="0" smtClean="0">
                <a:effectLst/>
              </a:rPr>
              <a:t>	diperoleh </a:t>
            </a:r>
            <a:r>
              <a:rPr lang="id-ID" sz="2400" dirty="0">
                <a:effectLst/>
              </a:rPr>
              <a:t>dari berbagai media massa atau media </a:t>
            </a:r>
            <a:r>
              <a:rPr lang="id-ID" sz="2400" dirty="0" smtClean="0">
                <a:effectLst/>
              </a:rPr>
              <a:t>	elektronik</a:t>
            </a:r>
            <a:endParaRPr lang="en-ID" sz="2400" dirty="0"/>
          </a:p>
        </p:txBody>
      </p:sp>
    </p:spTree>
    <p:extLst>
      <p:ext uri="{BB962C8B-B14F-4D97-AF65-F5344CB8AC3E}">
        <p14:creationId xmlns:p14="http://schemas.microsoft.com/office/powerpoint/2010/main" val="3629206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55576" y="332657"/>
            <a:ext cx="7772400" cy="576063"/>
          </a:xfrm>
        </p:spPr>
        <p:txBody>
          <a:bodyPr>
            <a:noAutofit/>
          </a:bodyPr>
          <a:lstStyle/>
          <a:p>
            <a:pPr algn="l"/>
            <a:r>
              <a:rPr lang="id-ID" sz="3200" dirty="0" smtClean="0"/>
              <a:t>• Memahami manfaat pendapatan nasional</a:t>
            </a:r>
            <a:endParaRPr lang="en-ID" sz="3200" dirty="0"/>
          </a:p>
        </p:txBody>
      </p:sp>
      <p:sp>
        <p:nvSpPr>
          <p:cNvPr id="5" name="Subtitle 4"/>
          <p:cNvSpPr>
            <a:spLocks noGrp="1"/>
          </p:cNvSpPr>
          <p:nvPr>
            <p:ph type="subTitle" idx="1"/>
          </p:nvPr>
        </p:nvSpPr>
        <p:spPr>
          <a:xfrm>
            <a:off x="1115616" y="1196752"/>
            <a:ext cx="7632848" cy="3289920"/>
          </a:xfrm>
        </p:spPr>
        <p:txBody>
          <a:bodyPr>
            <a:normAutofit/>
          </a:bodyPr>
          <a:lstStyle/>
          <a:p>
            <a:pPr marL="354013" indent="-354013" algn="l"/>
            <a:r>
              <a:rPr lang="id-ID" sz="2600" b="1" dirty="0"/>
              <a:t>Manfaat Pendapatan Nasional</a:t>
            </a:r>
            <a:r>
              <a:rPr lang="id-ID" sz="2600" dirty="0"/>
              <a:t> </a:t>
            </a:r>
            <a:endParaRPr lang="en-ID" sz="2600" dirty="0"/>
          </a:p>
          <a:p>
            <a:pPr marL="354013" indent="-354013" algn="l"/>
            <a:r>
              <a:rPr lang="en-US" sz="2600" dirty="0"/>
              <a:t>1.	</a:t>
            </a:r>
            <a:r>
              <a:rPr lang="id-ID" sz="2600" dirty="0"/>
              <a:t>Menganalisis perkembangan pendapatan dari tahun ke tahun</a:t>
            </a:r>
            <a:endParaRPr lang="en-ID" sz="2600" dirty="0"/>
          </a:p>
          <a:p>
            <a:pPr marL="354013" indent="-354013" algn="l"/>
            <a:r>
              <a:rPr lang="en-US" sz="2600" dirty="0"/>
              <a:t>2.	</a:t>
            </a:r>
            <a:r>
              <a:rPr lang="id-ID" sz="2600" dirty="0"/>
              <a:t>Mengetahui struktur perekonomian suatu negara</a:t>
            </a:r>
            <a:endParaRPr lang="en-ID" sz="2600" dirty="0"/>
          </a:p>
          <a:p>
            <a:pPr marL="354013" indent="-354013" algn="l"/>
            <a:r>
              <a:rPr lang="en-US" sz="2600" dirty="0"/>
              <a:t>3.	</a:t>
            </a:r>
            <a:r>
              <a:rPr lang="id-ID" sz="2600" dirty="0"/>
              <a:t>Mengetahui kemajuan suatu negara</a:t>
            </a:r>
            <a:endParaRPr lang="en-ID" sz="2600" dirty="0"/>
          </a:p>
          <a:p>
            <a:pPr algn="l"/>
            <a:endParaRPr lang="en-ID" dirty="0"/>
          </a:p>
        </p:txBody>
      </p:sp>
    </p:spTree>
    <p:extLst>
      <p:ext uri="{BB962C8B-B14F-4D97-AF65-F5344CB8AC3E}">
        <p14:creationId xmlns:p14="http://schemas.microsoft.com/office/powerpoint/2010/main" val="4180885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3568" y="260649"/>
            <a:ext cx="7772400" cy="864096"/>
          </a:xfrm>
        </p:spPr>
        <p:txBody>
          <a:bodyPr>
            <a:normAutofit fontScale="90000"/>
          </a:bodyPr>
          <a:lstStyle/>
          <a:p>
            <a:pPr marL="176213" indent="-176213"/>
            <a:r>
              <a:rPr lang="id-ID" sz="2800" dirty="0" smtClean="0"/>
              <a:t>• Menganalisis komponen pendapatan nasional</a:t>
            </a:r>
            <a:endParaRPr lang="en-ID" sz="2800" dirty="0"/>
          </a:p>
        </p:txBody>
      </p:sp>
      <p:sp>
        <p:nvSpPr>
          <p:cNvPr id="5" name="Subtitle 4"/>
          <p:cNvSpPr>
            <a:spLocks noGrp="1"/>
          </p:cNvSpPr>
          <p:nvPr>
            <p:ph type="subTitle" idx="1"/>
          </p:nvPr>
        </p:nvSpPr>
        <p:spPr>
          <a:xfrm>
            <a:off x="539552" y="1268760"/>
            <a:ext cx="8064896" cy="5040560"/>
          </a:xfrm>
        </p:spPr>
        <p:txBody>
          <a:bodyPr>
            <a:normAutofit fontScale="62500" lnSpcReduction="20000"/>
          </a:bodyPr>
          <a:lstStyle/>
          <a:p>
            <a:pPr algn="l"/>
            <a:r>
              <a:rPr lang="id-ID" sz="3800" b="1" dirty="0"/>
              <a:t>Komponen-komponen Pendapatan Nasional</a:t>
            </a:r>
            <a:r>
              <a:rPr lang="id-ID" sz="3800" dirty="0"/>
              <a:t> </a:t>
            </a:r>
            <a:endParaRPr lang="en-ID" sz="3800" dirty="0"/>
          </a:p>
          <a:p>
            <a:pPr marL="265113" indent="-265113" algn="l"/>
            <a:r>
              <a:rPr lang="id-ID" sz="3800" dirty="0" smtClean="0"/>
              <a:t>	Atas </a:t>
            </a:r>
            <a:r>
              <a:rPr lang="id-ID" sz="3800" dirty="0"/>
              <a:t>Pendekatan Pendapatan</a:t>
            </a:r>
            <a:endParaRPr lang="en-ID" sz="3800" dirty="0"/>
          </a:p>
          <a:p>
            <a:pPr marL="265113" lvl="0" indent="-265113" algn="l"/>
            <a:r>
              <a:rPr lang="id-ID" sz="3800" dirty="0"/>
              <a:t>1</a:t>
            </a:r>
            <a:r>
              <a:rPr lang="id-ID" sz="3800" dirty="0" smtClean="0"/>
              <a:t>.	Kompensasi </a:t>
            </a:r>
            <a:r>
              <a:rPr lang="id-ID" sz="3800" dirty="0"/>
              <a:t>untuk pekerja</a:t>
            </a:r>
            <a:endParaRPr lang="en-ID" sz="3800" dirty="0"/>
          </a:p>
          <a:p>
            <a:pPr marL="265113" lvl="0" indent="-265113" algn="l"/>
            <a:r>
              <a:rPr lang="id-ID" sz="3800" dirty="0"/>
              <a:t>2</a:t>
            </a:r>
            <a:r>
              <a:rPr lang="id-ID" sz="3800" dirty="0" smtClean="0"/>
              <a:t>.	Keuntungan </a:t>
            </a:r>
            <a:r>
              <a:rPr lang="id-ID" sz="3800" dirty="0"/>
              <a:t>perusahaan</a:t>
            </a:r>
            <a:endParaRPr lang="en-ID" sz="3800" dirty="0"/>
          </a:p>
          <a:p>
            <a:pPr marL="265113" lvl="0" indent="-265113" algn="l"/>
            <a:r>
              <a:rPr lang="id-ID" sz="3800" dirty="0"/>
              <a:t>3</a:t>
            </a:r>
            <a:r>
              <a:rPr lang="id-ID" sz="3800" dirty="0" smtClean="0"/>
              <a:t>.	Pendapatan </a:t>
            </a:r>
            <a:r>
              <a:rPr lang="id-ID" sz="3800" dirty="0"/>
              <a:t>usaha</a:t>
            </a:r>
            <a:endParaRPr lang="en-ID" sz="3800" dirty="0"/>
          </a:p>
          <a:p>
            <a:pPr marL="265113" lvl="0" indent="-265113" algn="l"/>
            <a:r>
              <a:rPr lang="id-ID" sz="3800" dirty="0"/>
              <a:t>4</a:t>
            </a:r>
            <a:r>
              <a:rPr lang="id-ID" sz="3800" dirty="0" smtClean="0"/>
              <a:t>.	Pendapatan </a:t>
            </a:r>
            <a:r>
              <a:rPr lang="id-ID" sz="3800" dirty="0"/>
              <a:t>sewa</a:t>
            </a:r>
            <a:endParaRPr lang="en-ID" sz="3800" dirty="0"/>
          </a:p>
          <a:p>
            <a:pPr marL="265113" lvl="0" indent="-265113" algn="l"/>
            <a:r>
              <a:rPr lang="id-ID" sz="3800" dirty="0"/>
              <a:t>5</a:t>
            </a:r>
            <a:r>
              <a:rPr lang="id-ID" sz="3800" dirty="0" smtClean="0"/>
              <a:t>.	Bunga </a:t>
            </a:r>
            <a:r>
              <a:rPr lang="id-ID" sz="3800" dirty="0"/>
              <a:t>neto</a:t>
            </a:r>
            <a:endParaRPr lang="en-ID" sz="3800" dirty="0"/>
          </a:p>
          <a:p>
            <a:pPr algn="l"/>
            <a:r>
              <a:rPr lang="id-ID" sz="3800" dirty="0"/>
              <a:t>Atas Pendekatan Pengeluaran</a:t>
            </a:r>
            <a:endParaRPr lang="en-ID" sz="3800" dirty="0"/>
          </a:p>
          <a:p>
            <a:pPr marL="265113" lvl="0" indent="-265113" algn="l"/>
            <a:r>
              <a:rPr lang="id-ID" sz="3800" dirty="0" smtClean="0"/>
              <a:t>1.	Pengeluaran </a:t>
            </a:r>
            <a:r>
              <a:rPr lang="id-ID" sz="3800" dirty="0"/>
              <a:t>konsumsi rumah tangga</a:t>
            </a:r>
            <a:endParaRPr lang="en-ID" sz="3800" dirty="0"/>
          </a:p>
          <a:p>
            <a:pPr marL="265113" lvl="0" indent="-265113" algn="l"/>
            <a:r>
              <a:rPr lang="id-ID" sz="3800" dirty="0" smtClean="0"/>
              <a:t>2.	Pengeluaran </a:t>
            </a:r>
            <a:r>
              <a:rPr lang="id-ID" sz="3800" dirty="0"/>
              <a:t>investasi</a:t>
            </a:r>
            <a:endParaRPr lang="en-ID" sz="3800" dirty="0"/>
          </a:p>
          <a:p>
            <a:pPr marL="265113" lvl="0" indent="-265113" algn="l"/>
            <a:r>
              <a:rPr lang="id-ID" sz="3800" dirty="0" smtClean="0"/>
              <a:t>3.	Tabungan </a:t>
            </a:r>
            <a:endParaRPr lang="en-ID" sz="3800" dirty="0"/>
          </a:p>
          <a:p>
            <a:pPr marL="265113" lvl="0" indent="-265113" algn="l"/>
            <a:r>
              <a:rPr lang="id-ID" sz="3800" dirty="0" smtClean="0"/>
              <a:t>4.	Pengeluaran </a:t>
            </a:r>
            <a:r>
              <a:rPr lang="id-ID" sz="3800" dirty="0"/>
              <a:t>pemerintah</a:t>
            </a:r>
            <a:endParaRPr lang="en-ID" sz="3800" dirty="0"/>
          </a:p>
          <a:p>
            <a:pPr marL="265113" lvl="0" indent="-265113" algn="l"/>
            <a:r>
              <a:rPr lang="id-ID" sz="3800" dirty="0" smtClean="0"/>
              <a:t>5.	Ekspor </a:t>
            </a:r>
            <a:r>
              <a:rPr lang="id-ID" sz="3800" dirty="0"/>
              <a:t>neto </a:t>
            </a:r>
            <a:endParaRPr lang="en-ID" sz="3800" dirty="0"/>
          </a:p>
          <a:p>
            <a:pPr algn="l"/>
            <a:endParaRPr lang="en-ID" dirty="0"/>
          </a:p>
        </p:txBody>
      </p:sp>
    </p:spTree>
    <p:extLst>
      <p:ext uri="{BB962C8B-B14F-4D97-AF65-F5344CB8AC3E}">
        <p14:creationId xmlns:p14="http://schemas.microsoft.com/office/powerpoint/2010/main" val="37744852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4594522"/>
          </a:xfrm>
        </p:spPr>
        <p:txBody>
          <a:bodyPr>
            <a:normAutofit/>
          </a:bodyPr>
          <a:lstStyle/>
          <a:p>
            <a:pPr algn="l"/>
            <a:r>
              <a:rPr lang="id-ID" sz="2400" dirty="0" smtClean="0"/>
              <a:t>Atas </a:t>
            </a:r>
            <a:r>
              <a:rPr lang="id-ID" sz="2400" smtClean="0"/>
              <a:t>Pendekatan produksi</a:t>
            </a:r>
            <a:r>
              <a:rPr lang="id-ID" sz="2400" dirty="0" smtClean="0"/>
              <a:t/>
            </a:r>
            <a:br>
              <a:rPr lang="id-ID" sz="2400" dirty="0" smtClean="0"/>
            </a:br>
            <a:r>
              <a:rPr lang="id-ID" sz="2400" dirty="0" smtClean="0"/>
              <a:t>1.pertanian,peternakan,kehutanan dan perikanan</a:t>
            </a:r>
            <a:br>
              <a:rPr lang="id-ID" sz="2400" dirty="0" smtClean="0"/>
            </a:br>
            <a:r>
              <a:rPr lang="id-ID" sz="2400" dirty="0" smtClean="0"/>
              <a:t>2.pertambangan dan penggalian</a:t>
            </a:r>
            <a:br>
              <a:rPr lang="id-ID" sz="2400" dirty="0" smtClean="0"/>
            </a:br>
            <a:r>
              <a:rPr lang="id-ID" sz="2400" dirty="0" smtClean="0"/>
              <a:t>3.industri pengolahan	</a:t>
            </a:r>
            <a:br>
              <a:rPr lang="id-ID" sz="2400" dirty="0" smtClean="0"/>
            </a:br>
            <a:r>
              <a:rPr lang="id-ID" sz="2400" dirty="0" smtClean="0"/>
              <a:t>4.listrik, gas dan air bersih</a:t>
            </a:r>
            <a:br>
              <a:rPr lang="id-ID" sz="2400" dirty="0" smtClean="0"/>
            </a:br>
            <a:r>
              <a:rPr lang="id-ID" sz="2400" dirty="0" smtClean="0"/>
              <a:t>5.bangunan atau konstruksi</a:t>
            </a:r>
            <a:br>
              <a:rPr lang="id-ID" sz="2400" dirty="0" smtClean="0"/>
            </a:br>
            <a:r>
              <a:rPr lang="id-ID" sz="2400" dirty="0" smtClean="0"/>
              <a:t>6.perdagangan hotel dan restoran</a:t>
            </a:r>
            <a:br>
              <a:rPr lang="id-ID" sz="2400" dirty="0" smtClean="0"/>
            </a:br>
            <a:r>
              <a:rPr lang="id-ID" sz="2400" dirty="0" smtClean="0"/>
              <a:t>7.pengangkutan dan komunikasi</a:t>
            </a:r>
            <a:br>
              <a:rPr lang="id-ID" sz="2400" dirty="0" smtClean="0"/>
            </a:br>
            <a:r>
              <a:rPr lang="id-ID" sz="2400" dirty="0" smtClean="0"/>
              <a:t>8.keuangan, real estate dan jasa perusahaan</a:t>
            </a:r>
            <a:br>
              <a:rPr lang="id-ID" sz="2400" dirty="0" smtClean="0"/>
            </a:br>
            <a:r>
              <a:rPr lang="id-ID" sz="2400" dirty="0" smtClean="0"/>
              <a:t>9.jasa-jasa lainnya	</a:t>
            </a:r>
            <a:r>
              <a:rPr lang="en-ID" sz="2400" dirty="0" smtClean="0"/>
              <a:t/>
            </a:r>
            <a:br>
              <a:rPr lang="en-ID" sz="2400" dirty="0" smtClean="0"/>
            </a:br>
            <a:endParaRPr lang="en-ID" sz="2400" dirty="0"/>
          </a:p>
        </p:txBody>
      </p:sp>
    </p:spTree>
    <p:extLst>
      <p:ext uri="{BB962C8B-B14F-4D97-AF65-F5344CB8AC3E}">
        <p14:creationId xmlns:p14="http://schemas.microsoft.com/office/powerpoint/2010/main" val="34460757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79512" y="0"/>
            <a:ext cx="8856984" cy="908720"/>
          </a:xfrm>
        </p:spPr>
        <p:txBody>
          <a:bodyPr>
            <a:normAutofit fontScale="90000"/>
          </a:bodyPr>
          <a:lstStyle/>
          <a:p>
            <a:r>
              <a:rPr lang="id-ID" sz="3100" dirty="0" smtClean="0"/>
              <a:t/>
            </a:r>
            <a:br>
              <a:rPr lang="id-ID" sz="3100" dirty="0" smtClean="0"/>
            </a:br>
            <a:r>
              <a:rPr lang="id-ID" sz="3100" dirty="0" smtClean="0"/>
              <a:t/>
            </a:r>
            <a:br>
              <a:rPr lang="id-ID" sz="3100" dirty="0" smtClean="0"/>
            </a:br>
            <a:r>
              <a:rPr lang="id-ID" sz="3100" dirty="0"/>
              <a:t/>
            </a:r>
            <a:br>
              <a:rPr lang="id-ID" sz="3100" dirty="0"/>
            </a:br>
            <a:r>
              <a:rPr lang="id-ID" sz="3100" dirty="0" smtClean="0"/>
              <a:t/>
            </a:r>
            <a:br>
              <a:rPr lang="id-ID" sz="3100" dirty="0" smtClean="0"/>
            </a:br>
            <a:r>
              <a:rPr lang="id-ID" sz="3100" dirty="0" smtClean="0"/>
              <a:t/>
            </a:r>
            <a:br>
              <a:rPr lang="id-ID" sz="3100" dirty="0" smtClean="0"/>
            </a:br>
            <a:r>
              <a:rPr lang="id-ID" sz="2700" dirty="0" smtClean="0"/>
              <a:t>• Menganalisis metode perhitungan pendapatan nasional</a:t>
            </a:r>
            <a:r>
              <a:rPr lang="en-ID" sz="2700" dirty="0" smtClean="0"/>
              <a:t/>
            </a:r>
            <a:br>
              <a:rPr lang="en-ID" sz="2700" dirty="0" smtClean="0"/>
            </a:br>
            <a:endParaRPr lang="en-ID" sz="2700" dirty="0"/>
          </a:p>
        </p:txBody>
      </p:sp>
      <p:sp>
        <p:nvSpPr>
          <p:cNvPr id="4" name="Subtitle 3"/>
          <p:cNvSpPr>
            <a:spLocks noGrp="1"/>
          </p:cNvSpPr>
          <p:nvPr>
            <p:ph type="subTitle" idx="1"/>
          </p:nvPr>
        </p:nvSpPr>
        <p:spPr>
          <a:xfrm>
            <a:off x="395536" y="1340768"/>
            <a:ext cx="8568952" cy="5400600"/>
          </a:xfrm>
        </p:spPr>
        <p:txBody>
          <a:bodyPr>
            <a:normAutofit/>
          </a:bodyPr>
          <a:lstStyle/>
          <a:p>
            <a:pPr lvl="0" algn="l"/>
            <a:r>
              <a:rPr lang="en-US" sz="2100" b="1" dirty="0"/>
              <a:t>METODE PERHITUNGAN PENDAPATAN NASIONAL</a:t>
            </a:r>
            <a:endParaRPr lang="en-ID" sz="2100" dirty="0"/>
          </a:p>
          <a:p>
            <a:pPr marL="265113" lvl="0" indent="-265113" algn="l"/>
            <a:r>
              <a:rPr lang="id-ID" sz="2100" dirty="0" smtClean="0"/>
              <a:t>1.	</a:t>
            </a:r>
            <a:r>
              <a:rPr lang="en-US" sz="2100" dirty="0" err="1" smtClean="0"/>
              <a:t>Metode</a:t>
            </a:r>
            <a:r>
              <a:rPr lang="en-US" sz="2100" dirty="0" smtClean="0"/>
              <a:t> </a:t>
            </a:r>
            <a:r>
              <a:rPr lang="en-US" sz="2100" dirty="0" err="1"/>
              <a:t>Produksi</a:t>
            </a:r>
            <a:r>
              <a:rPr lang="en-US" sz="2100" dirty="0"/>
              <a:t> </a:t>
            </a:r>
            <a:r>
              <a:rPr lang="en-US" sz="2100" dirty="0" err="1"/>
              <a:t>atau</a:t>
            </a:r>
            <a:r>
              <a:rPr lang="en-US" sz="2100" dirty="0"/>
              <a:t> </a:t>
            </a:r>
            <a:r>
              <a:rPr lang="en-US" sz="2100" dirty="0" err="1"/>
              <a:t>Pendekatan</a:t>
            </a:r>
            <a:r>
              <a:rPr lang="en-US" sz="2100" dirty="0"/>
              <a:t> </a:t>
            </a:r>
            <a:r>
              <a:rPr lang="en-US" sz="2100" dirty="0" err="1"/>
              <a:t>Produksi</a:t>
            </a:r>
            <a:r>
              <a:rPr lang="en-US" sz="2100" dirty="0"/>
              <a:t>, </a:t>
            </a:r>
            <a:r>
              <a:rPr lang="en-US" sz="2100" dirty="0" err="1"/>
              <a:t>adalah</a:t>
            </a:r>
            <a:r>
              <a:rPr lang="en-US" sz="2100" dirty="0"/>
              <a:t> </a:t>
            </a:r>
            <a:r>
              <a:rPr lang="en-US" sz="2100" dirty="0" err="1"/>
              <a:t>dengan</a:t>
            </a:r>
            <a:r>
              <a:rPr lang="en-US" sz="2100" dirty="0"/>
              <a:t> </a:t>
            </a:r>
            <a:r>
              <a:rPr lang="en-US" sz="2100" dirty="0" err="1"/>
              <a:t>menjumlahkan</a:t>
            </a:r>
            <a:r>
              <a:rPr lang="en-US" sz="2100" dirty="0"/>
              <a:t> </a:t>
            </a:r>
            <a:r>
              <a:rPr lang="en-US" sz="2100" dirty="0" err="1"/>
              <a:t>nilai</a:t>
            </a:r>
            <a:r>
              <a:rPr lang="en-US" sz="2100" dirty="0"/>
              <a:t> </a:t>
            </a:r>
            <a:r>
              <a:rPr lang="en-US" sz="2100" dirty="0" err="1"/>
              <a:t>tambah</a:t>
            </a:r>
            <a:r>
              <a:rPr lang="en-US" sz="2100" dirty="0"/>
              <a:t> </a:t>
            </a:r>
            <a:r>
              <a:rPr lang="en-US" sz="2100" dirty="0" err="1"/>
              <a:t>semua</a:t>
            </a:r>
            <a:r>
              <a:rPr lang="en-US" sz="2100" dirty="0"/>
              <a:t> </a:t>
            </a:r>
            <a:r>
              <a:rPr lang="en-US" sz="2100" dirty="0" err="1"/>
              <a:t>barang</a:t>
            </a:r>
            <a:r>
              <a:rPr lang="en-US" sz="2100" dirty="0"/>
              <a:t> </a:t>
            </a:r>
            <a:r>
              <a:rPr lang="en-US" sz="2100" dirty="0" err="1"/>
              <a:t>dan</a:t>
            </a:r>
            <a:r>
              <a:rPr lang="en-US" sz="2100" dirty="0"/>
              <a:t> </a:t>
            </a:r>
            <a:r>
              <a:rPr lang="en-US" sz="2100" dirty="0" err="1"/>
              <a:t>jasa</a:t>
            </a:r>
            <a:endParaRPr lang="en-ID" sz="2100" dirty="0"/>
          </a:p>
          <a:p>
            <a:pPr marL="265113" indent="-265113" algn="l"/>
            <a:r>
              <a:rPr lang="id-ID" sz="2100" dirty="0" smtClean="0"/>
              <a:t>	</a:t>
            </a:r>
            <a:r>
              <a:rPr lang="en-US" sz="2100" dirty="0" err="1" smtClean="0"/>
              <a:t>Rumus</a:t>
            </a:r>
            <a:r>
              <a:rPr lang="en-US" sz="2100" dirty="0" smtClean="0"/>
              <a:t> :PN </a:t>
            </a:r>
            <a:r>
              <a:rPr lang="en-US" sz="2100" dirty="0"/>
              <a:t>= (P1xQ1) + (P2xQ2)+ (P3+Q3) + .......</a:t>
            </a:r>
            <a:r>
              <a:rPr lang="en-US" sz="2100" dirty="0" err="1"/>
              <a:t>dst</a:t>
            </a:r>
            <a:endParaRPr lang="en-ID" sz="2100" dirty="0"/>
          </a:p>
          <a:p>
            <a:pPr marL="265113" lvl="0" indent="-265113" algn="l"/>
            <a:r>
              <a:rPr lang="id-ID" sz="2100" dirty="0" smtClean="0"/>
              <a:t>2.</a:t>
            </a:r>
            <a:r>
              <a:rPr lang="en-US" sz="2100" dirty="0" err="1" smtClean="0"/>
              <a:t>Metode</a:t>
            </a:r>
            <a:r>
              <a:rPr lang="en-US" sz="2100" dirty="0" smtClean="0"/>
              <a:t> </a:t>
            </a:r>
            <a:r>
              <a:rPr lang="en-US" sz="2100" dirty="0" err="1"/>
              <a:t>Pengeluaran</a:t>
            </a:r>
            <a:r>
              <a:rPr lang="en-US" sz="2100" dirty="0"/>
              <a:t> </a:t>
            </a:r>
            <a:r>
              <a:rPr lang="en-US" sz="2100" dirty="0" err="1"/>
              <a:t>atau</a:t>
            </a:r>
            <a:r>
              <a:rPr lang="en-US" sz="2100" dirty="0"/>
              <a:t> </a:t>
            </a:r>
            <a:r>
              <a:rPr lang="en-US" sz="2100" dirty="0" err="1"/>
              <a:t>Pendekatan</a:t>
            </a:r>
            <a:r>
              <a:rPr lang="en-US" sz="2100" dirty="0"/>
              <a:t> </a:t>
            </a:r>
            <a:r>
              <a:rPr lang="en-US" sz="2100" dirty="0" err="1"/>
              <a:t>pengeluaran,dengan</a:t>
            </a:r>
            <a:r>
              <a:rPr lang="en-US" sz="2100" dirty="0"/>
              <a:t> </a:t>
            </a:r>
            <a:r>
              <a:rPr lang="en-US" sz="2100" dirty="0" err="1"/>
              <a:t>menjumlah</a:t>
            </a:r>
            <a:r>
              <a:rPr lang="en-US" sz="2100" dirty="0"/>
              <a:t> </a:t>
            </a:r>
            <a:r>
              <a:rPr lang="en-US" sz="2100" dirty="0" err="1"/>
              <a:t>kan</a:t>
            </a:r>
            <a:r>
              <a:rPr lang="en-US" sz="2100" dirty="0"/>
              <a:t> </a:t>
            </a:r>
            <a:r>
              <a:rPr lang="en-US" sz="2100" dirty="0" err="1"/>
              <a:t>pengeluaran</a:t>
            </a:r>
            <a:r>
              <a:rPr lang="en-US" sz="2100" dirty="0"/>
              <a:t> </a:t>
            </a:r>
            <a:r>
              <a:rPr lang="en-US" sz="2100" dirty="0" err="1"/>
              <a:t>atau</a:t>
            </a:r>
            <a:r>
              <a:rPr lang="en-US" sz="2100" dirty="0"/>
              <a:t> Expenditure </a:t>
            </a:r>
            <a:r>
              <a:rPr lang="en-US" sz="2100" dirty="0" err="1"/>
              <a:t>dari</a:t>
            </a:r>
            <a:r>
              <a:rPr lang="en-US" sz="2100" dirty="0"/>
              <a:t> </a:t>
            </a:r>
            <a:r>
              <a:rPr lang="en-US" sz="2100" dirty="0" err="1"/>
              <a:t>masing-masing</a:t>
            </a:r>
            <a:r>
              <a:rPr lang="en-US" sz="2100" dirty="0"/>
              <a:t> </a:t>
            </a:r>
            <a:r>
              <a:rPr lang="en-US" sz="2100" dirty="0" err="1"/>
              <a:t>sektor</a:t>
            </a:r>
            <a:r>
              <a:rPr lang="en-US" sz="2100" dirty="0"/>
              <a:t> </a:t>
            </a:r>
            <a:r>
              <a:rPr lang="en-US" sz="2100" dirty="0" err="1"/>
              <a:t>dalam</a:t>
            </a:r>
            <a:r>
              <a:rPr lang="en-US" sz="2100" dirty="0"/>
              <a:t> </a:t>
            </a:r>
            <a:r>
              <a:rPr lang="en-US" sz="2100" dirty="0" err="1"/>
              <a:t>perekonomian</a:t>
            </a:r>
            <a:r>
              <a:rPr lang="en-US" sz="2100" dirty="0"/>
              <a:t>, </a:t>
            </a:r>
            <a:r>
              <a:rPr lang="en-US" sz="2100" dirty="0" err="1"/>
              <a:t>yaitu</a:t>
            </a:r>
            <a:r>
              <a:rPr lang="en-US" sz="2100" dirty="0"/>
              <a:t> </a:t>
            </a:r>
            <a:r>
              <a:rPr lang="en-US" sz="2100" dirty="0" err="1"/>
              <a:t>pengeluaran</a:t>
            </a:r>
            <a:r>
              <a:rPr lang="en-US" sz="2100" dirty="0"/>
              <a:t> </a:t>
            </a:r>
            <a:r>
              <a:rPr lang="en-US" sz="2100" dirty="0" err="1"/>
              <a:t>konsumsi</a:t>
            </a:r>
            <a:r>
              <a:rPr lang="en-US" sz="2100" dirty="0"/>
              <a:t> (C), </a:t>
            </a:r>
            <a:r>
              <a:rPr lang="en-US" sz="2100" dirty="0" err="1"/>
              <a:t>pengeluaran</a:t>
            </a:r>
            <a:r>
              <a:rPr lang="en-US" sz="2100" dirty="0"/>
              <a:t> </a:t>
            </a:r>
            <a:r>
              <a:rPr lang="en-US" sz="2100" dirty="0" err="1"/>
              <a:t>Investasi</a:t>
            </a:r>
            <a:r>
              <a:rPr lang="en-US" sz="2100" dirty="0"/>
              <a:t> (I), </a:t>
            </a:r>
            <a:r>
              <a:rPr lang="en-US" sz="2100" dirty="0" err="1"/>
              <a:t>Pengeluaran</a:t>
            </a:r>
            <a:r>
              <a:rPr lang="en-US" sz="2100" dirty="0"/>
              <a:t> </a:t>
            </a:r>
            <a:r>
              <a:rPr lang="en-US" sz="2100" dirty="0" err="1"/>
              <a:t>pembelian</a:t>
            </a:r>
            <a:r>
              <a:rPr lang="en-US" sz="2100" dirty="0"/>
              <a:t> </a:t>
            </a:r>
            <a:r>
              <a:rPr lang="en-US" sz="2100" dirty="0" err="1"/>
              <a:t>pemerintah</a:t>
            </a:r>
            <a:r>
              <a:rPr lang="en-US" sz="2100" dirty="0"/>
              <a:t> (G), </a:t>
            </a:r>
            <a:r>
              <a:rPr lang="en-US" sz="2100" dirty="0" err="1"/>
              <a:t>dan</a:t>
            </a:r>
            <a:r>
              <a:rPr lang="en-US" sz="2100" dirty="0"/>
              <a:t> </a:t>
            </a:r>
            <a:r>
              <a:rPr lang="en-US" sz="2100" dirty="0" err="1"/>
              <a:t>Ekspor</a:t>
            </a:r>
            <a:r>
              <a:rPr lang="en-US" sz="2100" dirty="0"/>
              <a:t> (X),</a:t>
            </a:r>
            <a:r>
              <a:rPr lang="en-US" sz="2100" dirty="0" err="1"/>
              <a:t>Impor</a:t>
            </a:r>
            <a:r>
              <a:rPr lang="en-US" sz="2100" dirty="0"/>
              <a:t> (M) </a:t>
            </a:r>
            <a:r>
              <a:rPr lang="en-US" sz="2100" dirty="0" err="1"/>
              <a:t>atau</a:t>
            </a:r>
            <a:r>
              <a:rPr lang="en-US" sz="2100" dirty="0"/>
              <a:t> </a:t>
            </a:r>
            <a:r>
              <a:rPr lang="en-US" sz="2100" dirty="0" err="1"/>
              <a:t>expor</a:t>
            </a:r>
            <a:r>
              <a:rPr lang="en-US" sz="2100" dirty="0"/>
              <a:t> </a:t>
            </a:r>
            <a:r>
              <a:rPr lang="en-US" sz="2100" dirty="0" err="1"/>
              <a:t>netto</a:t>
            </a:r>
            <a:r>
              <a:rPr lang="en-US" sz="2100" dirty="0"/>
              <a:t> (X-M)</a:t>
            </a:r>
            <a:endParaRPr lang="en-ID" sz="2100" dirty="0"/>
          </a:p>
          <a:p>
            <a:pPr marL="265113" indent="-265113" algn="l"/>
            <a:r>
              <a:rPr lang="id-ID" sz="2100" dirty="0" smtClean="0"/>
              <a:t>	</a:t>
            </a:r>
            <a:r>
              <a:rPr lang="en-US" sz="2100" dirty="0" err="1" smtClean="0"/>
              <a:t>Rumus</a:t>
            </a:r>
            <a:r>
              <a:rPr lang="en-US" sz="2100" dirty="0" smtClean="0"/>
              <a:t> :PN </a:t>
            </a:r>
            <a:r>
              <a:rPr lang="en-US" sz="2100" dirty="0"/>
              <a:t>= C + I + G + ( X – M )</a:t>
            </a:r>
            <a:endParaRPr lang="en-ID" sz="2100" dirty="0"/>
          </a:p>
          <a:p>
            <a:pPr marL="265113" lvl="0" indent="-265113" algn="l"/>
            <a:r>
              <a:rPr lang="id-ID" sz="2100" dirty="0" smtClean="0"/>
              <a:t>3,</a:t>
            </a:r>
            <a:r>
              <a:rPr lang="en-US" sz="2100" dirty="0" err="1" smtClean="0"/>
              <a:t>Metode</a:t>
            </a:r>
            <a:r>
              <a:rPr lang="en-US" sz="2100" dirty="0" smtClean="0"/>
              <a:t> </a:t>
            </a:r>
            <a:r>
              <a:rPr lang="en-US" sz="2100" dirty="0" err="1"/>
              <a:t>Pendapatan</a:t>
            </a:r>
            <a:r>
              <a:rPr lang="en-US" sz="2100" dirty="0"/>
              <a:t> </a:t>
            </a:r>
            <a:r>
              <a:rPr lang="en-US" sz="2100" dirty="0" err="1"/>
              <a:t>atau</a:t>
            </a:r>
            <a:r>
              <a:rPr lang="en-US" sz="2100" dirty="0"/>
              <a:t> </a:t>
            </a:r>
            <a:r>
              <a:rPr lang="en-US" sz="2100" dirty="0" err="1"/>
              <a:t>Pendekatan</a:t>
            </a:r>
            <a:r>
              <a:rPr lang="en-US" sz="2100" dirty="0"/>
              <a:t> </a:t>
            </a:r>
            <a:r>
              <a:rPr lang="en-US" sz="2100" dirty="0" err="1"/>
              <a:t>Pendapatan</a:t>
            </a:r>
            <a:r>
              <a:rPr lang="en-US" sz="2100" dirty="0"/>
              <a:t> </a:t>
            </a:r>
            <a:r>
              <a:rPr lang="en-US" sz="2100" dirty="0" err="1"/>
              <a:t>adalah</a:t>
            </a:r>
            <a:r>
              <a:rPr lang="en-US" sz="2100" dirty="0"/>
              <a:t> </a:t>
            </a:r>
            <a:r>
              <a:rPr lang="en-US" sz="2100" dirty="0" err="1"/>
              <a:t>dengan</a:t>
            </a:r>
            <a:r>
              <a:rPr lang="en-US" sz="2100" dirty="0"/>
              <a:t> </a:t>
            </a:r>
            <a:r>
              <a:rPr lang="en-US" sz="2100" dirty="0" err="1"/>
              <a:t>menjumlahkan</a:t>
            </a:r>
            <a:r>
              <a:rPr lang="en-US" sz="2100" dirty="0"/>
              <a:t> </a:t>
            </a:r>
            <a:r>
              <a:rPr lang="en-US" sz="2100" dirty="0" err="1"/>
              <a:t>pendapatan</a:t>
            </a:r>
            <a:r>
              <a:rPr lang="en-US" sz="2100" dirty="0"/>
              <a:t> yang </a:t>
            </a:r>
            <a:r>
              <a:rPr lang="en-US" sz="2100" dirty="0" err="1"/>
              <a:t>diterima</a:t>
            </a:r>
            <a:r>
              <a:rPr lang="en-US" sz="2100" dirty="0"/>
              <a:t> </a:t>
            </a:r>
            <a:r>
              <a:rPr lang="en-US" sz="2100" dirty="0" err="1"/>
              <a:t>oleh</a:t>
            </a:r>
            <a:r>
              <a:rPr lang="en-US" sz="2100" dirty="0"/>
              <a:t> </a:t>
            </a:r>
            <a:r>
              <a:rPr lang="en-US" sz="2100" dirty="0" err="1"/>
              <a:t>faktor</a:t>
            </a:r>
            <a:r>
              <a:rPr lang="en-US" sz="2100" dirty="0"/>
              <a:t> </a:t>
            </a:r>
            <a:r>
              <a:rPr lang="en-US" sz="2100" dirty="0" err="1"/>
              <a:t>produksi</a:t>
            </a:r>
            <a:r>
              <a:rPr lang="en-US" sz="2100" dirty="0"/>
              <a:t>, yang </a:t>
            </a:r>
            <a:r>
              <a:rPr lang="en-US" sz="2100" dirty="0" err="1"/>
              <a:t>terdiri</a:t>
            </a:r>
            <a:r>
              <a:rPr lang="en-US" sz="2100" dirty="0"/>
              <a:t> </a:t>
            </a:r>
            <a:r>
              <a:rPr lang="en-US" sz="2100" dirty="0" err="1"/>
              <a:t>atas</a:t>
            </a:r>
            <a:r>
              <a:rPr lang="en-US" sz="2100" dirty="0"/>
              <a:t> </a:t>
            </a:r>
            <a:r>
              <a:rPr lang="en-US" sz="2100" dirty="0" err="1"/>
              <a:t>sewa</a:t>
            </a:r>
            <a:r>
              <a:rPr lang="en-US" sz="2100" dirty="0"/>
              <a:t> (rent), </a:t>
            </a:r>
            <a:r>
              <a:rPr lang="en-US" sz="2100" dirty="0" err="1"/>
              <a:t>upah</a:t>
            </a:r>
            <a:r>
              <a:rPr lang="en-US" sz="2100" dirty="0"/>
              <a:t> </a:t>
            </a:r>
            <a:r>
              <a:rPr lang="en-US" sz="2100" dirty="0" err="1"/>
              <a:t>dan</a:t>
            </a:r>
            <a:r>
              <a:rPr lang="en-US" sz="2100" dirty="0"/>
              <a:t> </a:t>
            </a:r>
            <a:r>
              <a:rPr lang="en-US" sz="2100" dirty="0" err="1"/>
              <a:t>gaji</a:t>
            </a:r>
            <a:r>
              <a:rPr lang="en-US" sz="2100" dirty="0"/>
              <a:t> ( wage and salary), </a:t>
            </a:r>
            <a:r>
              <a:rPr lang="en-US" sz="2100" dirty="0" err="1"/>
              <a:t>bunga</a:t>
            </a:r>
            <a:r>
              <a:rPr lang="en-US" sz="2100" dirty="0"/>
              <a:t> (interest), </a:t>
            </a:r>
            <a:r>
              <a:rPr lang="en-US" sz="2100" dirty="0" err="1"/>
              <a:t>dan</a:t>
            </a:r>
            <a:r>
              <a:rPr lang="en-US" sz="2100" dirty="0"/>
              <a:t> </a:t>
            </a:r>
            <a:r>
              <a:rPr lang="en-US" sz="2100" dirty="0" err="1"/>
              <a:t>Laba</a:t>
            </a:r>
            <a:r>
              <a:rPr lang="en-US" sz="2100" dirty="0"/>
              <a:t> (profit)</a:t>
            </a:r>
            <a:endParaRPr lang="en-ID" sz="2100" dirty="0"/>
          </a:p>
          <a:p>
            <a:pPr marL="265113" indent="-265113" algn="l"/>
            <a:r>
              <a:rPr lang="id-ID" sz="2100" dirty="0" smtClean="0"/>
              <a:t>	</a:t>
            </a:r>
            <a:r>
              <a:rPr lang="en-US" sz="2100" dirty="0" smtClean="0"/>
              <a:t>PN </a:t>
            </a:r>
            <a:r>
              <a:rPr lang="en-US" sz="2100" dirty="0"/>
              <a:t>=  Rent +</a:t>
            </a:r>
            <a:r>
              <a:rPr lang="en-US" sz="2100" dirty="0" err="1"/>
              <a:t>Wages+Interst+Profit</a:t>
            </a:r>
            <a:r>
              <a:rPr lang="en-US" sz="2100" dirty="0"/>
              <a:t> / r + W + i + L</a:t>
            </a:r>
            <a:endParaRPr lang="en-ID" sz="2100" dirty="0"/>
          </a:p>
          <a:p>
            <a:pPr algn="l"/>
            <a:endParaRPr lang="en-ID" dirty="0"/>
          </a:p>
        </p:txBody>
      </p:sp>
    </p:spTree>
    <p:extLst>
      <p:ext uri="{BB962C8B-B14F-4D97-AF65-F5344CB8AC3E}">
        <p14:creationId xmlns:p14="http://schemas.microsoft.com/office/powerpoint/2010/main" val="3651324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79512" y="116632"/>
            <a:ext cx="8856984" cy="1080119"/>
          </a:xfrm>
        </p:spPr>
        <p:txBody>
          <a:bodyPr>
            <a:normAutofit fontScale="90000"/>
          </a:bodyPr>
          <a:lstStyle/>
          <a:p>
            <a:pPr algn="l"/>
            <a:r>
              <a:rPr lang="id-ID" dirty="0" smtClean="0"/>
              <a:t/>
            </a:r>
            <a:br>
              <a:rPr lang="id-ID" dirty="0" smtClean="0"/>
            </a:br>
            <a:r>
              <a:rPr lang="id-ID" dirty="0" smtClean="0"/>
              <a:t/>
            </a:r>
            <a:br>
              <a:rPr lang="id-ID" dirty="0" smtClean="0"/>
            </a:br>
            <a:r>
              <a:rPr lang="id-ID" dirty="0" smtClean="0"/>
              <a:t/>
            </a:r>
            <a:br>
              <a:rPr lang="id-ID" dirty="0" smtClean="0"/>
            </a:br>
            <a:r>
              <a:rPr lang="id-ID" dirty="0"/>
              <a:t/>
            </a:r>
            <a:br>
              <a:rPr lang="id-ID" dirty="0"/>
            </a:br>
            <a:r>
              <a:rPr lang="id-ID" dirty="0" smtClean="0"/>
              <a:t/>
            </a:r>
            <a:br>
              <a:rPr lang="id-ID" dirty="0" smtClean="0"/>
            </a:br>
            <a:r>
              <a:rPr lang="id-ID" dirty="0"/>
              <a:t/>
            </a:r>
            <a:br>
              <a:rPr lang="id-ID" dirty="0"/>
            </a:br>
            <a:r>
              <a:rPr lang="id-ID" sz="2700" dirty="0" smtClean="0"/>
              <a:t>• Menjelaskan konsep pendapatan perkapita</a:t>
            </a:r>
            <a:r>
              <a:rPr lang="en-ID" dirty="0" smtClean="0"/>
              <a:t/>
            </a:r>
            <a:br>
              <a:rPr lang="en-ID" dirty="0" smtClean="0"/>
            </a:br>
            <a:endParaRPr lang="en-ID" dirty="0"/>
          </a:p>
        </p:txBody>
      </p:sp>
      <p:sp>
        <p:nvSpPr>
          <p:cNvPr id="6" name="Content Placeholder 2"/>
          <p:cNvSpPr>
            <a:spLocks noGrp="1" noRot="1" noChangeAspect="1" noMove="1" noResize="1" noEditPoints="1" noAdjustHandles="1" noChangeArrowheads="1" noChangeShapeType="1" noTextEdit="1"/>
          </p:cNvSpPr>
          <p:nvPr>
            <p:ph type="subTitle" idx="1"/>
          </p:nvPr>
        </p:nvSpPr>
        <p:spPr>
          <a:xfrm>
            <a:off x="179388" y="1052513"/>
            <a:ext cx="8713787" cy="5472112"/>
          </a:xfrm>
          <a:prstGeom prst="rect">
            <a:avLst/>
          </a:prstGeom>
          <a:blipFill rotWithShape="0">
            <a:blip r:embed="rId2"/>
            <a:stretch>
              <a:fillRect l="-1236" t="-2601" r="-386"/>
            </a:stretch>
          </a:blip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d-ID" dirty="0">
                <a:noFill/>
              </a:rPr>
              <a:t> </a:t>
            </a:r>
          </a:p>
        </p:txBody>
      </p:sp>
    </p:spTree>
    <p:extLst>
      <p:ext uri="{BB962C8B-B14F-4D97-AF65-F5344CB8AC3E}">
        <p14:creationId xmlns:p14="http://schemas.microsoft.com/office/powerpoint/2010/main" val="29483278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7504" y="274638"/>
            <a:ext cx="8856984" cy="5890666"/>
          </a:xfrm>
        </p:spPr>
        <p:txBody>
          <a:bodyPr>
            <a:normAutofit/>
          </a:bodyPr>
          <a:lstStyle/>
          <a:p>
            <a:pPr algn="l">
              <a:tabLst>
                <a:tab pos="354013" algn="l"/>
                <a:tab pos="530225" algn="l"/>
              </a:tabLst>
            </a:pPr>
            <a:r>
              <a:rPr lang="id-ID" sz="2400" dirty="0" smtClean="0"/>
              <a:t/>
            </a:r>
            <a:br>
              <a:rPr lang="id-ID" sz="2400" dirty="0" smtClean="0"/>
            </a:br>
            <a:r>
              <a:rPr lang="id-ID" sz="2400" dirty="0" smtClean="0"/>
              <a:t>2. </a:t>
            </a:r>
            <a:r>
              <a:rPr lang="en-US" sz="2400" dirty="0"/>
              <a:t>	</a:t>
            </a:r>
            <a:r>
              <a:rPr lang="id-ID" sz="2400" b="1" dirty="0"/>
              <a:t>Perbandingan Pendapatan Per Kapita </a:t>
            </a:r>
            <a:r>
              <a:rPr lang="en-ID" sz="2400" dirty="0"/>
              <a:t/>
            </a:r>
            <a:br>
              <a:rPr lang="en-ID" sz="2400" dirty="0"/>
            </a:br>
            <a:r>
              <a:rPr lang="id-ID" sz="2400" dirty="0" smtClean="0"/>
              <a:t>	Bank </a:t>
            </a:r>
            <a:r>
              <a:rPr lang="id-ID" sz="2400" dirty="0"/>
              <a:t>dunia membagi negara-negara atas empat kelompok</a:t>
            </a:r>
            <a:r>
              <a:rPr lang="en-ID" sz="2400" dirty="0"/>
              <a:t/>
            </a:r>
            <a:br>
              <a:rPr lang="en-ID" sz="2400" dirty="0"/>
            </a:br>
            <a:r>
              <a:rPr lang="id-ID" sz="2400" dirty="0" smtClean="0"/>
              <a:t>	</a:t>
            </a:r>
            <a:r>
              <a:rPr lang="id-ID" sz="2000" dirty="0" smtClean="0"/>
              <a:t>1.Negara </a:t>
            </a:r>
            <a:r>
              <a:rPr lang="id-ID" sz="2000" dirty="0"/>
              <a:t>berpendapatan rendah (pendapatan per kapita &lt; $1035)</a:t>
            </a:r>
            <a:r>
              <a:rPr lang="en-ID" sz="2000" dirty="0"/>
              <a:t/>
            </a:r>
            <a:br>
              <a:rPr lang="en-ID" sz="2000" dirty="0"/>
            </a:br>
            <a:r>
              <a:rPr lang="id-ID" sz="2000" dirty="0" smtClean="0"/>
              <a:t>	2.Negara </a:t>
            </a:r>
            <a:r>
              <a:rPr lang="id-ID" sz="2000" dirty="0"/>
              <a:t>berpendapatan menengah bawah (pendapatan per kapita </a:t>
            </a:r>
            <a:r>
              <a:rPr lang="id-ID" sz="2000" dirty="0" smtClean="0"/>
              <a:t>			$1036-$</a:t>
            </a:r>
            <a:r>
              <a:rPr lang="id-ID" sz="2000" dirty="0"/>
              <a:t>4085)</a:t>
            </a:r>
            <a:r>
              <a:rPr lang="en-ID" sz="2000" dirty="0"/>
              <a:t/>
            </a:r>
            <a:br>
              <a:rPr lang="en-ID" sz="2000" dirty="0"/>
            </a:br>
            <a:r>
              <a:rPr lang="id-ID" sz="2000" dirty="0" smtClean="0"/>
              <a:t>	3.Negara </a:t>
            </a:r>
            <a:r>
              <a:rPr lang="id-ID" sz="2000" dirty="0"/>
              <a:t>berpendapatan menengah tinggi (pendapatan per kapita </a:t>
            </a:r>
            <a:r>
              <a:rPr lang="id-ID" sz="2000" dirty="0" smtClean="0"/>
              <a:t/>
            </a:r>
            <a:br>
              <a:rPr lang="id-ID" sz="2000" dirty="0" smtClean="0"/>
            </a:br>
            <a:r>
              <a:rPr lang="id-ID" sz="2000" dirty="0"/>
              <a:t>	</a:t>
            </a:r>
            <a:r>
              <a:rPr lang="id-ID" sz="2000" dirty="0" smtClean="0"/>
              <a:t>	$4085-$</a:t>
            </a:r>
            <a:r>
              <a:rPr lang="id-ID" sz="2000" dirty="0"/>
              <a:t>12615)</a:t>
            </a:r>
            <a:r>
              <a:rPr lang="en-ID" sz="2000" dirty="0"/>
              <a:t/>
            </a:r>
            <a:br>
              <a:rPr lang="en-ID" sz="2000" dirty="0"/>
            </a:br>
            <a:r>
              <a:rPr lang="id-ID" sz="2000" dirty="0" smtClean="0"/>
              <a:t>	4	Negara </a:t>
            </a:r>
            <a:r>
              <a:rPr lang="id-ID" sz="2000" dirty="0"/>
              <a:t>berpendapatan tinggi (pendapatan per kapita &gt;12616)</a:t>
            </a:r>
            <a:r>
              <a:rPr lang="en-ID" sz="2000" dirty="0"/>
              <a:t/>
            </a:r>
            <a:br>
              <a:rPr lang="en-ID" sz="2000" dirty="0"/>
            </a:br>
            <a:endParaRPr lang="en-ID" sz="2000" dirty="0"/>
          </a:p>
        </p:txBody>
      </p:sp>
    </p:spTree>
    <p:extLst>
      <p:ext uri="{BB962C8B-B14F-4D97-AF65-F5344CB8AC3E}">
        <p14:creationId xmlns:p14="http://schemas.microsoft.com/office/powerpoint/2010/main" val="2323107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7504" y="260649"/>
            <a:ext cx="9036496" cy="720080"/>
          </a:xfrm>
        </p:spPr>
        <p:txBody>
          <a:bodyPr>
            <a:normAutofit fontScale="90000"/>
          </a:bodyPr>
          <a:lstStyle/>
          <a:p>
            <a:pPr algn="l"/>
            <a:r>
              <a:rPr lang="id-ID" dirty="0" smtClean="0"/>
              <a:t/>
            </a:r>
            <a:br>
              <a:rPr lang="id-ID" dirty="0" smtClean="0"/>
            </a:br>
            <a:r>
              <a:rPr lang="id-ID" sz="3100" dirty="0" smtClean="0"/>
              <a:t>• Memahami konsep distribusi pendapatan</a:t>
            </a:r>
            <a:r>
              <a:rPr lang="en-ID" dirty="0" smtClean="0"/>
              <a:t/>
            </a:r>
            <a:br>
              <a:rPr lang="en-ID" dirty="0" smtClean="0"/>
            </a:br>
            <a:endParaRPr lang="en-ID" dirty="0"/>
          </a:p>
        </p:txBody>
      </p:sp>
      <p:sp>
        <p:nvSpPr>
          <p:cNvPr id="5" name="Subtitle 4"/>
          <p:cNvSpPr>
            <a:spLocks noGrp="1"/>
          </p:cNvSpPr>
          <p:nvPr>
            <p:ph type="subTitle" idx="1"/>
          </p:nvPr>
        </p:nvSpPr>
        <p:spPr>
          <a:xfrm>
            <a:off x="179512" y="1052736"/>
            <a:ext cx="8784976" cy="5256584"/>
          </a:xfrm>
        </p:spPr>
        <p:txBody>
          <a:bodyPr>
            <a:normAutofit/>
          </a:bodyPr>
          <a:lstStyle/>
          <a:p>
            <a:pPr algn="l"/>
            <a:r>
              <a:rPr lang="en-US" sz="2400" dirty="0" err="1"/>
              <a:t>Distribusi</a:t>
            </a:r>
            <a:r>
              <a:rPr lang="en-US" sz="2400" dirty="0"/>
              <a:t> </a:t>
            </a:r>
            <a:r>
              <a:rPr lang="en-US" sz="2400" dirty="0" err="1"/>
              <a:t>Pendapatan</a:t>
            </a:r>
            <a:r>
              <a:rPr lang="en-US" sz="2400" dirty="0"/>
              <a:t> </a:t>
            </a:r>
            <a:r>
              <a:rPr lang="en-US" sz="2400" dirty="0" err="1"/>
              <a:t>Nasional</a:t>
            </a:r>
            <a:endParaRPr lang="en-ID" sz="2400" dirty="0"/>
          </a:p>
          <a:p>
            <a:pPr marL="354013" indent="-354013" algn="l"/>
            <a:r>
              <a:rPr lang="en-US" sz="2400" dirty="0"/>
              <a:t>1.	</a:t>
            </a:r>
            <a:r>
              <a:rPr lang="en-US" sz="2400" dirty="0" err="1"/>
              <a:t>Pentingnya</a:t>
            </a:r>
            <a:r>
              <a:rPr lang="en-US" sz="2400" dirty="0"/>
              <a:t> </a:t>
            </a:r>
            <a:r>
              <a:rPr lang="en-US" sz="2400" dirty="0" err="1" smtClean="0"/>
              <a:t>distribusi</a:t>
            </a:r>
            <a:r>
              <a:rPr lang="en-US" sz="2400" dirty="0" smtClean="0"/>
              <a:t>  </a:t>
            </a:r>
            <a:r>
              <a:rPr lang="en-US" sz="2400" dirty="0" err="1"/>
              <a:t>Pendapatan</a:t>
            </a:r>
            <a:r>
              <a:rPr lang="en-US" sz="2400" dirty="0"/>
              <a:t> </a:t>
            </a:r>
            <a:r>
              <a:rPr lang="en-US" sz="2400" dirty="0" err="1"/>
              <a:t>Nasional</a:t>
            </a:r>
            <a:r>
              <a:rPr lang="en-US" sz="2400" dirty="0"/>
              <a:t> </a:t>
            </a:r>
            <a:r>
              <a:rPr lang="en-US" sz="2400" dirty="0" err="1"/>
              <a:t>untuk</a:t>
            </a:r>
            <a:r>
              <a:rPr lang="en-US" sz="2400" dirty="0"/>
              <a:t> Pembangunan </a:t>
            </a:r>
            <a:r>
              <a:rPr lang="en-US" sz="2400" dirty="0" err="1"/>
              <a:t>ekonomi</a:t>
            </a:r>
            <a:r>
              <a:rPr lang="en-US" sz="2400" dirty="0"/>
              <a:t> </a:t>
            </a:r>
            <a:r>
              <a:rPr lang="en-US" sz="2400" dirty="0" err="1"/>
              <a:t>suatu</a:t>
            </a:r>
            <a:r>
              <a:rPr lang="en-US" sz="2400" dirty="0"/>
              <a:t> </a:t>
            </a:r>
            <a:r>
              <a:rPr lang="en-US" sz="2400" dirty="0" err="1"/>
              <a:t>negara</a:t>
            </a:r>
            <a:endParaRPr lang="en-ID" sz="2400" dirty="0"/>
          </a:p>
          <a:p>
            <a:pPr marL="354013" indent="-354013" algn="l"/>
            <a:r>
              <a:rPr lang="id-ID" sz="2400" dirty="0" smtClean="0"/>
              <a:t>	</a:t>
            </a:r>
            <a:r>
              <a:rPr lang="en-US" sz="2400" dirty="0" err="1" smtClean="0"/>
              <a:t>Distribusi</a:t>
            </a:r>
            <a:r>
              <a:rPr lang="en-US" sz="2400" dirty="0" smtClean="0"/>
              <a:t> </a:t>
            </a:r>
            <a:r>
              <a:rPr lang="en-US" sz="2400" dirty="0" err="1"/>
              <a:t>pendapatan</a:t>
            </a:r>
            <a:r>
              <a:rPr lang="en-US" sz="2400" dirty="0"/>
              <a:t> </a:t>
            </a:r>
            <a:r>
              <a:rPr lang="en-US" sz="2400" dirty="0" err="1"/>
              <a:t>nasional</a:t>
            </a:r>
            <a:r>
              <a:rPr lang="en-US" sz="2400" dirty="0"/>
              <a:t> </a:t>
            </a:r>
            <a:r>
              <a:rPr lang="en-US" sz="2400" dirty="0" err="1"/>
              <a:t>harus</a:t>
            </a:r>
            <a:r>
              <a:rPr lang="en-US" sz="2400" dirty="0"/>
              <a:t> </a:t>
            </a:r>
            <a:r>
              <a:rPr lang="en-US" sz="2400" dirty="0" err="1"/>
              <a:t>direncanakan</a:t>
            </a:r>
            <a:r>
              <a:rPr lang="en-US" sz="2400" dirty="0"/>
              <a:t> </a:t>
            </a:r>
            <a:r>
              <a:rPr lang="en-US" sz="2400" dirty="0" err="1"/>
              <a:t>sedemikian</a:t>
            </a:r>
            <a:r>
              <a:rPr lang="en-US" sz="2400" dirty="0"/>
              <a:t> </a:t>
            </a:r>
            <a:r>
              <a:rPr lang="en-US" sz="2400" dirty="0" err="1"/>
              <a:t>rupa</a:t>
            </a:r>
            <a:r>
              <a:rPr lang="en-US" sz="2400" dirty="0"/>
              <a:t> agar </a:t>
            </a:r>
            <a:r>
              <a:rPr lang="en-US" sz="2400" dirty="0" err="1"/>
              <a:t>menghasilkan</a:t>
            </a:r>
            <a:r>
              <a:rPr lang="en-US" sz="2400" dirty="0"/>
              <a:t> </a:t>
            </a:r>
            <a:r>
              <a:rPr lang="en-US" sz="2400" dirty="0" err="1"/>
              <a:t>pembagian</a:t>
            </a:r>
            <a:r>
              <a:rPr lang="en-US" sz="2400" dirty="0"/>
              <a:t> </a:t>
            </a:r>
            <a:r>
              <a:rPr lang="en-US" sz="2400" dirty="0" err="1"/>
              <a:t>pendapatan</a:t>
            </a:r>
            <a:r>
              <a:rPr lang="en-US" sz="2400" dirty="0"/>
              <a:t> yang </a:t>
            </a:r>
            <a:r>
              <a:rPr lang="en-US" sz="2400" dirty="0" err="1"/>
              <a:t>adil</a:t>
            </a:r>
            <a:r>
              <a:rPr lang="en-US" sz="2400" dirty="0"/>
              <a:t> </a:t>
            </a:r>
            <a:r>
              <a:rPr lang="en-US" sz="2400" dirty="0" err="1"/>
              <a:t>dan</a:t>
            </a:r>
            <a:r>
              <a:rPr lang="en-US" sz="2400" dirty="0"/>
              <a:t> </a:t>
            </a:r>
            <a:r>
              <a:rPr lang="en-US" sz="2400" dirty="0" err="1"/>
              <a:t>merata</a:t>
            </a:r>
            <a:r>
              <a:rPr lang="en-US" sz="2400" dirty="0"/>
              <a:t>. </a:t>
            </a:r>
            <a:r>
              <a:rPr lang="en-US" sz="2400" dirty="0" err="1"/>
              <a:t>Pengambil</a:t>
            </a:r>
            <a:r>
              <a:rPr lang="en-US" sz="2400" dirty="0"/>
              <a:t> </a:t>
            </a:r>
            <a:r>
              <a:rPr lang="en-US" sz="2400" dirty="0" err="1"/>
              <a:t>kebijakan</a:t>
            </a:r>
            <a:r>
              <a:rPr lang="en-US" sz="2400" dirty="0"/>
              <a:t> </a:t>
            </a:r>
            <a:r>
              <a:rPr lang="en-US" sz="2400" dirty="0" err="1"/>
              <a:t>harus</a:t>
            </a:r>
            <a:r>
              <a:rPr lang="en-US" sz="2400" dirty="0"/>
              <a:t> </a:t>
            </a:r>
            <a:r>
              <a:rPr lang="en-US" sz="2400" dirty="0" err="1"/>
              <a:t>dapat</a:t>
            </a:r>
            <a:r>
              <a:rPr lang="en-US" sz="2400" dirty="0"/>
              <a:t> </a:t>
            </a:r>
            <a:r>
              <a:rPr lang="en-US" sz="2400" dirty="0" err="1"/>
              <a:t>merancang</a:t>
            </a:r>
            <a:r>
              <a:rPr lang="en-US" sz="2400" dirty="0"/>
              <a:t> </a:t>
            </a:r>
            <a:r>
              <a:rPr lang="en-US" sz="2400" dirty="0" err="1"/>
              <a:t>suatu</a:t>
            </a:r>
            <a:r>
              <a:rPr lang="en-US" sz="2400" dirty="0"/>
              <a:t> </a:t>
            </a:r>
            <a:r>
              <a:rPr lang="en-US" sz="2400" dirty="0" err="1"/>
              <a:t>tindakan</a:t>
            </a:r>
            <a:r>
              <a:rPr lang="en-US" sz="2400" dirty="0"/>
              <a:t> agar </a:t>
            </a:r>
            <a:r>
              <a:rPr lang="en-US" sz="2400" dirty="0" err="1"/>
              <a:t>pendapatan</a:t>
            </a:r>
            <a:r>
              <a:rPr lang="en-US" sz="2400" dirty="0"/>
              <a:t> </a:t>
            </a:r>
            <a:r>
              <a:rPr lang="en-US" sz="2400" dirty="0" err="1"/>
              <a:t>nasional</a:t>
            </a:r>
            <a:r>
              <a:rPr lang="en-US" sz="2400" dirty="0"/>
              <a:t> </a:t>
            </a:r>
            <a:r>
              <a:rPr lang="en-US" sz="2400" dirty="0" err="1"/>
              <a:t>terdistribusikan</a:t>
            </a:r>
            <a:r>
              <a:rPr lang="en-US" sz="2400" dirty="0"/>
              <a:t> </a:t>
            </a:r>
            <a:r>
              <a:rPr lang="en-US" sz="2400" dirty="0" err="1"/>
              <a:t>dengan</a:t>
            </a:r>
            <a:r>
              <a:rPr lang="en-US" sz="2400" dirty="0"/>
              <a:t> </a:t>
            </a:r>
            <a:r>
              <a:rPr lang="en-US" sz="2400" dirty="0" err="1"/>
              <a:t>meperhatikan</a:t>
            </a:r>
            <a:r>
              <a:rPr lang="en-US" sz="2400" dirty="0"/>
              <a:t> </a:t>
            </a:r>
            <a:r>
              <a:rPr lang="en-US" sz="2400" dirty="0" err="1"/>
              <a:t>pemerataan</a:t>
            </a:r>
            <a:r>
              <a:rPr lang="en-US" sz="2400" dirty="0"/>
              <a:t>, </a:t>
            </a:r>
            <a:r>
              <a:rPr lang="en-US" sz="2400" dirty="0" err="1"/>
              <a:t>keadilan</a:t>
            </a:r>
            <a:r>
              <a:rPr lang="en-US" sz="2400" dirty="0"/>
              <a:t>, </a:t>
            </a:r>
            <a:r>
              <a:rPr lang="en-US" sz="2400" dirty="0" err="1"/>
              <a:t>berkelanjutan</a:t>
            </a:r>
            <a:r>
              <a:rPr lang="en-US" sz="2400" dirty="0"/>
              <a:t> </a:t>
            </a:r>
            <a:r>
              <a:rPr lang="en-US" sz="2400" dirty="0" err="1"/>
              <a:t>serta</a:t>
            </a:r>
            <a:r>
              <a:rPr lang="en-US" sz="2400" dirty="0"/>
              <a:t> </a:t>
            </a:r>
            <a:r>
              <a:rPr lang="en-US" sz="2400" dirty="0" err="1"/>
              <a:t>berkesinambungan</a:t>
            </a:r>
            <a:r>
              <a:rPr lang="en-US" sz="2400" dirty="0"/>
              <a:t>.</a:t>
            </a:r>
            <a:endParaRPr lang="en-ID" sz="2400" dirty="0"/>
          </a:p>
          <a:p>
            <a:pPr algn="l"/>
            <a:endParaRPr lang="en-ID" sz="2400" dirty="0"/>
          </a:p>
        </p:txBody>
      </p:sp>
    </p:spTree>
    <p:extLst>
      <p:ext uri="{BB962C8B-B14F-4D97-AF65-F5344CB8AC3E}">
        <p14:creationId xmlns:p14="http://schemas.microsoft.com/office/powerpoint/2010/main" val="228443482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TotalTime>
  <Words>566</Words>
  <Application>Microsoft Office PowerPoint</Application>
  <PresentationFormat>On-screen Show (4:3)</PresentationFormat>
  <Paragraphs>152</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Trek</vt:lpstr>
      <vt:lpstr>PowerPoint Presentation</vt:lpstr>
      <vt:lpstr>• Memahami pengertian pendapatan nasional  </vt:lpstr>
      <vt:lpstr>• Memahami manfaat pendapatan nasional</vt:lpstr>
      <vt:lpstr>• Menganalisis komponen pendapatan nasional</vt:lpstr>
      <vt:lpstr>Atas Pendekatan produksi 1.pertanian,peternakan,kehutanan dan perikanan 2.pertambangan dan penggalian 3.industri pengolahan  4.listrik, gas dan air bersih 5.bangunan atau konstruksi 6.perdagangan hotel dan restoran 7.pengangkutan dan komunikasi 8.keuangan, real estate dan jasa perusahaan 9.jasa-jasa lainnya  </vt:lpstr>
      <vt:lpstr>     • Menganalisis metode perhitungan pendapatan nasional </vt:lpstr>
      <vt:lpstr>      • Menjelaskan konsep pendapatan perkapita </vt:lpstr>
      <vt:lpstr> 2.  Perbandingan Pendapatan Per Kapita   Bank dunia membagi negara-negara atas empat kelompok  1.Negara berpendapatan rendah (pendapatan per kapita &lt; $1035)  2.Negara berpendapatan menengah bawah (pendapatan per kapita    $1036-$4085)  3.Negara berpendapatan menengah tinggi (pendapatan per kapita    $4085-$12615)  4 Negara berpendapatan tinggi (pendapatan per kapita &gt;12616) </vt:lpstr>
      <vt:lpstr> • Memahami konsep distribusi pendapatan </vt:lpstr>
      <vt:lpstr>2. Mengukur ketimpangan pendistribusian Pendapatan Nasional. Ada dua tolok ukur untuk mengetahui merata tidaknya distribusi pendapatan, yaitu : a. Rasio Indek Gini (koefisien Gini)  Adalah ukuran ketimpangan atau ketidak merataan pendapatan  nasional suatu negara.    Angka koefisen Gini berkisar antara 0 – 1.  Semakin  kecil  koefisien Gini, semakin merata distribusi pendapatan nasional.   Semakin besar  koefisien Gini (mendekati satu), semakin tidak  merata pendapatan nasional.  Kriteria ketimpangan pendapatan berdasarkan besarnya  Koefisien Gini, yaitu :  0,71  s.d  1,00 menunjukan ketimpangan sangat tinggi  0,50  s.d  0,70 menunjukan ketimpangan tinggi  0,36  s.d  0,49 menunjukan ketimpangan sedang  0,20  s.d  0,35 menunjukan ketimpangan rendah </vt:lpstr>
      <vt:lpstr>b.Kriterian Bank Dunia Menurut Bank Dunia, kriteria ketidak merataan didasarkan pada bagian/persentase pendapatan nasional yang dinikmati oleh tiga lapisan penduduk. Ketiga lapisan penduduk tersebut adalah : 1.40% penduduk berpendapatan terendah (penduduk termiskin) 2.40% penduduk berpendapatan menengah 3.20% penduduk berpendapatan tinggi (penduduk terkaya) Dalam menghitung persentase distribusi pendapatan, menurut Bank Dunia yang menjadi patokan adalah 40% penduduk termiskin, dengan kriteria sbb : 1.Jika 40% penduduk termiskin menikmati  &lt; 12% pendapatan nasional,  maka ketimpangan distribusi pendapatan adalah tinggi 2.Jika 40% penduduk termiskin menikmati 12% s.d 17% pendapatan  nasional, maka ketimpangan distribusi pendapatan adalah sedang  3.Jika 40% penduduk termiskin menikmati  &gt;17% pendapatan nasional,  maka distribusi pendapatan adalah rendah </vt:lpstr>
      <vt:lpstr> • Membuat pola hubungan informasi /data yang diperoleh untuk menyimpulkan tentang konsep dan metode penghitungan pendapatan nasional </vt:lpstr>
      <vt:lpstr>• Menyajikan hasil analisis penghitungan pendapatan nasional melalui media lisan dan tulisan </vt:lpstr>
      <vt:lpstr>KISI-KISI PEMBANGUNAN DAN PERTUMBUHAN EKONOMI •  Memahami pengertian pertumbuhan ekonomi •  Menjelaskan cara mengukur pertumbuhan ekonomi •  Memahami  teori pertumbuhan ekonomi •  Memahami pengertian pembangunan ekonomi •  Menjelaskan perrbedaaan pembangunan ekonomi  dengan  pertumbuhan ekonomi •  Memahami perencanaan pembangunan ekonomi •  Menyebutkan Indikator keberhasilan pembangunan ekonomi •  Menjelaskan faktor-faktor yang mempengaruhi pembangunan ekonomi •  Mengidentifikasi masalah pembangunan ekonomi di negara  berkembang •  Menjelaskan kebijakan dan stategi pembangunan ekonomi •  Mengolah informasi /data yang diperoleh dari sumber-sumber terkait  serta membuat hubungannya untuk mendapatkan kesimpulan  tentang  pertumbuhan ekonomi dan pembangunan ekonomi Menyebutkan  Indikator keberhasilan pembangunan ekonomi </vt:lpstr>
      <vt:lpstr> • Memahami pengertian pertumbuhan ekonomi </vt:lpstr>
      <vt:lpstr>• Menjelaskan cara mengukur pertumbuhan ekonomi </vt:lpstr>
      <vt:lpstr>        • Memahami  teori pertumbuhan ekonomi </vt:lpstr>
      <vt:lpstr>• Memahami pengertian pembangunan ekonomi </vt:lpstr>
      <vt:lpstr>• Menjelaskan perrbedaaan pembangunan ekonomi dengan pertumbuhan ekonomi </vt:lpstr>
      <vt:lpstr>• Memahami perencanaan pembangunan ekonomi </vt:lpstr>
      <vt:lpstr>• Menyebutkan Indikator keberhasilan pembangunan ekonomi </vt:lpstr>
      <vt:lpstr>• Menjelaskan faktor-faktor yang mempengaruhi pembangunan ekonomi </vt:lpstr>
      <vt:lpstr>• Mengidentifikasi masalah pembangunan ekonomi di negara berkembang </vt:lpstr>
      <vt:lpstr>• Menjelaskan kebijakan dan stategi pembangunan ekonomi </vt:lpstr>
      <vt:lpstr>Strategi untuk melaksanakan visi dan misi tersebut dijabarkan secara bertahap dalam periode lima tahunan atau RPJM (Rencana Pembangunan Jangka Menengah 1). RPJM ke-1 ( 2002 s.d 2009), diarahkan  pada penataan kembali dan   membangun Indonesia  di segala bidang dengan tujuan menciptakan  Indonesia yang aman dan damai, adil dan demokrasi, serta timgkat  kesejahteraan rakyat yang semakin meningkat. 2). RPJM ke-2 (20010 s.d 2014), ditujukan pada pemantapan penataan kembali  Indonesia di segala bidang yang menekankan pada upaya peningkatan  kualitas sumber daya manusia termasuk pengembangan kemampuan iptek,  serta penguatan daya saing perekonomian. 3). RPJM ke-3 (2015 s.d 2019), ditujukan pada pemantapan pembangunan  secara menyeluruh di berbagai bidang dengan menekankan pencapaian  daya saing kompetitif perekonomian berlandaskan keunggulan sumber daya  alam dan sumber daya manusia berkualitas, serta kemampuan iptek yang  terus meningkat. 4). RPJM ke-4 (2020 s.d 2025), ditujukan pada kegiatan mewujudkan  masyarakat Indonesia yang mandiri, maju, adil dan makmur melalui  percepatan pembangunan di berbagai bidang dengan menekankan  terbangunnya struktur perekonomian yang kokoh berlandaskan keunggulan  komparatif di berbagai wilayah yang didukung oleh SDM berkualitas dan  berdaya saing </vt:lpstr>
      <vt:lpstr>  BAB KETENAGAKERJAAN • Menjelaskan pengertian tenaga kerja, angkatan  kerja, dan kesempatan kerja • Menyebutkan jenis-jenis tenaga kerja • Mengidentifikasi masalah ketenagakerjaan • Menjelaskan upaya peningkatan kualitas tenaga  kerja • Menjelaskan sistem upah dan pengangguran • Menemukan permasalahan ketenagakerjaan dalam  pembangunan ekonomi melalui berbagai sumber  belajar • Menganalisis informasi dan data-data yang  diperoleh dari berbagai media massa atau media  elektronik</vt:lpstr>
    </vt:vector>
  </TitlesOfParts>
  <Company>User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Toshiba</dc:creator>
  <cp:lastModifiedBy>Toshiba</cp:lastModifiedBy>
  <cp:revision>1</cp:revision>
  <dcterms:created xsi:type="dcterms:W3CDTF">2022-11-16T00:26:41Z</dcterms:created>
  <dcterms:modified xsi:type="dcterms:W3CDTF">2022-11-16T00:30:04Z</dcterms:modified>
</cp:coreProperties>
</file>