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4823138" y="489396"/>
            <a:ext cx="2833352" cy="1326525"/>
          </a:xfrm>
          <a:prstGeom prst="horizontalScroll">
            <a:avLst/>
          </a:prstGeom>
          <a:solidFill>
            <a:srgbClr val="00B050"/>
          </a:solidFill>
          <a:ln w="381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Berlin Sans FB" panose="020E0602020502020306" pitchFamily="34" charset="0"/>
                <a:cs typeface="Aharoni" panose="02010803020104030203" pitchFamily="2" charset="-79"/>
              </a:rPr>
              <a:t>BAB III</a:t>
            </a:r>
            <a:endParaRPr lang="id-ID" sz="3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880315" y="2781837"/>
            <a:ext cx="8718998" cy="1416676"/>
          </a:xfrm>
          <a:prstGeom prst="flowChartAlternateProcess">
            <a:avLst/>
          </a:prstGeom>
          <a:solidFill>
            <a:srgbClr val="FFFF00"/>
          </a:solidFill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>
                <a:solidFill>
                  <a:srgbClr val="00B050"/>
                </a:solidFill>
              </a:rPr>
              <a:t>MENGHAYATI KEOTENTIKAN AL-QUR’AN</a:t>
            </a:r>
            <a:endParaRPr lang="id-ID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049296" y="270456"/>
            <a:ext cx="3580327" cy="1300766"/>
          </a:xfrm>
          <a:prstGeom prst="wedgeEllipseCallou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Bauhaus 93" panose="04030905020B02020C02" pitchFamily="82" charset="0"/>
              </a:rPr>
              <a:t>TUJUAN PEMBELAJARAN</a:t>
            </a:r>
          </a:p>
        </p:txBody>
      </p:sp>
      <p:sp>
        <p:nvSpPr>
          <p:cNvPr id="5" name="Cloud 4"/>
          <p:cNvSpPr/>
          <p:nvPr/>
        </p:nvSpPr>
        <p:spPr>
          <a:xfrm>
            <a:off x="167425" y="1803042"/>
            <a:ext cx="11861443" cy="4868213"/>
          </a:xfrm>
          <a:prstGeom prst="cloud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b="1" dirty="0">
                <a:solidFill>
                  <a:srgbClr val="FF0000"/>
                </a:solidFill>
              </a:rPr>
              <a:t>1. Murid dapat menjelaskan </a:t>
            </a:r>
            <a:r>
              <a:rPr lang="id-ID" sz="3200" b="1" u="sng" dirty="0">
                <a:solidFill>
                  <a:srgbClr val="FF0000"/>
                </a:solidFill>
              </a:rPr>
              <a:t>bukti-bukti keotentikan</a:t>
            </a:r>
            <a:r>
              <a:rPr lang="id-ID" sz="3200" b="1" dirty="0">
                <a:solidFill>
                  <a:srgbClr val="FF0000"/>
                </a:solidFill>
              </a:rPr>
              <a:t> al-Qur’an.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2. Murid dapat membuktikan </a:t>
            </a:r>
            <a:r>
              <a:rPr lang="id-ID" sz="3200" b="1" u="sng" dirty="0">
                <a:solidFill>
                  <a:srgbClr val="FF0000"/>
                </a:solidFill>
              </a:rPr>
              <a:t>keotentikan al-Qur’an </a:t>
            </a:r>
            <a:r>
              <a:rPr lang="id-ID" sz="3200" b="1" dirty="0">
                <a:solidFill>
                  <a:srgbClr val="FF0000"/>
                </a:solidFill>
              </a:rPr>
              <a:t>ditinjau dari segi </a:t>
            </a:r>
            <a:r>
              <a:rPr lang="id-ID" sz="3200" b="1" u="sng" dirty="0">
                <a:solidFill>
                  <a:srgbClr val="FF0000"/>
                </a:solidFill>
              </a:rPr>
              <a:t>keunikan redaksinya.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3. Murid dapat menunjukkan </a:t>
            </a:r>
            <a:r>
              <a:rPr lang="id-ID" sz="3200" b="1" u="sng" dirty="0">
                <a:solidFill>
                  <a:srgbClr val="FF0000"/>
                </a:solidFill>
              </a:rPr>
              <a:t>contoh keotentikan al-Qur’an.</a:t>
            </a:r>
          </a:p>
        </p:txBody>
      </p:sp>
    </p:spTree>
    <p:extLst>
      <p:ext uri="{BB962C8B-B14F-4D97-AF65-F5344CB8AC3E}">
        <p14:creationId xmlns:p14="http://schemas.microsoft.com/office/powerpoint/2010/main" val="9053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iped Right Arrow 3"/>
          <p:cNvSpPr/>
          <p:nvPr/>
        </p:nvSpPr>
        <p:spPr>
          <a:xfrm>
            <a:off x="425003" y="218940"/>
            <a:ext cx="3683358" cy="14810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/>
              <a:t>PETA KONSEP</a:t>
            </a:r>
            <a:endParaRPr lang="id-ID" sz="3600" dirty="0"/>
          </a:p>
        </p:txBody>
      </p:sp>
      <p:sp>
        <p:nvSpPr>
          <p:cNvPr id="5" name="Hexagon 4"/>
          <p:cNvSpPr/>
          <p:nvPr/>
        </p:nvSpPr>
        <p:spPr>
          <a:xfrm>
            <a:off x="425003" y="2833352"/>
            <a:ext cx="4481848" cy="1622738"/>
          </a:xfrm>
          <a:prstGeom prst="hexagon">
            <a:avLst/>
          </a:prstGeom>
          <a:solidFill>
            <a:srgbClr val="FF33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KEOTENTIKAN AL-QUR’AN</a:t>
            </a:r>
            <a:endParaRPr lang="id-ID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35651" y="1712890"/>
            <a:ext cx="4456090" cy="1661375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PENJAGAAN ALLAH</a:t>
            </a:r>
            <a:endParaRPr lang="id-ID" sz="4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35651" y="3882979"/>
            <a:ext cx="4456090" cy="1661375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MUTAWATIR</a:t>
            </a:r>
            <a:endParaRPr lang="id-ID" sz="5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4906851" y="2511380"/>
            <a:ext cx="1828800" cy="1133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>
            <a:off x="4906851" y="3644721"/>
            <a:ext cx="1828800" cy="1068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746976" y="103031"/>
            <a:ext cx="5679582" cy="13651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latin typeface="Berlin Sans FB Demi" panose="020E0802020502020306" pitchFamily="34" charset="0"/>
              </a:rPr>
              <a:t>MARI RENUNGKAN</a:t>
            </a:r>
            <a:endParaRPr lang="id-ID" sz="3200" dirty="0">
              <a:latin typeface="Berlin Sans FB Demi" panose="020E0802020502020306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746976" y="1700011"/>
            <a:ext cx="11127346" cy="44818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b="1" dirty="0" smtClean="0">
                <a:solidFill>
                  <a:srgbClr val="0070C0"/>
                </a:solidFill>
              </a:rPr>
              <a:t>Tidak </a:t>
            </a:r>
            <a:r>
              <a:rPr lang="id-ID" sz="2800" b="1" dirty="0">
                <a:solidFill>
                  <a:srgbClr val="0070C0"/>
                </a:solidFill>
              </a:rPr>
              <a:t>mungkin Al-Qur'an ini dibuat-buat oleh selain Allah; tetapi (Al-Qur'an) membenarkan (kitab-kitab) yang sebelumnya dan menjelaskan hukum-hukum yang telah ditetapkannya, tidak ada keraguan di dalamnya, (diturunkan) dari Tuhan seluruh alam. (QS. Yunus [</a:t>
            </a:r>
            <a:r>
              <a:rPr lang="id-ID" sz="2800" b="1" dirty="0" smtClean="0">
                <a:solidFill>
                  <a:srgbClr val="0070C0"/>
                </a:solidFill>
              </a:rPr>
              <a:t>10] ayat 37)</a:t>
            </a:r>
          </a:p>
          <a:p>
            <a:endParaRPr lang="id-ID" sz="2800" b="1" dirty="0" smtClean="0">
              <a:solidFill>
                <a:srgbClr val="0070C0"/>
              </a:solidFill>
            </a:endParaRPr>
          </a:p>
          <a:p>
            <a:pPr algn="just"/>
            <a:r>
              <a:rPr lang="id-ID" sz="2800" b="1" dirty="0">
                <a:solidFill>
                  <a:srgbClr val="0070C0"/>
                </a:solidFill>
              </a:rPr>
              <a:t>Sesungguhnya </a:t>
            </a:r>
            <a:r>
              <a:rPr lang="id-ID" sz="2800" b="1" dirty="0" smtClean="0">
                <a:solidFill>
                  <a:srgbClr val="0070C0"/>
                </a:solidFill>
              </a:rPr>
              <a:t>Kami lah </a:t>
            </a:r>
            <a:r>
              <a:rPr lang="id-ID" sz="2800" b="1" dirty="0">
                <a:solidFill>
                  <a:srgbClr val="0070C0"/>
                </a:solidFill>
              </a:rPr>
              <a:t>yang menurunkan Al-Qur'an, dan pasti Kami (pula) yang memeliharanya. (QS. </a:t>
            </a:r>
            <a:r>
              <a:rPr lang="id-ID" sz="2800" b="1" dirty="0" smtClean="0">
                <a:solidFill>
                  <a:srgbClr val="0070C0"/>
                </a:solidFill>
              </a:rPr>
              <a:t>Al-Hijr [15] ayat 9)</a:t>
            </a:r>
            <a:endParaRPr lang="id-ID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1107577" y="557009"/>
            <a:ext cx="10084159" cy="106894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MARI MENGAMATI</a:t>
            </a:r>
            <a:endParaRPr lang="id-ID" sz="4800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4" y="2234483"/>
            <a:ext cx="6091707" cy="3343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27664" y="5725826"/>
            <a:ext cx="7443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Salah satu mushaf tertua al-Qur’an di Dunia. </a:t>
            </a:r>
            <a:r>
              <a:rPr lang="it-IT" b="1" dirty="0">
                <a:solidFill>
                  <a:srgbClr val="0563C2"/>
                </a:solidFill>
                <a:latin typeface="Calibri" panose="020F0502020204030204" pitchFamily="34" charset="0"/>
              </a:rPr>
              <a:t>https://www.liputan6.com/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65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004552" y="489397"/>
            <a:ext cx="10354614" cy="606594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b="1" dirty="0"/>
              <a:t>Mushaf al-Qur’an tertua jelas yang diselesaikan pada zaman Khalifah Utsman, sehingga sampai sekarang tulisan Al-Qur’an disebut sebagai rasm utsmany (tulisan Utsman). Selain beberapa pihak di Timur Tengah yang mengklaim menemukan al-Qur’an kuno, di Nusantara juga ditemukan beberapa tulisan kuno Al-Qur’an. Hingga saat ini, Mushaf yang diklaim sebagai yang tertua di Nusantara karya Mas Khalifah Ibnu al-Habib al-Masfuh dari Banyuwangi. Al-Qur’an ini selesai penulisannya pada tanggal 6 Jumadil Tsani 1221 H atau sekitar tahun 1806 M. Kini Mushaf itu berada di Perpustakaan Nasional Malaysia.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008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3309871" y="115911"/>
            <a:ext cx="5499278" cy="10947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 smtClean="0">
                <a:latin typeface="Bauhaus 93" panose="04030905020B02020C02" pitchFamily="82" charset="0"/>
              </a:rPr>
              <a:t>MARI MEMAHAMI</a:t>
            </a:r>
            <a:endParaRPr lang="id-ID" sz="5400" dirty="0">
              <a:latin typeface="Bauhaus 93" panose="04030905020B02020C02" pitchFamily="82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-12879" y="1210615"/>
            <a:ext cx="12192000" cy="5537915"/>
          </a:xfrm>
          <a:prstGeom prst="flowChartAlternateProcess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400" dirty="0" smtClean="0"/>
              <a:t>	</a:t>
            </a:r>
            <a:r>
              <a:rPr lang="id-ID" sz="2400" b="1" dirty="0" smtClean="0"/>
              <a:t>Dalam </a:t>
            </a:r>
            <a:r>
              <a:rPr lang="id-ID" sz="2400" b="1" dirty="0"/>
              <a:t>Surat al-Hijr ayat 9 Allah SWT. </a:t>
            </a:r>
            <a:r>
              <a:rPr lang="id-ID" sz="2400" b="1" u="sng" dirty="0"/>
              <a:t>menjamin keotentikan dan kesucian serta kemurnian kitab suci Al-Qur’an.</a:t>
            </a:r>
            <a:r>
              <a:rPr lang="id-ID" sz="2400" b="1" dirty="0"/>
              <a:t> Allah Swt. </a:t>
            </a:r>
            <a:r>
              <a:rPr lang="id-ID" sz="2400" b="1" dirty="0" smtClean="0"/>
              <a:t>berfirman yang artinya: “</a:t>
            </a:r>
            <a:r>
              <a:rPr lang="id-ID" sz="2400" b="1" dirty="0"/>
              <a:t>Sesungguhnya Kamilah yang menurunkan Al-Qur'an, dan pasti Kami (pula) yang memeliharanya.” (QS. al-Hijr [15]: 9</a:t>
            </a:r>
            <a:r>
              <a:rPr lang="id-ID" sz="2400" b="1" dirty="0" smtClean="0"/>
              <a:t>)</a:t>
            </a:r>
          </a:p>
          <a:p>
            <a:pPr algn="just"/>
            <a:r>
              <a:rPr lang="id-ID" sz="2400" b="1" dirty="0"/>
              <a:t>Kemurnian dan Keotentikan al-Qur’an selalu </a:t>
            </a:r>
            <a:r>
              <a:rPr lang="id-ID" sz="2400" b="1" u="sng" dirty="0"/>
              <a:t>terjaga sejak saat diturunkan kepada Nabi Muhammad Saw. hingga akhir zaman</a:t>
            </a:r>
            <a:r>
              <a:rPr lang="id-ID" sz="2400" b="1" dirty="0"/>
              <a:t> kelak. Keindahan bahasa dan kandungan ajaran serta tuntunan hidup umat manusia adalah salah satu kemu’jizatan yang menjaminnya. Tidak akan ada satu pun manusia yang bisa menirunya. Al-Qur’an akan terus begitu adanya, </a:t>
            </a:r>
            <a:r>
              <a:rPr lang="id-ID" sz="2400" b="1" u="sng" dirty="0"/>
              <a:t>kalimatnya dan bunyinya</a:t>
            </a:r>
            <a:r>
              <a:rPr lang="id-ID" sz="2400" b="1" dirty="0"/>
              <a:t>.</a:t>
            </a:r>
          </a:p>
          <a:p>
            <a:pPr algn="just"/>
            <a:r>
              <a:rPr lang="id-ID" sz="2400" b="1" dirty="0" smtClean="0"/>
              <a:t>	Terutama </a:t>
            </a:r>
            <a:r>
              <a:rPr lang="id-ID" sz="2400" b="1" dirty="0"/>
              <a:t>dalam hal </a:t>
            </a:r>
            <a:r>
              <a:rPr lang="id-ID" sz="2400" b="1" u="sng" dirty="0"/>
              <a:t>kandungan isinya</a:t>
            </a:r>
            <a:r>
              <a:rPr lang="id-ID" sz="2400" b="1" dirty="0"/>
              <a:t>, Al-Qur’an mengajukan tantangan kepada orang-orang kafir dan siapapun yang meragukan kebenarannya. Sejak dahulu, orang-orang kafir menuduh bahwa Al-Qur’an hanyalah sejenis mantera-mantera tukang tenung dan kumpulan syair-syair. Mereka mengira bahwa Al-Qur’an adalah karangan Nabi Muhammad Saw.</a:t>
            </a:r>
            <a:endParaRPr lang="id-ID" sz="2400" b="1" dirty="0" smtClean="0"/>
          </a:p>
          <a:p>
            <a:pPr algn="just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35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682580" y="218941"/>
            <a:ext cx="10972800" cy="637504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200" dirty="0" smtClean="0"/>
          </a:p>
          <a:p>
            <a:r>
              <a:rPr lang="id-ID" sz="3200" b="1" u="sng" dirty="0" smtClean="0"/>
              <a:t>Tantangan </a:t>
            </a:r>
            <a:r>
              <a:rPr lang="id-ID" sz="3200" b="1" u="sng" dirty="0"/>
              <a:t>al-Qur’an </a:t>
            </a:r>
            <a:r>
              <a:rPr lang="id-ID" sz="3200" dirty="0" smtClean="0"/>
              <a:t>:</a:t>
            </a:r>
            <a:endParaRPr lang="id-ID" sz="3200" dirty="0"/>
          </a:p>
          <a:p>
            <a:pPr marL="342900" indent="-342900">
              <a:buAutoNum type="alphaLcPeriod"/>
            </a:pPr>
            <a:r>
              <a:rPr lang="id-ID" sz="3200" dirty="0" smtClean="0"/>
              <a:t>Al-Qur’an </a:t>
            </a:r>
            <a:r>
              <a:rPr lang="id-ID" sz="3200" dirty="0"/>
              <a:t>menantang siapapun </a:t>
            </a:r>
            <a:r>
              <a:rPr lang="id-ID" sz="3200" u="sng" dirty="0"/>
              <a:t>yang meragukan kebenaran </a:t>
            </a:r>
            <a:r>
              <a:rPr lang="id-ID" sz="3200" dirty="0"/>
              <a:t>Al-Qur’an untuk mendatangkan </a:t>
            </a:r>
            <a:r>
              <a:rPr lang="id-ID" sz="3200" b="1" u="sng" dirty="0"/>
              <a:t>semisalnya secara keseluruhan.</a:t>
            </a:r>
            <a:r>
              <a:rPr lang="id-ID" sz="3200" dirty="0"/>
              <a:t> Hal ini terkandung dalam firman Allah </a:t>
            </a:r>
            <a:r>
              <a:rPr lang="id-ID" sz="3200" dirty="0" smtClean="0"/>
              <a:t>Swt</a:t>
            </a:r>
            <a:r>
              <a:rPr lang="id-ID" sz="3200" dirty="0"/>
              <a:t> </a:t>
            </a:r>
            <a:r>
              <a:rPr lang="id-ID" sz="3200" dirty="0"/>
              <a:t>(QS.Al- Isra’[17]: 88)</a:t>
            </a:r>
            <a:endParaRPr lang="id-ID" sz="3200" dirty="0" smtClean="0"/>
          </a:p>
          <a:p>
            <a:pPr marL="342900" indent="-342900">
              <a:buAutoNum type="alphaLcPeriod"/>
            </a:pPr>
            <a:r>
              <a:rPr lang="id-ID" sz="3200" dirty="0"/>
              <a:t>Al-Qur’an menantang siapapun yang meragukan kebenaran Al-Qur’an untuk mendatangkan </a:t>
            </a:r>
            <a:r>
              <a:rPr lang="id-ID" sz="3200" b="1" u="sng" dirty="0"/>
              <a:t>10 surah semisalnya</a:t>
            </a:r>
            <a:r>
              <a:rPr lang="id-ID" sz="3200" dirty="0"/>
              <a:t>. Hal ini terkandung dalam QS. Hud [11] ayat </a:t>
            </a:r>
            <a:r>
              <a:rPr lang="id-ID" sz="3200" dirty="0" smtClean="0"/>
              <a:t>13</a:t>
            </a:r>
          </a:p>
          <a:p>
            <a:pPr marL="342900" indent="-342900">
              <a:buAutoNum type="alphaLcPeriod"/>
            </a:pPr>
            <a:r>
              <a:rPr lang="id-ID" sz="3200" dirty="0"/>
              <a:t>Al-Qur’an menantang siapapun yang meragukan kebenaran Al-Qur’an untuk mendatangkan </a:t>
            </a:r>
            <a:r>
              <a:rPr lang="id-ID" sz="3200" b="1" u="sng" dirty="0"/>
              <a:t>satu surah saja semisal Al-Qur’an</a:t>
            </a:r>
            <a:r>
              <a:rPr lang="id-ID" sz="3200" dirty="0"/>
              <a:t>. Hal ini terkandung dalam QS. al-Baqarah [2] ayat 23</a:t>
            </a:r>
            <a:r>
              <a:rPr lang="id-ID" sz="3200" dirty="0" smtClean="0"/>
              <a:t>.</a:t>
            </a:r>
          </a:p>
          <a:p>
            <a:pPr marL="342900" indent="-342900">
              <a:buAutoNum type="alphaLcPeriod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70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9550" y="2150772"/>
            <a:ext cx="11062952" cy="42242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id-ID" sz="2800" b="1" u="sng" dirty="0" smtClean="0"/>
              <a:t>Kemurnian </a:t>
            </a:r>
            <a:r>
              <a:rPr lang="id-ID" sz="2800" b="1" u="sng" dirty="0"/>
              <a:t>dan keotentikan al-Qur’an dijamin oleh Allah </a:t>
            </a:r>
            <a:r>
              <a:rPr lang="id-ID" sz="2800" dirty="0"/>
              <a:t>dan akan senantiasa terjaga hingga akhir zaman</a:t>
            </a:r>
            <a:r>
              <a:rPr lang="id-ID" sz="2800" dirty="0" smtClean="0"/>
              <a:t>.</a:t>
            </a:r>
            <a:endParaRPr lang="id-ID" sz="2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Dari </a:t>
            </a:r>
            <a:r>
              <a:rPr lang="id-ID" sz="2800" dirty="0"/>
              <a:t>zaman dahulu hingga sekarang, banyak sekali orang-orang yang berlomba-lomba untuk </a:t>
            </a:r>
            <a:r>
              <a:rPr lang="id-ID" sz="2800" b="1" u="sng" dirty="0"/>
              <a:t>menandingi al-Qur’an</a:t>
            </a:r>
            <a:r>
              <a:rPr lang="id-ID" sz="2800" dirty="0"/>
              <a:t>, namun usaha-usaha tersebut selalu </a:t>
            </a:r>
            <a:r>
              <a:rPr lang="id-ID" sz="2800" b="1" u="sng" dirty="0"/>
              <a:t>gagal</a:t>
            </a:r>
            <a:r>
              <a:rPr lang="id-ID" sz="2800" dirty="0" smtClean="0"/>
              <a:t>.</a:t>
            </a:r>
            <a:endParaRPr lang="id-ID" sz="2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Cetakan-cetakan </a:t>
            </a:r>
            <a:r>
              <a:rPr lang="id-ID" sz="2800" dirty="0"/>
              <a:t>al-Qur’an terus </a:t>
            </a:r>
            <a:r>
              <a:rPr lang="id-ID" sz="2800" b="1" u="sng" dirty="0"/>
              <a:t>diteliti dan diperbaharui </a:t>
            </a:r>
            <a:r>
              <a:rPr lang="id-ID" sz="2800" dirty="0"/>
              <a:t>agar semakin banyak bisa diakses oleh masyarakat dalam rangka </a:t>
            </a:r>
            <a:r>
              <a:rPr lang="id-ID" sz="2800" b="1" u="sng" dirty="0"/>
              <a:t>menjaga keotentikan al-Qur’an.</a:t>
            </a:r>
            <a:endParaRPr lang="id-ID" sz="2800" b="1" u="sng" dirty="0"/>
          </a:p>
        </p:txBody>
      </p:sp>
      <p:sp>
        <p:nvSpPr>
          <p:cNvPr id="5" name="Down Arrow Callout 4"/>
          <p:cNvSpPr/>
          <p:nvPr/>
        </p:nvSpPr>
        <p:spPr>
          <a:xfrm>
            <a:off x="4056845" y="412123"/>
            <a:ext cx="3387144" cy="1313646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RANGKUMAN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71638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BatangChe</vt:lpstr>
      <vt:lpstr>Aharoni</vt:lpstr>
      <vt:lpstr>Algerian</vt:lpstr>
      <vt:lpstr>Arial</vt:lpstr>
      <vt:lpstr>Bauhaus 93</vt:lpstr>
      <vt:lpstr>Berlin Sans FB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17</cp:revision>
  <dcterms:created xsi:type="dcterms:W3CDTF">2020-08-26T04:44:31Z</dcterms:created>
  <dcterms:modified xsi:type="dcterms:W3CDTF">2020-08-31T03:32:28Z</dcterms:modified>
</cp:coreProperties>
</file>