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7F7873-3DC9-4C93-B4A8-ABB1D4535DCE}"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2AFC-5C4C-4406-A791-4164841D298C}"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F7873-3DC9-4C93-B4A8-ABB1D4535DCE}"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2AFC-5C4C-4406-A791-4164841D29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7F7873-3DC9-4C93-B4A8-ABB1D4535DCE}"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2AFC-5C4C-4406-A791-4164841D29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7F7873-3DC9-4C93-B4A8-ABB1D4535DCE}"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2AFC-5C4C-4406-A791-4164841D29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F7873-3DC9-4C93-B4A8-ABB1D4535DCE}"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2AFC-5C4C-4406-A791-4164841D29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7F7873-3DC9-4C93-B4A8-ABB1D4535DCE}"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2AFC-5C4C-4406-A791-4164841D29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7F7873-3DC9-4C93-B4A8-ABB1D4535DCE}"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E2AFC-5C4C-4406-A791-4164841D298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7F7873-3DC9-4C93-B4A8-ABB1D4535DCE}"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E2AFC-5C4C-4406-A791-4164841D29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F7873-3DC9-4C93-B4A8-ABB1D4535DCE}"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E2AFC-5C4C-4406-A791-4164841D29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F7873-3DC9-4C93-B4A8-ABB1D4535DCE}"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2AFC-5C4C-4406-A791-4164841D29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F7873-3DC9-4C93-B4A8-ABB1D4535DCE}"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2AFC-5C4C-4406-A791-4164841D298C}"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717F7873-3DC9-4C93-B4A8-ABB1D4535DCE}" type="datetimeFigureOut">
              <a:rPr lang="en-US" smtClean="0"/>
              <a:t>2/16/2023</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39E2AFC-5C4C-4406-A791-4164841D29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txBody>
          <a:bodyPr>
            <a:normAutofit fontScale="90000"/>
          </a:bodyPr>
          <a:lstStyle/>
          <a:p>
            <a:pPr algn="l">
              <a:tabLst>
                <a:tab pos="360363" algn="l"/>
                <a:tab pos="711200" algn="l"/>
                <a:tab pos="987425" algn="l"/>
              </a:tabLst>
            </a:pPr>
            <a:r>
              <a:rPr lang="en-US" sz="2700" dirty="0"/>
              <a:t>E</a:t>
            </a:r>
            <a:r>
              <a:rPr lang="id-ID" sz="2700" b="1" dirty="0" smtClean="0"/>
              <a:t>. </a:t>
            </a:r>
            <a:r>
              <a:rPr lang="id-ID" sz="2700" b="1" dirty="0" smtClean="0"/>
              <a:t>Jenis-jenis Perdagangan Internasioanl</a:t>
            </a:r>
            <a:r>
              <a:rPr lang="id-ID" sz="2700" dirty="0" smtClean="0"/>
              <a:t/>
            </a:r>
            <a:br>
              <a:rPr lang="id-ID" sz="2700" dirty="0" smtClean="0"/>
            </a:br>
            <a:r>
              <a:rPr lang="id-ID" sz="2700" dirty="0" smtClean="0"/>
              <a:t> 	Bilamana dilihat dari kawasan-kawasan atau </a:t>
            </a:r>
            <a:r>
              <a:rPr lang="id-ID" sz="2700" dirty="0" smtClean="0"/>
              <a:t>negara-</a:t>
            </a:r>
            <a:r>
              <a:rPr lang="en-US" sz="2700" dirty="0" smtClean="0"/>
              <a:t>			</a:t>
            </a:r>
            <a:r>
              <a:rPr lang="id-ID" sz="2700" dirty="0" smtClean="0"/>
              <a:t>negara </a:t>
            </a:r>
            <a:r>
              <a:rPr lang="id-ID" sz="2700" dirty="0" smtClean="0"/>
              <a:t>yang 	terlibat dalam perdagangan </a:t>
            </a:r>
            <a:r>
              <a:rPr lang="en-US" sz="2700" dirty="0" smtClean="0"/>
              <a:t>				</a:t>
            </a:r>
            <a:r>
              <a:rPr lang="id-ID" sz="2700" dirty="0" smtClean="0"/>
              <a:t>internasional</a:t>
            </a:r>
            <a:r>
              <a:rPr lang="id-ID" sz="2700" dirty="0" smtClean="0"/>
              <a:t>, maka perdagangan </a:t>
            </a:r>
            <a:r>
              <a:rPr lang="id-ID" sz="2700" dirty="0" smtClean="0"/>
              <a:t>internasional </a:t>
            </a:r>
            <a:r>
              <a:rPr lang="id-ID" sz="2700" dirty="0" smtClean="0"/>
              <a:t>dapat </a:t>
            </a:r>
            <a:r>
              <a:rPr lang="en-US" sz="2700" dirty="0" smtClean="0"/>
              <a:t>		</a:t>
            </a:r>
            <a:r>
              <a:rPr lang="id-ID" sz="2700" dirty="0" smtClean="0"/>
              <a:t>dibedakan </a:t>
            </a:r>
            <a:r>
              <a:rPr lang="id-ID" sz="2700" dirty="0" smtClean="0"/>
              <a:t>menjadi 3 yaitu:</a:t>
            </a:r>
            <a:br>
              <a:rPr lang="id-ID" sz="2700" dirty="0" smtClean="0"/>
            </a:br>
            <a:r>
              <a:rPr lang="id-ID" sz="2700" dirty="0" smtClean="0"/>
              <a:t>	</a:t>
            </a:r>
            <a:r>
              <a:rPr lang="en-US" sz="2700" dirty="0" smtClean="0"/>
              <a:t>	</a:t>
            </a:r>
            <a:r>
              <a:rPr lang="id-ID" sz="2700" dirty="0" smtClean="0"/>
              <a:t>1.Perdagangan </a:t>
            </a:r>
            <a:r>
              <a:rPr lang="id-ID" sz="2700" dirty="0" smtClean="0"/>
              <a:t>Bilateral</a:t>
            </a:r>
            <a:br>
              <a:rPr lang="id-ID" sz="2700" dirty="0" smtClean="0"/>
            </a:br>
            <a:r>
              <a:rPr lang="id-ID" sz="2700" dirty="0" smtClean="0"/>
              <a:t>		</a:t>
            </a:r>
            <a:r>
              <a:rPr lang="en-US" sz="2700" dirty="0" smtClean="0"/>
              <a:t>	</a:t>
            </a:r>
            <a:r>
              <a:rPr lang="id-ID" sz="2700" dirty="0" smtClean="0"/>
              <a:t>Perdagangan </a:t>
            </a:r>
            <a:r>
              <a:rPr lang="id-ID" sz="2700" dirty="0" smtClean="0"/>
              <a:t>bilateral adalah perdagangan yang </a:t>
            </a:r>
            <a:r>
              <a:rPr lang="en-US" sz="2700" dirty="0" smtClean="0"/>
              <a:t>				</a:t>
            </a:r>
            <a:r>
              <a:rPr lang="id-ID" sz="2700" dirty="0" smtClean="0"/>
              <a:t>dilakukan antardua </a:t>
            </a:r>
            <a:r>
              <a:rPr lang="id-ID" sz="2700" dirty="0" smtClean="0"/>
              <a:t>negara.</a:t>
            </a:r>
            <a:br>
              <a:rPr lang="id-ID" sz="2700" dirty="0" smtClean="0"/>
            </a:br>
            <a:r>
              <a:rPr lang="id-ID" sz="2700" dirty="0" smtClean="0"/>
              <a:t>	</a:t>
            </a:r>
            <a:r>
              <a:rPr lang="en-US" sz="2700" dirty="0" smtClean="0"/>
              <a:t>	</a:t>
            </a:r>
            <a:r>
              <a:rPr lang="id-ID" sz="2700" dirty="0" smtClean="0"/>
              <a:t>2.Perdagangan </a:t>
            </a:r>
            <a:r>
              <a:rPr lang="id-ID" sz="2700" dirty="0" smtClean="0"/>
              <a:t>Regional</a:t>
            </a:r>
            <a:br>
              <a:rPr lang="id-ID" sz="2700" dirty="0" smtClean="0"/>
            </a:br>
            <a:r>
              <a:rPr lang="id-ID" sz="2700" dirty="0" smtClean="0"/>
              <a:t>		</a:t>
            </a:r>
            <a:r>
              <a:rPr lang="en-US" sz="2700" dirty="0" smtClean="0"/>
              <a:t>	</a:t>
            </a:r>
            <a:r>
              <a:rPr lang="id-ID" sz="2700" dirty="0" smtClean="0"/>
              <a:t>Perdagangan </a:t>
            </a:r>
            <a:r>
              <a:rPr lang="id-ID" sz="2700" dirty="0" smtClean="0"/>
              <a:t>regional adalah perdagangan yang </a:t>
            </a:r>
            <a:r>
              <a:rPr lang="en-US" sz="2700" dirty="0" smtClean="0"/>
              <a:t>				</a:t>
            </a:r>
            <a:r>
              <a:rPr lang="id-ID" sz="2700" dirty="0" smtClean="0"/>
              <a:t>dilakukan </a:t>
            </a:r>
            <a:r>
              <a:rPr lang="id-ID" sz="2700" dirty="0" smtClean="0"/>
              <a:t>oleh </a:t>
            </a:r>
            <a:r>
              <a:rPr lang="id-ID" sz="2700" dirty="0" smtClean="0"/>
              <a:t>negara-negara </a:t>
            </a:r>
            <a:r>
              <a:rPr lang="id-ID" sz="2700" dirty="0" smtClean="0"/>
              <a:t>yang berada dalam </a:t>
            </a:r>
            <a:r>
              <a:rPr lang="en-US" sz="2700" dirty="0" smtClean="0"/>
              <a:t>				</a:t>
            </a:r>
            <a:r>
              <a:rPr lang="id-ID" sz="2700" dirty="0" smtClean="0"/>
              <a:t>satu </a:t>
            </a:r>
            <a:r>
              <a:rPr lang="id-ID" sz="2700" dirty="0" smtClean="0"/>
              <a:t>kawasan tertentu, </a:t>
            </a:r>
            <a:r>
              <a:rPr lang="id-ID" sz="2700" dirty="0" smtClean="0"/>
              <a:t>misalnya </a:t>
            </a:r>
            <a:r>
              <a:rPr lang="id-ID" sz="2700" dirty="0" smtClean="0"/>
              <a:t>negara-negara </a:t>
            </a:r>
            <a:r>
              <a:rPr lang="en-US" sz="2700" dirty="0" smtClean="0"/>
              <a:t>				</a:t>
            </a:r>
            <a:r>
              <a:rPr lang="id-ID" sz="2700" dirty="0" smtClean="0"/>
              <a:t>ASEAN</a:t>
            </a:r>
            <a:r>
              <a:rPr lang="id-ID" sz="2700" dirty="0" smtClean="0"/>
              <a:t>.</a:t>
            </a:r>
            <a:br>
              <a:rPr lang="id-ID" sz="2700" dirty="0" smtClean="0"/>
            </a:br>
            <a:r>
              <a:rPr lang="id-ID" sz="2700" dirty="0" smtClean="0"/>
              <a:t> 	</a:t>
            </a:r>
            <a:r>
              <a:rPr lang="id-ID" sz="2700" dirty="0" smtClean="0"/>
              <a:t>3.Perdagangan </a:t>
            </a:r>
            <a:r>
              <a:rPr lang="id-ID" sz="2700" dirty="0" smtClean="0"/>
              <a:t>Multilateral</a:t>
            </a:r>
            <a:br>
              <a:rPr lang="id-ID" sz="2700" dirty="0" smtClean="0"/>
            </a:br>
            <a:r>
              <a:rPr lang="id-ID" sz="2700" dirty="0" smtClean="0"/>
              <a:t>		</a:t>
            </a:r>
            <a:r>
              <a:rPr lang="en-US" sz="2700" dirty="0" smtClean="0"/>
              <a:t>	</a:t>
            </a:r>
            <a:r>
              <a:rPr lang="id-ID" sz="2700" dirty="0" smtClean="0"/>
              <a:t>Perdagangan </a:t>
            </a:r>
            <a:r>
              <a:rPr lang="id-ID" sz="2700" dirty="0" smtClean="0"/>
              <a:t>multilateral adalah perdagangan yang </a:t>
            </a:r>
            <a:r>
              <a:rPr lang="en-US" sz="2700" dirty="0" smtClean="0"/>
              <a:t>			</a:t>
            </a:r>
            <a:r>
              <a:rPr lang="id-ID" sz="2700" dirty="0" smtClean="0"/>
              <a:t>dilakukan</a:t>
            </a:r>
            <a:r>
              <a:rPr lang="en-US" sz="2700" dirty="0" smtClean="0"/>
              <a:t> </a:t>
            </a:r>
            <a:r>
              <a:rPr lang="id-ID" sz="2700" dirty="0" smtClean="0"/>
              <a:t>oleh </a:t>
            </a:r>
            <a:r>
              <a:rPr lang="id-ID" sz="2700" dirty="0" smtClean="0"/>
              <a:t>lebih dari dua negara yang tidak </a:t>
            </a:r>
            <a:r>
              <a:rPr lang="en-US" sz="2700" dirty="0" smtClean="0"/>
              <a:t>				</a:t>
            </a:r>
            <a:r>
              <a:rPr lang="id-ID" sz="2700" dirty="0" smtClean="0"/>
              <a:t>terbatas </a:t>
            </a:r>
            <a:r>
              <a:rPr lang="id-ID" sz="2700" dirty="0" smtClean="0"/>
              <a:t>pada </a:t>
            </a:r>
            <a:r>
              <a:rPr lang="id-ID" sz="2700" dirty="0" smtClean="0"/>
              <a:t>kawasan</a:t>
            </a:r>
            <a:r>
              <a:rPr lang="en-US" sz="2700" dirty="0" smtClean="0"/>
              <a:t> </a:t>
            </a:r>
            <a:r>
              <a:rPr lang="id-ID" sz="2700" dirty="0" smtClean="0"/>
              <a:t>tertentu</a:t>
            </a:r>
            <a:r>
              <a:rPr lang="id-ID" sz="2700" dirty="0" smtClean="0"/>
              <a:t>.</a:t>
            </a:r>
            <a:r>
              <a:rPr lang="id-ID" dirty="0" smtClean="0"/>
              <a:t/>
            </a:r>
            <a:br>
              <a:rPr lang="id-ID" dirty="0" smtClean="0"/>
            </a:br>
            <a:endParaRPr lang="id-ID" dirty="0"/>
          </a:p>
        </p:txBody>
      </p:sp>
    </p:spTree>
    <p:extLst>
      <p:ext uri="{BB962C8B-B14F-4D97-AF65-F5344CB8AC3E}">
        <p14:creationId xmlns:p14="http://schemas.microsoft.com/office/powerpoint/2010/main" val="80212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764704"/>
            <a:ext cx="8929718" cy="6093296"/>
          </a:xfrm>
        </p:spPr>
        <p:txBody>
          <a:bodyPr>
            <a:normAutofit fontScale="90000"/>
          </a:bodyPr>
          <a:lstStyle/>
          <a:p>
            <a:pPr algn="l">
              <a:tabLst>
                <a:tab pos="0" algn="l"/>
                <a:tab pos="360363" algn="l"/>
                <a:tab pos="623888" algn="l"/>
              </a:tabLst>
            </a:pPr>
            <a:r>
              <a:rPr lang="id-ID" sz="2700" b="1" dirty="0" smtClean="0"/>
              <a:t>Berikut </a:t>
            </a:r>
            <a:r>
              <a:rPr lang="id-ID" sz="2700" b="1" dirty="0" smtClean="0"/>
              <a:t>ini penjelasan singkat mengenai transaksi debit dan transaksi kredit.</a:t>
            </a:r>
            <a:r>
              <a:rPr lang="id-ID" sz="2700" dirty="0" smtClean="0"/>
              <a:t/>
            </a:r>
            <a:br>
              <a:rPr lang="id-ID" sz="2700" dirty="0" smtClean="0"/>
            </a:br>
            <a:r>
              <a:rPr lang="id-ID" sz="2700" dirty="0" smtClean="0"/>
              <a:t>1. </a:t>
            </a:r>
            <a:r>
              <a:rPr lang="id-ID" sz="2700" dirty="0" smtClean="0"/>
              <a:t>Transaksi debit,</a:t>
            </a:r>
            <a:r>
              <a:rPr lang="en-US" sz="2700" dirty="0" smtClean="0"/>
              <a:t> </a:t>
            </a:r>
            <a:r>
              <a:rPr lang="id-ID" sz="2700" dirty="0" smtClean="0"/>
              <a:t>adalah </a:t>
            </a:r>
            <a:r>
              <a:rPr lang="id-ID" sz="2700" dirty="0" smtClean="0"/>
              <a:t>transaksi yang mengakibatkan </a:t>
            </a:r>
            <a:r>
              <a:rPr lang="en-US" sz="2700" dirty="0" smtClean="0"/>
              <a:t>		</a:t>
            </a:r>
            <a:r>
              <a:rPr lang="id-ID" sz="2700" dirty="0" smtClean="0"/>
              <a:t>bertambahnya kewajiban </a:t>
            </a:r>
            <a:r>
              <a:rPr lang="id-ID" sz="2700" dirty="0" smtClean="0"/>
              <a:t>bagi penduduk negara yang </a:t>
            </a:r>
            <a:r>
              <a:rPr lang="en-US" sz="2700" dirty="0" smtClean="0"/>
              <a:t>		</a:t>
            </a:r>
            <a:r>
              <a:rPr lang="id-ID" sz="2700" dirty="0" smtClean="0"/>
              <a:t>mempunyai </a:t>
            </a:r>
            <a:r>
              <a:rPr lang="id-ID" sz="2700" dirty="0" smtClean="0"/>
              <a:t>neraca </a:t>
            </a:r>
            <a:r>
              <a:rPr lang="id-ID" sz="2700" dirty="0" smtClean="0"/>
              <a:t>pembayaran </a:t>
            </a:r>
            <a:r>
              <a:rPr lang="id-ID" sz="2700" dirty="0" smtClean="0"/>
              <a:t>tersebut untuk </a:t>
            </a:r>
            <a:r>
              <a:rPr lang="en-US" sz="2700" dirty="0" smtClean="0"/>
              <a:t>			</a:t>
            </a:r>
            <a:r>
              <a:rPr lang="id-ID" sz="2700" dirty="0" smtClean="0"/>
              <a:t>mengadakan </a:t>
            </a:r>
            <a:r>
              <a:rPr lang="id-ID" sz="2700" dirty="0" smtClean="0"/>
              <a:t>pembayaran </a:t>
            </a:r>
            <a:r>
              <a:rPr lang="id-ID" sz="2700" dirty="0" smtClean="0"/>
              <a:t>kepada </a:t>
            </a:r>
            <a:r>
              <a:rPr lang="id-ID" sz="2700" dirty="0" smtClean="0"/>
              <a:t>penduduk negara lain.</a:t>
            </a:r>
            <a:br>
              <a:rPr lang="id-ID" sz="2700" dirty="0" smtClean="0"/>
            </a:br>
            <a:r>
              <a:rPr lang="id-ID" sz="2700" dirty="0" smtClean="0"/>
              <a:t/>
            </a:r>
            <a:br>
              <a:rPr lang="id-ID" sz="2700" dirty="0" smtClean="0"/>
            </a:br>
            <a:r>
              <a:rPr lang="id-ID" sz="2700" dirty="0" smtClean="0"/>
              <a:t>Contoh: Indonesia membeli jasa dari Malaysia, maka transaksi tersebut menimbulkan kewajiban untuk mengadakan pembayaran kepada Malaysia, sehingga transaksi jasa tersebut merupakan transaksi debit yang dicatat dalam neraca pembayaran dengan tanda minus (–).</a:t>
            </a:r>
            <a:br>
              <a:rPr lang="id-ID" sz="2700" dirty="0" smtClean="0"/>
            </a:br>
            <a:r>
              <a:rPr lang="id-ID" sz="2700" dirty="0" smtClean="0"/>
              <a:t/>
            </a:r>
            <a:br>
              <a:rPr lang="id-ID" sz="2700" dirty="0" smtClean="0"/>
            </a:br>
            <a:r>
              <a:rPr lang="id-ID" sz="2700" dirty="0" smtClean="0"/>
              <a:t/>
            </a:r>
            <a:br>
              <a:rPr lang="id-ID" sz="2700" dirty="0" smtClean="0"/>
            </a:br>
            <a:r>
              <a:rPr lang="id-ID" sz="1600" dirty="0" smtClean="0"/>
              <a:t/>
            </a:r>
            <a:br>
              <a:rPr lang="id-ID" sz="1600" dirty="0" smtClean="0"/>
            </a:br>
            <a:endParaRPr lang="id-ID" sz="1600" dirty="0"/>
          </a:p>
        </p:txBody>
      </p:sp>
    </p:spTree>
    <p:extLst>
      <p:ext uri="{BB962C8B-B14F-4D97-AF65-F5344CB8AC3E}">
        <p14:creationId xmlns:p14="http://schemas.microsoft.com/office/powerpoint/2010/main" val="743391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rmAutofit/>
          </a:bodyPr>
          <a:lstStyle/>
          <a:p>
            <a:pPr algn="l">
              <a:tabLst>
                <a:tab pos="360363" algn="l"/>
                <a:tab pos="711200" algn="l"/>
              </a:tabLst>
            </a:pPr>
            <a:r>
              <a:rPr lang="id-ID" sz="2800" dirty="0" smtClean="0"/>
              <a:t>2. Transaksi kredit,</a:t>
            </a:r>
            <a:br>
              <a:rPr lang="id-ID" sz="2800" dirty="0" smtClean="0"/>
            </a:br>
            <a:r>
              <a:rPr lang="en-US" sz="2800" dirty="0" smtClean="0"/>
              <a:t>	</a:t>
            </a:r>
            <a:r>
              <a:rPr lang="id-ID" sz="2800" dirty="0" smtClean="0"/>
              <a:t>	adalah transaksi yang mengakibatkan </a:t>
            </a:r>
            <a:r>
              <a:rPr lang="en-US" sz="2800" dirty="0" smtClean="0"/>
              <a:t>			</a:t>
            </a:r>
            <a:r>
              <a:rPr lang="id-ID" sz="2800" dirty="0" smtClean="0"/>
              <a:t>timbul </a:t>
            </a:r>
            <a:r>
              <a:rPr lang="id-ID" sz="2800" dirty="0" smtClean="0"/>
              <a:t>atau 	bertambahnya hak bagi </a:t>
            </a:r>
            <a:r>
              <a:rPr lang="en-US" sz="2800" dirty="0" smtClean="0"/>
              <a:t>			</a:t>
            </a:r>
            <a:r>
              <a:rPr lang="id-ID" sz="2800" dirty="0" smtClean="0"/>
              <a:t>penduduk </a:t>
            </a:r>
            <a:r>
              <a:rPr lang="id-ID" sz="2800" dirty="0" smtClean="0"/>
              <a:t>negara yang 	mempunyai neraca </a:t>
            </a:r>
            <a:r>
              <a:rPr lang="en-US" sz="2800" dirty="0" smtClean="0"/>
              <a:t>		</a:t>
            </a:r>
            <a:r>
              <a:rPr lang="id-ID" sz="2800" dirty="0" smtClean="0"/>
              <a:t>pembayaran </a:t>
            </a:r>
            <a:r>
              <a:rPr lang="id-ID" sz="2800" dirty="0" smtClean="0"/>
              <a:t>tersebut untuk 	menerima </a:t>
            </a:r>
            <a:r>
              <a:rPr lang="en-US" sz="2800" dirty="0" smtClean="0"/>
              <a:t>			</a:t>
            </a:r>
            <a:r>
              <a:rPr lang="id-ID" sz="2800" dirty="0" smtClean="0"/>
              <a:t>pembayaran </a:t>
            </a:r>
            <a:r>
              <a:rPr lang="id-ID" sz="2800" dirty="0" smtClean="0"/>
              <a:t>dari negara lain.</a:t>
            </a:r>
            <a:br>
              <a:rPr lang="id-ID" sz="2800" dirty="0" smtClean="0"/>
            </a:br>
            <a:r>
              <a:rPr lang="id-ID" sz="2800" dirty="0" smtClean="0"/>
              <a:t/>
            </a:r>
            <a:br>
              <a:rPr lang="id-ID" sz="2800" dirty="0" smtClean="0"/>
            </a:br>
            <a:r>
              <a:rPr lang="id-ID" sz="2800" dirty="0" smtClean="0"/>
              <a:t>Contoh: Indonesia menjual jasa ke Malaysia, maka transaksi tersebut menimbulkan hak untuk menerima pembayaran dari Malaysia, maka transaksi tersebut merupakan transaksi kredit yang dicatat dalam neraca pembayaran dengan tanda positif (+).</a:t>
            </a:r>
            <a:endParaRPr lang="id-ID" sz="2800" dirty="0"/>
          </a:p>
        </p:txBody>
      </p:sp>
    </p:spTree>
    <p:extLst>
      <p:ext uri="{BB962C8B-B14F-4D97-AF65-F5344CB8AC3E}">
        <p14:creationId xmlns:p14="http://schemas.microsoft.com/office/powerpoint/2010/main" val="3399373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9512" y="332656"/>
            <a:ext cx="8858250" cy="6525344"/>
          </a:xfrm>
        </p:spPr>
        <p:txBody>
          <a:bodyPr>
            <a:normAutofit fontScale="90000"/>
          </a:bodyPr>
          <a:lstStyle/>
          <a:p>
            <a:pPr algn="l">
              <a:tabLst>
                <a:tab pos="269875" algn="l"/>
                <a:tab pos="539750" algn="l"/>
              </a:tabLst>
            </a:pPr>
            <a:r>
              <a:rPr lang="id-ID" sz="2200" dirty="0" smtClean="0"/>
              <a:t>Neraca </a:t>
            </a:r>
            <a:r>
              <a:rPr lang="id-ID" sz="2200" dirty="0" smtClean="0"/>
              <a:t>pembayaran Indonesia atau neraca pembayaran luar negeri dapat diperoleh dari beberapa penerbitan resmi, di antaranya sebagai berikut.</a:t>
            </a:r>
            <a:br>
              <a:rPr lang="id-ID" sz="2200" dirty="0" smtClean="0"/>
            </a:br>
            <a:r>
              <a:rPr lang="id-ID" sz="2200" dirty="0" smtClean="0"/>
              <a:t>	- 	Nota keuangan dan RAPBN yang diterbitkan setahun sekali untuk 		masing-masing tahun anggaran oleh Departemen Keuangan 			Republik Indonesia</a:t>
            </a:r>
            <a:r>
              <a:rPr lang="id-ID" sz="2200" dirty="0" smtClean="0"/>
              <a:t>.</a:t>
            </a:r>
            <a:r>
              <a:rPr lang="en-US" sz="2200" dirty="0" smtClean="0"/>
              <a:t>(</a:t>
            </a:r>
            <a:r>
              <a:rPr lang="en-US" sz="2200" b="1" dirty="0" smtClean="0"/>
              <a:t>nota </a:t>
            </a:r>
            <a:r>
              <a:rPr lang="en-US" sz="2200" b="1" dirty="0"/>
              <a:t>yang </a:t>
            </a:r>
            <a:r>
              <a:rPr lang="en-US" sz="2200" b="1" dirty="0" err="1"/>
              <a:t>menjelaskan</a:t>
            </a:r>
            <a:r>
              <a:rPr lang="en-US" sz="2200" b="1" dirty="0"/>
              <a:t> </a:t>
            </a:r>
            <a:r>
              <a:rPr lang="en-US" sz="2200" b="1" dirty="0" err="1"/>
              <a:t>rancangan</a:t>
            </a:r>
            <a:r>
              <a:rPr lang="en-US" sz="2200" b="1" dirty="0"/>
              <a:t> </a:t>
            </a:r>
            <a:r>
              <a:rPr lang="en-US" sz="2200" b="1" dirty="0" err="1"/>
              <a:t>anggaran</a:t>
            </a:r>
            <a:r>
              <a:rPr lang="en-US" sz="2200" b="1" dirty="0"/>
              <a:t> </a:t>
            </a:r>
            <a:r>
              <a:rPr lang="en-US" sz="2200" b="1" dirty="0" smtClean="0"/>
              <a:t>		</a:t>
            </a:r>
            <a:r>
              <a:rPr lang="en-US" sz="2200" b="1" dirty="0" err="1" smtClean="0"/>
              <a:t>pendapatan</a:t>
            </a:r>
            <a:r>
              <a:rPr lang="en-US" sz="2200" b="1" dirty="0" smtClean="0"/>
              <a:t> </a:t>
            </a:r>
            <a:r>
              <a:rPr lang="en-US" sz="2200" b="1" dirty="0" err="1" smtClean="0"/>
              <a:t>dan</a:t>
            </a:r>
            <a:r>
              <a:rPr lang="en-US" sz="2200" b="1" dirty="0" smtClean="0"/>
              <a:t> </a:t>
            </a:r>
            <a:r>
              <a:rPr lang="en-US" sz="2200" b="1" dirty="0" err="1"/>
              <a:t>belanja</a:t>
            </a:r>
            <a:r>
              <a:rPr lang="en-US" sz="2200" b="1" dirty="0"/>
              <a:t> </a:t>
            </a:r>
            <a:r>
              <a:rPr lang="en-US" sz="2200" b="1" dirty="0" err="1" smtClean="0"/>
              <a:t>negara</a:t>
            </a:r>
            <a:r>
              <a:rPr lang="en-US" sz="2200" dirty="0"/>
              <a:t> (RAPBN</a:t>
            </a:r>
            <a:r>
              <a:rPr lang="en-US" sz="2200" dirty="0" smtClean="0"/>
              <a:t>).)</a:t>
            </a:r>
            <a:r>
              <a:rPr lang="id-ID" sz="2200" dirty="0" smtClean="0"/>
              <a:t/>
            </a:r>
            <a:br>
              <a:rPr lang="id-ID" sz="2200" dirty="0" smtClean="0"/>
            </a:br>
            <a:r>
              <a:rPr lang="id-ID" sz="2200" dirty="0" smtClean="0"/>
              <a:t>	- 	Bank Indonesia: Laporan tahun pembukuan, yang diterbitkan 			setiap tahun sekali untuk masing-masing tahun anggaran oleh 		Bank 	Indonesia</a:t>
            </a:r>
            <a:br>
              <a:rPr lang="id-ID" sz="2200" dirty="0" smtClean="0"/>
            </a:br>
            <a:r>
              <a:rPr lang="id-ID" sz="2200" dirty="0" smtClean="0"/>
              <a:t>	- 	Statistik Ekonomi–Keuangan lndonesia, yang diterbitkan dua 			bulan sekali oleh Bank Indonesia.</a:t>
            </a:r>
            <a:br>
              <a:rPr lang="id-ID" sz="2200" dirty="0" smtClean="0"/>
            </a:br>
            <a:r>
              <a:rPr lang="id-ID" sz="2200" dirty="0" smtClean="0"/>
              <a:t>	- 	Statistik Indonesia: Statistical Yearbook of Indonesia, yang 			diterbitkan oleh Biro Pusat Statistik setahun sekali.</a:t>
            </a:r>
            <a:br>
              <a:rPr lang="id-ID" sz="2200" dirty="0" smtClean="0"/>
            </a:br>
            <a:r>
              <a:rPr lang="id-ID" sz="2200" dirty="0" smtClean="0"/>
              <a:t>	- 	Indikator Ekonomi, yang diterbitkan oleh Biro Pusat Statistik 			sebulan sekali.</a:t>
            </a:r>
            <a:r>
              <a:rPr lang="id-ID" sz="2700" dirty="0" smtClean="0"/>
              <a:t/>
            </a:r>
            <a:br>
              <a:rPr lang="id-ID" sz="2700" dirty="0" smtClean="0"/>
            </a:br>
            <a:r>
              <a:rPr lang="id-ID" dirty="0" smtClean="0"/>
              <a:t/>
            </a:r>
            <a:br>
              <a:rPr lang="id-ID" dirty="0" smtClean="0"/>
            </a:br>
            <a:endParaRPr lang="id-ID" dirty="0"/>
          </a:p>
        </p:txBody>
      </p:sp>
    </p:spTree>
    <p:extLst>
      <p:ext uri="{BB962C8B-B14F-4D97-AF65-F5344CB8AC3E}">
        <p14:creationId xmlns:p14="http://schemas.microsoft.com/office/powerpoint/2010/main" val="3453560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oleh\Downloads\KOMPONEN, MEKANISME, DAN PENGARUH NERACA PEMBAYARAN _ SS belajar_files\5c.jpg"/>
          <p:cNvPicPr/>
          <p:nvPr/>
        </p:nvPicPr>
        <p:blipFill>
          <a:blip r:embed="rId2"/>
          <a:srcRect/>
          <a:stretch>
            <a:fillRect/>
          </a:stretch>
        </p:blipFill>
        <p:spPr bwMode="auto">
          <a:xfrm>
            <a:off x="251520" y="214290"/>
            <a:ext cx="8640960" cy="6286544"/>
          </a:xfrm>
          <a:prstGeom prst="rect">
            <a:avLst/>
          </a:prstGeom>
          <a:noFill/>
          <a:ln w="9525">
            <a:noFill/>
            <a:miter lim="800000"/>
            <a:headEnd/>
            <a:tailEnd/>
          </a:ln>
        </p:spPr>
      </p:pic>
    </p:spTree>
    <p:extLst>
      <p:ext uri="{BB962C8B-B14F-4D97-AF65-F5344CB8AC3E}">
        <p14:creationId xmlns:p14="http://schemas.microsoft.com/office/powerpoint/2010/main" val="3580300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428604"/>
            <a:ext cx="7786742" cy="4708981"/>
          </a:xfrm>
          <a:prstGeom prst="rect">
            <a:avLst/>
          </a:prstGeom>
        </p:spPr>
        <p:txBody>
          <a:bodyPr wrap="square">
            <a:spAutoFit/>
          </a:bodyPr>
          <a:lstStyle/>
          <a:p>
            <a:pPr>
              <a:tabLst>
                <a:tab pos="363538" algn="l"/>
              </a:tabLst>
            </a:pPr>
            <a:r>
              <a:rPr lang="id-ID" sz="2000" dirty="0" smtClean="0"/>
              <a:t>Contoh perhitungan</a:t>
            </a:r>
            <a:br>
              <a:rPr lang="id-ID" sz="2000" dirty="0" smtClean="0"/>
            </a:br>
            <a:r>
              <a:rPr lang="id-ID" sz="2000" dirty="0" smtClean="0"/>
              <a:t>  </a:t>
            </a:r>
            <a:r>
              <a:rPr lang="en-US" sz="2000" dirty="0" smtClean="0"/>
              <a:t>	</a:t>
            </a:r>
            <a:r>
              <a:rPr lang="id-ID" sz="2000" dirty="0" smtClean="0"/>
              <a:t>(</a:t>
            </a:r>
            <a:r>
              <a:rPr lang="id-ID" sz="2000" dirty="0" smtClean="0"/>
              <a:t>1)    Ekspor barang    +    712</a:t>
            </a:r>
            <a:br>
              <a:rPr lang="id-ID" sz="2000" dirty="0" smtClean="0"/>
            </a:br>
            <a:r>
              <a:rPr lang="id-ID" sz="2000" dirty="0" smtClean="0"/>
              <a:t>+   </a:t>
            </a:r>
            <a:r>
              <a:rPr lang="id-ID" sz="2000" dirty="0" smtClean="0"/>
              <a:t>(</a:t>
            </a:r>
            <a:r>
              <a:rPr lang="id-ID" sz="2000" dirty="0" smtClean="0"/>
              <a:t>2)    Ekspor jasa    +    292</a:t>
            </a:r>
            <a:br>
              <a:rPr lang="id-ID" sz="2000" dirty="0" smtClean="0"/>
            </a:br>
            <a:r>
              <a:rPr lang="id-ID" sz="2000" dirty="0" smtClean="0"/>
              <a:t>+   </a:t>
            </a:r>
            <a:r>
              <a:rPr lang="id-ID" sz="2000" dirty="0" smtClean="0"/>
              <a:t>(</a:t>
            </a:r>
            <a:r>
              <a:rPr lang="id-ID" sz="2000" dirty="0" smtClean="0"/>
              <a:t>3)    Penerimaan pendapatan    +    275</a:t>
            </a:r>
            <a:br>
              <a:rPr lang="id-ID" sz="2000" dirty="0" smtClean="0"/>
            </a:br>
            <a:r>
              <a:rPr lang="id-ID" sz="2000" dirty="0" smtClean="0"/>
              <a:t>=   </a:t>
            </a:r>
            <a:r>
              <a:rPr lang="id-ID" sz="2000" dirty="0" smtClean="0"/>
              <a:t>(</a:t>
            </a:r>
            <a:r>
              <a:rPr lang="id-ID" sz="2000" dirty="0" smtClean="0"/>
              <a:t>4)    Total ekspor dan penerimaan jasa    =    1279</a:t>
            </a:r>
            <a:br>
              <a:rPr lang="id-ID" sz="2000" dirty="0" smtClean="0"/>
            </a:br>
            <a:r>
              <a:rPr lang="id-ID" sz="2000" dirty="0" smtClean="0"/>
              <a:t>                    </a:t>
            </a:r>
            <a:br>
              <a:rPr lang="id-ID" sz="2000" dirty="0" smtClean="0"/>
            </a:br>
            <a:r>
              <a:rPr lang="id-ID" sz="2000" dirty="0" smtClean="0"/>
              <a:t>     (5)    Impor barang    -    1263</a:t>
            </a:r>
            <a:br>
              <a:rPr lang="id-ID" sz="2000" dirty="0" smtClean="0"/>
            </a:br>
            <a:r>
              <a:rPr lang="id-ID" sz="2000" dirty="0" smtClean="0"/>
              <a:t>+   </a:t>
            </a:r>
            <a:r>
              <a:rPr lang="id-ID" sz="2000" dirty="0" smtClean="0"/>
              <a:t>(</a:t>
            </a:r>
            <a:r>
              <a:rPr lang="id-ID" sz="2000" dirty="0" smtClean="0"/>
              <a:t>6)    Impor jasa    -    246</a:t>
            </a:r>
            <a:br>
              <a:rPr lang="id-ID" sz="2000" dirty="0" smtClean="0"/>
            </a:br>
            <a:r>
              <a:rPr lang="id-ID" sz="2000" dirty="0" smtClean="0"/>
              <a:t>+   </a:t>
            </a:r>
            <a:r>
              <a:rPr lang="id-ID" sz="2000" dirty="0" smtClean="0"/>
              <a:t>(</a:t>
            </a:r>
            <a:r>
              <a:rPr lang="id-ID" sz="2000" dirty="0" smtClean="0"/>
              <a:t>7)    Pembayaran pendapatan    -    259</a:t>
            </a:r>
            <a:br>
              <a:rPr lang="id-ID" sz="2000" dirty="0" smtClean="0"/>
            </a:br>
            <a:r>
              <a:rPr lang="id-ID" sz="2000" dirty="0" smtClean="0"/>
              <a:t>=   </a:t>
            </a:r>
            <a:r>
              <a:rPr lang="id-ID" sz="2000" dirty="0" smtClean="0"/>
              <a:t>(</a:t>
            </a:r>
            <a:r>
              <a:rPr lang="id-ID" sz="2000" dirty="0" smtClean="0"/>
              <a:t>8)    Total Impor dan </a:t>
            </a:r>
            <a:r>
              <a:rPr lang="id-ID" sz="2000" dirty="0" smtClean="0"/>
              <a:t>pembaya</a:t>
            </a:r>
            <a:r>
              <a:rPr lang="en-US" sz="2000" dirty="0" smtClean="0"/>
              <a:t>r</a:t>
            </a:r>
            <a:r>
              <a:rPr lang="id-ID" sz="2000" dirty="0" smtClean="0"/>
              <a:t>an </a:t>
            </a:r>
            <a:r>
              <a:rPr lang="id-ID" sz="2000" dirty="0" smtClean="0"/>
              <a:t>pendapatan    =    1768</a:t>
            </a:r>
            <a:br>
              <a:rPr lang="id-ID" sz="2000" dirty="0" smtClean="0"/>
            </a:br>
            <a:r>
              <a:rPr lang="id-ID" sz="2000" dirty="0" smtClean="0"/>
              <a:t>                    </a:t>
            </a:r>
            <a:br>
              <a:rPr lang="id-ID" sz="2000" dirty="0" smtClean="0"/>
            </a:br>
            <a:r>
              <a:rPr lang="id-ID" sz="2000" dirty="0" smtClean="0"/>
              <a:t>     (9)    Transfer bersih    -    68</a:t>
            </a:r>
            <a:br>
              <a:rPr lang="id-ID" sz="2000" dirty="0" smtClean="0"/>
            </a:br>
            <a:r>
              <a:rPr lang="id-ID" sz="2000" dirty="0" smtClean="0"/>
              <a:t>                    </a:t>
            </a:r>
            <a:br>
              <a:rPr lang="id-ID" sz="2000" dirty="0" smtClean="0"/>
            </a:br>
            <a:r>
              <a:rPr lang="id-ID" sz="2000" dirty="0" smtClean="0"/>
              <a:t>     (10)    Saldo neraca berjalan = (4) – (8) – (9)    -    557</a:t>
            </a:r>
          </a:p>
          <a:p>
            <a:pPr>
              <a:tabLst>
                <a:tab pos="2952750" algn="l"/>
              </a:tabLst>
            </a:pPr>
            <a:r>
              <a:rPr lang="id-ID" sz="2000" dirty="0" smtClean="0"/>
              <a:t>	=  1279 – 1768 – 68 = -557</a:t>
            </a:r>
            <a:endParaRPr lang="id-ID" sz="2000" dirty="0"/>
          </a:p>
        </p:txBody>
      </p:sp>
    </p:spTree>
    <p:extLst>
      <p:ext uri="{BB962C8B-B14F-4D97-AF65-F5344CB8AC3E}">
        <p14:creationId xmlns:p14="http://schemas.microsoft.com/office/powerpoint/2010/main" val="3247245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0"/>
            <a:ext cx="914400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Contoh soal:</a:t>
            </a:r>
            <a:b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Perhatikanlah neraca pembayaran Negara A dibawah ini. Tentukanlah apakah neraca pembayaran tersebut surplus atau deficit!</a:t>
            </a:r>
          </a:p>
          <a:p>
            <a:pPr marL="0" marR="0" lvl="0" indent="0" algn="l" defTabSz="914400" rtl="0" eaLnBrk="1" fontAlgn="base" latinLnBrk="0" hangingPunct="1">
              <a:lnSpc>
                <a:spcPct val="100000"/>
              </a:lnSpc>
              <a:spcBef>
                <a:spcPct val="0"/>
              </a:spcBef>
              <a:spcAft>
                <a:spcPct val="0"/>
              </a:spcAft>
              <a:buClrTx/>
              <a:buSzTx/>
              <a:buFontTx/>
              <a:buNone/>
              <a:tabLst/>
            </a:pP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Neraca Pembayaran Negara A</a:t>
            </a:r>
            <a:b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Ekspor (+) = 1.400</a:t>
            </a:r>
            <a:b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Impor (-) = 800 +</a:t>
            </a:r>
            <a:b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Neraca perdagangan (+) = 600</a:t>
            </a:r>
            <a:b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Memberikan pinjaman keluar negeri(-) = 600 –</a:t>
            </a:r>
            <a:b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Saldo = 0</a:t>
            </a:r>
            <a:endParaRPr kumimoji="0" lang="id-ID"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Jawaban :</a:t>
            </a:r>
            <a:b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id-ID"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Dalam keadaan ini neraca pembayaran Negara A mengalami surplus sebesar 600</a:t>
            </a:r>
            <a:endParaRPr kumimoji="0" lang="id-ID"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40041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1000108"/>
            <a:ext cx="8643998" cy="5643602"/>
          </a:xfrm>
        </p:spPr>
        <p:txBody>
          <a:bodyPr>
            <a:normAutofit/>
          </a:bodyPr>
          <a:lstStyle/>
          <a:p>
            <a:pPr algn="l"/>
            <a:r>
              <a:rPr lang="id-ID" sz="2400" dirty="0" smtClean="0"/>
              <a:t>Upaya  </a:t>
            </a:r>
            <a:r>
              <a:rPr lang="id-ID" sz="2400" dirty="0" smtClean="0"/>
              <a:t>negara </a:t>
            </a:r>
            <a:r>
              <a:rPr lang="en-US" sz="2400" dirty="0" err="1" smtClean="0"/>
              <a:t>untuk</a:t>
            </a:r>
            <a:r>
              <a:rPr lang="id-ID" sz="2400" dirty="0" smtClean="0"/>
              <a:t> </a:t>
            </a:r>
            <a:r>
              <a:rPr lang="id-ID" sz="2400" dirty="0" smtClean="0"/>
              <a:t>memperkuat nilai tukar terhadap mata uang asing dalam rangka menstabilkan perekonomian dengan meningkatkan  transaksi kredit pada komponen neraca pembayarannya, komponen dalam neraca pembayaran yang harus ditingkatkan adalah :</a:t>
            </a:r>
          </a:p>
          <a:p>
            <a:pPr algn="l">
              <a:tabLst>
                <a:tab pos="363538" algn="l"/>
              </a:tabLst>
            </a:pPr>
            <a:r>
              <a:rPr lang="id-ID" sz="2400" dirty="0" smtClean="0"/>
              <a:t>1.	surplus neraca perdagangan melalui peningkatan </a:t>
            </a:r>
            <a:r>
              <a:rPr lang="en-US" sz="2400" dirty="0" smtClean="0"/>
              <a:t>	</a:t>
            </a:r>
            <a:r>
              <a:rPr lang="id-ID" sz="2400" dirty="0" smtClean="0"/>
              <a:t>ekspor</a:t>
            </a:r>
            <a:endParaRPr lang="id-ID" sz="2400" dirty="0" smtClean="0"/>
          </a:p>
          <a:p>
            <a:pPr algn="l">
              <a:buAutoNum type="arabicPeriod" startAt="2"/>
              <a:tabLst>
                <a:tab pos="360363" algn="l"/>
              </a:tabLst>
            </a:pPr>
            <a:r>
              <a:rPr lang="id-ID" sz="2400" dirty="0" smtClean="0"/>
              <a:t>surplus </a:t>
            </a:r>
            <a:r>
              <a:rPr lang="id-ID" sz="2400" dirty="0" smtClean="0"/>
              <a:t>neraca modal melalui penambahan PMA 	</a:t>
            </a:r>
          </a:p>
          <a:p>
            <a:pPr algn="l">
              <a:buAutoNum type="arabicPeriod" startAt="2"/>
              <a:tabLst>
                <a:tab pos="360363" algn="l"/>
              </a:tabLst>
            </a:pPr>
            <a:r>
              <a:rPr lang="id-ID" sz="2400" dirty="0" smtClean="0"/>
              <a:t>	surplus neraca jasa melalui penambahan penerimaan jasa.</a:t>
            </a:r>
          </a:p>
          <a:p>
            <a:pPr algn="l">
              <a:tabLst>
                <a:tab pos="360363" algn="l"/>
              </a:tabLst>
            </a:pPr>
            <a:r>
              <a:rPr lang="id-ID" sz="2400" dirty="0" smtClean="0"/>
              <a:t>Jika ketiga komponen itu berada pada posisi surplus neraca pembayaran </a:t>
            </a:r>
            <a:r>
              <a:rPr lang="en-US" sz="2400" dirty="0" err="1" smtClean="0"/>
              <a:t>suatu</a:t>
            </a:r>
            <a:r>
              <a:rPr lang="en-US" sz="2400" dirty="0" smtClean="0"/>
              <a:t> </a:t>
            </a:r>
            <a:r>
              <a:rPr lang="id-ID" sz="2400" dirty="0" smtClean="0"/>
              <a:t>negara  </a:t>
            </a:r>
            <a:r>
              <a:rPr lang="id-ID" sz="2400" dirty="0" smtClean="0"/>
              <a:t>akan surplus sehingga nilai mata uangnya mengalami kenaikan. Jika nilai mata uang </a:t>
            </a:r>
            <a:r>
              <a:rPr lang="en-US" sz="2400" dirty="0" err="1" smtClean="0"/>
              <a:t>suatu</a:t>
            </a:r>
            <a:r>
              <a:rPr lang="en-US" sz="2400" dirty="0" smtClean="0"/>
              <a:t> </a:t>
            </a:r>
            <a:r>
              <a:rPr lang="id-ID" sz="2400" dirty="0" smtClean="0"/>
              <a:t>negara terus </a:t>
            </a:r>
            <a:r>
              <a:rPr lang="id-ID" sz="2400" dirty="0" smtClean="0"/>
              <a:t>menguat, nilai mata uang </a:t>
            </a:r>
            <a:r>
              <a:rPr lang="en-US" sz="2400" dirty="0" err="1" smtClean="0"/>
              <a:t>suatu</a:t>
            </a:r>
            <a:r>
              <a:rPr lang="en-US" sz="2400" dirty="0" smtClean="0"/>
              <a:t> </a:t>
            </a:r>
            <a:r>
              <a:rPr lang="id-ID" sz="2400" dirty="0" smtClean="0"/>
              <a:t>negara terhadap </a:t>
            </a:r>
            <a:r>
              <a:rPr lang="id-ID" sz="2400" dirty="0" smtClean="0"/>
              <a:t>mata uang asing juga akan menguat</a:t>
            </a:r>
          </a:p>
        </p:txBody>
      </p:sp>
      <p:sp>
        <p:nvSpPr>
          <p:cNvPr id="2" name="Title 1"/>
          <p:cNvSpPr>
            <a:spLocks noGrp="1"/>
          </p:cNvSpPr>
          <p:nvPr>
            <p:ph type="ctrTitle"/>
          </p:nvPr>
        </p:nvSpPr>
        <p:spPr>
          <a:xfrm>
            <a:off x="0" y="285729"/>
            <a:ext cx="9144000" cy="571504"/>
          </a:xfrm>
        </p:spPr>
        <p:txBody>
          <a:bodyPr>
            <a:noAutofit/>
          </a:bodyPr>
          <a:lstStyle/>
          <a:p>
            <a:r>
              <a:rPr lang="en-US" sz="3200" dirty="0" err="1" smtClean="0"/>
              <a:t>Penjelasan</a:t>
            </a:r>
            <a:r>
              <a:rPr lang="en-US" sz="3200" dirty="0" smtClean="0"/>
              <a:t> </a:t>
            </a:r>
            <a:r>
              <a:rPr lang="en-US" sz="3200" dirty="0" err="1" smtClean="0"/>
              <a:t>singkat</a:t>
            </a:r>
            <a:endParaRPr lang="id-ID" sz="3200" dirty="0"/>
          </a:p>
        </p:txBody>
      </p:sp>
    </p:spTree>
    <p:extLst>
      <p:ext uri="{BB962C8B-B14F-4D97-AF65-F5344CB8AC3E}">
        <p14:creationId xmlns:p14="http://schemas.microsoft.com/office/powerpoint/2010/main" val="2256561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214290"/>
            <a:ext cx="8715436" cy="6369072"/>
          </a:xfrm>
        </p:spPr>
        <p:txBody>
          <a:bodyPr>
            <a:normAutofit/>
          </a:bodyPr>
          <a:lstStyle/>
          <a:p>
            <a:pPr algn="l"/>
            <a:r>
              <a:rPr lang="en-US" sz="2800" dirty="0" err="1" smtClean="0"/>
              <a:t>Contoh</a:t>
            </a:r>
            <a:r>
              <a:rPr lang="en-US" sz="2800" dirty="0" smtClean="0"/>
              <a:t> </a:t>
            </a:r>
            <a:br>
              <a:rPr lang="en-US" sz="2800" dirty="0" smtClean="0"/>
            </a:br>
            <a:r>
              <a:rPr lang="id-ID" sz="2800" dirty="0" smtClean="0"/>
              <a:t>perhitungan </a:t>
            </a:r>
            <a:r>
              <a:rPr lang="id-ID" sz="2800" dirty="0" smtClean="0"/>
              <a:t>neraca pembayaran sbb :</a:t>
            </a:r>
            <a:br>
              <a:rPr lang="id-ID" sz="2800" dirty="0" smtClean="0"/>
            </a:br>
            <a:r>
              <a:rPr lang="id-ID" sz="2800" dirty="0" smtClean="0"/>
              <a:t>Ekspor				25.000</a:t>
            </a:r>
            <a:br>
              <a:rPr lang="id-ID" sz="2800" dirty="0" smtClean="0"/>
            </a:br>
            <a:r>
              <a:rPr lang="id-ID" sz="2800" dirty="0" smtClean="0"/>
              <a:t>Impor				</a:t>
            </a:r>
            <a:r>
              <a:rPr lang="id-ID" sz="2800" u="sng" dirty="0" smtClean="0"/>
              <a:t>13.500</a:t>
            </a:r>
            <a:r>
              <a:rPr lang="id-ID" sz="2800" u="sng" dirty="0" smtClean="0"/>
              <a:t/>
            </a:r>
            <a:br>
              <a:rPr lang="id-ID" sz="2800" u="sng" dirty="0" smtClean="0"/>
            </a:br>
            <a:r>
              <a:rPr lang="id-ID" sz="2800" dirty="0" smtClean="0"/>
              <a:t>Neraca perdagangan	</a:t>
            </a:r>
            <a:r>
              <a:rPr lang="id-ID" sz="2800" dirty="0" smtClean="0"/>
              <a:t>11.500</a:t>
            </a:r>
            <a:r>
              <a:rPr lang="id-ID" sz="2800" dirty="0" smtClean="0"/>
              <a:t/>
            </a:r>
            <a:br>
              <a:rPr lang="id-ID" sz="2800" dirty="0" smtClean="0"/>
            </a:br>
            <a:r>
              <a:rPr lang="id-ID" sz="2800" dirty="0" smtClean="0"/>
              <a:t>Pinjaman Otonom		1.650</a:t>
            </a:r>
            <a:br>
              <a:rPr lang="id-ID" sz="2800" dirty="0" smtClean="0"/>
            </a:br>
            <a:r>
              <a:rPr lang="id-ID" sz="2800" dirty="0" smtClean="0"/>
              <a:t>pinjaman akomodatif	</a:t>
            </a:r>
            <a:r>
              <a:rPr lang="id-ID" sz="2800" u="sng" dirty="0" smtClean="0"/>
              <a:t>1.500</a:t>
            </a:r>
            <a:r>
              <a:rPr lang="id-ID" sz="2800" dirty="0" smtClean="0"/>
              <a:t/>
            </a:r>
            <a:br>
              <a:rPr lang="id-ID" sz="2800" dirty="0" smtClean="0"/>
            </a:br>
            <a:r>
              <a:rPr lang="id-ID" sz="2800" dirty="0" smtClean="0"/>
              <a:t>					</a:t>
            </a:r>
            <a:r>
              <a:rPr lang="id-ID" sz="2800" u="sng" dirty="0" smtClean="0"/>
              <a:t>3.150</a:t>
            </a:r>
            <a:br>
              <a:rPr lang="id-ID" sz="2800" u="sng" dirty="0" smtClean="0"/>
            </a:br>
            <a:r>
              <a:rPr lang="id-ID" sz="2800" dirty="0" smtClean="0"/>
              <a:t>saldo				</a:t>
            </a:r>
            <a:r>
              <a:rPr lang="id-ID" sz="2800" dirty="0" smtClean="0"/>
              <a:t>8.350</a:t>
            </a:r>
            <a:r>
              <a:rPr lang="id-ID" sz="2800" dirty="0" smtClean="0"/>
              <a:t/>
            </a:r>
            <a:br>
              <a:rPr lang="id-ID" sz="2800" dirty="0" smtClean="0"/>
            </a:br>
            <a:r>
              <a:rPr lang="id-ID" sz="2800" dirty="0" smtClean="0"/>
              <a:t>jadi neraca pembayaran negara X surplus US$ 8.350 M</a:t>
            </a:r>
            <a:endParaRPr lang="id-ID" sz="2800" dirty="0"/>
          </a:p>
        </p:txBody>
      </p:sp>
    </p:spTree>
    <p:extLst>
      <p:ext uri="{BB962C8B-B14F-4D97-AF65-F5344CB8AC3E}">
        <p14:creationId xmlns:p14="http://schemas.microsoft.com/office/powerpoint/2010/main" val="2229713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txBody>
          <a:bodyPr>
            <a:normAutofit/>
          </a:bodyPr>
          <a:lstStyle/>
          <a:p>
            <a:pPr algn="l"/>
            <a:r>
              <a:rPr lang="id-ID" sz="2800" dirty="0" smtClean="0"/>
              <a:t>Soal </a:t>
            </a:r>
            <a:r>
              <a:rPr lang="en-US" sz="2800" dirty="0" smtClean="0"/>
              <a:t/>
            </a:r>
            <a:br>
              <a:rPr lang="en-US" sz="2800" dirty="0" smtClean="0"/>
            </a:br>
            <a:r>
              <a:rPr lang="id-ID" sz="2800" dirty="0" smtClean="0"/>
              <a:t>perhitungan </a:t>
            </a:r>
            <a:r>
              <a:rPr lang="id-ID" sz="2800" dirty="0" smtClean="0"/>
              <a:t>neraca pembayaran sbb :</a:t>
            </a:r>
            <a:br>
              <a:rPr lang="id-ID" sz="2800" dirty="0" smtClean="0"/>
            </a:br>
            <a:r>
              <a:rPr lang="id-ID" sz="2800" dirty="0" smtClean="0"/>
              <a:t>Ekpor			</a:t>
            </a:r>
            <a:r>
              <a:rPr lang="id-ID" sz="2800" smtClean="0"/>
              <a:t>	</a:t>
            </a:r>
            <a:r>
              <a:rPr lang="id-ID" sz="2800" smtClean="0"/>
              <a:t>48.000</a:t>
            </a:r>
            <a:r>
              <a:rPr lang="id-ID" sz="2800" dirty="0" smtClean="0"/>
              <a:t/>
            </a:r>
            <a:br>
              <a:rPr lang="id-ID" sz="2800" dirty="0" smtClean="0"/>
            </a:br>
            <a:r>
              <a:rPr lang="id-ID" sz="2800" dirty="0" smtClean="0"/>
              <a:t>Impor			</a:t>
            </a:r>
            <a:r>
              <a:rPr lang="id-ID" sz="2800" smtClean="0"/>
              <a:t>	</a:t>
            </a:r>
            <a:r>
              <a:rPr lang="id-ID" sz="2800" u="sng" smtClean="0"/>
              <a:t>47.000</a:t>
            </a:r>
            <a:r>
              <a:rPr lang="id-ID" sz="2800" u="sng" dirty="0" smtClean="0"/>
              <a:t/>
            </a:r>
            <a:br>
              <a:rPr lang="id-ID" sz="2800" u="sng" dirty="0" smtClean="0"/>
            </a:br>
            <a:r>
              <a:rPr lang="id-ID" sz="2800" dirty="0" smtClean="0"/>
              <a:t>Neraca Perdagangan</a:t>
            </a:r>
            <a:r>
              <a:rPr lang="id-ID" sz="2800" smtClean="0"/>
              <a:t>	</a:t>
            </a:r>
            <a:r>
              <a:rPr lang="id-ID" sz="2800" smtClean="0"/>
              <a:t>1.000</a:t>
            </a:r>
            <a:r>
              <a:rPr lang="id-ID" sz="2800" dirty="0" smtClean="0"/>
              <a:t/>
            </a:r>
            <a:br>
              <a:rPr lang="id-ID" sz="2800" dirty="0" smtClean="0"/>
            </a:br>
            <a:r>
              <a:rPr lang="id-ID" sz="2800" dirty="0" smtClean="0"/>
              <a:t>Pinjaman otonom		3.300</a:t>
            </a:r>
            <a:br>
              <a:rPr lang="id-ID" sz="2800" dirty="0" smtClean="0"/>
            </a:br>
            <a:r>
              <a:rPr lang="id-ID" sz="2800" dirty="0" smtClean="0"/>
              <a:t>Pinjaman akomodatif	</a:t>
            </a:r>
            <a:r>
              <a:rPr lang="id-ID" sz="2800" u="sng" dirty="0" smtClean="0"/>
              <a:t>3.000</a:t>
            </a:r>
            <a:r>
              <a:rPr lang="id-ID" sz="2800" dirty="0" smtClean="0"/>
              <a:t/>
            </a:r>
            <a:br>
              <a:rPr lang="id-ID" sz="2800" dirty="0" smtClean="0"/>
            </a:br>
            <a:r>
              <a:rPr lang="id-ID" sz="2800" dirty="0" smtClean="0"/>
              <a:t>				</a:t>
            </a:r>
            <a:r>
              <a:rPr lang="id-ID" sz="2800" smtClean="0"/>
              <a:t>	</a:t>
            </a:r>
            <a:r>
              <a:rPr lang="id-ID" sz="2800" u="sng" smtClean="0"/>
              <a:t>6.300</a:t>
            </a:r>
            <a:r>
              <a:rPr lang="id-ID" sz="2800" dirty="0" smtClean="0"/>
              <a:t/>
            </a:r>
            <a:br>
              <a:rPr lang="id-ID" sz="2800" dirty="0" smtClean="0"/>
            </a:br>
            <a:r>
              <a:rPr lang="id-ID" sz="2800" dirty="0" smtClean="0"/>
              <a:t>Saldo						(5.300)</a:t>
            </a:r>
            <a:br>
              <a:rPr lang="id-ID" sz="2800" dirty="0" smtClean="0"/>
            </a:br>
            <a:r>
              <a:rPr lang="id-ID" sz="2800" dirty="0" smtClean="0"/>
              <a:t>jadi neraca pembayaran negara tsb mengalami defisit US$ 5.300 M</a:t>
            </a:r>
            <a:endParaRPr lang="id-ID" sz="2800" dirty="0"/>
          </a:p>
        </p:txBody>
      </p:sp>
    </p:spTree>
    <p:extLst>
      <p:ext uri="{BB962C8B-B14F-4D97-AF65-F5344CB8AC3E}">
        <p14:creationId xmlns:p14="http://schemas.microsoft.com/office/powerpoint/2010/main" val="345013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85720" y="1214422"/>
            <a:ext cx="8572560" cy="5429288"/>
          </a:xfrm>
        </p:spPr>
        <p:txBody>
          <a:bodyPr>
            <a:normAutofit/>
          </a:bodyPr>
          <a:lstStyle/>
          <a:p>
            <a:pPr marL="514350" indent="-514350" algn="l">
              <a:buAutoNum type="arabicPeriod"/>
              <a:tabLst>
                <a:tab pos="360363" algn="l"/>
              </a:tabLst>
            </a:pPr>
            <a:r>
              <a:rPr lang="id-ID" sz="2800" dirty="0" smtClean="0"/>
              <a:t>Semakijn lemahnya daya saing produk dalam negeri</a:t>
            </a:r>
          </a:p>
          <a:p>
            <a:pPr marL="514350" indent="-514350" algn="l">
              <a:buAutoNum type="arabicPeriod"/>
              <a:tabLst>
                <a:tab pos="360363" algn="l"/>
              </a:tabLst>
            </a:pPr>
            <a:r>
              <a:rPr lang="id-ID" sz="2800" dirty="0" smtClean="0"/>
              <a:t>Semakin ketatnya persaingan pasar bagi produk dalam negeri mendorong meningkatnya utang luar negeri</a:t>
            </a:r>
          </a:p>
          <a:p>
            <a:pPr marL="514350" indent="-514350" algn="l">
              <a:buAutoNum type="arabicPeriod"/>
              <a:tabLst>
                <a:tab pos="360363" algn="l"/>
              </a:tabLst>
            </a:pPr>
            <a:r>
              <a:rPr lang="id-ID" sz="2800" dirty="0" smtClean="0"/>
              <a:t>Semakin bertambahnya ketergantungan terhadap produk luar</a:t>
            </a:r>
          </a:p>
          <a:p>
            <a:pPr marL="514350" indent="-514350" algn="l">
              <a:buAutoNum type="arabicPeriod"/>
              <a:tabLst>
                <a:tab pos="360363" algn="l"/>
              </a:tabLst>
            </a:pPr>
            <a:r>
              <a:rPr lang="id-ID" sz="2800" dirty="0" smtClean="0"/>
              <a:t>Semakin bertambahanya jumlah pengangguran</a:t>
            </a:r>
          </a:p>
          <a:p>
            <a:pPr marL="514350" indent="-514350" algn="l">
              <a:buAutoNum type="arabicPeriod"/>
              <a:tabLst>
                <a:tab pos="360363" algn="l"/>
              </a:tabLst>
            </a:pPr>
            <a:r>
              <a:rPr lang="id-ID" sz="2800" dirty="0" smtClean="0"/>
              <a:t>Semakikin besarnya tekanan ekonomi dari negara maju</a:t>
            </a:r>
            <a:endParaRPr lang="id-ID" sz="2800" dirty="0"/>
          </a:p>
        </p:txBody>
      </p:sp>
      <p:sp>
        <p:nvSpPr>
          <p:cNvPr id="3" name="Title 2"/>
          <p:cNvSpPr>
            <a:spLocks noGrp="1"/>
          </p:cNvSpPr>
          <p:nvPr>
            <p:ph type="ctrTitle"/>
          </p:nvPr>
        </p:nvSpPr>
        <p:spPr>
          <a:xfrm>
            <a:off x="357158" y="214290"/>
            <a:ext cx="7772400" cy="785818"/>
          </a:xfrm>
        </p:spPr>
        <p:txBody>
          <a:bodyPr>
            <a:normAutofit fontScale="90000"/>
          </a:bodyPr>
          <a:lstStyle/>
          <a:p>
            <a:r>
              <a:rPr lang="id-ID" sz="3200" dirty="0" smtClean="0"/>
              <a:t>DAMPAK NEGATIF DAN PERMASLAHAN PERDAGANGAN INTERNASIONAL</a:t>
            </a:r>
            <a:endParaRPr lang="id-ID" sz="3200" dirty="0"/>
          </a:p>
        </p:txBody>
      </p:sp>
    </p:spTree>
    <p:extLst>
      <p:ext uri="{BB962C8B-B14F-4D97-AF65-F5344CB8AC3E}">
        <p14:creationId xmlns:p14="http://schemas.microsoft.com/office/powerpoint/2010/main" val="187374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85720" y="1772816"/>
            <a:ext cx="8643998" cy="4799456"/>
          </a:xfrm>
        </p:spPr>
        <p:txBody>
          <a:bodyPr/>
          <a:lstStyle/>
          <a:p>
            <a:pPr algn="l"/>
            <a:endParaRPr lang="en-US" dirty="0" smtClean="0"/>
          </a:p>
          <a:p>
            <a:pPr algn="l"/>
            <a:r>
              <a:rPr lang="id-ID" dirty="0" smtClean="0"/>
              <a:t>Dampak </a:t>
            </a:r>
            <a:r>
              <a:rPr lang="id-ID" dirty="0" smtClean="0"/>
              <a:t>negatif tersebut diatas merupakan permasalahan dalam perdagangan internasional dan juga masalah-masalah dibawah ini :</a:t>
            </a:r>
          </a:p>
          <a:p>
            <a:pPr marL="514350" indent="-514350" algn="l">
              <a:buAutoNum type="arabicPeriod"/>
              <a:tabLst>
                <a:tab pos="360363" algn="l"/>
              </a:tabLst>
            </a:pPr>
            <a:r>
              <a:rPr lang="id-ID" dirty="0" smtClean="0"/>
              <a:t>Hambatan geografis</a:t>
            </a:r>
          </a:p>
          <a:p>
            <a:pPr marL="514350" indent="-514350" algn="l">
              <a:buAutoNum type="arabicPeriod"/>
              <a:tabLst>
                <a:tab pos="360363" algn="l"/>
              </a:tabLst>
            </a:pPr>
            <a:r>
              <a:rPr lang="id-ID" dirty="0" smtClean="0"/>
              <a:t>Waktu pengiriman</a:t>
            </a:r>
          </a:p>
          <a:p>
            <a:pPr marL="514350" indent="-514350" algn="l">
              <a:buAutoNum type="arabicPeriod"/>
              <a:tabLst>
                <a:tab pos="360363" algn="l"/>
              </a:tabLst>
            </a:pPr>
            <a:r>
              <a:rPr lang="id-ID" dirty="0" smtClean="0"/>
              <a:t>Kebijakan ekonomi yang diterapkan </a:t>
            </a:r>
          </a:p>
          <a:p>
            <a:pPr marL="514350" indent="-514350" algn="l">
              <a:buAutoNum type="arabicPeriod"/>
              <a:tabLst>
                <a:tab pos="360363" algn="l"/>
              </a:tabLst>
            </a:pPr>
            <a:r>
              <a:rPr lang="id-ID" dirty="0" smtClean="0"/>
              <a:t>Kwalitas barang komoditi yang diperdagangkan</a:t>
            </a:r>
            <a:endParaRPr lang="id-ID" dirty="0"/>
          </a:p>
        </p:txBody>
      </p:sp>
      <p:sp>
        <p:nvSpPr>
          <p:cNvPr id="5" name="Title 4"/>
          <p:cNvSpPr>
            <a:spLocks noGrp="1"/>
          </p:cNvSpPr>
          <p:nvPr>
            <p:ph type="ctrTitle"/>
          </p:nvPr>
        </p:nvSpPr>
        <p:spPr>
          <a:xfrm>
            <a:off x="214282" y="357167"/>
            <a:ext cx="8643998" cy="1071570"/>
          </a:xfrm>
        </p:spPr>
        <p:txBody>
          <a:bodyPr>
            <a:normAutofit/>
          </a:bodyPr>
          <a:lstStyle/>
          <a:p>
            <a:r>
              <a:rPr lang="id-ID" sz="3200" dirty="0" smtClean="0"/>
              <a:t>PERMASALAHAN PERDAGANGAN INTERNASIONAL</a:t>
            </a:r>
            <a:endParaRPr lang="id-ID" sz="3200" dirty="0"/>
          </a:p>
        </p:txBody>
      </p:sp>
    </p:spTree>
    <p:extLst>
      <p:ext uri="{BB962C8B-B14F-4D97-AF65-F5344CB8AC3E}">
        <p14:creationId xmlns:p14="http://schemas.microsoft.com/office/powerpoint/2010/main" val="222941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1785926"/>
            <a:ext cx="8229600" cy="1143000"/>
          </a:xfrm>
        </p:spPr>
        <p:txBody>
          <a:bodyPr/>
          <a:lstStyle/>
          <a:p>
            <a:r>
              <a:rPr lang="id-ID" dirty="0" smtClean="0"/>
              <a:t>VALUTA ASING DAN DEVISA</a:t>
            </a:r>
            <a:endParaRPr lang="id-ID" dirty="0"/>
          </a:p>
        </p:txBody>
      </p:sp>
    </p:spTree>
    <p:extLst>
      <p:ext uri="{BB962C8B-B14F-4D97-AF65-F5344CB8AC3E}">
        <p14:creationId xmlns:p14="http://schemas.microsoft.com/office/powerpoint/2010/main" val="387700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85720" y="1628800"/>
            <a:ext cx="8643998" cy="4872034"/>
          </a:xfrm>
        </p:spPr>
        <p:txBody>
          <a:bodyPr>
            <a:normAutofit fontScale="85000" lnSpcReduction="20000"/>
          </a:bodyPr>
          <a:lstStyle/>
          <a:p>
            <a:pPr marL="514350" indent="-514350" algn="l">
              <a:buAutoNum type="arabicPeriod"/>
              <a:tabLst>
                <a:tab pos="449263" algn="l"/>
              </a:tabLst>
            </a:pPr>
            <a:endParaRPr lang="en-US" sz="2800" dirty="0" smtClean="0"/>
          </a:p>
          <a:p>
            <a:pPr marL="514350" indent="-514350" algn="l">
              <a:buAutoNum type="arabicPeriod"/>
              <a:tabLst>
                <a:tab pos="449263" algn="l"/>
              </a:tabLst>
            </a:pPr>
            <a:r>
              <a:rPr lang="id-ID" sz="2800" dirty="0" smtClean="0"/>
              <a:t>Valuta </a:t>
            </a:r>
            <a:r>
              <a:rPr lang="id-ID" sz="2800" dirty="0" smtClean="0"/>
              <a:t>Asing adalah jenis mata uang asing yang digunakan sebagai alat pemabayaran di negara lain. Perbandingan nilai valuta asing satu dengan yang lain dikenal dengan istilah KURS,nilai tukar,Exchange Rate</a:t>
            </a:r>
          </a:p>
          <a:p>
            <a:pPr marL="514350" indent="-514350" algn="l">
              <a:buAutoNum type="arabicPeriod"/>
              <a:tabLst>
                <a:tab pos="449263" algn="l"/>
              </a:tabLst>
            </a:pPr>
            <a:r>
              <a:rPr lang="id-ID" sz="2800" dirty="0" smtClean="0"/>
              <a:t>Jenis kurs di lihat dari sisi pedagang kurs valuta asing terdiri dari </a:t>
            </a:r>
            <a:r>
              <a:rPr lang="id-ID" sz="2800" b="1" i="1" dirty="0" smtClean="0"/>
              <a:t>kurs beli dan jual</a:t>
            </a:r>
          </a:p>
          <a:p>
            <a:pPr marL="514350" indent="-514350" algn="l">
              <a:buAutoNum type="arabicPeriod"/>
              <a:tabLst>
                <a:tab pos="449263" algn="l"/>
              </a:tabLst>
            </a:pPr>
            <a:r>
              <a:rPr lang="id-ID" sz="2800" dirty="0" smtClean="0"/>
              <a:t>Faktor-faktor yang mempengaruhi perubahan kurs</a:t>
            </a:r>
          </a:p>
          <a:p>
            <a:pPr marL="514350" indent="-514350" algn="l">
              <a:tabLst>
                <a:tab pos="449263" algn="l"/>
                <a:tab pos="900113" algn="l"/>
              </a:tabLst>
            </a:pPr>
            <a:r>
              <a:rPr lang="id-ID" sz="2800" dirty="0" smtClean="0"/>
              <a:t>	a.	Perubahan harga barang ekspor-impor</a:t>
            </a:r>
          </a:p>
          <a:p>
            <a:pPr marL="514350" indent="-514350" algn="l">
              <a:tabLst>
                <a:tab pos="449263" algn="l"/>
                <a:tab pos="900113" algn="l"/>
              </a:tabLst>
            </a:pPr>
            <a:r>
              <a:rPr lang="id-ID" sz="2800" dirty="0" smtClean="0"/>
              <a:t>	b.	Kenaikan tingkat harga umum dalam negeri</a:t>
            </a:r>
          </a:p>
          <a:p>
            <a:pPr marL="514350" indent="-514350" algn="l">
              <a:tabLst>
                <a:tab pos="449263" algn="l"/>
                <a:tab pos="900113" algn="l"/>
              </a:tabLst>
            </a:pPr>
            <a:r>
              <a:rPr lang="id-ID" sz="2800" dirty="0" smtClean="0"/>
              <a:t>	c.	Perubahan selera masyarakat</a:t>
            </a:r>
          </a:p>
          <a:p>
            <a:pPr marL="514350" indent="-514350" algn="l">
              <a:tabLst>
                <a:tab pos="449263" algn="l"/>
                <a:tab pos="900113" algn="l"/>
              </a:tabLst>
            </a:pPr>
            <a:r>
              <a:rPr lang="id-ID" sz="2800" dirty="0" smtClean="0"/>
              <a:t>	d.	Perubahan tingkat bunga dan pengembalian investasi</a:t>
            </a:r>
          </a:p>
          <a:p>
            <a:pPr marL="514350" indent="-514350" algn="l">
              <a:tabLst>
                <a:tab pos="449263" algn="l"/>
              </a:tabLst>
            </a:pPr>
            <a:r>
              <a:rPr lang="id-ID" sz="2800" b="1" i="1" dirty="0" smtClean="0"/>
              <a:t>	</a:t>
            </a:r>
            <a:endParaRPr lang="id-ID" sz="2800" dirty="0" smtClean="0"/>
          </a:p>
        </p:txBody>
      </p:sp>
      <p:sp>
        <p:nvSpPr>
          <p:cNvPr id="3" name="Title 2"/>
          <p:cNvSpPr>
            <a:spLocks noGrp="1"/>
          </p:cNvSpPr>
          <p:nvPr>
            <p:ph type="ctrTitle"/>
          </p:nvPr>
        </p:nvSpPr>
        <p:spPr>
          <a:xfrm>
            <a:off x="714348" y="357166"/>
            <a:ext cx="7772400" cy="584195"/>
          </a:xfrm>
        </p:spPr>
        <p:txBody>
          <a:bodyPr>
            <a:normAutofit/>
          </a:bodyPr>
          <a:lstStyle/>
          <a:p>
            <a:r>
              <a:rPr lang="id-ID" sz="3200" dirty="0" smtClean="0"/>
              <a:t>A.	VALUTA ASING</a:t>
            </a:r>
            <a:endParaRPr lang="id-ID" sz="3200" dirty="0"/>
          </a:p>
        </p:txBody>
      </p:sp>
    </p:spTree>
    <p:extLst>
      <p:ext uri="{BB962C8B-B14F-4D97-AF65-F5344CB8AC3E}">
        <p14:creationId xmlns:p14="http://schemas.microsoft.com/office/powerpoint/2010/main" val="2807095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85720" y="1628800"/>
            <a:ext cx="8643998" cy="5014910"/>
          </a:xfrm>
        </p:spPr>
        <p:txBody>
          <a:bodyPr>
            <a:normAutofit/>
          </a:bodyPr>
          <a:lstStyle/>
          <a:p>
            <a:pPr algn="l">
              <a:tabLst>
                <a:tab pos="449263" algn="l"/>
              </a:tabLst>
            </a:pPr>
            <a:endParaRPr lang="en-US" sz="2400" dirty="0"/>
          </a:p>
          <a:p>
            <a:pPr marL="514350" indent="-514350" algn="l">
              <a:buAutoNum type="arabicPeriod"/>
              <a:tabLst>
                <a:tab pos="449263" algn="l"/>
              </a:tabLst>
            </a:pPr>
            <a:r>
              <a:rPr lang="id-ID" sz="2400" dirty="0" smtClean="0"/>
              <a:t>Neraca </a:t>
            </a:r>
            <a:r>
              <a:rPr lang="id-ID" sz="2400" dirty="0" smtClean="0"/>
              <a:t>perdagangan dan neraca pembayaran mampu mempengaruhi perubahan nilai kurs valas. Surplus neraca perdagangan dan neraca pembayaran merupakan indikasi awal kemungkinan terjadinya apresiasi (kenaikan nilai) mata uang dalam negeri. </a:t>
            </a:r>
          </a:p>
          <a:p>
            <a:pPr marL="514350" indent="-514350" algn="l">
              <a:buAutoNum type="arabicPeriod"/>
              <a:tabLst>
                <a:tab pos="449263" algn="l"/>
              </a:tabLst>
            </a:pPr>
            <a:r>
              <a:rPr lang="id-ID" sz="2400" dirty="0" smtClean="0"/>
              <a:t>Defisit neraca perdagangan dan neraca pembayaran merupakan indikasi awal kemungkinan terjadinya Depresiasi (penurunan nilai mata) uang dalam negeri</a:t>
            </a:r>
          </a:p>
          <a:p>
            <a:pPr marL="514350" indent="-514350" algn="l">
              <a:buAutoNum type="arabicPeriod"/>
              <a:tabLst>
                <a:tab pos="449263" algn="l"/>
              </a:tabLst>
            </a:pPr>
            <a:r>
              <a:rPr lang="id-ID" sz="2400" dirty="0" smtClean="0"/>
              <a:t>Jika nilai mata uang dalam negeri naik, kurs (nilai tukar) mata uang tersebut terhadap mata uang asing akan menguat dan sebaliknya</a:t>
            </a:r>
            <a:endParaRPr lang="id-ID" sz="2400" dirty="0"/>
          </a:p>
        </p:txBody>
      </p:sp>
      <p:sp>
        <p:nvSpPr>
          <p:cNvPr id="4" name="Title 3"/>
          <p:cNvSpPr>
            <a:spLocks noGrp="1"/>
          </p:cNvSpPr>
          <p:nvPr>
            <p:ph type="ctrTitle"/>
          </p:nvPr>
        </p:nvSpPr>
        <p:spPr>
          <a:xfrm>
            <a:off x="214282" y="214291"/>
            <a:ext cx="8572560" cy="1000132"/>
          </a:xfrm>
        </p:spPr>
        <p:txBody>
          <a:bodyPr>
            <a:normAutofit fontScale="90000"/>
          </a:bodyPr>
          <a:lstStyle/>
          <a:p>
            <a:pPr marL="539750" indent="-539750"/>
            <a:r>
              <a:rPr lang="id-ID" sz="3200" dirty="0" smtClean="0"/>
              <a:t>B.	HUBUNGAN PERUBAHAN KURS VALUTA ASING DAN NERACA PEMBAYARAN</a:t>
            </a:r>
            <a:endParaRPr lang="id-ID" sz="3200" dirty="0"/>
          </a:p>
        </p:txBody>
      </p:sp>
    </p:spTree>
    <p:extLst>
      <p:ext uri="{BB962C8B-B14F-4D97-AF65-F5344CB8AC3E}">
        <p14:creationId xmlns:p14="http://schemas.microsoft.com/office/powerpoint/2010/main" val="143387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85720" y="1340768"/>
            <a:ext cx="8643998" cy="5302942"/>
          </a:xfrm>
        </p:spPr>
        <p:txBody>
          <a:bodyPr>
            <a:normAutofit/>
          </a:bodyPr>
          <a:lstStyle/>
          <a:p>
            <a:pPr marL="514350" indent="-514350" algn="l">
              <a:buAutoNum type="arabicPeriod"/>
              <a:tabLst>
                <a:tab pos="360363" algn="l"/>
              </a:tabLst>
            </a:pPr>
            <a:endParaRPr lang="en-US" dirty="0" smtClean="0"/>
          </a:p>
          <a:p>
            <a:pPr marL="514350" indent="-514350" algn="l">
              <a:buAutoNum type="arabicPeriod"/>
              <a:tabLst>
                <a:tab pos="360363" algn="l"/>
              </a:tabLst>
            </a:pPr>
            <a:r>
              <a:rPr lang="id-ID" dirty="0" smtClean="0"/>
              <a:t>Devisa </a:t>
            </a:r>
            <a:r>
              <a:rPr lang="id-ID" dirty="0" smtClean="0"/>
              <a:t>adalah alat pembayaran luar negeri dengan syarat dapat diterima dan diakui negara-negara didunia</a:t>
            </a:r>
          </a:p>
          <a:p>
            <a:pPr marL="514350" indent="-514350" algn="l">
              <a:buAutoNum type="arabicPeriod"/>
              <a:tabLst>
                <a:tab pos="360363" algn="l"/>
              </a:tabLst>
            </a:pPr>
            <a:r>
              <a:rPr lang="id-ID" dirty="0" smtClean="0"/>
              <a:t>Sumber devisa bisa berasal dari, pinjaman luar negeri,hibah,hasil ekspor, kiriman valas,wisata asing </a:t>
            </a:r>
          </a:p>
          <a:p>
            <a:pPr marL="514350" indent="-514350" algn="l">
              <a:buAutoNum type="arabicPeriod"/>
              <a:tabLst>
                <a:tab pos="360363" algn="l"/>
              </a:tabLst>
            </a:pPr>
            <a:r>
              <a:rPr lang="id-ID" dirty="0" smtClean="0"/>
              <a:t>Manfaat devisa, untuk pembiayaan pembelian barang-barang impor,membayar utang dan bunga luar negeri,mebiayai kegiatan perdagangan luar negeri,membiayai perwakilan diluar negeri,serta studi banding atau pekerjaan dinas pejabat negara di luar negeri</a:t>
            </a:r>
            <a:endParaRPr lang="id-ID" dirty="0"/>
          </a:p>
        </p:txBody>
      </p:sp>
      <p:sp>
        <p:nvSpPr>
          <p:cNvPr id="4" name="Title 3"/>
          <p:cNvSpPr>
            <a:spLocks noGrp="1"/>
          </p:cNvSpPr>
          <p:nvPr>
            <p:ph type="ctrTitle"/>
          </p:nvPr>
        </p:nvSpPr>
        <p:spPr>
          <a:xfrm>
            <a:off x="714348" y="357167"/>
            <a:ext cx="7772400" cy="500065"/>
          </a:xfrm>
        </p:spPr>
        <p:txBody>
          <a:bodyPr>
            <a:noAutofit/>
          </a:bodyPr>
          <a:lstStyle/>
          <a:p>
            <a:r>
              <a:rPr lang="id-ID" sz="3200" dirty="0" smtClean="0"/>
              <a:t>C. DEVISA</a:t>
            </a:r>
            <a:endParaRPr lang="id-ID" sz="3200" dirty="0"/>
          </a:p>
        </p:txBody>
      </p:sp>
    </p:spTree>
    <p:extLst>
      <p:ext uri="{BB962C8B-B14F-4D97-AF65-F5344CB8AC3E}">
        <p14:creationId xmlns:p14="http://schemas.microsoft.com/office/powerpoint/2010/main" val="2584913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14282" y="1052736"/>
            <a:ext cx="8786874" cy="5662412"/>
          </a:xfrm>
        </p:spPr>
        <p:txBody>
          <a:bodyPr>
            <a:normAutofit/>
          </a:bodyPr>
          <a:lstStyle/>
          <a:p>
            <a:pPr marL="514350" indent="-514350" algn="l">
              <a:buAutoNum type="arabicPeriod"/>
            </a:pPr>
            <a:r>
              <a:rPr lang="id-ID" dirty="0" smtClean="0"/>
              <a:t>Neraca pembayaran </a:t>
            </a:r>
            <a:r>
              <a:rPr lang="id-ID" dirty="0" smtClean="0"/>
              <a:t>internasional </a:t>
            </a:r>
            <a:r>
              <a:rPr lang="id-ID" dirty="0" smtClean="0"/>
              <a:t>adalah, catatan aliran keuangan yang menunjukan nilai transaksi perdagangan dan aliran dana yang dilakukan antara  satu negara dengan negara alin dalam satu tahun berjalan</a:t>
            </a:r>
          </a:p>
          <a:p>
            <a:pPr marL="514350" indent="-514350" algn="l">
              <a:buFont typeface="Arial" pitchFamily="34" charset="0"/>
              <a:buAutoNum type="arabicPeriod"/>
            </a:pPr>
            <a:r>
              <a:rPr lang="id-ID" dirty="0" smtClean="0"/>
              <a:t>Pada umumnya transaksi-transaksi ekonomi internasional berupa pemindah tanganan hak milik atas suatu barang atau jasa dari penduduk negara yang satu dengan penduduk negara lain, termasuk di dalamnya perubahan susunan dan nilai utang piutang serta kekayaan penduduk negara yang bersangkutan. </a:t>
            </a:r>
          </a:p>
          <a:p>
            <a:pPr marL="514350" indent="-514350" algn="l">
              <a:buFont typeface="Arial" pitchFamily="34" charset="0"/>
              <a:buAutoNum type="arabicPeriod"/>
            </a:pPr>
            <a:r>
              <a:rPr lang="id-ID" dirty="0" smtClean="0"/>
              <a:t>Selanjutnya, untuk menyusun neraca pembayaran luar negeri atau neraca pembayaran internasional, perlu dibedakan antara transaksi debit dengan transaksi kredit di mana antara jumlah debit dengan kredit harus selalu seimbang.</a:t>
            </a:r>
          </a:p>
          <a:p>
            <a:pPr marL="514350" indent="-514350" algn="l">
              <a:buAutoNum type="arabicPeriod"/>
            </a:pPr>
            <a:endParaRPr lang="id-ID" dirty="0"/>
          </a:p>
        </p:txBody>
      </p:sp>
      <p:sp>
        <p:nvSpPr>
          <p:cNvPr id="4" name="Title 3"/>
          <p:cNvSpPr>
            <a:spLocks noGrp="1"/>
          </p:cNvSpPr>
          <p:nvPr>
            <p:ph type="ctrTitle"/>
          </p:nvPr>
        </p:nvSpPr>
        <p:spPr>
          <a:xfrm>
            <a:off x="500034" y="214291"/>
            <a:ext cx="7772400" cy="714380"/>
          </a:xfrm>
        </p:spPr>
        <p:txBody>
          <a:bodyPr>
            <a:normAutofit/>
          </a:bodyPr>
          <a:lstStyle/>
          <a:p>
            <a:r>
              <a:rPr lang="id-ID" sz="2800" dirty="0" smtClean="0"/>
              <a:t>D. NERACA PEMBAYARAN</a:t>
            </a:r>
            <a:endParaRPr lang="id-ID" sz="2800" dirty="0"/>
          </a:p>
        </p:txBody>
      </p:sp>
    </p:spTree>
    <p:extLst>
      <p:ext uri="{BB962C8B-B14F-4D97-AF65-F5344CB8AC3E}">
        <p14:creationId xmlns:p14="http://schemas.microsoft.com/office/powerpoint/2010/main" val="3510172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oleh\Downloads\KOMPONEN, MEKANISME, DAN PENGARUH NERACA PEMBAYARAN _ SS belajar_files\5a.jpg"/>
          <p:cNvPicPr/>
          <p:nvPr/>
        </p:nvPicPr>
        <p:blipFill>
          <a:blip r:embed="rId2"/>
          <a:srcRect/>
          <a:stretch>
            <a:fillRect/>
          </a:stretch>
        </p:blipFill>
        <p:spPr bwMode="auto">
          <a:xfrm>
            <a:off x="179512" y="357166"/>
            <a:ext cx="8892480" cy="6286544"/>
          </a:xfrm>
          <a:prstGeom prst="rect">
            <a:avLst/>
          </a:prstGeom>
          <a:noFill/>
          <a:ln w="9525">
            <a:noFill/>
            <a:miter lim="800000"/>
            <a:headEnd/>
            <a:tailEnd/>
          </a:ln>
        </p:spPr>
      </p:pic>
    </p:spTree>
    <p:extLst>
      <p:ext uri="{BB962C8B-B14F-4D97-AF65-F5344CB8AC3E}">
        <p14:creationId xmlns:p14="http://schemas.microsoft.com/office/powerpoint/2010/main" val="3771135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27</TotalTime>
  <Words>460</Words>
  <Application>Microsoft Office PowerPoint</Application>
  <PresentationFormat>On-screen Show (4:3)</PresentationFormat>
  <Paragraphs>55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Slipstream</vt:lpstr>
      <vt:lpstr>E. Jenis-jenis Perdagangan Internasioanl   Bilamana dilihat dari kawasan-kawasan atau negara-   negara yang  terlibat dalam perdagangan     internasional, maka perdagangan internasional dapat   dibedakan menjadi 3 yaitu:   1.Perdagangan Bilateral    Perdagangan bilateral adalah perdagangan yang     dilakukan antardua negara.   2.Perdagangan Regional    Perdagangan regional adalah perdagangan yang     dilakukan oleh negara-negara yang berada dalam     satu kawasan tertentu, misalnya negara-negara     ASEAN.   3.Perdagangan Multilateral    Perdagangan multilateral adalah perdagangan yang    dilakukan oleh lebih dari dua negara yang tidak     terbatas pada kawasan tertentu. </vt:lpstr>
      <vt:lpstr>DAMPAK NEGATIF DAN PERMASLAHAN PERDAGANGAN INTERNASIONAL</vt:lpstr>
      <vt:lpstr>PERMASALAHAN PERDAGANGAN INTERNASIONAL</vt:lpstr>
      <vt:lpstr>VALUTA ASING DAN DEVISA</vt:lpstr>
      <vt:lpstr>A. VALUTA ASING</vt:lpstr>
      <vt:lpstr>B. HUBUNGAN PERUBAHAN KURS VALUTA ASING DAN NERACA PEMBAYARAN</vt:lpstr>
      <vt:lpstr>C. DEVISA</vt:lpstr>
      <vt:lpstr>D. NERACA PEMBAYARAN</vt:lpstr>
      <vt:lpstr>PowerPoint Presentation</vt:lpstr>
      <vt:lpstr>Berikut ini penjelasan singkat mengenai transaksi debit dan transaksi kredit. 1. Transaksi debit, adalah transaksi yang mengakibatkan   bertambahnya kewajiban bagi penduduk negara yang   mempunyai neraca pembayaran tersebut untuk    mengadakan pembayaran kepada penduduk negara lain.  Contoh: Indonesia membeli jasa dari Malaysia, maka transaksi tersebut menimbulkan kewajiban untuk mengadakan pembayaran kepada Malaysia, sehingga transaksi jasa tersebut merupakan transaksi debit yang dicatat dalam neraca pembayaran dengan tanda minus (–).    </vt:lpstr>
      <vt:lpstr>2. Transaksi kredit,   adalah transaksi yang mengakibatkan    timbul atau  bertambahnya hak bagi    penduduk negara yang  mempunyai neraca   pembayaran tersebut untuk  menerima    pembayaran dari negara lain.  Contoh: Indonesia menjual jasa ke Malaysia, maka transaksi tersebut menimbulkan hak untuk menerima pembayaran dari Malaysia, maka transaksi tersebut merupakan transaksi kredit yang dicatat dalam neraca pembayaran dengan tanda positif (+).</vt:lpstr>
      <vt:lpstr>Neraca pembayaran Indonesia atau neraca pembayaran luar negeri dapat diperoleh dari beberapa penerbitan resmi, di antaranya sebagai berikut.  -  Nota keuangan dan RAPBN yang diterbitkan setahun sekali untuk   masing-masing tahun anggaran oleh Departemen Keuangan    Republik Indonesia.(nota yang menjelaskan rancangan anggaran   pendapatan dan belanja negara (RAPBN).)  -  Bank Indonesia: Laporan tahun pembukuan, yang diterbitkan    setiap tahun sekali untuk masing-masing tahun anggaran oleh   Bank  Indonesia  -  Statistik Ekonomi–Keuangan lndonesia, yang diterbitkan dua    bulan sekali oleh Bank Indonesia.  -  Statistik Indonesia: Statistical Yearbook of Indonesia, yang    diterbitkan oleh Biro Pusat Statistik setahun sekali.  -  Indikator Ekonomi, yang diterbitkan oleh Biro Pusat Statistik    sebulan sekali.  </vt:lpstr>
      <vt:lpstr>PowerPoint Presentation</vt:lpstr>
      <vt:lpstr>PowerPoint Presentation</vt:lpstr>
      <vt:lpstr>PowerPoint Presentation</vt:lpstr>
      <vt:lpstr>Penjelasan singkat</vt:lpstr>
      <vt:lpstr>Contoh  perhitungan neraca pembayaran sbb : Ekspor    25.000 Impor    13.500 Neraca perdagangan 11.500 Pinjaman Otonom  1.650 pinjaman akomodatif 1.500      3.150 saldo    8.350 jadi neraca pembayaran negara X surplus US$ 8.350 M</vt:lpstr>
      <vt:lpstr>Soal  perhitungan neraca pembayaran sbb : Ekpor    48.000 Impor    47.000 Neraca Perdagangan 1.000 Pinjaman otonom  3.300 Pinjaman akomodatif 3.000      6.300 Saldo      (5.300) jadi neraca pembayaran negara tsb mengalami defisit US$ 5.300 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Jenis-jenis Perdagangan Internasioanl   Bilamana dilihat dari kawasan-kawasan atau negara-negara yang  terlibat dalam perdagangan internasional, maka perdagangan  internasional dapat dibedakan menjadi 3 yaitu:  1. Perdagangan Bilateral   Perdagangan bilateral adalah perdagangan yang dilakukan    antardua negara.  2. Perdagangan Regional   Perdagangan regional adalah perdagangan yang dilakukan oleh   negara-negara yang berada dalam satu kawasan tertentu,    misalnya negara-negara ASEAN.   3. Perdagangan Multilateral   Perdagangan multilateral adalah perdagangan yang dilakukan   oleh lebih dari dua negara yang tidak terbatas pada kawasan   tertentu. </dc:title>
  <dc:creator>ACER</dc:creator>
  <cp:lastModifiedBy>ACER</cp:lastModifiedBy>
  <cp:revision>7</cp:revision>
  <dcterms:created xsi:type="dcterms:W3CDTF">2023-02-15T21:33:23Z</dcterms:created>
  <dcterms:modified xsi:type="dcterms:W3CDTF">2023-02-15T22:01:03Z</dcterms:modified>
</cp:coreProperties>
</file>