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6" r:id="rId4"/>
    <p:sldId id="257" r:id="rId5"/>
    <p:sldId id="259" r:id="rId6"/>
    <p:sldId id="260" r:id="rId7"/>
    <p:sldId id="261" r:id="rId8"/>
    <p:sldId id="262" r:id="rId9"/>
    <p:sldId id="263" r:id="rId10"/>
    <p:sldId id="264" r:id="rId11"/>
    <p:sldId id="265"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3CAB854E-83F7-46F4-8AD2-D92273097FE1}" type="datetimeFigureOut">
              <a:rPr lang="id-ID" smtClean="0"/>
              <a:t>01/08/2022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140221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CAB854E-83F7-46F4-8AD2-D92273097FE1}" type="datetimeFigureOut">
              <a:rPr lang="id-ID" smtClean="0"/>
              <a:t>01/08/2022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380781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CAB854E-83F7-46F4-8AD2-D92273097FE1}" type="datetimeFigureOut">
              <a:rPr lang="id-ID" smtClean="0"/>
              <a:t>01/08/2022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158078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3CAB854E-83F7-46F4-8AD2-D92273097FE1}" type="datetimeFigureOut">
              <a:rPr lang="id-ID" smtClean="0"/>
              <a:t>01/08/2022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367846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AB854E-83F7-46F4-8AD2-D92273097FE1}" type="datetimeFigureOut">
              <a:rPr lang="id-ID" smtClean="0"/>
              <a:t>01/08/2022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32558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3CAB854E-83F7-46F4-8AD2-D92273097FE1}" type="datetimeFigureOut">
              <a:rPr lang="id-ID" smtClean="0"/>
              <a:t>01/08/2022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343184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3CAB854E-83F7-46F4-8AD2-D92273097FE1}" type="datetimeFigureOut">
              <a:rPr lang="id-ID" smtClean="0"/>
              <a:t>01/08/2022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275359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3CAB854E-83F7-46F4-8AD2-D92273097FE1}" type="datetimeFigureOut">
              <a:rPr lang="id-ID" smtClean="0"/>
              <a:t>01/08/2022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247863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B854E-83F7-46F4-8AD2-D92273097FE1}" type="datetimeFigureOut">
              <a:rPr lang="id-ID" smtClean="0"/>
              <a:t>01/08/2022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325339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B854E-83F7-46F4-8AD2-D92273097FE1}" type="datetimeFigureOut">
              <a:rPr lang="id-ID" smtClean="0"/>
              <a:t>01/08/2022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180617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AB854E-83F7-46F4-8AD2-D92273097FE1}" type="datetimeFigureOut">
              <a:rPr lang="id-ID" smtClean="0"/>
              <a:t>01/08/2022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688552F-A4E8-4768-9BBE-96C576169B40}" type="slidenum">
              <a:rPr lang="id-ID" smtClean="0"/>
              <a:t>‹#›</a:t>
            </a:fld>
            <a:endParaRPr lang="id-ID"/>
          </a:p>
        </p:txBody>
      </p:sp>
    </p:spTree>
    <p:extLst>
      <p:ext uri="{BB962C8B-B14F-4D97-AF65-F5344CB8AC3E}">
        <p14:creationId xmlns:p14="http://schemas.microsoft.com/office/powerpoint/2010/main" val="47320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B854E-83F7-46F4-8AD2-D92273097FE1}" type="datetimeFigureOut">
              <a:rPr lang="id-ID" smtClean="0"/>
              <a:t>01/08/2022</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8552F-A4E8-4768-9BBE-96C576169B40}" type="slidenum">
              <a:rPr lang="id-ID" smtClean="0"/>
              <a:t>‹#›</a:t>
            </a:fld>
            <a:endParaRPr lang="id-ID"/>
          </a:p>
        </p:txBody>
      </p:sp>
    </p:spTree>
    <p:extLst>
      <p:ext uri="{BB962C8B-B14F-4D97-AF65-F5344CB8AC3E}">
        <p14:creationId xmlns:p14="http://schemas.microsoft.com/office/powerpoint/2010/main" val="876174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MultiGunawan\pribumi\Fungsi-Apresiasi-Seni-compressed-760x57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514" y="1340768"/>
            <a:ext cx="6996870" cy="52752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8032" y="188640"/>
            <a:ext cx="7772400" cy="1470025"/>
          </a:xfrm>
        </p:spPr>
        <p:txBody>
          <a:bodyPr/>
          <a:lstStyle/>
          <a:p>
            <a:r>
              <a:rPr lang="id-ID" dirty="0" smtClean="0">
                <a:latin typeface="Baguette" pitchFamily="2" charset="0"/>
              </a:rPr>
              <a:t>APRESIASI SENI</a:t>
            </a:r>
            <a:endParaRPr lang="id-ID" dirty="0">
              <a:latin typeface="Baguette" pitchFamily="2" charset="0"/>
            </a:endParaRPr>
          </a:p>
        </p:txBody>
      </p:sp>
    </p:spTree>
    <p:extLst>
      <p:ext uri="{BB962C8B-B14F-4D97-AF65-F5344CB8AC3E}">
        <p14:creationId xmlns:p14="http://schemas.microsoft.com/office/powerpoint/2010/main" val="1290883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7772400" cy="1470025"/>
          </a:xfrm>
        </p:spPr>
        <p:txBody>
          <a:bodyPr/>
          <a:lstStyle/>
          <a:p>
            <a:r>
              <a:rPr lang="id-ID" b="1" dirty="0" smtClean="0">
                <a:effectLst/>
              </a:rPr>
              <a:t>TINGKATAN APRESIASI</a:t>
            </a:r>
            <a:endParaRPr lang="id-ID" b="1" dirty="0">
              <a:effectLst/>
            </a:endParaRPr>
          </a:p>
        </p:txBody>
      </p:sp>
      <p:sp>
        <p:nvSpPr>
          <p:cNvPr id="3" name="Subtitle 2"/>
          <p:cNvSpPr>
            <a:spLocks noGrp="1"/>
          </p:cNvSpPr>
          <p:nvPr>
            <p:ph type="subTitle" idx="1"/>
          </p:nvPr>
        </p:nvSpPr>
        <p:spPr>
          <a:xfrm>
            <a:off x="539552" y="1772816"/>
            <a:ext cx="7992888" cy="4464496"/>
          </a:xfrm>
        </p:spPr>
        <p:txBody>
          <a:bodyPr>
            <a:noAutofit/>
          </a:bodyPr>
          <a:lstStyle/>
          <a:p>
            <a:pPr algn="l"/>
            <a:r>
              <a:rPr lang="id-ID" sz="2000" dirty="0" smtClean="0">
                <a:solidFill>
                  <a:schemeClr val="tx1"/>
                </a:solidFill>
                <a:effectLst/>
              </a:rPr>
              <a:t>Dalam apresiasi seni atau karya seni terdapat tingkatan-tingkatan yang mendeskripsikan apresiasi seni tersebut. Tiga tingkatan dalam apresiasi seni meliputi Empatik, Estetis, dan Kritik.</a:t>
            </a:r>
          </a:p>
          <a:p>
            <a:pPr algn="l"/>
            <a:endParaRPr lang="id-ID" sz="2000" dirty="0">
              <a:solidFill>
                <a:schemeClr val="tx1"/>
              </a:solidFill>
            </a:endParaRPr>
          </a:p>
          <a:p>
            <a:pPr algn="l"/>
            <a:r>
              <a:rPr lang="id-ID" sz="2000" b="1" dirty="0" smtClean="0">
                <a:solidFill>
                  <a:schemeClr val="tx1"/>
                </a:solidFill>
              </a:rPr>
              <a:t>1. Tingkat Empatik</a:t>
            </a:r>
            <a:endParaRPr lang="id-ID" sz="2000" dirty="0" smtClean="0">
              <a:solidFill>
                <a:schemeClr val="tx1"/>
              </a:solidFill>
            </a:endParaRPr>
          </a:p>
          <a:p>
            <a:pPr algn="l"/>
            <a:r>
              <a:rPr lang="id-ID" sz="2000" dirty="0" smtClean="0">
                <a:solidFill>
                  <a:schemeClr val="tx1"/>
                </a:solidFill>
                <a:effectLst/>
              </a:rPr>
              <a:t>Empatik dalam kamus berarti melibatkan pikiran dan perasaan. Tingkat apresiasi seni ini lebih berupa tangkapan indrawi atau tangkapan dari indera-indera.</a:t>
            </a:r>
          </a:p>
          <a:p>
            <a:pPr algn="l"/>
            <a:endParaRPr lang="id-ID" sz="2000" dirty="0" smtClean="0">
              <a:solidFill>
                <a:schemeClr val="tx1"/>
              </a:solidFill>
              <a:effectLst/>
            </a:endParaRPr>
          </a:p>
          <a:p>
            <a:pPr algn="l"/>
            <a:r>
              <a:rPr lang="id-ID" sz="2000" dirty="0" smtClean="0">
                <a:solidFill>
                  <a:schemeClr val="tx1"/>
                </a:solidFill>
                <a:effectLst/>
              </a:rPr>
              <a:t>Contohnya ketika mendengar sebuah karya seni musik, kita merasa nyaman dan betah mendengar karya tersebut, lalu timbulah penilaian bahwa karya tersebut bagus.</a:t>
            </a:r>
          </a:p>
          <a:p>
            <a:pPr algn="l"/>
            <a:endParaRPr lang="id-ID" sz="2000" dirty="0" smtClean="0">
              <a:solidFill>
                <a:schemeClr val="tx1"/>
              </a:solidFill>
              <a:effectLst/>
            </a:endParaRPr>
          </a:p>
        </p:txBody>
      </p:sp>
    </p:spTree>
    <p:extLst>
      <p:ext uri="{BB962C8B-B14F-4D97-AF65-F5344CB8AC3E}">
        <p14:creationId xmlns:p14="http://schemas.microsoft.com/office/powerpoint/2010/main" val="3098142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404664"/>
            <a:ext cx="7992888" cy="5976664"/>
          </a:xfrm>
        </p:spPr>
        <p:txBody>
          <a:bodyPr>
            <a:noAutofit/>
          </a:bodyPr>
          <a:lstStyle/>
          <a:p>
            <a:pPr algn="l"/>
            <a:r>
              <a:rPr lang="id-ID" sz="2000" b="1" dirty="0" smtClean="0">
                <a:solidFill>
                  <a:schemeClr val="tx1"/>
                </a:solidFill>
              </a:rPr>
              <a:t>2 . Tingkat Estetis</a:t>
            </a:r>
            <a:endParaRPr lang="id-ID" sz="2000" dirty="0" smtClean="0">
              <a:solidFill>
                <a:schemeClr val="tx1"/>
              </a:solidFill>
            </a:endParaRPr>
          </a:p>
          <a:p>
            <a:pPr algn="l"/>
            <a:r>
              <a:rPr lang="id-ID" sz="2000" dirty="0" smtClean="0">
                <a:solidFill>
                  <a:schemeClr val="tx1"/>
                </a:solidFill>
                <a:effectLst/>
              </a:rPr>
              <a:t>Estetis dalam kamus merupakan penilaian terhadap keindahan tersebut. Tingkat apresiasi seni ini berupa pengamatan dan penghayatan.</a:t>
            </a:r>
          </a:p>
          <a:p>
            <a:pPr algn="l"/>
            <a:r>
              <a:rPr lang="id-ID" sz="2000" dirty="0" smtClean="0">
                <a:solidFill>
                  <a:schemeClr val="tx1"/>
                </a:solidFill>
                <a:effectLst/>
              </a:rPr>
              <a:t>Di tingkat ini kita sebagai penikmat seni memberi apresiasi yang lebih pada pengamatan, bagaimana bentuk dari karya seni tersebut, atau mengapa karya seni tersebut dapat menjadi karya seni.</a:t>
            </a:r>
          </a:p>
          <a:p>
            <a:pPr algn="l"/>
            <a:endParaRPr lang="id-ID" sz="2000" dirty="0" smtClean="0">
              <a:solidFill>
                <a:schemeClr val="tx1"/>
              </a:solidFill>
              <a:effectLst/>
            </a:endParaRPr>
          </a:p>
          <a:p>
            <a:pPr algn="l"/>
            <a:r>
              <a:rPr lang="id-ID" sz="2000" dirty="0" smtClean="0">
                <a:solidFill>
                  <a:schemeClr val="tx1"/>
                </a:solidFill>
                <a:effectLst/>
              </a:rPr>
              <a:t>Contohnya saat menyaksikan pagelaran seni teater, kita berpikir bagaimana adega tersebut dapat dibuat dan apa fungsi dari adegan tersebut. Apakah pas dan bagus, atau tidak.</a:t>
            </a:r>
          </a:p>
          <a:p>
            <a:pPr algn="l"/>
            <a:endParaRPr lang="id-ID" sz="2000" dirty="0">
              <a:solidFill>
                <a:schemeClr val="tx1"/>
              </a:solidFill>
            </a:endParaRPr>
          </a:p>
          <a:p>
            <a:pPr algn="l"/>
            <a:r>
              <a:rPr lang="id-ID" sz="2000" b="1" dirty="0" smtClean="0">
                <a:solidFill>
                  <a:schemeClr val="tx1"/>
                </a:solidFill>
              </a:rPr>
              <a:t>3. Tingkat Kritik</a:t>
            </a:r>
            <a:endParaRPr lang="id-ID" sz="2000" dirty="0" smtClean="0">
              <a:solidFill>
                <a:schemeClr val="tx1"/>
              </a:solidFill>
            </a:endParaRPr>
          </a:p>
          <a:p>
            <a:pPr algn="l"/>
            <a:r>
              <a:rPr lang="id-ID" sz="2000" dirty="0" smtClean="0">
                <a:solidFill>
                  <a:schemeClr val="tx1"/>
                </a:solidFill>
                <a:effectLst/>
              </a:rPr>
              <a:t>Kritik di sini dapat berbentuk klarifikasi, deskripsi, menjelaskan, menganalisis, evaluasi, hingga mengambil kesimpulan.</a:t>
            </a:r>
          </a:p>
          <a:p>
            <a:pPr algn="l"/>
            <a:endParaRPr lang="id-ID" sz="2000" dirty="0" smtClean="0">
              <a:solidFill>
                <a:schemeClr val="tx1"/>
              </a:solidFill>
              <a:effectLst/>
            </a:endParaRPr>
          </a:p>
          <a:p>
            <a:pPr algn="l"/>
            <a:r>
              <a:rPr lang="id-ID" sz="2000" dirty="0" smtClean="0">
                <a:solidFill>
                  <a:schemeClr val="tx1"/>
                </a:solidFill>
                <a:effectLst/>
              </a:rPr>
              <a:t>Contohnya kamu dapat melihat juri-juri dalam ajang-ajang yang ada di televisi misalnya ajang bernyanyi.</a:t>
            </a:r>
          </a:p>
          <a:p>
            <a:pPr algn="l"/>
            <a:endParaRPr lang="id-ID" sz="2000" dirty="0" smtClean="0">
              <a:solidFill>
                <a:schemeClr val="tx1"/>
              </a:solidFill>
              <a:effectLst/>
            </a:endParaRPr>
          </a:p>
          <a:p>
            <a:pPr algn="l"/>
            <a:endParaRPr lang="id-ID" sz="2000" dirty="0" smtClean="0">
              <a:solidFill>
                <a:schemeClr val="tx1"/>
              </a:solidFill>
              <a:effectLst/>
            </a:endParaRPr>
          </a:p>
        </p:txBody>
      </p:sp>
    </p:spTree>
    <p:extLst>
      <p:ext uri="{BB962C8B-B14F-4D97-AF65-F5344CB8AC3E}">
        <p14:creationId xmlns:p14="http://schemas.microsoft.com/office/powerpoint/2010/main" val="28215137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ultiGunawan\pribumi\lu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970245"/>
            <a:ext cx="6093863" cy="388266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MultiGunawan\pribumi\2687008907.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5351"/>
          <a:stretch/>
        </p:blipFill>
        <p:spPr bwMode="auto">
          <a:xfrm>
            <a:off x="5945979" y="3172996"/>
            <a:ext cx="3140602" cy="36799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MultiGunawan\pribumi\3062516642.jpe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522" y="-1"/>
            <a:ext cx="4912526" cy="320620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D:\MultiGunawan\pribumi\Unsur-2Bseni-2Brupa-2B2-2Bdimens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3870" y="1198"/>
            <a:ext cx="4792711" cy="317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51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MultiGunawan\pribumi\kritik-karya-seni-ru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55" y="13269"/>
            <a:ext cx="6096001" cy="43434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MultiGunawan\pribumi\bc1589840fca5befea3e26a740d7112e.jpg"/>
          <p:cNvPicPr>
            <a:picLocks noChangeAspect="1" noChangeArrowheads="1"/>
          </p:cNvPicPr>
          <p:nvPr/>
        </p:nvPicPr>
        <p:blipFill rotWithShape="1">
          <a:blip r:embed="rId3">
            <a:extLst>
              <a:ext uri="{28A0092B-C50C-407E-A947-70E740481C1C}">
                <a14:useLocalDpi xmlns:a14="http://schemas.microsoft.com/office/drawing/2010/main" val="0"/>
              </a:ext>
            </a:extLst>
          </a:blip>
          <a:srcRect r="1439"/>
          <a:stretch/>
        </p:blipFill>
        <p:spPr bwMode="auto">
          <a:xfrm>
            <a:off x="6104967" y="13269"/>
            <a:ext cx="3039033" cy="4343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MultiGunawan\pribumi\index.jpg"/>
          <p:cNvPicPr>
            <a:picLocks noChangeAspect="1" noChangeArrowheads="1"/>
          </p:cNvPicPr>
          <p:nvPr/>
        </p:nvPicPr>
        <p:blipFill rotWithShape="1">
          <a:blip r:embed="rId4">
            <a:extLst>
              <a:ext uri="{28A0092B-C50C-407E-A947-70E740481C1C}">
                <a14:useLocalDpi xmlns:a14="http://schemas.microsoft.com/office/drawing/2010/main" val="0"/>
              </a:ext>
            </a:extLst>
          </a:blip>
          <a:srcRect l="22104"/>
          <a:stretch/>
        </p:blipFill>
        <p:spPr bwMode="auto">
          <a:xfrm>
            <a:off x="2978677" y="4356667"/>
            <a:ext cx="3126290" cy="25013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MultiGunawan\pribumi\Kritik-Seni-Pengertian-Fungsi-Jenis-Bentuk-Para-Ahl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55" y="4356668"/>
            <a:ext cx="3376798" cy="2501331"/>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D:\MultiGunawan\pribumi\20190508_112145.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8891" y="4356668"/>
            <a:ext cx="3335109" cy="2501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676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1124744"/>
            <a:ext cx="7772400" cy="5544616"/>
          </a:xfrm>
        </p:spPr>
        <p:txBody>
          <a:bodyPr>
            <a:normAutofit/>
          </a:bodyPr>
          <a:lstStyle/>
          <a:p>
            <a:r>
              <a:rPr lang="id-ID" dirty="0" smtClean="0">
                <a:solidFill>
                  <a:schemeClr val="tx1"/>
                </a:solidFill>
                <a:effectLst/>
              </a:rPr>
              <a:t>Apresiasi terhadap seni memang mengalir tanpa direncanakan karena setiap dari kita memiliki rasa atau selera seni sendiri-sendiri.</a:t>
            </a:r>
          </a:p>
          <a:p>
            <a:endParaRPr lang="id-ID" dirty="0" smtClean="0">
              <a:solidFill>
                <a:schemeClr val="tx1"/>
              </a:solidFill>
              <a:effectLst/>
            </a:endParaRPr>
          </a:p>
          <a:p>
            <a:r>
              <a:rPr lang="id-ID" dirty="0" smtClean="0">
                <a:solidFill>
                  <a:schemeClr val="tx1"/>
                </a:solidFill>
                <a:effectLst/>
              </a:rPr>
              <a:t>Misalnya saat kamu mendengarkan musik, menyaksikan pertunjukan seni, atau juga mengunjungi galeri seni.</a:t>
            </a:r>
          </a:p>
          <a:p>
            <a:r>
              <a:rPr lang="id-ID" dirty="0" smtClean="0">
                <a:solidFill>
                  <a:schemeClr val="tx1"/>
                </a:solidFill>
                <a:effectLst/>
              </a:rPr>
              <a:t>Pasti secara alami kamu memiliki penilaian terhadap bentuk seni-seni tersebut.</a:t>
            </a:r>
          </a:p>
          <a:p>
            <a:endParaRPr lang="id-ID" dirty="0">
              <a:solidFill>
                <a:schemeClr val="tx1"/>
              </a:solidFill>
            </a:endParaRPr>
          </a:p>
          <a:p>
            <a:r>
              <a:rPr lang="id-ID" dirty="0" smtClean="0"/>
              <a:t>Bentuk dari apresiasi tersebut tentu berbeda-beda dari setiap individu yang menikmatinya. Sebab </a:t>
            </a:r>
            <a:r>
              <a:rPr lang="id-ID" i="1" dirty="0" smtClean="0"/>
              <a:t>sense of beauty</a:t>
            </a:r>
            <a:r>
              <a:rPr lang="id-ID" dirty="0" smtClean="0"/>
              <a:t> yang dimiliki setiap individu juga berbeda.</a:t>
            </a:r>
            <a:endParaRPr lang="id-ID" dirty="0" smtClean="0">
              <a:solidFill>
                <a:schemeClr val="tx1"/>
              </a:solidFill>
              <a:effectLst/>
            </a:endParaRPr>
          </a:p>
          <a:p>
            <a:endParaRPr lang="id-ID" dirty="0" smtClean="0">
              <a:solidFill>
                <a:schemeClr val="tx1"/>
              </a:solidFill>
              <a:effectLst/>
            </a:endParaRPr>
          </a:p>
          <a:p>
            <a:r>
              <a:rPr lang="id-ID" dirty="0" smtClean="0">
                <a:solidFill>
                  <a:schemeClr val="tx1"/>
                </a:solidFill>
                <a:effectLst/>
              </a:rPr>
              <a:t>Jadi, apakah itu apresiasi dalam seni? Jelaskan pengertian apresiasi seni! Bagaimana bentuknya? Sebelumnya tahukan kamu apa itu apresiasi dan apa itu seni?</a:t>
            </a:r>
          </a:p>
          <a:p>
            <a:endParaRPr lang="id-ID" dirty="0" smtClean="0"/>
          </a:p>
          <a:p>
            <a:endParaRPr lang="id-ID" dirty="0"/>
          </a:p>
        </p:txBody>
      </p:sp>
    </p:spTree>
    <p:extLst>
      <p:ext uri="{BB962C8B-B14F-4D97-AF65-F5344CB8AC3E}">
        <p14:creationId xmlns:p14="http://schemas.microsoft.com/office/powerpoint/2010/main" val="20862643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7772400" cy="1470025"/>
          </a:xfrm>
        </p:spPr>
        <p:txBody>
          <a:bodyPr/>
          <a:lstStyle/>
          <a:p>
            <a:r>
              <a:rPr lang="id-ID" dirty="0" smtClean="0"/>
              <a:t>PENGERTIAN</a:t>
            </a:r>
            <a:endParaRPr lang="id-ID" dirty="0"/>
          </a:p>
        </p:txBody>
      </p:sp>
      <p:sp>
        <p:nvSpPr>
          <p:cNvPr id="3" name="Subtitle 2"/>
          <p:cNvSpPr>
            <a:spLocks noGrp="1"/>
          </p:cNvSpPr>
          <p:nvPr>
            <p:ph type="subTitle" idx="1"/>
          </p:nvPr>
        </p:nvSpPr>
        <p:spPr>
          <a:xfrm>
            <a:off x="539552" y="1672120"/>
            <a:ext cx="7992888" cy="3024336"/>
          </a:xfrm>
        </p:spPr>
        <p:txBody>
          <a:bodyPr>
            <a:normAutofit fontScale="70000" lnSpcReduction="20000"/>
          </a:bodyPr>
          <a:lstStyle/>
          <a:p>
            <a:r>
              <a:rPr lang="id-ID" dirty="0" smtClean="0">
                <a:solidFill>
                  <a:schemeClr val="tx1"/>
                </a:solidFill>
                <a:effectLst/>
              </a:rPr>
              <a:t>Apresiasi berasal dari Bahasa Latin </a:t>
            </a:r>
            <a:r>
              <a:rPr lang="id-ID" i="1" dirty="0" smtClean="0">
                <a:solidFill>
                  <a:schemeClr val="tx1"/>
                </a:solidFill>
                <a:effectLst/>
              </a:rPr>
              <a:t>Appretiatus</a:t>
            </a:r>
            <a:r>
              <a:rPr lang="id-ID" dirty="0" smtClean="0">
                <a:solidFill>
                  <a:schemeClr val="tx1"/>
                </a:solidFill>
                <a:effectLst/>
              </a:rPr>
              <a:t> yang artinya berupa penilaian terhadap sesuatu.</a:t>
            </a:r>
          </a:p>
          <a:p>
            <a:endParaRPr lang="id-ID" dirty="0" smtClean="0">
              <a:solidFill>
                <a:schemeClr val="tx1"/>
              </a:solidFill>
              <a:effectLst/>
            </a:endParaRPr>
          </a:p>
          <a:p>
            <a:r>
              <a:rPr lang="id-ID" dirty="0" smtClean="0">
                <a:solidFill>
                  <a:schemeClr val="tx1"/>
                </a:solidFill>
              </a:rPr>
              <a:t>Dalam Bahasa Inggris disebut </a:t>
            </a:r>
            <a:r>
              <a:rPr lang="id-ID" i="1" dirty="0" smtClean="0">
                <a:solidFill>
                  <a:schemeClr val="tx1"/>
                </a:solidFill>
              </a:rPr>
              <a:t>Appreciate</a:t>
            </a:r>
            <a:r>
              <a:rPr lang="id-ID" dirty="0" smtClean="0">
                <a:solidFill>
                  <a:schemeClr val="tx1"/>
                </a:solidFill>
              </a:rPr>
              <a:t>, yang berarti menentukan nilai, melihat karya, menikmati lalu menyadari keindahan karya seni tersebut dan menghayatinya.</a:t>
            </a:r>
          </a:p>
          <a:p>
            <a:endParaRPr lang="id-ID" dirty="0" smtClean="0">
              <a:solidFill>
                <a:schemeClr val="tx1"/>
              </a:solidFill>
            </a:endParaRPr>
          </a:p>
          <a:p>
            <a:r>
              <a:rPr lang="id-ID" dirty="0" smtClean="0">
                <a:solidFill>
                  <a:schemeClr val="tx1"/>
                </a:solidFill>
                <a:effectLst/>
              </a:rPr>
              <a:t>Sehingga kegiatan apresiasi ini tidak hanya berhubungan dengan seni, tetapi apa pun yang memang dapat diapresiasikan.</a:t>
            </a:r>
          </a:p>
          <a:p>
            <a:endParaRPr lang="id-ID" dirty="0">
              <a:solidFill>
                <a:schemeClr val="tx1"/>
              </a:solidFill>
            </a:endParaRPr>
          </a:p>
        </p:txBody>
      </p:sp>
      <p:sp>
        <p:nvSpPr>
          <p:cNvPr id="5" name="Rectangle 4"/>
          <p:cNvSpPr/>
          <p:nvPr/>
        </p:nvSpPr>
        <p:spPr>
          <a:xfrm>
            <a:off x="539552" y="4725144"/>
            <a:ext cx="7992888" cy="1728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TextBox 3"/>
          <p:cNvSpPr txBox="1"/>
          <p:nvPr/>
        </p:nvSpPr>
        <p:spPr>
          <a:xfrm>
            <a:off x="692535" y="4774310"/>
            <a:ext cx="7632848" cy="1938992"/>
          </a:xfrm>
          <a:prstGeom prst="rect">
            <a:avLst/>
          </a:prstGeom>
          <a:noFill/>
        </p:spPr>
        <p:txBody>
          <a:bodyPr wrap="square" rtlCol="0">
            <a:spAutoFit/>
          </a:bodyPr>
          <a:lstStyle/>
          <a:p>
            <a:pPr algn="ctr"/>
            <a:r>
              <a:rPr lang="id-ID" sz="2000" b="1" dirty="0" smtClean="0">
                <a:solidFill>
                  <a:schemeClr val="bg1"/>
                </a:solidFill>
              </a:rPr>
              <a:t>Apresiasi seni</a:t>
            </a:r>
            <a:r>
              <a:rPr lang="id-ID" sz="2000" dirty="0" smtClean="0">
                <a:solidFill>
                  <a:schemeClr val="bg1"/>
                </a:solidFill>
              </a:rPr>
              <a:t> adalah suatu proses penghayatan suatu karya seni yang dihormati serta penghargaan pada karya seni tersebut dan pembuatnya.</a:t>
            </a:r>
          </a:p>
          <a:p>
            <a:pPr algn="ctr"/>
            <a:r>
              <a:rPr lang="id-ID" sz="2000" dirty="0" smtClean="0">
                <a:solidFill>
                  <a:schemeClr val="bg1"/>
                </a:solidFill>
              </a:rPr>
              <a:t>Secara umum apresiasi seni bisa diartikan sebagai kesadaran menilai melalui cara menghayati suatu karya seni.</a:t>
            </a:r>
          </a:p>
          <a:p>
            <a:endParaRPr lang="id-ID" sz="2000" dirty="0"/>
          </a:p>
        </p:txBody>
      </p:sp>
    </p:spTree>
    <p:extLst>
      <p:ext uri="{BB962C8B-B14F-4D97-AF65-F5344CB8AC3E}">
        <p14:creationId xmlns:p14="http://schemas.microsoft.com/office/powerpoint/2010/main" val="2482495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7772400" cy="1470025"/>
          </a:xfrm>
        </p:spPr>
        <p:txBody>
          <a:bodyPr/>
          <a:lstStyle/>
          <a:p>
            <a:r>
              <a:rPr lang="id-ID" dirty="0" smtClean="0"/>
              <a:t>FUNGSI APRESIASI</a:t>
            </a:r>
            <a:endParaRPr lang="id-ID" dirty="0"/>
          </a:p>
        </p:txBody>
      </p:sp>
      <p:sp>
        <p:nvSpPr>
          <p:cNvPr id="3" name="Subtitle 2"/>
          <p:cNvSpPr>
            <a:spLocks noGrp="1"/>
          </p:cNvSpPr>
          <p:nvPr>
            <p:ph type="subTitle" idx="1"/>
          </p:nvPr>
        </p:nvSpPr>
        <p:spPr>
          <a:xfrm>
            <a:off x="539552" y="1988840"/>
            <a:ext cx="7992888" cy="3024336"/>
          </a:xfrm>
        </p:spPr>
        <p:txBody>
          <a:bodyPr>
            <a:noAutofit/>
          </a:bodyPr>
          <a:lstStyle/>
          <a:p>
            <a:pPr algn="l"/>
            <a:r>
              <a:rPr lang="id-ID" sz="2000" dirty="0" smtClean="0">
                <a:solidFill>
                  <a:schemeClr val="tx1"/>
                </a:solidFill>
                <a:effectLst/>
              </a:rPr>
              <a:t>Apresiasi dalam seni memiliki manfaat atau fungsi. Seperti yang sudah disebutkan mengenai pengertian dari apresiasi pada seni, terdapat kegiatan mengenali, memberi penilaian, juga menghargai di mana akan memperngaruhi karya seni tersebut serta seniman atau pembuat seni yang terlibat.</a:t>
            </a:r>
          </a:p>
          <a:p>
            <a:pPr algn="l"/>
            <a:endParaRPr lang="id-ID" sz="2000" dirty="0" smtClean="0">
              <a:solidFill>
                <a:schemeClr val="tx1"/>
              </a:solidFill>
              <a:effectLst/>
            </a:endParaRPr>
          </a:p>
          <a:p>
            <a:pPr algn="l"/>
            <a:r>
              <a:rPr lang="id-ID" sz="2000" dirty="0" smtClean="0">
                <a:solidFill>
                  <a:schemeClr val="tx1"/>
                </a:solidFill>
                <a:effectLst/>
              </a:rPr>
              <a:t>Ada empat fungsi yang menjadi utama dan dapat kamu kenali agar lebih memahami mengenai apresiasi pada seni. Keempat fungsi tersebut sebagai berikut.</a:t>
            </a:r>
            <a:endParaRPr lang="id-ID" sz="2000" dirty="0">
              <a:solidFill>
                <a:schemeClr val="tx1"/>
              </a:solidFill>
              <a:effectLst/>
            </a:endParaRPr>
          </a:p>
        </p:txBody>
      </p:sp>
    </p:spTree>
    <p:extLst>
      <p:ext uri="{BB962C8B-B14F-4D97-AF65-F5344CB8AC3E}">
        <p14:creationId xmlns:p14="http://schemas.microsoft.com/office/powerpoint/2010/main" val="504757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1196752"/>
            <a:ext cx="7992888" cy="4680520"/>
          </a:xfrm>
        </p:spPr>
        <p:txBody>
          <a:bodyPr>
            <a:noAutofit/>
          </a:bodyPr>
          <a:lstStyle/>
          <a:p>
            <a:pPr algn="l"/>
            <a:r>
              <a:rPr lang="id-ID" sz="2000" b="1" dirty="0" smtClean="0">
                <a:solidFill>
                  <a:schemeClr val="tx1"/>
                </a:solidFill>
              </a:rPr>
              <a:t>1. </a:t>
            </a:r>
            <a:r>
              <a:rPr lang="fi-FI" sz="2000" b="1" dirty="0" smtClean="0">
                <a:solidFill>
                  <a:schemeClr val="tx1"/>
                </a:solidFill>
              </a:rPr>
              <a:t>Untuk Meningkatkan Kecintaan Terhadap Karya Seni</a:t>
            </a:r>
            <a:endParaRPr lang="id-ID" sz="2000" b="1" dirty="0" smtClean="0">
              <a:solidFill>
                <a:schemeClr val="tx1"/>
              </a:solidFill>
            </a:endParaRPr>
          </a:p>
          <a:p>
            <a:pPr algn="l"/>
            <a:r>
              <a:rPr lang="id-ID" sz="2000" dirty="0" smtClean="0">
                <a:solidFill>
                  <a:schemeClr val="tx1"/>
                </a:solidFill>
              </a:rPr>
              <a:t>Fungsi pertama adalah untuk meningkatkan kecintaan terhadap karya seni. Atau dapat juga dikatakan sebagai ‘sarana’ yang mampu meningkatkan rasa cinta terhadap karya seni khususnya karya seni yang dibuat oleh anak-anak Indonesia.</a:t>
            </a:r>
          </a:p>
          <a:p>
            <a:pPr algn="l"/>
            <a:endParaRPr lang="id-ID" sz="2000" dirty="0">
              <a:solidFill>
                <a:schemeClr val="tx1"/>
              </a:solidFill>
            </a:endParaRPr>
          </a:p>
          <a:p>
            <a:pPr algn="l"/>
            <a:r>
              <a:rPr lang="id-ID" sz="2000" b="1" dirty="0" smtClean="0">
                <a:solidFill>
                  <a:schemeClr val="tx1"/>
                </a:solidFill>
              </a:rPr>
              <a:t>2. Untuk Menciptakan Penilaian</a:t>
            </a:r>
          </a:p>
          <a:p>
            <a:pPr algn="l"/>
            <a:r>
              <a:rPr lang="id-ID" sz="2000" dirty="0" smtClean="0">
                <a:solidFill>
                  <a:schemeClr val="tx1"/>
                </a:solidFill>
              </a:rPr>
              <a:t>Fungsi yang kedua adalah untuk menciptakan penilaian. Penilaian ini berupa sarana dalam menikmati, memberi empat, mendapatkan hiburan, serta menambah wawasan dan pengetahuan atau edukasi.</a:t>
            </a:r>
          </a:p>
          <a:p>
            <a:pPr algn="l"/>
            <a:endParaRPr lang="id-ID" sz="2000" dirty="0">
              <a:solidFill>
                <a:schemeClr val="tx1"/>
              </a:solidFill>
            </a:endParaRPr>
          </a:p>
        </p:txBody>
      </p:sp>
    </p:spTree>
    <p:extLst>
      <p:ext uri="{BB962C8B-B14F-4D97-AF65-F5344CB8AC3E}">
        <p14:creationId xmlns:p14="http://schemas.microsoft.com/office/powerpoint/2010/main" val="2077709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9552" y="692696"/>
            <a:ext cx="7992888" cy="4464496"/>
          </a:xfrm>
        </p:spPr>
        <p:txBody>
          <a:bodyPr>
            <a:noAutofit/>
          </a:bodyPr>
          <a:lstStyle/>
          <a:p>
            <a:pPr algn="l"/>
            <a:r>
              <a:rPr lang="id-ID" sz="2000" b="1" dirty="0" smtClean="0">
                <a:solidFill>
                  <a:schemeClr val="tx1"/>
                </a:solidFill>
              </a:rPr>
              <a:t>3. Untuk Mengembangkan Kemampuan</a:t>
            </a:r>
          </a:p>
          <a:p>
            <a:pPr algn="l"/>
            <a:r>
              <a:rPr lang="id-ID" sz="2000" dirty="0" smtClean="0">
                <a:solidFill>
                  <a:schemeClr val="tx1"/>
                </a:solidFill>
                <a:effectLst/>
              </a:rPr>
              <a:t>Fungsi ketiga adalah untuk mengembangkan kemampuan. Kemampuan yang merupakan keanggupan diri sendiri dapat berupa mampu menciptakan karya seni atau lain-lain.</a:t>
            </a:r>
          </a:p>
          <a:p>
            <a:pPr algn="l"/>
            <a:r>
              <a:rPr lang="id-ID" sz="2000" dirty="0" smtClean="0">
                <a:solidFill>
                  <a:schemeClr val="tx1"/>
                </a:solidFill>
                <a:effectLst/>
              </a:rPr>
              <a:t>Sebagai penikmat seni yang memberi apresiasi, terkadang banyak bagian dari kegiatan apresiasi tersebut yang mengasah kemampuan.</a:t>
            </a:r>
          </a:p>
          <a:p>
            <a:pPr algn="l"/>
            <a:endParaRPr lang="id-ID" sz="2000" dirty="0" smtClean="0">
              <a:solidFill>
                <a:schemeClr val="tx1"/>
              </a:solidFill>
            </a:endParaRPr>
          </a:p>
          <a:p>
            <a:pPr algn="l"/>
            <a:r>
              <a:rPr lang="id-ID" sz="2000" b="1" dirty="0" smtClean="0">
                <a:solidFill>
                  <a:schemeClr val="tx1"/>
                </a:solidFill>
              </a:rPr>
              <a:t>4. Untuk Membangun Hubungan</a:t>
            </a:r>
            <a:endParaRPr lang="id-ID" sz="2000" dirty="0" smtClean="0">
              <a:solidFill>
                <a:schemeClr val="tx1"/>
              </a:solidFill>
            </a:endParaRPr>
          </a:p>
          <a:p>
            <a:pPr algn="l"/>
            <a:r>
              <a:rPr lang="id-ID" sz="2000" dirty="0" smtClean="0">
                <a:solidFill>
                  <a:schemeClr val="tx1"/>
                </a:solidFill>
                <a:effectLst/>
              </a:rPr>
              <a:t>Fungsi keempat atau terakhir ialah untuk membangun hubungan. Hubungan tersebut berupa hubungan timbal-balik yang positif antara pembuat seni dengan penikmat seni.</a:t>
            </a:r>
          </a:p>
          <a:p>
            <a:pPr algn="l"/>
            <a:endParaRPr lang="id-ID" sz="2000" dirty="0">
              <a:solidFill>
                <a:schemeClr val="tx1"/>
              </a:solidFill>
            </a:endParaRPr>
          </a:p>
        </p:txBody>
      </p:sp>
    </p:spTree>
    <p:extLst>
      <p:ext uri="{BB962C8B-B14F-4D97-AF65-F5344CB8AC3E}">
        <p14:creationId xmlns:p14="http://schemas.microsoft.com/office/powerpoint/2010/main" val="2372931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0648"/>
            <a:ext cx="7772400" cy="1470025"/>
          </a:xfrm>
        </p:spPr>
        <p:txBody>
          <a:bodyPr/>
          <a:lstStyle/>
          <a:p>
            <a:r>
              <a:rPr lang="id-ID" b="1" dirty="0" smtClean="0">
                <a:effectLst/>
              </a:rPr>
              <a:t>TUJUAN APRESIASI SENI</a:t>
            </a:r>
            <a:endParaRPr lang="id-ID" b="1" dirty="0">
              <a:effectLst/>
            </a:endParaRPr>
          </a:p>
        </p:txBody>
      </p:sp>
      <p:sp>
        <p:nvSpPr>
          <p:cNvPr id="3" name="Subtitle 2"/>
          <p:cNvSpPr>
            <a:spLocks noGrp="1"/>
          </p:cNvSpPr>
          <p:nvPr>
            <p:ph type="subTitle" idx="1"/>
          </p:nvPr>
        </p:nvSpPr>
        <p:spPr>
          <a:xfrm>
            <a:off x="539552" y="1556792"/>
            <a:ext cx="7992888" cy="4896544"/>
          </a:xfrm>
        </p:spPr>
        <p:txBody>
          <a:bodyPr>
            <a:noAutofit/>
          </a:bodyPr>
          <a:lstStyle/>
          <a:p>
            <a:pPr algn="l"/>
            <a:r>
              <a:rPr lang="id-ID" sz="1800" dirty="0" smtClean="0">
                <a:solidFill>
                  <a:schemeClr val="tx1"/>
                </a:solidFill>
              </a:rPr>
              <a:t>Selain memiliki empat fungsi atau manfaat, apresiasi seni juga memiliki dua macam tujuan yaitu tujuan pokok dan tujuan akhir.</a:t>
            </a:r>
          </a:p>
          <a:p>
            <a:pPr algn="l"/>
            <a:endParaRPr lang="id-ID" sz="1800" dirty="0" smtClean="0">
              <a:solidFill>
                <a:schemeClr val="tx1"/>
              </a:solidFill>
            </a:endParaRPr>
          </a:p>
          <a:p>
            <a:pPr algn="l"/>
            <a:r>
              <a:rPr lang="id-ID" sz="1800" b="1" dirty="0" smtClean="0">
                <a:solidFill>
                  <a:schemeClr val="tx1"/>
                </a:solidFill>
              </a:rPr>
              <a:t>1. Tujuan pokok</a:t>
            </a:r>
          </a:p>
          <a:p>
            <a:pPr algn="l"/>
            <a:r>
              <a:rPr lang="id-ID" sz="1800" dirty="0" smtClean="0">
                <a:solidFill>
                  <a:schemeClr val="tx1"/>
                </a:solidFill>
              </a:rPr>
              <a:t>Tujuan pokok dari apresiasi pada seni berupa memperkenalkan atau mempublikasi karya seni tersebut agar karya seni lebih dapat dinikmati oleh publik atau masyarakat juga maksud serta tujuannya tersampaikan.</a:t>
            </a:r>
          </a:p>
          <a:p>
            <a:pPr algn="l"/>
            <a:endParaRPr lang="id-ID" sz="1800" dirty="0">
              <a:solidFill>
                <a:schemeClr val="tx1"/>
              </a:solidFill>
              <a:effectLst/>
            </a:endParaRPr>
          </a:p>
          <a:p>
            <a:pPr algn="l"/>
            <a:r>
              <a:rPr lang="id-ID" sz="1800" b="1" dirty="0" smtClean="0">
                <a:solidFill>
                  <a:schemeClr val="tx1"/>
                </a:solidFill>
              </a:rPr>
              <a:t>2. Tujuan akhir</a:t>
            </a:r>
          </a:p>
          <a:p>
            <a:pPr algn="l"/>
            <a:r>
              <a:rPr lang="id-ID" sz="1800" dirty="0" smtClean="0">
                <a:solidFill>
                  <a:schemeClr val="tx1"/>
                </a:solidFill>
              </a:rPr>
              <a:t>dengan adanya apresiasi seni maka kita dapat lebih mudah mengerti maksud dan tujuannya. Sementara itu untuk tujuan akhir, ada tiga poin. Ketiga poin tujuan akhir tersebut sebagai berikut.</a:t>
            </a:r>
          </a:p>
          <a:p>
            <a:pPr marL="457200" indent="-457200" algn="l">
              <a:buAutoNum type="alphaLcPeriod"/>
            </a:pPr>
            <a:r>
              <a:rPr lang="fi-FI" sz="1800" dirty="0" smtClean="0">
                <a:solidFill>
                  <a:schemeClr val="tx1"/>
                </a:solidFill>
              </a:rPr>
              <a:t>Mengembangkan nilai estetika karya seni</a:t>
            </a:r>
            <a:endParaRPr lang="id-ID" sz="1800" dirty="0" smtClean="0">
              <a:solidFill>
                <a:schemeClr val="tx1"/>
              </a:solidFill>
            </a:endParaRPr>
          </a:p>
          <a:p>
            <a:pPr marL="457200" indent="-457200" algn="l">
              <a:buAutoNum type="alphaLcPeriod"/>
            </a:pPr>
            <a:r>
              <a:rPr lang="id-ID" sz="1800" dirty="0" smtClean="0">
                <a:solidFill>
                  <a:schemeClr val="tx1"/>
                </a:solidFill>
              </a:rPr>
              <a:t>Mengembangkan daya kreasi</a:t>
            </a:r>
          </a:p>
          <a:p>
            <a:pPr marL="457200" indent="-457200" algn="l">
              <a:buAutoNum type="alphaLcPeriod"/>
            </a:pPr>
            <a:r>
              <a:rPr lang="id-ID" sz="1800" dirty="0" smtClean="0">
                <a:solidFill>
                  <a:schemeClr val="tx1"/>
                </a:solidFill>
              </a:rPr>
              <a:t>Menyempurnakan</a:t>
            </a:r>
            <a:endParaRPr lang="id-ID" sz="1800" dirty="0">
              <a:solidFill>
                <a:schemeClr val="tx1"/>
              </a:solidFill>
              <a:effectLst/>
            </a:endParaRPr>
          </a:p>
        </p:txBody>
      </p:sp>
    </p:spTree>
    <p:extLst>
      <p:ext uri="{BB962C8B-B14F-4D97-AF65-F5344CB8AC3E}">
        <p14:creationId xmlns:p14="http://schemas.microsoft.com/office/powerpoint/2010/main" val="33944738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567</TotalTime>
  <Words>629</Words>
  <Application>Microsoft Office PowerPoint</Application>
  <PresentationFormat>On-screen Show (4:3)</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APRESIASI SENI</vt:lpstr>
      <vt:lpstr>PowerPoint Presentation</vt:lpstr>
      <vt:lpstr>PowerPoint Presentation</vt:lpstr>
      <vt:lpstr>PowerPoint Presentation</vt:lpstr>
      <vt:lpstr>PENGERTIAN</vt:lpstr>
      <vt:lpstr>FUNGSI APRESIASI</vt:lpstr>
      <vt:lpstr>PowerPoint Presentation</vt:lpstr>
      <vt:lpstr>PowerPoint Presentation</vt:lpstr>
      <vt:lpstr>TUJUAN APRESIASI SENI</vt:lpstr>
      <vt:lpstr>TINGKATAN APRESIASI</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APRESIASI SENI</dc:title>
  <dc:creator>MAN 2 BREBES</dc:creator>
  <cp:lastModifiedBy>MAN 2 BREBES</cp:lastModifiedBy>
  <cp:revision>9</cp:revision>
  <dcterms:created xsi:type="dcterms:W3CDTF">2022-07-31T22:31:54Z</dcterms:created>
  <dcterms:modified xsi:type="dcterms:W3CDTF">2022-08-01T07:59:48Z</dcterms:modified>
</cp:coreProperties>
</file>