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3" r:id="rId4"/>
    <p:sldId id="258" r:id="rId5"/>
    <p:sldId id="286" r:id="rId6"/>
    <p:sldId id="272" r:id="rId7"/>
    <p:sldId id="259" r:id="rId8"/>
    <p:sldId id="260" r:id="rId9"/>
    <p:sldId id="261" r:id="rId10"/>
    <p:sldId id="262" r:id="rId11"/>
    <p:sldId id="263" r:id="rId12"/>
    <p:sldId id="264" r:id="rId13"/>
    <p:sldId id="289" r:id="rId14"/>
    <p:sldId id="290" r:id="rId15"/>
    <p:sldId id="291" r:id="rId16"/>
    <p:sldId id="292" r:id="rId17"/>
    <p:sldId id="296" r:id="rId18"/>
    <p:sldId id="297" r:id="rId19"/>
    <p:sldId id="298" r:id="rId20"/>
    <p:sldId id="299" r:id="rId21"/>
    <p:sldId id="300" r:id="rId22"/>
    <p:sldId id="301" r:id="rId23"/>
    <p:sldId id="273" r:id="rId24"/>
    <p:sldId id="265" r:id="rId25"/>
    <p:sldId id="266" r:id="rId26"/>
    <p:sldId id="267" r:id="rId27"/>
    <p:sldId id="268" r:id="rId28"/>
    <p:sldId id="269" r:id="rId29"/>
    <p:sldId id="271" r:id="rId30"/>
    <p:sldId id="270" r:id="rId31"/>
    <p:sldId id="287" r:id="rId32"/>
    <p:sldId id="274" r:id="rId33"/>
    <p:sldId id="275" r:id="rId34"/>
    <p:sldId id="276" r:id="rId35"/>
    <p:sldId id="294" r:id="rId36"/>
    <p:sldId id="277" r:id="rId37"/>
    <p:sldId id="278" r:id="rId38"/>
    <p:sldId id="279" r:id="rId39"/>
    <p:sldId id="280" r:id="rId40"/>
    <p:sldId id="281" r:id="rId41"/>
    <p:sldId id="282" r:id="rId42"/>
    <p:sldId id="283" r:id="rId43"/>
    <p:sldId id="284" r:id="rId44"/>
    <p:sldId id="285" r:id="rId45"/>
    <p:sldId id="29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hyperlink" Target="https://www.instagram.com/s/aGlnaGxpZ2h0OjE4MDA5NzkxODk3MTQ4NTQy?story_media_id=3346004965003872794_62301225794&amp;igsh=NGsxeWFzaHR6N3N2" TargetMode="External" /><Relationship Id="rId1" Type="http://schemas.openxmlformats.org/officeDocument/2006/relationships/slideLayout" Target="../slideLayouts/slideLayout2.xml" /><Relationship Id="rId4" Type="http://schemas.openxmlformats.org/officeDocument/2006/relationships/image" Target="../media/image22.jpeg" /></Relationships>
</file>

<file path=ppt/slides/_rels/slide41.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hyperlink" Target="https://www.instagram.com/p/C5vY8k0vxXo/?igsh=MWZtbHR5bWoxc2syYQ==" TargetMode="External" /><Relationship Id="rId1" Type="http://schemas.openxmlformats.org/officeDocument/2006/relationships/slideLayout" Target="../slideLayouts/slideLayout2.xml" /><Relationship Id="rId4" Type="http://schemas.openxmlformats.org/officeDocument/2006/relationships/image" Target="../media/image24.jpeg" /></Relationships>
</file>

<file path=ppt/slides/_rels/slide42.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hyperlink" Target="https://www.instagram.com/wow__cosmetics00?utm_source=qr&amp;igsh=MTlsdnlndnU3OGlsZg==" TargetMode="Externa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CE08-6A3A-1652-453E-D47F881E1996}"/>
              </a:ext>
            </a:extLst>
          </p:cNvPr>
          <p:cNvSpPr>
            <a:spLocks noGrp="1"/>
          </p:cNvSpPr>
          <p:nvPr>
            <p:ph type="ctrTitle"/>
          </p:nvPr>
        </p:nvSpPr>
        <p:spPr>
          <a:xfrm>
            <a:off x="1333196" y="246891"/>
            <a:ext cx="8720802" cy="5134809"/>
          </a:xfrm>
        </p:spPr>
        <p:txBody>
          <a:bodyPr/>
          <a:lstStyle/>
          <a:p>
            <a:r>
              <a:rPr lang="en-IN" b="1" dirty="0">
                <a:solidFill>
                  <a:srgbClr val="C00000"/>
                </a:solidFill>
              </a:rPr>
              <a:t>Comprehensive digital marketing for wow cosmetics</a:t>
            </a:r>
            <a:endParaRPr lang="en-US" b="1" dirty="0">
              <a:solidFill>
                <a:srgbClr val="C00000"/>
              </a:solidFill>
            </a:endParaRPr>
          </a:p>
        </p:txBody>
      </p:sp>
    </p:spTree>
    <p:extLst>
      <p:ext uri="{BB962C8B-B14F-4D97-AF65-F5344CB8AC3E}">
        <p14:creationId xmlns:p14="http://schemas.microsoft.com/office/powerpoint/2010/main" val="102798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DC9D-8F16-88FB-C8A4-EB0A54DD5A9D}"/>
              </a:ext>
            </a:extLst>
          </p:cNvPr>
          <p:cNvSpPr>
            <a:spLocks noGrp="1"/>
          </p:cNvSpPr>
          <p:nvPr>
            <p:ph type="title"/>
          </p:nvPr>
        </p:nvSpPr>
        <p:spPr/>
        <p:txBody>
          <a:bodyPr/>
          <a:lstStyle/>
          <a:p>
            <a:r>
              <a:rPr lang="en-IN" dirty="0"/>
              <a:t>Key Performance Indicators (KPIs) </a:t>
            </a:r>
            <a:endParaRPr lang="en-US" dirty="0"/>
          </a:p>
        </p:txBody>
      </p:sp>
      <p:sp>
        <p:nvSpPr>
          <p:cNvPr id="3" name="Content Placeholder 2">
            <a:extLst>
              <a:ext uri="{FF2B5EF4-FFF2-40B4-BE49-F238E27FC236}">
                <a16:creationId xmlns:a16="http://schemas.microsoft.com/office/drawing/2014/main" id="{161C090A-7B03-D738-09AF-F90FB3B863C4}"/>
              </a:ext>
            </a:extLst>
          </p:cNvPr>
          <p:cNvSpPr>
            <a:spLocks noGrp="1"/>
          </p:cNvSpPr>
          <p:nvPr>
            <p:ph idx="1"/>
          </p:nvPr>
        </p:nvSpPr>
        <p:spPr/>
        <p:txBody>
          <a:bodyPr/>
          <a:lstStyle/>
          <a:p>
            <a:pPr marL="0" indent="0">
              <a:buNone/>
            </a:pPr>
            <a:r>
              <a:rPr lang="en-IN" dirty="0"/>
              <a:t>Sales Revenue: Tracking overall revenue generated from Wow Cosmetics products.
</a:t>
            </a:r>
            <a:r>
              <a:rPr lang="en-IN" b="1" dirty="0"/>
              <a:t>Customer Acquisition Cost (CAC): </a:t>
            </a:r>
            <a:r>
              <a:rPr lang="en-IN" dirty="0"/>
              <a:t>Monitoring the cost to acquire new customers.
</a:t>
            </a:r>
            <a:r>
              <a:rPr lang="en-IN" b="1" dirty="0"/>
              <a:t>Customer Lifetime Value (CLV):</a:t>
            </a:r>
            <a:r>
              <a:rPr lang="en-IN" dirty="0"/>
              <a:t> Assessing the total value a customer brings to the brand over their lifetime.
</a:t>
            </a:r>
            <a:r>
              <a:rPr lang="en-IN" b="1" dirty="0"/>
              <a:t>Social Media Engagement: </a:t>
            </a:r>
            <a:r>
              <a:rPr lang="en-IN" dirty="0"/>
              <a:t>Measuring likes, comments, shares, and overall engagement on social media platforms.
</a:t>
            </a:r>
            <a:r>
              <a:rPr lang="en-IN" b="1" dirty="0"/>
              <a:t>Brand Awareness:</a:t>
            </a:r>
            <a:r>
              <a:rPr lang="en-IN" dirty="0"/>
              <a:t> Tracking metrics such as website traffic, search volume, and social media mentions to gauge brand visibility.</a:t>
            </a:r>
            <a:endParaRPr lang="en-US" dirty="0"/>
          </a:p>
        </p:txBody>
      </p:sp>
    </p:spTree>
    <p:extLst>
      <p:ext uri="{BB962C8B-B14F-4D97-AF65-F5344CB8AC3E}">
        <p14:creationId xmlns:p14="http://schemas.microsoft.com/office/powerpoint/2010/main" val="552210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5F7FF-0C14-A644-67AE-F810BAE7743A}"/>
              </a:ext>
            </a:extLst>
          </p:cNvPr>
          <p:cNvSpPr>
            <a:spLocks noGrp="1"/>
          </p:cNvSpPr>
          <p:nvPr>
            <p:ph type="title"/>
          </p:nvPr>
        </p:nvSpPr>
        <p:spPr/>
        <p:txBody>
          <a:bodyPr/>
          <a:lstStyle/>
          <a:p>
            <a:r>
              <a:rPr lang="en-IN" dirty="0"/>
              <a:t>Buyer/ audience Person:-</a:t>
            </a:r>
            <a:endParaRPr lang="en-US" dirty="0"/>
          </a:p>
        </p:txBody>
      </p:sp>
      <p:sp>
        <p:nvSpPr>
          <p:cNvPr id="3" name="Content Placeholder 2">
            <a:extLst>
              <a:ext uri="{FF2B5EF4-FFF2-40B4-BE49-F238E27FC236}">
                <a16:creationId xmlns:a16="http://schemas.microsoft.com/office/drawing/2014/main" id="{DF38256A-1AF2-8048-8219-E8196D7A8A87}"/>
              </a:ext>
            </a:extLst>
          </p:cNvPr>
          <p:cNvSpPr>
            <a:spLocks noGrp="1"/>
          </p:cNvSpPr>
          <p:nvPr>
            <p:ph idx="1"/>
          </p:nvPr>
        </p:nvSpPr>
        <p:spPr/>
        <p:txBody>
          <a:bodyPr>
            <a:normAutofit fontScale="85000" lnSpcReduction="10000"/>
          </a:bodyPr>
          <a:lstStyle/>
          <a:p>
            <a:r>
              <a:rPr lang="en-IN" dirty="0"/>
              <a:t>To create a buyer/audience persona for Wow Cosmetics, we’d need to consider demographics, interests, </a:t>
            </a:r>
            <a:r>
              <a:rPr lang="en-IN" dirty="0" err="1"/>
              <a:t>behaviors</a:t>
            </a:r>
            <a:r>
              <a:rPr lang="en-IN" dirty="0"/>
              <a:t>, and pain points of potential customers. Here’s a basic outline:
Name: Sarah
Age: 30
Occupation: Marketing Manager
Psychographics:
Lifestyle: Busy professional, values self-care and personal grooming.
Interests: Follows beauty influencers on social media, enjoys trying new makeup trends.
Values: Quality, convenience, and efficacy in beauty products.
Personality: Confident, trendy, and always looking for ways to enhance her appearance.</a:t>
            </a:r>
            <a:endParaRPr lang="en-US" dirty="0"/>
          </a:p>
        </p:txBody>
      </p:sp>
    </p:spTree>
    <p:extLst>
      <p:ext uri="{BB962C8B-B14F-4D97-AF65-F5344CB8AC3E}">
        <p14:creationId xmlns:p14="http://schemas.microsoft.com/office/powerpoint/2010/main" val="367295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96E26C-BDF1-32D0-A9E1-29028302BEAB}"/>
              </a:ext>
            </a:extLst>
          </p:cNvPr>
          <p:cNvSpPr>
            <a:spLocks noGrp="1"/>
          </p:cNvSpPr>
          <p:nvPr>
            <p:ph idx="1"/>
          </p:nvPr>
        </p:nvSpPr>
        <p:spPr>
          <a:xfrm>
            <a:off x="1154954" y="2603499"/>
            <a:ext cx="9694067" cy="4038009"/>
          </a:xfrm>
        </p:spPr>
        <p:txBody>
          <a:bodyPr>
            <a:normAutofit fontScale="92500" lnSpcReduction="20000"/>
          </a:bodyPr>
          <a:lstStyle/>
          <a:p>
            <a:r>
              <a:rPr lang="en-US" b="1" dirty="0" err="1"/>
              <a:t>Behavior</a:t>
            </a:r>
            <a:r>
              <a:rPr lang="en-US" dirty="0" err="1"/>
              <a:t>:Regularly</a:t>
            </a:r>
            <a:r>
              <a:rPr lang="en-US" dirty="0"/>
              <a:t> shops online for </a:t>
            </a:r>
            <a:r>
              <a:rPr lang="en-US" dirty="0" err="1"/>
              <a:t>cosmetics.Actively</a:t>
            </a:r>
            <a:r>
              <a:rPr lang="en-US" dirty="0"/>
              <a:t> engages with beauty content on social media platforms like Instagram and </a:t>
            </a:r>
            <a:r>
              <a:rPr lang="en-US" dirty="0" err="1"/>
              <a:t>YouTube.Seeks</a:t>
            </a:r>
            <a:r>
              <a:rPr lang="en-US" dirty="0"/>
              <a:t> out reviews and recommendations before making a </a:t>
            </a:r>
            <a:r>
              <a:rPr lang="en-US" dirty="0" err="1"/>
              <a:t>purchase.Prefers</a:t>
            </a:r>
            <a:r>
              <a:rPr lang="en-US" dirty="0"/>
              <a:t> products that offer both style and </a:t>
            </a:r>
            <a:r>
              <a:rPr lang="en-IN" dirty="0"/>
              <a:t>substance. </a:t>
            </a:r>
          </a:p>
          <a:p>
            <a:r>
              <a:rPr lang="en-US" b="1" dirty="0"/>
              <a:t>Goals</a:t>
            </a:r>
            <a:r>
              <a:rPr lang="en-US" dirty="0"/>
              <a:t>: Achieve a polished look for work and social </a:t>
            </a:r>
            <a:r>
              <a:rPr lang="en-US" dirty="0" err="1"/>
              <a:t>events.Stay</a:t>
            </a:r>
            <a:r>
              <a:rPr lang="en-US" dirty="0"/>
              <a:t> up-to-date with the latest beauty </a:t>
            </a:r>
            <a:r>
              <a:rPr lang="en-US" dirty="0" err="1"/>
              <a:t>trends.Simplify</a:t>
            </a:r>
            <a:r>
              <a:rPr lang="en-US" dirty="0"/>
              <a:t> her beauty routine without sacrificing </a:t>
            </a:r>
            <a:r>
              <a:rPr lang="en-US" dirty="0" err="1"/>
              <a:t>quality.Find</a:t>
            </a:r>
            <a:r>
              <a:rPr lang="en-US" dirty="0"/>
              <a:t> cosmetics that complement her skin tone and type</a:t>
            </a:r>
            <a:endParaRPr lang="en-IN" dirty="0"/>
          </a:p>
          <a:p>
            <a:r>
              <a:rPr lang="en-US" b="1" dirty="0" err="1"/>
              <a:t>Challenges</a:t>
            </a:r>
            <a:r>
              <a:rPr lang="en-US" dirty="0" err="1"/>
              <a:t>:Limited</a:t>
            </a:r>
            <a:r>
              <a:rPr lang="en-US" dirty="0"/>
              <a:t> time for elaborate beauty </a:t>
            </a:r>
            <a:r>
              <a:rPr lang="en-US" dirty="0" err="1"/>
              <a:t>routines.Difficulty</a:t>
            </a:r>
            <a:r>
              <a:rPr lang="en-US" dirty="0"/>
              <a:t> finding products that match her specific skin tone and </a:t>
            </a:r>
            <a:r>
              <a:rPr lang="en-US" dirty="0" err="1"/>
              <a:t>preferences.Unsure</a:t>
            </a:r>
            <a:r>
              <a:rPr lang="en-US" dirty="0"/>
              <a:t> about which products are best suited for her skin </a:t>
            </a:r>
            <a:r>
              <a:rPr lang="en-US" dirty="0" err="1"/>
              <a:t>type.Concerned</a:t>
            </a:r>
            <a:r>
              <a:rPr lang="en-US" dirty="0"/>
              <a:t> about the environmental impact of beauty </a:t>
            </a:r>
            <a:r>
              <a:rPr lang="en-US" dirty="0" err="1"/>
              <a:t>products.Understanding</a:t>
            </a:r>
            <a:r>
              <a:rPr lang="en-US" dirty="0"/>
              <a:t> Sarah’s needs, preferences, and pain points will help “Wow Cosmetics” tailor their products, marketing messages, and customer experiences to effectively resonate with her.</a:t>
            </a:r>
          </a:p>
        </p:txBody>
      </p:sp>
    </p:spTree>
    <p:extLst>
      <p:ext uri="{BB962C8B-B14F-4D97-AF65-F5344CB8AC3E}">
        <p14:creationId xmlns:p14="http://schemas.microsoft.com/office/powerpoint/2010/main" val="578204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C03B9-6064-63E4-9733-365C39197315}"/>
              </a:ext>
            </a:extLst>
          </p:cNvPr>
          <p:cNvSpPr>
            <a:spLocks noGrp="1"/>
          </p:cNvSpPr>
          <p:nvPr>
            <p:ph type="title"/>
          </p:nvPr>
        </p:nvSpPr>
        <p:spPr/>
        <p:txBody>
          <a:bodyPr/>
          <a:lstStyle/>
          <a:p>
            <a:r>
              <a:rPr lang="en-IN" dirty="0"/>
              <a:t>Goals for wow cosmetics</a:t>
            </a:r>
            <a:endParaRPr lang="en-US" dirty="0"/>
          </a:p>
        </p:txBody>
      </p:sp>
      <p:sp>
        <p:nvSpPr>
          <p:cNvPr id="5" name="Content Placeholder 4">
            <a:extLst>
              <a:ext uri="{FF2B5EF4-FFF2-40B4-BE49-F238E27FC236}">
                <a16:creationId xmlns:a16="http://schemas.microsoft.com/office/drawing/2014/main" id="{DAA395F3-B193-BC4A-0E55-444993A85FA9}"/>
              </a:ext>
            </a:extLst>
          </p:cNvPr>
          <p:cNvSpPr>
            <a:spLocks noGrp="1"/>
          </p:cNvSpPr>
          <p:nvPr>
            <p:ph idx="1"/>
          </p:nvPr>
        </p:nvSpPr>
        <p:spPr/>
        <p:txBody>
          <a:bodyPr/>
          <a:lstStyle/>
          <a:p>
            <a:r>
              <a:rPr lang="en-IN" dirty="0"/>
              <a:t>Wow Skin Science products aim to revolutionize skincare by combining the power of nature with innovative science. With a focus on delivering effective solutions for diverse skin concerns, their goals encompass promoting skin health, rejuvenation, and radiance. Whether it’s addressing acne, aging, hydration, or brightening, Wow Skin Science strives to offer products that harness the potency of natural ingredients to deliver visible results. By prioritizing quality, efficacy, and sustainability, Wow Skin Science seeks to empower individuals to achieve their skincare goals while embracing the beauty of natural ingredients.</a:t>
            </a:r>
            <a:endParaRPr lang="en-US" dirty="0"/>
          </a:p>
        </p:txBody>
      </p:sp>
    </p:spTree>
    <p:extLst>
      <p:ext uri="{BB962C8B-B14F-4D97-AF65-F5344CB8AC3E}">
        <p14:creationId xmlns:p14="http://schemas.microsoft.com/office/powerpoint/2010/main" val="56545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06D1-74A9-8A2F-F014-B18E4B1A4D71}"/>
              </a:ext>
            </a:extLst>
          </p:cNvPr>
          <p:cNvSpPr>
            <a:spLocks noGrp="1"/>
          </p:cNvSpPr>
          <p:nvPr>
            <p:ph type="title"/>
          </p:nvPr>
        </p:nvSpPr>
        <p:spPr/>
        <p:txBody>
          <a:bodyPr/>
          <a:lstStyle/>
          <a:p>
            <a:r>
              <a:rPr lang="en-IN" dirty="0"/>
              <a:t>Advantages of wow cosmetics</a:t>
            </a:r>
            <a:endParaRPr lang="en-US" dirty="0"/>
          </a:p>
        </p:txBody>
      </p:sp>
      <p:sp>
        <p:nvSpPr>
          <p:cNvPr id="3" name="Content Placeholder 2">
            <a:extLst>
              <a:ext uri="{FF2B5EF4-FFF2-40B4-BE49-F238E27FC236}">
                <a16:creationId xmlns:a16="http://schemas.microsoft.com/office/drawing/2014/main" id="{6D2EF4F2-C9D7-0802-4118-9766B300E7A5}"/>
              </a:ext>
            </a:extLst>
          </p:cNvPr>
          <p:cNvSpPr>
            <a:spLocks noGrp="1"/>
          </p:cNvSpPr>
          <p:nvPr>
            <p:ph idx="1"/>
          </p:nvPr>
        </p:nvSpPr>
        <p:spPr>
          <a:xfrm>
            <a:off x="2858173" y="2744158"/>
            <a:ext cx="7513834" cy="3416300"/>
          </a:xfrm>
        </p:spPr>
        <p:txBody>
          <a:bodyPr>
            <a:normAutofit fontScale="92500" lnSpcReduction="20000"/>
          </a:bodyPr>
          <a:lstStyle/>
          <a:p>
            <a:r>
              <a:rPr lang="en-IN" b="1" i="0" dirty="0">
                <a:solidFill>
                  <a:schemeClr val="tx1"/>
                </a:solidFill>
                <a:effectLst/>
                <a:latin typeface="Söhne"/>
              </a:rPr>
              <a:t>Natural Ingredients: W</a:t>
            </a:r>
            <a:r>
              <a:rPr lang="en-IN" b="0" i="0" dirty="0">
                <a:solidFill>
                  <a:schemeClr val="tx1"/>
                </a:solidFill>
                <a:effectLst/>
                <a:latin typeface="Söhne"/>
              </a:rPr>
              <a:t>ow Skin Science products harness the power of natural ingredients, which can be gentle yet effective on the skin.</a:t>
            </a:r>
          </a:p>
          <a:p>
            <a:r>
              <a:rPr lang="en-IN" b="1" i="0" dirty="0">
                <a:solidFill>
                  <a:schemeClr val="tx1"/>
                </a:solidFill>
                <a:effectLst/>
                <a:latin typeface="Söhne"/>
              </a:rPr>
              <a:t>Diverse Range: </a:t>
            </a:r>
            <a:r>
              <a:rPr lang="en-IN" b="0" i="0" dirty="0">
                <a:solidFill>
                  <a:schemeClr val="tx1"/>
                </a:solidFill>
                <a:effectLst/>
                <a:latin typeface="Söhne"/>
              </a:rPr>
              <a:t>The brand offers a wide array of products catering to various skin concerns, from acne and aging to hydration and brightening. </a:t>
            </a:r>
          </a:p>
          <a:p>
            <a:r>
              <a:rPr lang="en-IN" b="1" i="0" dirty="0">
                <a:solidFill>
                  <a:schemeClr val="tx1"/>
                </a:solidFill>
                <a:effectLst/>
                <a:latin typeface="Söhne"/>
              </a:rPr>
              <a:t>Visible Results: U</a:t>
            </a:r>
            <a:r>
              <a:rPr lang="en-IN" b="0" i="0" dirty="0">
                <a:solidFill>
                  <a:schemeClr val="tx1"/>
                </a:solidFill>
                <a:effectLst/>
                <a:latin typeface="Söhne"/>
              </a:rPr>
              <a:t>sers often report visible improvements in </a:t>
            </a:r>
            <a:r>
              <a:rPr lang="en-IN" b="0" i="0" dirty="0" err="1">
                <a:solidFill>
                  <a:schemeClr val="tx1"/>
                </a:solidFill>
                <a:effectLst/>
                <a:latin typeface="Söhne"/>
              </a:rPr>
              <a:t>theiNatural</a:t>
            </a:r>
            <a:r>
              <a:rPr lang="en-IN" b="0" i="0" dirty="0">
                <a:solidFill>
                  <a:schemeClr val="tx1"/>
                </a:solidFill>
                <a:effectLst/>
                <a:latin typeface="Söhne"/>
              </a:rPr>
              <a:t> Ingredients: Wow Skin Science products harness the power of natural ingredients, which can be gentle yet effective on the skin.</a:t>
            </a:r>
          </a:p>
          <a:p>
            <a:r>
              <a:rPr lang="en-IN" b="1" i="0" dirty="0">
                <a:solidFill>
                  <a:schemeClr val="tx1"/>
                </a:solidFill>
                <a:effectLst/>
                <a:latin typeface="Söhne"/>
              </a:rPr>
              <a:t>Quality Assurance</a:t>
            </a:r>
            <a:r>
              <a:rPr lang="en-IN" b="0" i="0" dirty="0">
                <a:solidFill>
                  <a:schemeClr val="tx1"/>
                </a:solidFill>
                <a:effectLst/>
                <a:latin typeface="Söhne"/>
              </a:rPr>
              <a:t>: Wow Skin Science prioritizes quality and efficacy, ensuring that each product meets rigorous standards and delivers consistent results.</a:t>
            </a:r>
          </a:p>
          <a:p>
            <a:r>
              <a:rPr lang="en-IN" b="1" i="0" dirty="0">
                <a:solidFill>
                  <a:schemeClr val="tx1"/>
                </a:solidFill>
                <a:effectLst/>
                <a:latin typeface="Söhne"/>
              </a:rPr>
              <a:t>Sustainable Approac</a:t>
            </a:r>
            <a:r>
              <a:rPr lang="en-IN" b="0" i="0" dirty="0">
                <a:solidFill>
                  <a:schemeClr val="tx1"/>
                </a:solidFill>
                <a:effectLst/>
                <a:latin typeface="Söhne"/>
              </a:rPr>
              <a:t>h: The brand is committed to sustainability, utilizing eco-friendly packaging and responsibly sourced ingredients, appealing Science products, thanks to their potent formulations.</a:t>
            </a:r>
          </a:p>
          <a:p>
            <a:pPr marL="0" indent="0">
              <a:buNone/>
            </a:pPr>
            <a:r>
              <a:rPr lang="en-IN" sz="1100" b="0" i="0" dirty="0">
                <a:solidFill>
                  <a:srgbClr val="FFFFFF"/>
                </a:solidFill>
                <a:effectLst/>
                <a:latin typeface="Söhne"/>
              </a:rPr>
              <a:t>s consumers.</a:t>
            </a:r>
          </a:p>
        </p:txBody>
      </p:sp>
    </p:spTree>
    <p:extLst>
      <p:ext uri="{BB962C8B-B14F-4D97-AF65-F5344CB8AC3E}">
        <p14:creationId xmlns:p14="http://schemas.microsoft.com/office/powerpoint/2010/main" val="4242579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C4C2-90F1-CDB3-5D7C-6EA3BB8D9D25}"/>
              </a:ext>
            </a:extLst>
          </p:cNvPr>
          <p:cNvSpPr>
            <a:spLocks noGrp="1"/>
          </p:cNvSpPr>
          <p:nvPr>
            <p:ph type="title"/>
          </p:nvPr>
        </p:nvSpPr>
        <p:spPr/>
        <p:txBody>
          <a:bodyPr/>
          <a:lstStyle/>
          <a:p>
            <a:r>
              <a:rPr lang="en-IN" dirty="0"/>
              <a:t>Disadvantages of wow cosmetics</a:t>
            </a:r>
            <a:endParaRPr lang="en-US" dirty="0"/>
          </a:p>
        </p:txBody>
      </p:sp>
      <p:sp>
        <p:nvSpPr>
          <p:cNvPr id="3" name="Content Placeholder 2">
            <a:extLst>
              <a:ext uri="{FF2B5EF4-FFF2-40B4-BE49-F238E27FC236}">
                <a16:creationId xmlns:a16="http://schemas.microsoft.com/office/drawing/2014/main" id="{730AF898-488D-C94B-C345-6271DE9B1802}"/>
              </a:ext>
            </a:extLst>
          </p:cNvPr>
          <p:cNvSpPr>
            <a:spLocks noGrp="1"/>
          </p:cNvSpPr>
          <p:nvPr>
            <p:ph idx="1"/>
          </p:nvPr>
        </p:nvSpPr>
        <p:spPr/>
        <p:txBody>
          <a:bodyPr>
            <a:normAutofit fontScale="85000" lnSpcReduction="10000"/>
          </a:bodyPr>
          <a:lstStyle/>
          <a:p>
            <a:r>
              <a:rPr lang="en-IN" b="1" dirty="0"/>
              <a:t>Potential Sensitivities:</a:t>
            </a:r>
            <a:r>
              <a:rPr lang="en-IN" dirty="0"/>
              <a:t> Some individuals may experience skin reactions or sensitivities to certain natural ingredients used in Wow Skin Science products.
</a:t>
            </a:r>
            <a:r>
              <a:rPr lang="en-IN" b="1" dirty="0"/>
              <a:t>Limited Availability:</a:t>
            </a:r>
            <a:r>
              <a:rPr lang="en-IN" dirty="0"/>
              <a:t> Depending on geographic location, access to Wow Skin Science products may be limited, posing a challenge for potential customers in certain regions.
</a:t>
            </a:r>
            <a:r>
              <a:rPr lang="en-IN" b="1" dirty="0"/>
              <a:t>Price Range: </a:t>
            </a:r>
            <a:r>
              <a:rPr lang="en-IN" dirty="0"/>
              <a:t>While the brand offers quality products, some consumers may find the price range of Wow Skin Science items to be higher compared to other skincare options.
</a:t>
            </a:r>
            <a:r>
              <a:rPr lang="en-IN" b="1" dirty="0"/>
              <a:t>Ingredient Preferences:</a:t>
            </a:r>
            <a:r>
              <a:rPr lang="en-IN" dirty="0"/>
              <a:t> Users with specific ingredient preferences or requirements may find that Wow Skin Science products do not align with their preferences, as the brand primarily focuses on natural ingredients.
</a:t>
            </a:r>
            <a:r>
              <a:rPr lang="en-IN" b="1" dirty="0"/>
              <a:t>Effectiveness Variability: </a:t>
            </a:r>
            <a:r>
              <a:rPr lang="en-IN" dirty="0"/>
              <a:t>As with any skincare brand, individual results may vary, and some users may not experience the desired outcomes with Wow Skin Science products despite the brand’s claims of efficacy.</a:t>
            </a:r>
            <a:endParaRPr lang="en-US" dirty="0"/>
          </a:p>
        </p:txBody>
      </p:sp>
    </p:spTree>
    <p:extLst>
      <p:ext uri="{BB962C8B-B14F-4D97-AF65-F5344CB8AC3E}">
        <p14:creationId xmlns:p14="http://schemas.microsoft.com/office/powerpoint/2010/main" val="223881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FC7AE7D7-2F9F-BE73-2B31-ADCCADC6DA88}"/>
              </a:ext>
            </a:extLst>
          </p:cNvPr>
          <p:cNvPicPr>
            <a:picLocks noGrp="1" noChangeAspect="1"/>
          </p:cNvPicPr>
          <p:nvPr>
            <p:ph sz="half" idx="2"/>
          </p:nvPr>
        </p:nvPicPr>
        <p:blipFill>
          <a:blip r:embed="rId2"/>
          <a:stretch>
            <a:fillRect/>
          </a:stretch>
        </p:blipFill>
        <p:spPr>
          <a:xfrm>
            <a:off x="6343385" y="697175"/>
            <a:ext cx="4615715" cy="5406163"/>
          </a:xfrm>
        </p:spPr>
      </p:pic>
      <p:pic>
        <p:nvPicPr>
          <p:cNvPr id="11" name="Content Placeholder 10">
            <a:extLst>
              <a:ext uri="{FF2B5EF4-FFF2-40B4-BE49-F238E27FC236}">
                <a16:creationId xmlns:a16="http://schemas.microsoft.com/office/drawing/2014/main" id="{CC96AD64-9CEE-E1D7-3FBE-991CA9690660}"/>
              </a:ext>
            </a:extLst>
          </p:cNvPr>
          <p:cNvPicPr>
            <a:picLocks noGrp="1" noChangeAspect="1"/>
          </p:cNvPicPr>
          <p:nvPr>
            <p:ph sz="half" idx="1"/>
          </p:nvPr>
        </p:nvPicPr>
        <p:blipFill>
          <a:blip r:embed="rId3"/>
          <a:stretch>
            <a:fillRect/>
          </a:stretch>
        </p:blipFill>
        <p:spPr>
          <a:xfrm>
            <a:off x="709405" y="697175"/>
            <a:ext cx="4476597" cy="5663018"/>
          </a:xfrm>
        </p:spPr>
      </p:pic>
    </p:spTree>
    <p:extLst>
      <p:ext uri="{BB962C8B-B14F-4D97-AF65-F5344CB8AC3E}">
        <p14:creationId xmlns:p14="http://schemas.microsoft.com/office/powerpoint/2010/main" val="3942976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35B1-8AF9-E817-DF21-E1CD6DB66678}"/>
              </a:ext>
            </a:extLst>
          </p:cNvPr>
          <p:cNvSpPr>
            <a:spLocks noGrp="1"/>
          </p:cNvSpPr>
          <p:nvPr>
            <p:ph type="title"/>
          </p:nvPr>
        </p:nvSpPr>
        <p:spPr/>
        <p:txBody>
          <a:bodyPr/>
          <a:lstStyle/>
          <a:p>
            <a:r>
              <a:rPr lang="en-IN" dirty="0"/>
              <a:t>Brand study, Competitor Analysis &amp; Buyer’s/Audience’s 
Persona</a:t>
            </a:r>
            <a:endParaRPr lang="en-US" dirty="0"/>
          </a:p>
        </p:txBody>
      </p:sp>
      <p:sp>
        <p:nvSpPr>
          <p:cNvPr id="3" name="Content Placeholder 2">
            <a:extLst>
              <a:ext uri="{FF2B5EF4-FFF2-40B4-BE49-F238E27FC236}">
                <a16:creationId xmlns:a16="http://schemas.microsoft.com/office/drawing/2014/main" id="{2B6A1483-C052-0760-C08F-F3D4022C713F}"/>
              </a:ext>
            </a:extLst>
          </p:cNvPr>
          <p:cNvSpPr>
            <a:spLocks noGrp="1"/>
          </p:cNvSpPr>
          <p:nvPr>
            <p:ph idx="1"/>
          </p:nvPr>
        </p:nvSpPr>
        <p:spPr>
          <a:xfrm>
            <a:off x="2341375" y="2719695"/>
            <a:ext cx="8825659" cy="3416300"/>
          </a:xfrm>
        </p:spPr>
        <p:txBody>
          <a:bodyPr>
            <a:normAutofit fontScale="85000" lnSpcReduction="20000"/>
          </a:bodyPr>
          <a:lstStyle/>
          <a:p>
            <a:r>
              <a:rPr lang="en-IN" b="1" dirty="0"/>
              <a:t>Competitor 1: Maybelline New York:</a:t>
            </a:r>
            <a:r>
              <a:rPr lang="en-IN" dirty="0"/>
              <a:t>
Unique Selling Points (USPs): 
Wide range of products catering to diverse skin tones and preferences.
Strong brand recognition and presence in the Indian market.
Affordable pricing compared to high-end competitors.
Innovative product launches and collaborations with influencers.
</a:t>
            </a:r>
            <a:r>
              <a:rPr lang="en-IN" b="1" dirty="0"/>
              <a:t>Online Communication:  </a:t>
            </a:r>
            <a:r>
              <a:rPr lang="en-IN" dirty="0"/>
              <a:t>
Active presence on social media platforms like Instagram and YouTube, showcasing product tutorials, reviews, and user-generated content.
Engaging with followers through interactive campaigns, contests, and polls.
Regular updates on new launches, promotions, and discounts.</a:t>
            </a:r>
            <a:endParaRPr lang="en-US" dirty="0"/>
          </a:p>
        </p:txBody>
      </p:sp>
    </p:spTree>
    <p:extLst>
      <p:ext uri="{BB962C8B-B14F-4D97-AF65-F5344CB8AC3E}">
        <p14:creationId xmlns:p14="http://schemas.microsoft.com/office/powerpoint/2010/main" val="1964999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8E9148-310E-1651-1DAF-F99FF4AE93F6}"/>
              </a:ext>
            </a:extLst>
          </p:cNvPr>
          <p:cNvSpPr>
            <a:spLocks noGrp="1"/>
          </p:cNvSpPr>
          <p:nvPr>
            <p:ph idx="1"/>
          </p:nvPr>
        </p:nvSpPr>
        <p:spPr>
          <a:xfrm>
            <a:off x="1154954" y="2311685"/>
            <a:ext cx="7529155" cy="3754960"/>
          </a:xfrm>
        </p:spPr>
        <p:txBody>
          <a:bodyPr/>
          <a:lstStyle/>
          <a:p>
            <a:r>
              <a:rPr lang="en-IN" b="1" dirty="0"/>
              <a:t>SWOT Analysis:</a:t>
            </a:r>
            <a:r>
              <a:rPr lang="en-IN" dirty="0"/>
              <a:t>
</a:t>
            </a:r>
            <a:r>
              <a:rPr lang="en-IN" b="1" dirty="0"/>
              <a:t>Strengths</a:t>
            </a:r>
            <a:r>
              <a:rPr lang="en-IN" dirty="0"/>
              <a:t>: Strong brand equity, diverse product range, effective online marketing.
</a:t>
            </a:r>
            <a:r>
              <a:rPr lang="en-IN" b="1" dirty="0"/>
              <a:t>Weaknesses</a:t>
            </a:r>
            <a:r>
              <a:rPr lang="en-IN" dirty="0"/>
              <a:t>: Competition from both high-end and budget-friendly brands, occasional criticism for product quality.
</a:t>
            </a:r>
            <a:r>
              <a:rPr lang="en-IN" b="1" dirty="0"/>
              <a:t>Opportunities</a:t>
            </a:r>
            <a:r>
              <a:rPr lang="en-IN" dirty="0"/>
              <a:t>: Expanding product lines to cater to specific customer needs, tapping into emerging trends like clean beauty and sustainability.
</a:t>
            </a:r>
            <a:r>
              <a:rPr lang="en-IN" b="1" dirty="0"/>
              <a:t>Threats</a:t>
            </a:r>
            <a:r>
              <a:rPr lang="en-IN" dirty="0"/>
              <a:t>: Intense competition from both domestic and international brands, shifting consumer preferences, economic downturns impacting consumer spending.</a:t>
            </a:r>
            <a:endParaRPr lang="en-US" dirty="0"/>
          </a:p>
        </p:txBody>
      </p:sp>
      <p:pic>
        <p:nvPicPr>
          <p:cNvPr id="2" name="Picture 1">
            <a:extLst>
              <a:ext uri="{FF2B5EF4-FFF2-40B4-BE49-F238E27FC236}">
                <a16:creationId xmlns:a16="http://schemas.microsoft.com/office/drawing/2014/main" id="{85535D3C-AA46-E6DC-9D27-8E9062F7E26C}"/>
              </a:ext>
            </a:extLst>
          </p:cNvPr>
          <p:cNvPicPr>
            <a:picLocks noChangeAspect="1"/>
          </p:cNvPicPr>
          <p:nvPr/>
        </p:nvPicPr>
        <p:blipFill>
          <a:blip r:embed="rId2"/>
          <a:stretch>
            <a:fillRect/>
          </a:stretch>
        </p:blipFill>
        <p:spPr>
          <a:xfrm>
            <a:off x="8299364" y="2560282"/>
            <a:ext cx="3714750" cy="2667000"/>
          </a:xfrm>
          <a:prstGeom prst="rect">
            <a:avLst/>
          </a:prstGeom>
        </p:spPr>
      </p:pic>
    </p:spTree>
    <p:extLst>
      <p:ext uri="{BB962C8B-B14F-4D97-AF65-F5344CB8AC3E}">
        <p14:creationId xmlns:p14="http://schemas.microsoft.com/office/powerpoint/2010/main" val="4005300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001D7D-FD32-9775-6B4E-AF661338F48E}"/>
              </a:ext>
            </a:extLst>
          </p:cNvPr>
          <p:cNvSpPr>
            <a:spLocks noGrp="1"/>
          </p:cNvSpPr>
          <p:nvPr>
            <p:ph idx="1"/>
          </p:nvPr>
        </p:nvSpPr>
        <p:spPr>
          <a:xfrm>
            <a:off x="1326191" y="2416017"/>
            <a:ext cx="8825659" cy="4176567"/>
          </a:xfrm>
        </p:spPr>
        <p:txBody>
          <a:bodyPr>
            <a:normAutofit fontScale="77500" lnSpcReduction="20000"/>
          </a:bodyPr>
          <a:lstStyle/>
          <a:p>
            <a:r>
              <a:rPr lang="en-IN" sz="2100" b="1" dirty="0"/>
              <a:t>Competitor 2: </a:t>
            </a:r>
            <a:r>
              <a:rPr lang="en-IN" sz="2100" b="1" dirty="0" err="1"/>
              <a:t>Lakme</a:t>
            </a:r>
            <a:r>
              <a:rPr lang="en-IN" sz="2100" b="1" dirty="0"/>
              <a:t>:</a:t>
            </a:r>
            <a:r>
              <a:rPr lang="en-IN" sz="2100" dirty="0"/>
              <a:t>
</a:t>
            </a:r>
            <a:r>
              <a:rPr lang="en-IN" sz="2100" b="1" dirty="0"/>
              <a:t>Unique Selling Points (USPs):</a:t>
            </a:r>
            <a:r>
              <a:rPr lang="en-IN" sz="2100" dirty="0"/>
              <a:t>
Strong association with Bollywood celebrities, enhancing brand image and appeal.
Focus on skincare products in addition to makeup, tapping into the growing demand for holistic beauty solutions.
Availability in a wide range of retail outlets across India, including both urban and rural areas.
</a:t>
            </a:r>
            <a:r>
              <a:rPr lang="en-IN" sz="2100" b="1" dirty="0"/>
              <a:t>Online Communication:</a:t>
            </a:r>
            <a:r>
              <a:rPr lang="en-IN" sz="2100" dirty="0"/>
              <a:t>
Collaborations with beauty influencers and makeup artists to create buzz around product launches and trends.
Regular updates on social media platforms with a mix of product promotions, behind-the-scenes content, and beauty tips.
Utilizing digital platforms for virtual try-on experiences and personalize</a:t>
            </a:r>
            <a:r>
              <a:rPr lang="en-IN" dirty="0"/>
              <a:t>d recommendations.</a:t>
            </a:r>
            <a:endParaRPr lang="en-US" dirty="0"/>
          </a:p>
        </p:txBody>
      </p:sp>
    </p:spTree>
    <p:extLst>
      <p:ext uri="{BB962C8B-B14F-4D97-AF65-F5344CB8AC3E}">
        <p14:creationId xmlns:p14="http://schemas.microsoft.com/office/powerpoint/2010/main" val="183734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46B4-BCD5-33ED-837A-9F02ADC1450E}"/>
              </a:ext>
            </a:extLst>
          </p:cNvPr>
          <p:cNvSpPr>
            <a:spLocks noGrp="1"/>
          </p:cNvSpPr>
          <p:nvPr>
            <p:ph type="title"/>
          </p:nvPr>
        </p:nvSpPr>
        <p:spPr>
          <a:xfrm>
            <a:off x="3711262" y="961436"/>
            <a:ext cx="8761413" cy="1142319"/>
          </a:xfrm>
        </p:spPr>
        <p:txBody>
          <a:bodyPr/>
          <a:lstStyle/>
          <a:p>
            <a:r>
              <a:rPr lang="en-IN" sz="6600" b="1" dirty="0"/>
              <a:t>Presented by</a:t>
            </a:r>
            <a:endParaRPr lang="en-US" sz="6600" b="1" dirty="0"/>
          </a:p>
        </p:txBody>
      </p:sp>
      <p:sp>
        <p:nvSpPr>
          <p:cNvPr id="4" name="Content Placeholder 3">
            <a:extLst>
              <a:ext uri="{FF2B5EF4-FFF2-40B4-BE49-F238E27FC236}">
                <a16:creationId xmlns:a16="http://schemas.microsoft.com/office/drawing/2014/main" id="{3E0DE0A7-2775-D365-6B42-00031730B548}"/>
              </a:ext>
            </a:extLst>
          </p:cNvPr>
          <p:cNvSpPr>
            <a:spLocks noGrp="1"/>
          </p:cNvSpPr>
          <p:nvPr>
            <p:ph sz="half" idx="2"/>
          </p:nvPr>
        </p:nvSpPr>
        <p:spPr>
          <a:xfrm>
            <a:off x="6846996" y="2299453"/>
            <a:ext cx="4497386" cy="4335940"/>
          </a:xfrm>
        </p:spPr>
        <p:txBody>
          <a:bodyPr>
            <a:noAutofit/>
          </a:bodyPr>
          <a:lstStyle/>
          <a:p>
            <a:pPr marL="0" indent="0">
              <a:buNone/>
            </a:pPr>
            <a:r>
              <a:rPr lang="en-IN" sz="2000" b="0" i="0" dirty="0">
                <a:solidFill>
                  <a:schemeClr val="tx1"/>
                </a:solidFill>
                <a:effectLst/>
                <a:latin typeface="verdana" panose="020B0604030504040204" pitchFamily="34" charset="0"/>
              </a:rPr>
              <a:t>
</a:t>
            </a:r>
            <a:r>
              <a:rPr lang="en-IN" sz="2000" b="1" i="0" dirty="0">
                <a:solidFill>
                  <a:schemeClr val="tx1"/>
                </a:solidFill>
                <a:effectLst/>
                <a:latin typeface="verdana" panose="020B0604030504040204" pitchFamily="34" charset="0"/>
              </a:rPr>
              <a:t>Team ID :</a:t>
            </a:r>
            <a:r>
              <a:rPr lang="en-IN" sz="2000" b="0" i="0" dirty="0">
                <a:solidFill>
                  <a:schemeClr val="tx1"/>
                </a:solidFill>
                <a:effectLst/>
                <a:latin typeface="verdana" panose="020B0604030504040204" pitchFamily="34" charset="0"/>
              </a:rPr>
              <a:t> </a:t>
            </a:r>
          </a:p>
          <a:p>
            <a:pPr marL="0" indent="0">
              <a:buNone/>
            </a:pPr>
            <a:r>
              <a:rPr lang="en-IN" sz="2000" b="0" i="0" dirty="0">
                <a:solidFill>
                  <a:schemeClr val="accent2">
                    <a:lumMod val="75000"/>
                  </a:schemeClr>
                </a:solidFill>
                <a:effectLst/>
                <a:latin typeface="verdana" panose="020B0604030504040204" pitchFamily="34" charset="0"/>
              </a:rPr>
              <a:t>LTVIP2024TMID10421</a:t>
            </a:r>
            <a:r>
              <a:rPr lang="en-IN" sz="2000" b="0" i="0" dirty="0">
                <a:solidFill>
                  <a:schemeClr val="tx1"/>
                </a:solidFill>
                <a:effectLst/>
                <a:latin typeface="verdana" panose="020B0604030504040204" pitchFamily="34" charset="0"/>
              </a:rPr>
              <a:t>
</a:t>
            </a:r>
            <a:r>
              <a:rPr lang="en-IN" sz="2000" b="1" i="0" dirty="0">
                <a:solidFill>
                  <a:schemeClr val="tx1"/>
                </a:solidFill>
                <a:effectLst/>
                <a:latin typeface="verdana" panose="020B0604030504040204" pitchFamily="34" charset="0"/>
              </a:rPr>
              <a:t>Team Leader :</a:t>
            </a:r>
            <a:r>
              <a:rPr lang="en-IN" sz="2000" b="0" i="0" dirty="0">
                <a:solidFill>
                  <a:schemeClr val="tx1"/>
                </a:solidFill>
                <a:effectLst/>
                <a:latin typeface="verdana" panose="020B0604030504040204" pitchFamily="34" charset="0"/>
              </a:rPr>
              <a:t> </a:t>
            </a:r>
          </a:p>
          <a:p>
            <a:pPr marL="0" indent="0">
              <a:buNone/>
            </a:pPr>
            <a:r>
              <a:rPr lang="en-IN" sz="2000" b="0" i="0" dirty="0">
                <a:solidFill>
                  <a:schemeClr val="accent3">
                    <a:lumMod val="75000"/>
                  </a:schemeClr>
                </a:solidFill>
                <a:effectLst/>
                <a:latin typeface="verdana" panose="020B0604030504040204" pitchFamily="34" charset="0"/>
              </a:rPr>
              <a:t>PANCHADI ANITHA</a:t>
            </a:r>
            <a:r>
              <a:rPr lang="en-IN" sz="2000" b="0" i="0" dirty="0">
                <a:solidFill>
                  <a:schemeClr val="tx1"/>
                </a:solidFill>
                <a:effectLst/>
                <a:latin typeface="verdana" panose="020B0604030504040204" pitchFamily="34" charset="0"/>
              </a:rPr>
              <a:t>
</a:t>
            </a:r>
            <a:r>
              <a:rPr lang="en-IN" sz="2000" b="1" i="0" dirty="0">
                <a:solidFill>
                  <a:schemeClr val="tx1"/>
                </a:solidFill>
                <a:effectLst/>
                <a:latin typeface="verdana" panose="020B0604030504040204" pitchFamily="34" charset="0"/>
              </a:rPr>
              <a:t>Team member :</a:t>
            </a:r>
          </a:p>
          <a:p>
            <a:pPr marL="0" indent="0">
              <a:buNone/>
            </a:pPr>
            <a:r>
              <a:rPr lang="en-IN" sz="2000" b="0" i="0" dirty="0">
                <a:solidFill>
                  <a:schemeClr val="accent6">
                    <a:lumMod val="75000"/>
                  </a:schemeClr>
                </a:solidFill>
                <a:effectLst/>
                <a:latin typeface="verdana" panose="020B0604030504040204" pitchFamily="34" charset="0"/>
              </a:rPr>
              <a:t>LOTTI PAVANI
PAIDI KALYANI
PEDALAPU RAJESWARI
PATIVADA RENUKA</a:t>
            </a:r>
          </a:p>
        </p:txBody>
      </p:sp>
      <p:pic>
        <p:nvPicPr>
          <p:cNvPr id="7" name="Content Placeholder 6">
            <a:extLst>
              <a:ext uri="{FF2B5EF4-FFF2-40B4-BE49-F238E27FC236}">
                <a16:creationId xmlns:a16="http://schemas.microsoft.com/office/drawing/2014/main" id="{C9B19584-CEC1-27E4-528C-61CF429C6FE2}"/>
              </a:ext>
            </a:extLst>
          </p:cNvPr>
          <p:cNvPicPr>
            <a:picLocks noGrp="1" noChangeAspect="1"/>
          </p:cNvPicPr>
          <p:nvPr>
            <p:ph sz="half" idx="1"/>
          </p:nvPr>
        </p:nvPicPr>
        <p:blipFill>
          <a:blip r:embed="rId2"/>
          <a:stretch>
            <a:fillRect/>
          </a:stretch>
        </p:blipFill>
        <p:spPr>
          <a:xfrm>
            <a:off x="1290373" y="2603500"/>
            <a:ext cx="4555066" cy="3573226"/>
          </a:xfrm>
        </p:spPr>
      </p:pic>
    </p:spTree>
    <p:extLst>
      <p:ext uri="{BB962C8B-B14F-4D97-AF65-F5344CB8AC3E}">
        <p14:creationId xmlns:p14="http://schemas.microsoft.com/office/powerpoint/2010/main" val="3587007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2C959-39F9-FB39-14BF-AFFA3663FA0E}"/>
              </a:ext>
            </a:extLst>
          </p:cNvPr>
          <p:cNvSpPr>
            <a:spLocks noGrp="1"/>
          </p:cNvSpPr>
          <p:nvPr>
            <p:ph idx="1"/>
          </p:nvPr>
        </p:nvSpPr>
        <p:spPr>
          <a:xfrm>
            <a:off x="311006" y="2475850"/>
            <a:ext cx="8067325" cy="3416300"/>
          </a:xfrm>
        </p:spPr>
        <p:txBody>
          <a:bodyPr/>
          <a:lstStyle/>
          <a:p>
            <a:r>
              <a:rPr lang="en-IN" b="1" dirty="0"/>
              <a:t>SWOT Analysis:</a:t>
            </a:r>
            <a:r>
              <a:rPr lang="en-IN" dirty="0"/>
              <a:t>
</a:t>
            </a:r>
            <a:r>
              <a:rPr lang="en-IN" b="1" dirty="0"/>
              <a:t>Strengths</a:t>
            </a:r>
            <a:r>
              <a:rPr lang="en-IN" dirty="0"/>
              <a:t>: Celebrity endorsements, wide distribution network, focus on skincare.
</a:t>
            </a:r>
            <a:r>
              <a:rPr lang="en-IN" b="1" dirty="0"/>
              <a:t>Weaknesses</a:t>
            </a:r>
            <a:r>
              <a:rPr lang="en-IN" dirty="0"/>
              <a:t>: Perception of being slightly more expensive than some competitors, occasional criticism for product formula changes.
</a:t>
            </a:r>
            <a:r>
              <a:rPr lang="en-IN" b="1" dirty="0"/>
              <a:t>Opportunities</a:t>
            </a:r>
            <a:r>
              <a:rPr lang="en-IN" dirty="0"/>
              <a:t>: Expanding into new product categories like clean beauty, leveraging digital platforms for e-commerce growth.
</a:t>
            </a:r>
            <a:r>
              <a:rPr lang="en-IN" b="1" dirty="0"/>
              <a:t>Threats</a:t>
            </a:r>
            <a:r>
              <a:rPr lang="en-IN" dirty="0"/>
              <a:t>: Competition from both domestic and international brands, changing consumer preferences towards natural and organic products.</a:t>
            </a:r>
            <a:endParaRPr lang="en-US" dirty="0"/>
          </a:p>
        </p:txBody>
      </p:sp>
      <p:pic>
        <p:nvPicPr>
          <p:cNvPr id="2" name="Picture 1">
            <a:extLst>
              <a:ext uri="{FF2B5EF4-FFF2-40B4-BE49-F238E27FC236}">
                <a16:creationId xmlns:a16="http://schemas.microsoft.com/office/drawing/2014/main" id="{2B638FC8-DCB0-FE70-1A30-9E5A76875866}"/>
              </a:ext>
            </a:extLst>
          </p:cNvPr>
          <p:cNvPicPr>
            <a:picLocks noChangeAspect="1"/>
          </p:cNvPicPr>
          <p:nvPr/>
        </p:nvPicPr>
        <p:blipFill>
          <a:blip r:embed="rId2"/>
          <a:stretch>
            <a:fillRect/>
          </a:stretch>
        </p:blipFill>
        <p:spPr>
          <a:xfrm>
            <a:off x="8708572" y="2579038"/>
            <a:ext cx="3057786" cy="3209925"/>
          </a:xfrm>
          <a:prstGeom prst="rect">
            <a:avLst/>
          </a:prstGeom>
        </p:spPr>
      </p:pic>
    </p:spTree>
    <p:extLst>
      <p:ext uri="{BB962C8B-B14F-4D97-AF65-F5344CB8AC3E}">
        <p14:creationId xmlns:p14="http://schemas.microsoft.com/office/powerpoint/2010/main" val="156915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84825-1487-8CC0-8C21-20164D5A3008}"/>
              </a:ext>
            </a:extLst>
          </p:cNvPr>
          <p:cNvSpPr>
            <a:spLocks noGrp="1"/>
          </p:cNvSpPr>
          <p:nvPr>
            <p:ph idx="1"/>
          </p:nvPr>
        </p:nvSpPr>
        <p:spPr/>
        <p:txBody>
          <a:bodyPr>
            <a:normAutofit fontScale="77500" lnSpcReduction="20000"/>
          </a:bodyPr>
          <a:lstStyle/>
          <a:p>
            <a:r>
              <a:rPr lang="en-IN" b="1" dirty="0"/>
              <a:t>Competitor 3:  </a:t>
            </a:r>
            <a:r>
              <a:rPr lang="en-IN" b="1" dirty="0" err="1"/>
              <a:t>Nykaa</a:t>
            </a:r>
            <a:r>
              <a:rPr lang="en-IN" b="1" dirty="0"/>
              <a:t>:</a:t>
            </a:r>
            <a:r>
              <a:rPr lang="en-IN" dirty="0"/>
              <a:t>
</a:t>
            </a:r>
            <a:r>
              <a:rPr lang="en-IN" b="1" dirty="0"/>
              <a:t>Unique Selling Points (USPs):</a:t>
            </a:r>
            <a:r>
              <a:rPr lang="en-IN" dirty="0"/>
              <a:t>
</a:t>
            </a:r>
            <a:r>
              <a:rPr lang="en-IN" dirty="0" err="1"/>
              <a:t>Nykaa</a:t>
            </a:r>
            <a:r>
              <a:rPr lang="en-IN" dirty="0"/>
              <a:t> offers a wide selection of beauty and wellness products from various brands, including their own private label.
Strong online presence with a user-friendly e-commerce platform, making it convenient for customers to discover and purchase products.
Exclusive collaborations and limited edition releases, creating a sense of exclusivity and urgency among customers.
</a:t>
            </a:r>
            <a:r>
              <a:rPr lang="en-IN" b="1" dirty="0"/>
              <a:t>Online Communication:</a:t>
            </a:r>
            <a:r>
              <a:rPr lang="en-IN" dirty="0"/>
              <a:t>
Active engagement on social media platforms with a focus on user-generated content, reviews, and tutorials.
Regular updates on new product launches, promotions, and sales events.
Utilization of influencer marketing to reach a wider audience and drive sales.</a:t>
            </a:r>
            <a:endParaRPr lang="en-US" dirty="0"/>
          </a:p>
        </p:txBody>
      </p:sp>
    </p:spTree>
    <p:extLst>
      <p:ext uri="{BB962C8B-B14F-4D97-AF65-F5344CB8AC3E}">
        <p14:creationId xmlns:p14="http://schemas.microsoft.com/office/powerpoint/2010/main" val="401814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27628-7D7B-3A75-6AAA-1AF482F80DEB}"/>
              </a:ext>
            </a:extLst>
          </p:cNvPr>
          <p:cNvSpPr>
            <a:spLocks noGrp="1"/>
          </p:cNvSpPr>
          <p:nvPr>
            <p:ph idx="1"/>
          </p:nvPr>
        </p:nvSpPr>
        <p:spPr>
          <a:xfrm>
            <a:off x="445547" y="2750273"/>
            <a:ext cx="8275255" cy="3416300"/>
          </a:xfrm>
        </p:spPr>
        <p:txBody>
          <a:bodyPr>
            <a:normAutofit fontScale="92500" lnSpcReduction="20000"/>
          </a:bodyPr>
          <a:lstStyle/>
          <a:p>
            <a:r>
              <a:rPr lang="en-IN" b="1" dirty="0"/>
              <a:t>SWOT Analysis:</a:t>
            </a:r>
            <a:r>
              <a:rPr lang="en-IN" dirty="0"/>
              <a:t>
</a:t>
            </a:r>
            <a:r>
              <a:rPr lang="en-IN" b="1" dirty="0"/>
              <a:t>Strengths</a:t>
            </a:r>
            <a:r>
              <a:rPr lang="en-IN" dirty="0"/>
              <a:t>: Diverse product range, strong online platform, exclusive collaborations.
</a:t>
            </a:r>
            <a:r>
              <a:rPr lang="en-IN" b="1" dirty="0"/>
              <a:t>Weaknesses</a:t>
            </a:r>
            <a:r>
              <a:rPr lang="en-IN" dirty="0"/>
              <a:t>: Relatively new in comparison to traditional cosmetic brands, dependency on e-commerce.
</a:t>
            </a:r>
            <a:r>
              <a:rPr lang="en-IN" b="1" dirty="0"/>
              <a:t>Opportunities</a:t>
            </a:r>
            <a:r>
              <a:rPr lang="en-IN" dirty="0"/>
              <a:t>: Expanding product categories beyond cosmetics, enhancing offline presence through brick-and-mortar stores.
</a:t>
            </a:r>
            <a:r>
              <a:rPr lang="en-IN" b="1" dirty="0"/>
              <a:t>Threats</a:t>
            </a:r>
            <a:r>
              <a:rPr lang="en-IN" dirty="0"/>
              <a:t>: Competition from established brands, potential backlash from customers over product quality or delivery issues.
These analyses provide insight into the competitive landscape of the cosmetics industry in India and highlight each competitor’s strengths, weaknesses, opportunities, and threats.</a:t>
            </a:r>
            <a:endParaRPr lang="en-US" dirty="0"/>
          </a:p>
        </p:txBody>
      </p:sp>
      <p:pic>
        <p:nvPicPr>
          <p:cNvPr id="4" name="Picture 3">
            <a:extLst>
              <a:ext uri="{FF2B5EF4-FFF2-40B4-BE49-F238E27FC236}">
                <a16:creationId xmlns:a16="http://schemas.microsoft.com/office/drawing/2014/main" id="{8FF3F1C4-E0E8-A1E3-7357-36155C8CC439}"/>
              </a:ext>
            </a:extLst>
          </p:cNvPr>
          <p:cNvPicPr>
            <a:picLocks noChangeAspect="1"/>
          </p:cNvPicPr>
          <p:nvPr/>
        </p:nvPicPr>
        <p:blipFill>
          <a:blip r:embed="rId2"/>
          <a:stretch>
            <a:fillRect/>
          </a:stretch>
        </p:blipFill>
        <p:spPr>
          <a:xfrm>
            <a:off x="9003747" y="2273810"/>
            <a:ext cx="2835995" cy="4064000"/>
          </a:xfrm>
          <a:prstGeom prst="rect">
            <a:avLst/>
          </a:prstGeom>
        </p:spPr>
      </p:pic>
    </p:spTree>
    <p:extLst>
      <p:ext uri="{BB962C8B-B14F-4D97-AF65-F5344CB8AC3E}">
        <p14:creationId xmlns:p14="http://schemas.microsoft.com/office/powerpoint/2010/main" val="267811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388E-FE15-959C-95F8-BBA8A23CFE67}"/>
              </a:ext>
            </a:extLst>
          </p:cNvPr>
          <p:cNvSpPr>
            <a:spLocks noGrp="1"/>
          </p:cNvSpPr>
          <p:nvPr>
            <p:ph type="title"/>
          </p:nvPr>
        </p:nvSpPr>
        <p:spPr>
          <a:xfrm>
            <a:off x="4574445" y="1039647"/>
            <a:ext cx="3889503" cy="917335"/>
          </a:xfrm>
        </p:spPr>
        <p:txBody>
          <a:bodyPr/>
          <a:lstStyle/>
          <a:p>
            <a:r>
              <a:rPr lang="en-IN" sz="6000" dirty="0"/>
              <a:t>Part:-2</a:t>
            </a:r>
            <a:endParaRPr lang="en-US" sz="6000" dirty="0"/>
          </a:p>
        </p:txBody>
      </p:sp>
      <p:sp>
        <p:nvSpPr>
          <p:cNvPr id="3" name="Content Placeholder 2">
            <a:extLst>
              <a:ext uri="{FF2B5EF4-FFF2-40B4-BE49-F238E27FC236}">
                <a16:creationId xmlns:a16="http://schemas.microsoft.com/office/drawing/2014/main" id="{58CBA844-726A-CED9-D858-7FDF2BEE4C7E}"/>
              </a:ext>
            </a:extLst>
          </p:cNvPr>
          <p:cNvSpPr>
            <a:spLocks noGrp="1"/>
          </p:cNvSpPr>
          <p:nvPr>
            <p:ph idx="1"/>
          </p:nvPr>
        </p:nvSpPr>
        <p:spPr>
          <a:xfrm>
            <a:off x="2583380" y="2982665"/>
            <a:ext cx="8825659" cy="3416300"/>
          </a:xfrm>
        </p:spPr>
        <p:txBody>
          <a:bodyPr>
            <a:normAutofit/>
          </a:bodyPr>
          <a:lstStyle/>
          <a:p>
            <a:r>
              <a:rPr lang="en-US" sz="6000">
                <a:solidFill>
                  <a:schemeClr val="accent5">
                    <a:lumMod val="75000"/>
                  </a:schemeClr>
                </a:solidFill>
              </a:rPr>
              <a:t>SEO &amp; Keyword Research</a:t>
            </a:r>
          </a:p>
        </p:txBody>
      </p:sp>
    </p:spTree>
    <p:extLst>
      <p:ext uri="{BB962C8B-B14F-4D97-AF65-F5344CB8AC3E}">
        <p14:creationId xmlns:p14="http://schemas.microsoft.com/office/powerpoint/2010/main" val="1042110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9DEB-C884-0485-0246-13144FC8A187}"/>
              </a:ext>
            </a:extLst>
          </p:cNvPr>
          <p:cNvSpPr>
            <a:spLocks noGrp="1"/>
          </p:cNvSpPr>
          <p:nvPr>
            <p:ph type="title"/>
          </p:nvPr>
        </p:nvSpPr>
        <p:spPr>
          <a:xfrm>
            <a:off x="3241252" y="1174188"/>
            <a:ext cx="6971749" cy="623789"/>
          </a:xfrm>
        </p:spPr>
        <p:txBody>
          <a:bodyPr/>
          <a:lstStyle/>
          <a:p>
            <a:r>
              <a:rPr lang="en-IN" dirty="0"/>
              <a:t>SEO KEYWORD RESEARCH </a:t>
            </a:r>
            <a:endParaRPr lang="en-US" dirty="0"/>
          </a:p>
        </p:txBody>
      </p:sp>
      <p:sp>
        <p:nvSpPr>
          <p:cNvPr id="3" name="Content Placeholder 2">
            <a:extLst>
              <a:ext uri="{FF2B5EF4-FFF2-40B4-BE49-F238E27FC236}">
                <a16:creationId xmlns:a16="http://schemas.microsoft.com/office/drawing/2014/main" id="{D050DAE9-F31B-F1D1-C9C7-E2181F8F7192}"/>
              </a:ext>
            </a:extLst>
          </p:cNvPr>
          <p:cNvSpPr>
            <a:spLocks noGrp="1"/>
          </p:cNvSpPr>
          <p:nvPr>
            <p:ph idx="1"/>
          </p:nvPr>
        </p:nvSpPr>
        <p:spPr>
          <a:xfrm>
            <a:off x="2610125" y="2703081"/>
            <a:ext cx="6971749" cy="3534799"/>
          </a:xfrm>
        </p:spPr>
        <p:txBody>
          <a:bodyPr>
            <a:normAutofit fontScale="85000" lnSpcReduction="20000"/>
          </a:bodyPr>
          <a:lstStyle/>
          <a:p>
            <a:pPr marL="0" indent="0">
              <a:buNone/>
            </a:pPr>
            <a:r>
              <a:rPr lang="en-IN" b="1" dirty="0"/>
              <a:t>Backlink Profile: </a:t>
            </a:r>
            <a:r>
              <a:rPr lang="en-IN" dirty="0" err="1"/>
              <a:t>Analyze</a:t>
            </a:r>
            <a:r>
              <a:rPr lang="en-IN" dirty="0"/>
              <a:t> the backlink profile for quality and relevance, identifying opportunities for link building and removing any toxic or </a:t>
            </a:r>
            <a:r>
              <a:rPr lang="en-IN" dirty="0" err="1"/>
              <a:t>spammy</a:t>
            </a:r>
            <a:r>
              <a:rPr lang="en-IN" dirty="0"/>
              <a:t> links.
</a:t>
            </a:r>
            <a:r>
              <a:rPr lang="en-IN" b="1" dirty="0"/>
              <a:t>Competitor Analysis:</a:t>
            </a:r>
            <a:r>
              <a:rPr lang="en-IN" dirty="0"/>
              <a:t> Study the SEO strategies of competitors in the cosmetics industry to identify strengths, weaknesses, and opportunities for improvement.
</a:t>
            </a:r>
            <a:r>
              <a:rPr lang="en-IN" b="1" dirty="0"/>
              <a:t>User Experience (UX): </a:t>
            </a:r>
            <a:r>
              <a:rPr lang="en-IN" dirty="0"/>
              <a:t>Review the website’s usability, navigation, and overall user experience, ensuring it’s easy for visitors to find what they’re looking for and complete conversions.
</a:t>
            </a:r>
            <a:r>
              <a:rPr lang="en-IN" b="1" dirty="0" err="1"/>
              <a:t>Acal</a:t>
            </a:r>
            <a:r>
              <a:rPr lang="en-IN" b="1" dirty="0"/>
              <a:t> SEO</a:t>
            </a:r>
            <a:r>
              <a:rPr lang="en-IN" dirty="0"/>
              <a:t>: If Wow Cosmetics has physical stores, ensure their local SEO is optimized </a:t>
            </a:r>
            <a:r>
              <a:rPr lang="en-IN" dirty="0" err="1"/>
              <a:t>withaccurate</a:t>
            </a:r>
            <a:r>
              <a:rPr lang="en-IN" dirty="0"/>
              <a:t> NAP (Name, Address, Phone) information and local business citations.
</a:t>
            </a:r>
            <a:r>
              <a:rPr lang="en-IN" b="1" dirty="0"/>
              <a:t>Social Media Integration: </a:t>
            </a:r>
            <a:r>
              <a:rPr lang="en-IN" dirty="0"/>
              <a:t>Evaluate how well Wow Cosmetics is utilizing social media platforms for SEO, including sharing content, engaging with customers, and building brand authority.</a:t>
            </a:r>
            <a:endParaRPr lang="en-US" dirty="0"/>
          </a:p>
        </p:txBody>
      </p:sp>
    </p:spTree>
    <p:extLst>
      <p:ext uri="{BB962C8B-B14F-4D97-AF65-F5344CB8AC3E}">
        <p14:creationId xmlns:p14="http://schemas.microsoft.com/office/powerpoint/2010/main" val="322111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33AF-2845-7BB4-C637-3C8836AD6F70}"/>
              </a:ext>
            </a:extLst>
          </p:cNvPr>
          <p:cNvSpPr>
            <a:spLocks noGrp="1"/>
          </p:cNvSpPr>
          <p:nvPr>
            <p:ph type="title"/>
          </p:nvPr>
        </p:nvSpPr>
        <p:spPr/>
        <p:txBody>
          <a:bodyPr/>
          <a:lstStyle/>
          <a:p>
            <a:r>
              <a:rPr lang="en-IN" dirty="0"/>
              <a:t>SEO audit of wow cosmetics</a:t>
            </a:r>
            <a:endParaRPr lang="en-US" dirty="0"/>
          </a:p>
        </p:txBody>
      </p:sp>
      <p:sp>
        <p:nvSpPr>
          <p:cNvPr id="3" name="Content Placeholder 2">
            <a:extLst>
              <a:ext uri="{FF2B5EF4-FFF2-40B4-BE49-F238E27FC236}">
                <a16:creationId xmlns:a16="http://schemas.microsoft.com/office/drawing/2014/main" id="{0EFACFAD-48FF-C64F-A5F9-EB61C0EBEA38}"/>
              </a:ext>
            </a:extLst>
          </p:cNvPr>
          <p:cNvSpPr>
            <a:spLocks noGrp="1"/>
          </p:cNvSpPr>
          <p:nvPr>
            <p:ph sz="half" idx="2"/>
          </p:nvPr>
        </p:nvSpPr>
        <p:spPr/>
        <p:txBody>
          <a:bodyPr>
            <a:normAutofit fontScale="85000" lnSpcReduction="20000"/>
          </a:bodyPr>
          <a:lstStyle/>
          <a:p>
            <a:r>
              <a:rPr lang="en-IN" dirty="0"/>
              <a:t>Keyword Optimization: Conduct thorough keyword research to identify relevant search terms related to skincare, focusing on both product-specific and informational keywords. Optimize website content, including product descriptions, blog posts, and meta tags, to incorporate these keywords naturally and improve search engine visibility.
Technical SEO: Ensure proper website structure, including fast loading times, mobile responsiveness, and optimized URL structures. Address any </a:t>
            </a:r>
            <a:r>
              <a:rPr lang="en-IN" dirty="0" err="1"/>
              <a:t>crawlability</a:t>
            </a:r>
            <a:r>
              <a:rPr lang="en-IN" dirty="0"/>
              <a:t> issues by submitting an updated XML sitemap to search engines, and fix any broken links or redirect errors. Additionally, optimize images for faster loading and better user experience.</a:t>
            </a:r>
            <a:endParaRPr lang="en-US" dirty="0"/>
          </a:p>
        </p:txBody>
      </p:sp>
      <p:pic>
        <p:nvPicPr>
          <p:cNvPr id="7" name="Content Placeholder 6">
            <a:extLst>
              <a:ext uri="{FF2B5EF4-FFF2-40B4-BE49-F238E27FC236}">
                <a16:creationId xmlns:a16="http://schemas.microsoft.com/office/drawing/2014/main" id="{1BEB0002-9C24-F53A-9CAD-CC2CAF9EACF5}"/>
              </a:ext>
            </a:extLst>
          </p:cNvPr>
          <p:cNvPicPr>
            <a:picLocks noGrp="1" noChangeAspect="1"/>
          </p:cNvPicPr>
          <p:nvPr>
            <p:ph sz="half" idx="1"/>
          </p:nvPr>
        </p:nvPicPr>
        <p:blipFill>
          <a:blip r:embed="rId2"/>
          <a:stretch>
            <a:fillRect/>
          </a:stretch>
        </p:blipFill>
        <p:spPr>
          <a:xfrm>
            <a:off x="770562" y="2603500"/>
            <a:ext cx="4529552" cy="3940160"/>
          </a:xfrm>
        </p:spPr>
      </p:pic>
    </p:spTree>
    <p:extLst>
      <p:ext uri="{BB962C8B-B14F-4D97-AF65-F5344CB8AC3E}">
        <p14:creationId xmlns:p14="http://schemas.microsoft.com/office/powerpoint/2010/main" val="1117202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B537-6E6B-3CDB-E9BC-0FD8A539E739}"/>
              </a:ext>
            </a:extLst>
          </p:cNvPr>
          <p:cNvSpPr>
            <a:spLocks noGrp="1"/>
          </p:cNvSpPr>
          <p:nvPr>
            <p:ph type="title"/>
          </p:nvPr>
        </p:nvSpPr>
        <p:spPr/>
        <p:txBody>
          <a:bodyPr/>
          <a:lstStyle/>
          <a:p>
            <a:r>
              <a:rPr lang="en-IN" dirty="0"/>
              <a:t>SEO audit</a:t>
            </a:r>
            <a:endParaRPr lang="en-US" dirty="0"/>
          </a:p>
        </p:txBody>
      </p:sp>
      <p:pic>
        <p:nvPicPr>
          <p:cNvPr id="6" name="Content Placeholder 5">
            <a:extLst>
              <a:ext uri="{FF2B5EF4-FFF2-40B4-BE49-F238E27FC236}">
                <a16:creationId xmlns:a16="http://schemas.microsoft.com/office/drawing/2014/main" id="{DFBA588A-3DF0-2DC9-D71C-2065CEAD20F9}"/>
              </a:ext>
            </a:extLst>
          </p:cNvPr>
          <p:cNvPicPr>
            <a:picLocks noGrp="1" noChangeAspect="1"/>
          </p:cNvPicPr>
          <p:nvPr>
            <p:ph sz="half" idx="1"/>
          </p:nvPr>
        </p:nvPicPr>
        <p:blipFill>
          <a:blip r:embed="rId2"/>
          <a:stretch>
            <a:fillRect/>
          </a:stretch>
        </p:blipFill>
        <p:spPr>
          <a:xfrm>
            <a:off x="4653471" y="1064109"/>
            <a:ext cx="5461682" cy="5406164"/>
          </a:xfrm>
        </p:spPr>
      </p:pic>
    </p:spTree>
    <p:extLst>
      <p:ext uri="{BB962C8B-B14F-4D97-AF65-F5344CB8AC3E}">
        <p14:creationId xmlns:p14="http://schemas.microsoft.com/office/powerpoint/2010/main" val="1271912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73ED-2478-851A-C06A-6DF2B8CB47E6}"/>
              </a:ext>
            </a:extLst>
          </p:cNvPr>
          <p:cNvSpPr>
            <a:spLocks noGrp="1"/>
          </p:cNvSpPr>
          <p:nvPr>
            <p:ph type="title"/>
          </p:nvPr>
        </p:nvSpPr>
        <p:spPr/>
        <p:txBody>
          <a:bodyPr/>
          <a:lstStyle/>
          <a:p>
            <a:r>
              <a:rPr lang="en-IN" dirty="0"/>
              <a:t>Keyword research of wow cosmetics</a:t>
            </a:r>
            <a:endParaRPr lang="en-US" dirty="0"/>
          </a:p>
        </p:txBody>
      </p:sp>
      <p:pic>
        <p:nvPicPr>
          <p:cNvPr id="6" name="Content Placeholder 5">
            <a:extLst>
              <a:ext uri="{FF2B5EF4-FFF2-40B4-BE49-F238E27FC236}">
                <a16:creationId xmlns:a16="http://schemas.microsoft.com/office/drawing/2014/main" id="{743DAD94-9412-C263-1C76-18A3F0274535}"/>
              </a:ext>
            </a:extLst>
          </p:cNvPr>
          <p:cNvPicPr>
            <a:picLocks noGrp="1" noChangeAspect="1"/>
          </p:cNvPicPr>
          <p:nvPr>
            <p:ph idx="1"/>
          </p:nvPr>
        </p:nvPicPr>
        <p:blipFill>
          <a:blip r:embed="rId2"/>
          <a:stretch>
            <a:fillRect/>
          </a:stretch>
        </p:blipFill>
        <p:spPr>
          <a:xfrm>
            <a:off x="3526858" y="2213256"/>
            <a:ext cx="6147973" cy="4183630"/>
          </a:xfrm>
        </p:spPr>
      </p:pic>
    </p:spTree>
    <p:extLst>
      <p:ext uri="{BB962C8B-B14F-4D97-AF65-F5344CB8AC3E}">
        <p14:creationId xmlns:p14="http://schemas.microsoft.com/office/powerpoint/2010/main" val="1371017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AFDE-572A-BC20-9A4A-2C6D3AD37D3C}"/>
              </a:ext>
            </a:extLst>
          </p:cNvPr>
          <p:cNvSpPr>
            <a:spLocks noGrp="1"/>
          </p:cNvSpPr>
          <p:nvPr>
            <p:ph type="title"/>
          </p:nvPr>
        </p:nvSpPr>
        <p:spPr>
          <a:xfrm>
            <a:off x="2742709" y="523893"/>
            <a:ext cx="7066665" cy="1628787"/>
          </a:xfrm>
        </p:spPr>
        <p:txBody>
          <a:bodyPr/>
          <a:lstStyle/>
          <a:p>
            <a:r>
              <a:rPr lang="en-IN" dirty="0"/>
              <a:t>On page optimization of wow cosmetics</a:t>
            </a:r>
            <a:endParaRPr lang="en-US" dirty="0"/>
          </a:p>
        </p:txBody>
      </p:sp>
      <p:sp>
        <p:nvSpPr>
          <p:cNvPr id="3" name="Content Placeholder 2">
            <a:extLst>
              <a:ext uri="{FF2B5EF4-FFF2-40B4-BE49-F238E27FC236}">
                <a16:creationId xmlns:a16="http://schemas.microsoft.com/office/drawing/2014/main" id="{B75F8439-9C89-429B-3906-FFFA2F1E613F}"/>
              </a:ext>
            </a:extLst>
          </p:cNvPr>
          <p:cNvSpPr>
            <a:spLocks noGrp="1"/>
          </p:cNvSpPr>
          <p:nvPr>
            <p:ph idx="1"/>
          </p:nvPr>
        </p:nvSpPr>
        <p:spPr>
          <a:xfrm>
            <a:off x="1863211" y="2421765"/>
            <a:ext cx="8825659" cy="4254813"/>
          </a:xfrm>
        </p:spPr>
        <p:txBody>
          <a:bodyPr>
            <a:normAutofit/>
          </a:bodyPr>
          <a:lstStyle/>
          <a:p>
            <a:r>
              <a:rPr lang="en-IN" b="1" i="0" dirty="0">
                <a:solidFill>
                  <a:schemeClr val="tx1"/>
                </a:solidFill>
                <a:effectLst/>
                <a:latin typeface="Söhne"/>
              </a:rPr>
              <a:t>Understanding Your Skin Type</a:t>
            </a:r>
            <a:r>
              <a:rPr lang="en-IN" b="0" i="0" dirty="0">
                <a:solidFill>
                  <a:schemeClr val="tx1"/>
                </a:solidFill>
                <a:effectLst/>
                <a:latin typeface="Söhne"/>
              </a:rPr>
              <a:t>: Identify your skin type (normal, oily, dry, combination, sensitive) to choose products that cater to your specific needs.</a:t>
            </a:r>
          </a:p>
          <a:p>
            <a:r>
              <a:rPr lang="en-IN" b="1" i="0" dirty="0">
                <a:solidFill>
                  <a:schemeClr val="tx1"/>
                </a:solidFill>
                <a:effectLst/>
                <a:latin typeface="Söhne"/>
              </a:rPr>
              <a:t>Consistent Routine</a:t>
            </a:r>
            <a:r>
              <a:rPr lang="en-IN" b="0" i="0" dirty="0">
                <a:solidFill>
                  <a:schemeClr val="tx1"/>
                </a:solidFill>
                <a:effectLst/>
                <a:latin typeface="Söhne"/>
              </a:rPr>
              <a:t>: Establish a daily skincare routine using WOW products tailored to your skin type. Consistency is key for seeing optimal results.</a:t>
            </a:r>
          </a:p>
          <a:p>
            <a:r>
              <a:rPr lang="en-IN" b="1" i="0" dirty="0">
                <a:solidFill>
                  <a:schemeClr val="tx1"/>
                </a:solidFill>
                <a:effectLst/>
                <a:latin typeface="Söhne"/>
              </a:rPr>
              <a:t>Patch Testing</a:t>
            </a:r>
            <a:r>
              <a:rPr lang="en-IN" b="0" i="0" dirty="0">
                <a:solidFill>
                  <a:schemeClr val="tx1"/>
                </a:solidFill>
                <a:effectLst/>
                <a:latin typeface="Söhne"/>
              </a:rPr>
              <a:t>: Before applying any new product all over your face, perform a patch test on a small area of skin to check for any adverse reactions or allergies.</a:t>
            </a:r>
          </a:p>
          <a:p>
            <a:r>
              <a:rPr lang="en-IN" b="1" i="0" dirty="0">
                <a:solidFill>
                  <a:schemeClr val="tx1"/>
                </a:solidFill>
                <a:effectLst/>
                <a:latin typeface="Söhne"/>
              </a:rPr>
              <a:t>Follow Instructions</a:t>
            </a:r>
            <a:r>
              <a:rPr lang="en-IN" b="0" i="0" dirty="0">
                <a:solidFill>
                  <a:schemeClr val="tx1"/>
                </a:solidFill>
                <a:effectLst/>
                <a:latin typeface="Söhne"/>
              </a:rPr>
              <a:t>: Read and follow the instructions provided with each product carefully to ensure correct application and usage frequency.</a:t>
            </a:r>
          </a:p>
          <a:p>
            <a:r>
              <a:rPr lang="en-IN" b="1" i="0" dirty="0">
                <a:solidFill>
                  <a:schemeClr val="tx1"/>
                </a:solidFill>
                <a:effectLst/>
                <a:latin typeface="Söhne"/>
              </a:rPr>
              <a:t>Complementary Products</a:t>
            </a:r>
            <a:r>
              <a:rPr lang="en-IN" b="0" i="0" dirty="0">
                <a:solidFill>
                  <a:schemeClr val="tx1"/>
                </a:solidFill>
                <a:effectLst/>
                <a:latin typeface="Söhne"/>
              </a:rPr>
              <a:t>: Consider using WOW Skin Science products that complement each other for a synergistic effect. For example, pairing a cleanser with a toner and moisturizer from the same line can enhance results.</a:t>
            </a:r>
          </a:p>
        </p:txBody>
      </p:sp>
    </p:spTree>
    <p:extLst>
      <p:ext uri="{BB962C8B-B14F-4D97-AF65-F5344CB8AC3E}">
        <p14:creationId xmlns:p14="http://schemas.microsoft.com/office/powerpoint/2010/main" val="3514725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2D05-BAC5-FE91-9B25-2E7BA56F3D47}"/>
              </a:ext>
            </a:extLst>
          </p:cNvPr>
          <p:cNvSpPr>
            <a:spLocks noGrp="1"/>
          </p:cNvSpPr>
          <p:nvPr>
            <p:ph type="title"/>
          </p:nvPr>
        </p:nvSpPr>
        <p:spPr/>
        <p:txBody>
          <a:bodyPr/>
          <a:lstStyle/>
          <a:p>
            <a:r>
              <a:rPr lang="en-IN" dirty="0"/>
              <a:t>On-page </a:t>
            </a:r>
            <a:r>
              <a:rPr lang="en-IN" dirty="0" err="1"/>
              <a:t>Seo</a:t>
            </a:r>
            <a:r>
              <a:rPr lang="en-IN" dirty="0"/>
              <a:t> results</a:t>
            </a:r>
            <a:endParaRPr lang="en-US" dirty="0"/>
          </a:p>
        </p:txBody>
      </p:sp>
      <p:pic>
        <p:nvPicPr>
          <p:cNvPr id="4" name="Content Placeholder 3">
            <a:extLst>
              <a:ext uri="{FF2B5EF4-FFF2-40B4-BE49-F238E27FC236}">
                <a16:creationId xmlns:a16="http://schemas.microsoft.com/office/drawing/2014/main" id="{28C2C74A-CE01-CFC0-8B66-C79EBA56EE0E}"/>
              </a:ext>
            </a:extLst>
          </p:cNvPr>
          <p:cNvPicPr>
            <a:picLocks noGrp="1" noChangeAspect="1"/>
          </p:cNvPicPr>
          <p:nvPr>
            <p:ph idx="1"/>
          </p:nvPr>
        </p:nvPicPr>
        <p:blipFill>
          <a:blip r:embed="rId2"/>
          <a:stretch>
            <a:fillRect/>
          </a:stretch>
        </p:blipFill>
        <p:spPr>
          <a:xfrm>
            <a:off x="4262563" y="2603500"/>
            <a:ext cx="4116769" cy="4254500"/>
          </a:xfrm>
        </p:spPr>
      </p:pic>
    </p:spTree>
    <p:extLst>
      <p:ext uri="{BB962C8B-B14F-4D97-AF65-F5344CB8AC3E}">
        <p14:creationId xmlns:p14="http://schemas.microsoft.com/office/powerpoint/2010/main" val="258926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82A26-D5C0-B799-DAB5-F3E787321E2B}"/>
              </a:ext>
            </a:extLst>
          </p:cNvPr>
          <p:cNvSpPr>
            <a:spLocks noGrp="1"/>
          </p:cNvSpPr>
          <p:nvPr>
            <p:ph type="title"/>
          </p:nvPr>
        </p:nvSpPr>
        <p:spPr/>
        <p:txBody>
          <a:bodyPr/>
          <a:lstStyle/>
          <a:p>
            <a:r>
              <a:rPr lang="en-IN" dirty="0"/>
              <a:t>Logo of wow cosmetics</a:t>
            </a:r>
            <a:endParaRPr lang="en-US" dirty="0"/>
          </a:p>
        </p:txBody>
      </p:sp>
      <p:pic>
        <p:nvPicPr>
          <p:cNvPr id="5" name="Content Placeholder 4">
            <a:extLst>
              <a:ext uri="{FF2B5EF4-FFF2-40B4-BE49-F238E27FC236}">
                <a16:creationId xmlns:a16="http://schemas.microsoft.com/office/drawing/2014/main" id="{6CA3BC76-E412-3642-B6BB-1A475570D7BE}"/>
              </a:ext>
            </a:extLst>
          </p:cNvPr>
          <p:cNvPicPr>
            <a:picLocks noGrp="1" noChangeAspect="1"/>
          </p:cNvPicPr>
          <p:nvPr>
            <p:ph idx="1"/>
          </p:nvPr>
        </p:nvPicPr>
        <p:blipFill>
          <a:blip r:embed="rId2"/>
          <a:stretch>
            <a:fillRect/>
          </a:stretch>
        </p:blipFill>
        <p:spPr>
          <a:xfrm>
            <a:off x="2274990" y="2385072"/>
            <a:ext cx="7925779" cy="3964043"/>
          </a:xfrm>
        </p:spPr>
      </p:pic>
    </p:spTree>
    <p:extLst>
      <p:ext uri="{BB962C8B-B14F-4D97-AF65-F5344CB8AC3E}">
        <p14:creationId xmlns:p14="http://schemas.microsoft.com/office/powerpoint/2010/main" val="2498567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356572-A232-77D4-8132-68BA1C06E6FA}"/>
              </a:ext>
            </a:extLst>
          </p:cNvPr>
          <p:cNvPicPr>
            <a:picLocks noGrp="1" noChangeAspect="1"/>
          </p:cNvPicPr>
          <p:nvPr>
            <p:ph sz="half" idx="1"/>
          </p:nvPr>
        </p:nvPicPr>
        <p:blipFill>
          <a:blip r:embed="rId2"/>
          <a:stretch>
            <a:fillRect/>
          </a:stretch>
        </p:blipFill>
        <p:spPr>
          <a:xfrm>
            <a:off x="819487" y="1394351"/>
            <a:ext cx="4366516" cy="5173772"/>
          </a:xfrm>
        </p:spPr>
      </p:pic>
      <p:pic>
        <p:nvPicPr>
          <p:cNvPr id="6" name="Content Placeholder 5">
            <a:extLst>
              <a:ext uri="{FF2B5EF4-FFF2-40B4-BE49-F238E27FC236}">
                <a16:creationId xmlns:a16="http://schemas.microsoft.com/office/drawing/2014/main" id="{BA491F67-699C-6EB6-82EE-B2909B359C66}"/>
              </a:ext>
            </a:extLst>
          </p:cNvPr>
          <p:cNvPicPr>
            <a:picLocks noGrp="1" noChangeAspect="1"/>
          </p:cNvPicPr>
          <p:nvPr>
            <p:ph sz="half" idx="2"/>
          </p:nvPr>
        </p:nvPicPr>
        <p:blipFill>
          <a:blip r:embed="rId3"/>
          <a:stretch>
            <a:fillRect/>
          </a:stretch>
        </p:blipFill>
        <p:spPr>
          <a:xfrm>
            <a:off x="6001898" y="1394351"/>
            <a:ext cx="5006128" cy="4867992"/>
          </a:xfrm>
        </p:spPr>
      </p:pic>
    </p:spTree>
    <p:extLst>
      <p:ext uri="{BB962C8B-B14F-4D97-AF65-F5344CB8AC3E}">
        <p14:creationId xmlns:p14="http://schemas.microsoft.com/office/powerpoint/2010/main" val="2176536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85FE97-05C7-8B9F-77CE-E27A8A305ADE}"/>
              </a:ext>
            </a:extLst>
          </p:cNvPr>
          <p:cNvPicPr>
            <a:picLocks noGrp="1" noChangeAspect="1"/>
          </p:cNvPicPr>
          <p:nvPr>
            <p:ph sz="half" idx="1"/>
          </p:nvPr>
        </p:nvPicPr>
        <p:blipFill>
          <a:blip r:embed="rId2"/>
          <a:stretch>
            <a:fillRect/>
          </a:stretch>
        </p:blipFill>
        <p:spPr>
          <a:xfrm>
            <a:off x="1155700" y="1912254"/>
            <a:ext cx="4824413" cy="4215547"/>
          </a:xfrm>
        </p:spPr>
      </p:pic>
      <p:pic>
        <p:nvPicPr>
          <p:cNvPr id="6" name="Content Placeholder 5">
            <a:extLst>
              <a:ext uri="{FF2B5EF4-FFF2-40B4-BE49-F238E27FC236}">
                <a16:creationId xmlns:a16="http://schemas.microsoft.com/office/drawing/2014/main" id="{C6D82BC7-82C5-AA96-1EB5-84401D47C276}"/>
              </a:ext>
            </a:extLst>
          </p:cNvPr>
          <p:cNvPicPr>
            <a:picLocks noGrp="1" noChangeAspect="1"/>
          </p:cNvPicPr>
          <p:nvPr>
            <p:ph sz="half" idx="2"/>
          </p:nvPr>
        </p:nvPicPr>
        <p:blipFill>
          <a:blip r:embed="rId3"/>
          <a:stretch>
            <a:fillRect/>
          </a:stretch>
        </p:blipFill>
        <p:spPr>
          <a:xfrm>
            <a:off x="6632986" y="2141687"/>
            <a:ext cx="4403314" cy="4215547"/>
          </a:xfrm>
        </p:spPr>
      </p:pic>
    </p:spTree>
    <p:extLst>
      <p:ext uri="{BB962C8B-B14F-4D97-AF65-F5344CB8AC3E}">
        <p14:creationId xmlns:p14="http://schemas.microsoft.com/office/powerpoint/2010/main" val="1409466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D975-F39B-2503-EC36-7B3C16639F76}"/>
              </a:ext>
            </a:extLst>
          </p:cNvPr>
          <p:cNvSpPr>
            <a:spLocks noGrp="1"/>
          </p:cNvSpPr>
          <p:nvPr>
            <p:ph type="title"/>
          </p:nvPr>
        </p:nvSpPr>
        <p:spPr>
          <a:xfrm>
            <a:off x="4513291" y="973668"/>
            <a:ext cx="3033322" cy="1044470"/>
          </a:xfrm>
        </p:spPr>
        <p:txBody>
          <a:bodyPr/>
          <a:lstStyle/>
          <a:p>
            <a:r>
              <a:rPr lang="en-IN" sz="6000" dirty="0"/>
              <a:t>Part :-3</a:t>
            </a:r>
            <a:endParaRPr lang="en-US" sz="6000" dirty="0"/>
          </a:p>
        </p:txBody>
      </p:sp>
      <p:sp>
        <p:nvSpPr>
          <p:cNvPr id="3" name="Content Placeholder 2">
            <a:extLst>
              <a:ext uri="{FF2B5EF4-FFF2-40B4-BE49-F238E27FC236}">
                <a16:creationId xmlns:a16="http://schemas.microsoft.com/office/drawing/2014/main" id="{2AC7F91B-AC7A-5C89-CB87-F520978275C3}"/>
              </a:ext>
            </a:extLst>
          </p:cNvPr>
          <p:cNvSpPr>
            <a:spLocks noGrp="1"/>
          </p:cNvSpPr>
          <p:nvPr>
            <p:ph idx="1"/>
          </p:nvPr>
        </p:nvSpPr>
        <p:spPr/>
        <p:txBody>
          <a:bodyPr>
            <a:normAutofit/>
          </a:bodyPr>
          <a:lstStyle/>
          <a:p>
            <a:r>
              <a:rPr lang="en-US" sz="6000" dirty="0">
                <a:solidFill>
                  <a:schemeClr val="accent2">
                    <a:lumMod val="75000"/>
                  </a:schemeClr>
                </a:solidFill>
              </a:rPr>
              <a:t> Content Ideas and Marketing Strategies</a:t>
            </a:r>
          </a:p>
        </p:txBody>
      </p:sp>
    </p:spTree>
    <p:extLst>
      <p:ext uri="{BB962C8B-B14F-4D97-AF65-F5344CB8AC3E}">
        <p14:creationId xmlns:p14="http://schemas.microsoft.com/office/powerpoint/2010/main" val="1788467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B4BBB-1030-142F-C8A3-A80B844513E0}"/>
              </a:ext>
            </a:extLst>
          </p:cNvPr>
          <p:cNvSpPr>
            <a:spLocks noGrp="1"/>
          </p:cNvSpPr>
          <p:nvPr>
            <p:ph sz="half" idx="1"/>
          </p:nvPr>
        </p:nvSpPr>
        <p:spPr>
          <a:xfrm>
            <a:off x="1394531" y="2804737"/>
            <a:ext cx="4459139" cy="3280832"/>
          </a:xfrm>
        </p:spPr>
        <p:txBody>
          <a:bodyPr>
            <a:normAutofit fontScale="25000" lnSpcReduction="20000"/>
          </a:bodyPr>
          <a:lstStyle/>
          <a:p>
            <a:r>
              <a:rPr lang="en-IN" sz="6400" u="sng" dirty="0">
                <a:solidFill>
                  <a:schemeClr val="accent6"/>
                </a:solidFill>
              </a:rPr>
              <a:t>Content ideas</a:t>
            </a:r>
          </a:p>
          <a:p>
            <a:r>
              <a:rPr lang="en-IN" sz="5600" dirty="0">
                <a:solidFill>
                  <a:schemeClr val="tx1"/>
                </a:solidFill>
              </a:rPr>
              <a:t>Interactive Packaging: Create packaging that engages customers, like QR codes leading to tutorials or AR experiences showcasing the product.
Eco-Friendly Initiatives: Embrace sustainability by using recycled materials for packaging or offering refills to reduce waste.
Limited Edition Collaborations: Partner with artists, influencers, or even other brands for exclusive, limited-edition collections to generate buzz and attract new customers.</a:t>
            </a:r>
            <a:endParaRPr lang="en-US" sz="5600" dirty="0">
              <a:solidFill>
                <a:schemeClr val="tx1"/>
              </a:solidFill>
            </a:endParaRPr>
          </a:p>
        </p:txBody>
      </p:sp>
      <p:sp>
        <p:nvSpPr>
          <p:cNvPr id="4" name="Content Placeholder 3">
            <a:extLst>
              <a:ext uri="{FF2B5EF4-FFF2-40B4-BE49-F238E27FC236}">
                <a16:creationId xmlns:a16="http://schemas.microsoft.com/office/drawing/2014/main" id="{0A9EA879-65FA-3677-492D-AAC8F825C086}"/>
              </a:ext>
            </a:extLst>
          </p:cNvPr>
          <p:cNvSpPr>
            <a:spLocks noGrp="1"/>
          </p:cNvSpPr>
          <p:nvPr>
            <p:ph sz="half" idx="2"/>
          </p:nvPr>
        </p:nvSpPr>
        <p:spPr>
          <a:xfrm>
            <a:off x="6567973" y="2603500"/>
            <a:ext cx="4825158" cy="3683306"/>
          </a:xfrm>
        </p:spPr>
        <p:txBody>
          <a:bodyPr>
            <a:normAutofit fontScale="25000" lnSpcReduction="20000"/>
          </a:bodyPr>
          <a:lstStyle/>
          <a:p>
            <a:r>
              <a:rPr lang="en-IN" sz="6400" dirty="0">
                <a:solidFill>
                  <a:schemeClr val="accent6"/>
                </a:solidFill>
              </a:rPr>
              <a:t>Marketing strategies</a:t>
            </a:r>
          </a:p>
          <a:p>
            <a:endParaRPr lang="en-IN" sz="4200" dirty="0">
              <a:solidFill>
                <a:schemeClr val="accent6"/>
              </a:solidFill>
            </a:endParaRPr>
          </a:p>
          <a:p>
            <a:r>
              <a:rPr lang="en-IN" sz="4800" dirty="0">
                <a:solidFill>
                  <a:schemeClr val="tx1"/>
                </a:solidFill>
              </a:rPr>
              <a:t>Social Media Advertising: Utilize targeted advertising on platforms like Facebook, Instagram, and </a:t>
            </a:r>
            <a:r>
              <a:rPr lang="en-IN" sz="4800" dirty="0" err="1">
                <a:solidFill>
                  <a:schemeClr val="tx1"/>
                </a:solidFill>
              </a:rPr>
              <a:t>TikTok</a:t>
            </a:r>
            <a:r>
              <a:rPr lang="en-IN" sz="4800" dirty="0">
                <a:solidFill>
                  <a:schemeClr val="tx1"/>
                </a:solidFill>
              </a:rPr>
              <a:t> to reach potential customers based on demographics, interests, and </a:t>
            </a:r>
            <a:r>
              <a:rPr lang="en-IN" sz="4800" dirty="0" err="1">
                <a:solidFill>
                  <a:schemeClr val="tx1"/>
                </a:solidFill>
              </a:rPr>
              <a:t>behavior</a:t>
            </a:r>
            <a:r>
              <a:rPr lang="en-IN" sz="4800" dirty="0">
                <a:solidFill>
                  <a:schemeClr val="tx1"/>
                </a:solidFill>
              </a:rPr>
              <a:t>. Engaging visuals and compelling messaging will help drive conversions.
Email Marketing Campaigns: Build an email list of subscribers and send out regular newsletters featuring product launches, promotions, makeup tips, and exclusive offers. Personalize the content to cater to different customer segments and encourage repeat purchases.
Brand Ambassadors Program: Recruit passionate fans of your brand as brand ambassadors to represent Wow Cosmetics online and offline. Offer them perks such as early access to new products, exclusive discounts, and opportunities to collaborate on content creation.</a:t>
            </a:r>
          </a:p>
          <a:p>
            <a:endParaRPr lang="en-US" sz="2000" dirty="0">
              <a:solidFill>
                <a:schemeClr val="accent6"/>
              </a:solidFill>
            </a:endParaRPr>
          </a:p>
        </p:txBody>
      </p:sp>
      <p:sp>
        <p:nvSpPr>
          <p:cNvPr id="6" name="Title 5">
            <a:extLst>
              <a:ext uri="{FF2B5EF4-FFF2-40B4-BE49-F238E27FC236}">
                <a16:creationId xmlns:a16="http://schemas.microsoft.com/office/drawing/2014/main" id="{27B7CA5A-C321-ABCC-3D65-9E53FBD96B44}"/>
              </a:ext>
            </a:extLst>
          </p:cNvPr>
          <p:cNvSpPr>
            <a:spLocks noGrp="1"/>
          </p:cNvSpPr>
          <p:nvPr>
            <p:ph type="title"/>
          </p:nvPr>
        </p:nvSpPr>
        <p:spPr/>
        <p:txBody>
          <a:bodyPr/>
          <a:lstStyle/>
          <a:p>
            <a:r>
              <a:rPr lang="en-IN" sz="2800" dirty="0"/>
              <a:t>Content Ideas and Marketing Strategies</a:t>
            </a:r>
            <a:endParaRPr lang="en-US" sz="2800" dirty="0"/>
          </a:p>
        </p:txBody>
      </p:sp>
    </p:spTree>
    <p:extLst>
      <p:ext uri="{BB962C8B-B14F-4D97-AF65-F5344CB8AC3E}">
        <p14:creationId xmlns:p14="http://schemas.microsoft.com/office/powerpoint/2010/main" val="1776437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6415-EA70-9C6C-1055-40EFAD708E02}"/>
              </a:ext>
            </a:extLst>
          </p:cNvPr>
          <p:cNvSpPr>
            <a:spLocks noGrp="1"/>
          </p:cNvSpPr>
          <p:nvPr>
            <p:ph type="title"/>
          </p:nvPr>
        </p:nvSpPr>
        <p:spPr/>
        <p:txBody>
          <a:bodyPr/>
          <a:lstStyle/>
          <a:p>
            <a:r>
              <a:rPr lang="en-IN" sz="2000" dirty="0"/>
              <a:t>Content Ideas and Marketing Strategies</a:t>
            </a:r>
            <a:endParaRPr lang="en-US" sz="2000" dirty="0"/>
          </a:p>
        </p:txBody>
      </p:sp>
      <p:sp>
        <p:nvSpPr>
          <p:cNvPr id="3" name="Content Placeholder 2">
            <a:extLst>
              <a:ext uri="{FF2B5EF4-FFF2-40B4-BE49-F238E27FC236}">
                <a16:creationId xmlns:a16="http://schemas.microsoft.com/office/drawing/2014/main" id="{039CB0D1-7908-F3A7-1FF8-E572EB984C23}"/>
              </a:ext>
            </a:extLst>
          </p:cNvPr>
          <p:cNvSpPr>
            <a:spLocks noGrp="1"/>
          </p:cNvSpPr>
          <p:nvPr>
            <p:ph sz="half" idx="1"/>
          </p:nvPr>
        </p:nvSpPr>
        <p:spPr>
          <a:xfrm>
            <a:off x="1435962" y="2651498"/>
            <a:ext cx="4220940" cy="3416301"/>
          </a:xfrm>
        </p:spPr>
        <p:txBody>
          <a:bodyPr>
            <a:normAutofit fontScale="70000" lnSpcReduction="20000"/>
          </a:bodyPr>
          <a:lstStyle/>
          <a:p>
            <a:pPr marL="0" indent="0">
              <a:buNone/>
            </a:pPr>
            <a:r>
              <a:rPr lang="en-IN" dirty="0">
                <a:solidFill>
                  <a:schemeClr val="accent2">
                    <a:lumMod val="75000"/>
                  </a:schemeClr>
                </a:solidFill>
              </a:rPr>
              <a:t>     </a:t>
            </a:r>
            <a:r>
              <a:rPr lang="en-IN" sz="2000" dirty="0">
                <a:solidFill>
                  <a:schemeClr val="accent2">
                    <a:lumMod val="75000"/>
                  </a:schemeClr>
                </a:solidFill>
              </a:rPr>
              <a:t>Content Ideas </a:t>
            </a:r>
          </a:p>
          <a:p>
            <a:pPr marL="0" indent="0">
              <a:buNone/>
            </a:pPr>
            <a:r>
              <a:rPr lang="en-IN" sz="2000" dirty="0">
                <a:solidFill>
                  <a:schemeClr val="tx1"/>
                </a:solidFill>
              </a:rPr>
              <a:t>Personalized Products: Offer customizable options such as shade-matching services or monogrammed packaging to make customers feel special and unique.
Community Engagement: Build a community around your brand through social media challenges, user-generated content, and events to foster a sense of belonging and loyalty.
Ingredient Transparency: Highlight the natural and beneficial ingredients in your products, educating customers on their benefits and ensuring transparency about what goes into each item.</a:t>
            </a:r>
            <a:endParaRPr lang="en-US" sz="2000" dirty="0">
              <a:solidFill>
                <a:schemeClr val="tx1"/>
              </a:solidFill>
            </a:endParaRPr>
          </a:p>
        </p:txBody>
      </p:sp>
      <p:sp>
        <p:nvSpPr>
          <p:cNvPr id="4" name="Content Placeholder 3">
            <a:extLst>
              <a:ext uri="{FF2B5EF4-FFF2-40B4-BE49-F238E27FC236}">
                <a16:creationId xmlns:a16="http://schemas.microsoft.com/office/drawing/2014/main" id="{B5283AF6-5978-BF2B-741E-93EFB8A0E2DF}"/>
              </a:ext>
            </a:extLst>
          </p:cNvPr>
          <p:cNvSpPr>
            <a:spLocks noGrp="1"/>
          </p:cNvSpPr>
          <p:nvPr>
            <p:ph sz="half" idx="2"/>
          </p:nvPr>
        </p:nvSpPr>
        <p:spPr/>
        <p:txBody>
          <a:bodyPr>
            <a:normAutofit fontScale="70000" lnSpcReduction="20000"/>
          </a:bodyPr>
          <a:lstStyle/>
          <a:p>
            <a:pPr marL="0" indent="0">
              <a:buNone/>
            </a:pPr>
            <a:r>
              <a:rPr lang="en-IN" dirty="0"/>
              <a:t>       </a:t>
            </a:r>
            <a:r>
              <a:rPr lang="en-IN" sz="2000" dirty="0">
                <a:solidFill>
                  <a:schemeClr val="accent2">
                    <a:lumMod val="75000"/>
                  </a:schemeClr>
                </a:solidFill>
              </a:rPr>
              <a:t>Marketing Strategies</a:t>
            </a:r>
          </a:p>
          <a:p>
            <a:pPr marL="0" indent="0">
              <a:buNone/>
            </a:pPr>
            <a:r>
              <a:rPr lang="en-IN" sz="2000" dirty="0">
                <a:solidFill>
                  <a:schemeClr val="tx1"/>
                </a:solidFill>
              </a:rPr>
              <a:t>Influencer Partnerships: Collaborate with beauty influencers and makeup artists to showcase your products through tutorials, reviews, and sponsored content on social media platforms like Instagram and YouTube.
User-Generated Content Campaigns: Encourage customers to share their makeup looks using your products with branded hashtags, and feature their content on your social media channels or website. This builds community and authenticity around your brand.
Pop-Up Shops and Events: Host pop-up shops in high-traffic areas or partner with beauty expos and events to give customers a chance to experience your products in person, try out samples, and interact with your brand ambassadors.</a:t>
            </a:r>
            <a:endParaRPr lang="en-US" sz="2000" dirty="0">
              <a:solidFill>
                <a:schemeClr val="tx1"/>
              </a:solidFill>
            </a:endParaRPr>
          </a:p>
        </p:txBody>
      </p:sp>
    </p:spTree>
    <p:extLst>
      <p:ext uri="{BB962C8B-B14F-4D97-AF65-F5344CB8AC3E}">
        <p14:creationId xmlns:p14="http://schemas.microsoft.com/office/powerpoint/2010/main" val="2455882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F99639-9F20-B933-0783-11C029301DAE}"/>
              </a:ext>
            </a:extLst>
          </p:cNvPr>
          <p:cNvSpPr>
            <a:spLocks noGrp="1"/>
          </p:cNvSpPr>
          <p:nvPr>
            <p:ph type="title"/>
          </p:nvPr>
        </p:nvSpPr>
        <p:spPr>
          <a:xfrm>
            <a:off x="3272150" y="929565"/>
            <a:ext cx="4824864" cy="990724"/>
          </a:xfrm>
        </p:spPr>
        <p:txBody>
          <a:bodyPr/>
          <a:lstStyle/>
          <a:p>
            <a:r>
              <a:rPr lang="en-IN" b="1" dirty="0">
                <a:solidFill>
                  <a:srgbClr val="FF0000"/>
                </a:solidFill>
              </a:rPr>
              <a:t>CONTENT CALENDAR</a:t>
            </a:r>
            <a:endParaRPr lang="en-US" b="1" dirty="0">
              <a:solidFill>
                <a:srgbClr val="FF0000"/>
              </a:solidFill>
            </a:endParaRPr>
          </a:p>
        </p:txBody>
      </p:sp>
      <p:pic>
        <p:nvPicPr>
          <p:cNvPr id="12" name="Content Placeholder 11">
            <a:extLst>
              <a:ext uri="{FF2B5EF4-FFF2-40B4-BE49-F238E27FC236}">
                <a16:creationId xmlns:a16="http://schemas.microsoft.com/office/drawing/2014/main" id="{F3C571B1-D44F-F502-C254-E4B200413E72}"/>
              </a:ext>
            </a:extLst>
          </p:cNvPr>
          <p:cNvPicPr>
            <a:picLocks noGrp="1" noChangeAspect="1"/>
          </p:cNvPicPr>
          <p:nvPr>
            <p:ph idx="1"/>
          </p:nvPr>
        </p:nvPicPr>
        <p:blipFill>
          <a:blip r:embed="rId2"/>
          <a:stretch>
            <a:fillRect/>
          </a:stretch>
        </p:blipFill>
        <p:spPr>
          <a:xfrm>
            <a:off x="2250530" y="2348379"/>
            <a:ext cx="6653740" cy="4283105"/>
          </a:xfrm>
        </p:spPr>
      </p:pic>
    </p:spTree>
    <p:extLst>
      <p:ext uri="{BB962C8B-B14F-4D97-AF65-F5344CB8AC3E}">
        <p14:creationId xmlns:p14="http://schemas.microsoft.com/office/powerpoint/2010/main" val="2710644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732B-940B-17EE-AF0C-4ACBD42A3503}"/>
              </a:ext>
            </a:extLst>
          </p:cNvPr>
          <p:cNvSpPr>
            <a:spLocks noGrp="1"/>
          </p:cNvSpPr>
          <p:nvPr>
            <p:ph type="title"/>
          </p:nvPr>
        </p:nvSpPr>
        <p:spPr>
          <a:xfrm>
            <a:off x="4858377" y="918626"/>
            <a:ext cx="2376343" cy="1234054"/>
          </a:xfrm>
        </p:spPr>
        <p:txBody>
          <a:bodyPr/>
          <a:lstStyle/>
          <a:p>
            <a:r>
              <a:rPr lang="en-IN" sz="4000" dirty="0"/>
              <a:t>Part 4: </a:t>
            </a:r>
            <a:endParaRPr lang="en-US" sz="4000" dirty="0"/>
          </a:p>
        </p:txBody>
      </p:sp>
      <p:sp>
        <p:nvSpPr>
          <p:cNvPr id="3" name="Content Placeholder 2">
            <a:extLst>
              <a:ext uri="{FF2B5EF4-FFF2-40B4-BE49-F238E27FC236}">
                <a16:creationId xmlns:a16="http://schemas.microsoft.com/office/drawing/2014/main" id="{F1C73560-B958-C557-5B08-773895A7DC38}"/>
              </a:ext>
            </a:extLst>
          </p:cNvPr>
          <p:cNvSpPr>
            <a:spLocks noGrp="1"/>
          </p:cNvSpPr>
          <p:nvPr>
            <p:ph idx="1"/>
          </p:nvPr>
        </p:nvSpPr>
        <p:spPr>
          <a:xfrm>
            <a:off x="1931631" y="2854239"/>
            <a:ext cx="8825659" cy="3416300"/>
          </a:xfrm>
        </p:spPr>
        <p:txBody>
          <a:bodyPr>
            <a:normAutofit/>
          </a:bodyPr>
          <a:lstStyle/>
          <a:p>
            <a:r>
              <a:rPr lang="en-IN" sz="6000" dirty="0">
                <a:solidFill>
                  <a:schemeClr val="accent2">
                    <a:lumMod val="75000"/>
                  </a:schemeClr>
                </a:solidFill>
              </a:rPr>
              <a:t>Content Creation and Curation</a:t>
            </a:r>
            <a:endParaRPr lang="en-US" sz="6000" dirty="0">
              <a:solidFill>
                <a:schemeClr val="accent2">
                  <a:lumMod val="75000"/>
                </a:schemeClr>
              </a:solidFill>
            </a:endParaRPr>
          </a:p>
        </p:txBody>
      </p:sp>
    </p:spTree>
    <p:extLst>
      <p:ext uri="{BB962C8B-B14F-4D97-AF65-F5344CB8AC3E}">
        <p14:creationId xmlns:p14="http://schemas.microsoft.com/office/powerpoint/2010/main" val="445574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176C469-E61F-1EBD-FC96-A74527CF58FE}"/>
              </a:ext>
            </a:extLst>
          </p:cNvPr>
          <p:cNvSpPr>
            <a:spLocks noGrp="1"/>
          </p:cNvSpPr>
          <p:nvPr>
            <p:ph sz="half" idx="1"/>
          </p:nvPr>
        </p:nvSpPr>
        <p:spPr>
          <a:xfrm>
            <a:off x="1680893" y="2517882"/>
            <a:ext cx="6171499" cy="3416301"/>
          </a:xfrm>
        </p:spPr>
        <p:txBody>
          <a:bodyPr/>
          <a:lstStyle/>
          <a:p>
            <a:r>
              <a:rPr lang="en-IN" b="1" dirty="0"/>
              <a:t>Format 1 </a:t>
            </a:r>
            <a:r>
              <a:rPr lang="en-IN" dirty="0"/>
              <a:t>– advertising post of wow cosmetics. </a:t>
            </a:r>
          </a:p>
          <a:p>
            <a:endParaRPr lang="en-IN" dirty="0"/>
          </a:p>
          <a:p>
            <a:r>
              <a:rPr lang="en-IN" b="1" dirty="0" err="1"/>
              <a:t>Hastage</a:t>
            </a:r>
            <a:r>
              <a:rPr lang="en-IN" b="1" dirty="0"/>
              <a:t>#</a:t>
            </a:r>
            <a:r>
              <a:rPr lang="en-IN" dirty="0"/>
              <a:t>:-wow cosmetics. #wow hair shampoo. </a:t>
            </a:r>
          </a:p>
          <a:p>
            <a:endParaRPr lang="en-IN" dirty="0"/>
          </a:p>
          <a:p>
            <a:r>
              <a:rPr lang="en-IN" b="1" dirty="0" err="1"/>
              <a:t>Contant</a:t>
            </a:r>
            <a:r>
              <a:rPr lang="en-IN" b="1" dirty="0"/>
              <a:t> ideas</a:t>
            </a:r>
            <a:r>
              <a:rPr lang="en-IN" dirty="0"/>
              <a:t>:- the wow cosmetics gives u freshness.</a:t>
            </a:r>
          </a:p>
          <a:p>
            <a:pPr marL="0" indent="0">
              <a:buNone/>
            </a:pPr>
            <a:endParaRPr lang="en-IN" dirty="0"/>
          </a:p>
          <a:p>
            <a:r>
              <a:rPr lang="en-IN" b="1" dirty="0"/>
              <a:t>Caption</a:t>
            </a:r>
            <a:r>
              <a:rPr lang="en-IN" dirty="0"/>
              <a:t>:- use the wow cosmetics and feel  fresh 🍃💦. </a:t>
            </a:r>
          </a:p>
        </p:txBody>
      </p:sp>
      <p:pic>
        <p:nvPicPr>
          <p:cNvPr id="2" name="Content Placeholder 1">
            <a:extLst>
              <a:ext uri="{FF2B5EF4-FFF2-40B4-BE49-F238E27FC236}">
                <a16:creationId xmlns:a16="http://schemas.microsoft.com/office/drawing/2014/main" id="{5453B505-A0D4-5BDE-E6ED-5DE1B5F5807C}"/>
              </a:ext>
            </a:extLst>
          </p:cNvPr>
          <p:cNvPicPr>
            <a:picLocks noGrp="1" noChangeAspect="1"/>
          </p:cNvPicPr>
          <p:nvPr>
            <p:ph sz="half" idx="2"/>
          </p:nvPr>
        </p:nvPicPr>
        <p:blipFill>
          <a:blip r:embed="rId2"/>
          <a:stretch>
            <a:fillRect/>
          </a:stretch>
        </p:blipFill>
        <p:spPr>
          <a:xfrm>
            <a:off x="8011397" y="1981445"/>
            <a:ext cx="3693804" cy="4219743"/>
          </a:xfrm>
        </p:spPr>
      </p:pic>
      <p:sp>
        <p:nvSpPr>
          <p:cNvPr id="13" name="Title 12">
            <a:extLst>
              <a:ext uri="{FF2B5EF4-FFF2-40B4-BE49-F238E27FC236}">
                <a16:creationId xmlns:a16="http://schemas.microsoft.com/office/drawing/2014/main" id="{820A331A-8748-E3A9-AE20-0283C3DBFBAE}"/>
              </a:ext>
            </a:extLst>
          </p:cNvPr>
          <p:cNvSpPr>
            <a:spLocks noGrp="1"/>
          </p:cNvSpPr>
          <p:nvPr>
            <p:ph type="title"/>
          </p:nvPr>
        </p:nvSpPr>
        <p:spPr>
          <a:xfrm>
            <a:off x="4261662" y="684946"/>
            <a:ext cx="3248257" cy="1417078"/>
          </a:xfrm>
        </p:spPr>
        <p:txBody>
          <a:bodyPr/>
          <a:lstStyle/>
          <a:p>
            <a:r>
              <a:rPr lang="en-IN" dirty="0"/>
              <a:t>Post creation</a:t>
            </a:r>
            <a:endParaRPr lang="en-US" dirty="0"/>
          </a:p>
        </p:txBody>
      </p:sp>
    </p:spTree>
    <p:extLst>
      <p:ext uri="{BB962C8B-B14F-4D97-AF65-F5344CB8AC3E}">
        <p14:creationId xmlns:p14="http://schemas.microsoft.com/office/powerpoint/2010/main" val="4149647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58CB9B-4CDE-6FB2-C814-9B4DACFEE58D}"/>
              </a:ext>
            </a:extLst>
          </p:cNvPr>
          <p:cNvSpPr>
            <a:spLocks noGrp="1"/>
          </p:cNvSpPr>
          <p:nvPr>
            <p:ph sz="half" idx="1"/>
          </p:nvPr>
        </p:nvSpPr>
        <p:spPr>
          <a:xfrm>
            <a:off x="800250" y="2336148"/>
            <a:ext cx="6281579" cy="3461412"/>
          </a:xfrm>
        </p:spPr>
        <p:txBody>
          <a:bodyPr>
            <a:normAutofit/>
          </a:bodyPr>
          <a:lstStyle/>
          <a:p>
            <a:pPr marL="0" indent="0">
              <a:buNone/>
            </a:pPr>
            <a:r>
              <a:rPr lang="en-IN" b="1" dirty="0"/>
              <a:t>Format 2</a:t>
            </a:r>
            <a:r>
              <a:rPr lang="en-IN" dirty="0"/>
              <a:t> – Reel Post on Wow cosmetics</a:t>
            </a:r>
          </a:p>
          <a:p>
            <a:pPr marL="0" indent="0">
              <a:buNone/>
            </a:pPr>
            <a:r>
              <a:rPr lang="en-IN" dirty="0"/>
              <a:t>
</a:t>
            </a:r>
            <a:r>
              <a:rPr lang="en-IN" b="1" dirty="0" err="1"/>
              <a:t>Caption</a:t>
            </a:r>
            <a:r>
              <a:rPr lang="en-IN" dirty="0" err="1"/>
              <a:t>:use</a:t>
            </a:r>
            <a:r>
              <a:rPr lang="en-IN" dirty="0"/>
              <a:t> the wow cosmetics products and get glow to your life</a:t>
            </a:r>
          </a:p>
          <a:p>
            <a:pPr marL="0" indent="0">
              <a:buNone/>
            </a:pPr>
            <a:r>
              <a:rPr lang="en-IN" dirty="0"/>
              <a:t>
</a:t>
            </a:r>
            <a:r>
              <a:rPr lang="en-IN" b="1" dirty="0"/>
              <a:t>Hashtags</a:t>
            </a:r>
            <a:r>
              <a:rPr lang="en-IN" dirty="0"/>
              <a:t>:#wow cosmetics #cool wow # wow products. </a:t>
            </a:r>
          </a:p>
          <a:p>
            <a:pPr marL="0" indent="0">
              <a:buNone/>
            </a:pPr>
            <a:r>
              <a:rPr lang="en-IN" dirty="0"/>
              <a:t>
</a:t>
            </a:r>
            <a:endParaRPr lang="en-US" dirty="0"/>
          </a:p>
        </p:txBody>
      </p:sp>
      <p:pic>
        <p:nvPicPr>
          <p:cNvPr id="4" name="Content Placeholder 3">
            <a:extLst>
              <a:ext uri="{FF2B5EF4-FFF2-40B4-BE49-F238E27FC236}">
                <a16:creationId xmlns:a16="http://schemas.microsoft.com/office/drawing/2014/main" id="{C66C72BD-E9CC-B188-9C4E-093763BFA533}"/>
              </a:ext>
            </a:extLst>
          </p:cNvPr>
          <p:cNvPicPr>
            <a:picLocks noGrp="1" noChangeAspect="1"/>
          </p:cNvPicPr>
          <p:nvPr>
            <p:ph sz="half" idx="2"/>
          </p:nvPr>
        </p:nvPicPr>
        <p:blipFill>
          <a:blip r:embed="rId2"/>
          <a:stretch>
            <a:fillRect/>
          </a:stretch>
        </p:blipFill>
        <p:spPr>
          <a:xfrm>
            <a:off x="7326453" y="1443274"/>
            <a:ext cx="3706035" cy="5100386"/>
          </a:xfrm>
        </p:spPr>
      </p:pic>
    </p:spTree>
    <p:extLst>
      <p:ext uri="{BB962C8B-B14F-4D97-AF65-F5344CB8AC3E}">
        <p14:creationId xmlns:p14="http://schemas.microsoft.com/office/powerpoint/2010/main" val="25776482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2F08C-936F-50E0-AB90-307E09CFAC6F}"/>
              </a:ext>
            </a:extLst>
          </p:cNvPr>
          <p:cNvSpPr>
            <a:spLocks noGrp="1"/>
          </p:cNvSpPr>
          <p:nvPr>
            <p:ph sz="half" idx="1"/>
          </p:nvPr>
        </p:nvSpPr>
        <p:spPr>
          <a:xfrm>
            <a:off x="507284" y="2250528"/>
            <a:ext cx="5588716" cy="4390980"/>
          </a:xfrm>
        </p:spPr>
        <p:txBody>
          <a:bodyPr>
            <a:normAutofit/>
          </a:bodyPr>
          <a:lstStyle/>
          <a:p>
            <a:r>
              <a:rPr lang="en-IN" b="1" dirty="0"/>
              <a:t>Format 3 </a:t>
            </a:r>
            <a:r>
              <a:rPr lang="en-IN" dirty="0"/>
              <a:t>– Carousel Post on wow cosmetics</a:t>
            </a:r>
          </a:p>
          <a:p>
            <a:endParaRPr lang="en-IN" dirty="0"/>
          </a:p>
          <a:p>
            <a:pPr marL="0" indent="0">
              <a:buNone/>
            </a:pPr>
            <a:r>
              <a:rPr lang="en-IN" dirty="0"/>
              <a:t>
</a:t>
            </a:r>
            <a:r>
              <a:rPr lang="en-IN" b="1" dirty="0"/>
              <a:t>Caption</a:t>
            </a:r>
            <a:r>
              <a:rPr lang="en-IN" dirty="0"/>
              <a:t>:   use the wow cosmetics and add happiness to your life. </a:t>
            </a:r>
          </a:p>
          <a:p>
            <a:pPr marL="0" indent="0">
              <a:buNone/>
            </a:pPr>
            <a:r>
              <a:rPr lang="en-IN" dirty="0"/>
              <a:t>
</a:t>
            </a:r>
            <a:r>
              <a:rPr lang="en-IN" b="1" dirty="0"/>
              <a:t>Hashtags</a:t>
            </a:r>
            <a:r>
              <a:rPr lang="en-IN" dirty="0"/>
              <a:t>:-Wow cosmetics # needed cosmetics. </a:t>
            </a:r>
          </a:p>
          <a:p>
            <a:endParaRPr lang="en-US" dirty="0"/>
          </a:p>
        </p:txBody>
      </p:sp>
      <p:pic>
        <p:nvPicPr>
          <p:cNvPr id="8" name="Content Placeholder 7">
            <a:extLst>
              <a:ext uri="{FF2B5EF4-FFF2-40B4-BE49-F238E27FC236}">
                <a16:creationId xmlns:a16="http://schemas.microsoft.com/office/drawing/2014/main" id="{F87BA9B6-9378-B6C1-D3E8-E8DAD43DD75E}"/>
              </a:ext>
            </a:extLst>
          </p:cNvPr>
          <p:cNvPicPr>
            <a:picLocks noGrp="1" noChangeAspect="1"/>
          </p:cNvPicPr>
          <p:nvPr>
            <p:ph sz="half" idx="2"/>
          </p:nvPr>
        </p:nvPicPr>
        <p:blipFill>
          <a:blip r:embed="rId2"/>
          <a:stretch>
            <a:fillRect/>
          </a:stretch>
        </p:blipFill>
        <p:spPr>
          <a:xfrm>
            <a:off x="6873327" y="1871364"/>
            <a:ext cx="4171392" cy="4148436"/>
          </a:xfrm>
        </p:spPr>
      </p:pic>
    </p:spTree>
    <p:extLst>
      <p:ext uri="{BB962C8B-B14F-4D97-AF65-F5344CB8AC3E}">
        <p14:creationId xmlns:p14="http://schemas.microsoft.com/office/powerpoint/2010/main" val="247458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D8CD-A6F6-F202-F9E8-3208D8D0D3DF}"/>
              </a:ext>
            </a:extLst>
          </p:cNvPr>
          <p:cNvSpPr>
            <a:spLocks noGrp="1"/>
          </p:cNvSpPr>
          <p:nvPr>
            <p:ph type="title"/>
          </p:nvPr>
        </p:nvSpPr>
        <p:spPr>
          <a:xfrm>
            <a:off x="3955885" y="556884"/>
            <a:ext cx="4826074" cy="1681415"/>
          </a:xfrm>
        </p:spPr>
        <p:txBody>
          <a:bodyPr/>
          <a:lstStyle/>
          <a:p>
            <a:r>
              <a:rPr lang="en-IN" sz="4000" dirty="0">
                <a:solidFill>
                  <a:srgbClr val="92D050"/>
                </a:solidFill>
              </a:rPr>
              <a:t>Introduction</a:t>
            </a:r>
            <a:endParaRPr lang="en-US" sz="4000" dirty="0">
              <a:solidFill>
                <a:srgbClr val="92D050"/>
              </a:solidFill>
            </a:endParaRPr>
          </a:p>
        </p:txBody>
      </p:sp>
      <p:sp>
        <p:nvSpPr>
          <p:cNvPr id="3" name="Content Placeholder 2">
            <a:extLst>
              <a:ext uri="{FF2B5EF4-FFF2-40B4-BE49-F238E27FC236}">
                <a16:creationId xmlns:a16="http://schemas.microsoft.com/office/drawing/2014/main" id="{513C5239-0D54-8184-D280-13DA446C2BFF}"/>
              </a:ext>
            </a:extLst>
          </p:cNvPr>
          <p:cNvSpPr>
            <a:spLocks noGrp="1"/>
          </p:cNvSpPr>
          <p:nvPr>
            <p:ph idx="1"/>
          </p:nvPr>
        </p:nvSpPr>
        <p:spPr>
          <a:xfrm>
            <a:off x="1170351" y="2497501"/>
            <a:ext cx="9120930" cy="3803615"/>
          </a:xfrm>
        </p:spPr>
        <p:txBody>
          <a:bodyPr>
            <a:noAutofit/>
          </a:bodyPr>
          <a:lstStyle/>
          <a:p>
            <a:r>
              <a:rPr lang="en-IN" sz="2400" b="0" i="0" dirty="0">
                <a:solidFill>
                  <a:schemeClr val="tx1"/>
                </a:solidFill>
                <a:effectLst/>
                <a:latin typeface="Söhne"/>
              </a:rPr>
              <a:t>Wow Cosmetics" was established in 2010 by a team of beauty enthusiasts dedicated to providing high-quality, innovative cosmetic products to enhance the natural beauty of their customers. Since its inception, Wow Cosmetics has become a trusted name in the beauty industry, known for its commitment to quality, diversity, and affordability. With a wide range of skincare, makeup, and beauty accessories, Wow Cosmetics continues to inspire individuals worldwide to express themselves confidently through the art of makeup.</a:t>
            </a:r>
            <a:endParaRPr lang="en-US" sz="2400" dirty="0">
              <a:solidFill>
                <a:schemeClr val="tx1"/>
              </a:solidFill>
            </a:endParaRPr>
          </a:p>
        </p:txBody>
      </p:sp>
    </p:spTree>
    <p:extLst>
      <p:ext uri="{BB962C8B-B14F-4D97-AF65-F5344CB8AC3E}">
        <p14:creationId xmlns:p14="http://schemas.microsoft.com/office/powerpoint/2010/main" val="2975806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1907-A60C-7A3E-6064-5CE9D8F81C08}"/>
              </a:ext>
            </a:extLst>
          </p:cNvPr>
          <p:cNvSpPr>
            <a:spLocks noGrp="1"/>
          </p:cNvSpPr>
          <p:nvPr>
            <p:ph type="title"/>
          </p:nvPr>
        </p:nvSpPr>
        <p:spPr>
          <a:xfrm>
            <a:off x="3270941" y="1083747"/>
            <a:ext cx="4691531" cy="922159"/>
          </a:xfrm>
        </p:spPr>
        <p:txBody>
          <a:bodyPr/>
          <a:lstStyle/>
          <a:p>
            <a:r>
              <a:rPr lang="en-IN" sz="4000" dirty="0"/>
              <a:t>Instagram story</a:t>
            </a:r>
            <a:endParaRPr lang="en-US" sz="4000" dirty="0"/>
          </a:p>
        </p:txBody>
      </p:sp>
      <p:sp>
        <p:nvSpPr>
          <p:cNvPr id="3" name="Content Placeholder 2">
            <a:extLst>
              <a:ext uri="{FF2B5EF4-FFF2-40B4-BE49-F238E27FC236}">
                <a16:creationId xmlns:a16="http://schemas.microsoft.com/office/drawing/2014/main" id="{ACB5FEC5-E253-2358-A7D3-5ECC5D34C813}"/>
              </a:ext>
            </a:extLst>
          </p:cNvPr>
          <p:cNvSpPr>
            <a:spLocks noGrp="1"/>
          </p:cNvSpPr>
          <p:nvPr>
            <p:ph idx="1"/>
          </p:nvPr>
        </p:nvSpPr>
        <p:spPr/>
        <p:txBody>
          <a:bodyPr/>
          <a:lstStyle/>
          <a:p>
            <a:r>
              <a:rPr lang="en-IN" b="1" dirty="0"/>
              <a:t>Screen shots of Instagram story and link.:-</a:t>
            </a:r>
          </a:p>
          <a:p>
            <a:r>
              <a:rPr lang="en-IN" b="1" dirty="0">
                <a:hlinkClick r:id="rId2"/>
              </a:rPr>
              <a:t>https://www.instagram.com/s/aGlnaGxpZ2h0OjE4MDA5NzkxODk3MTQ4NTQy?story_media_id=3346004965003872794_62301225794&amp;igsh=NGsxeWFzaHR6N3N2</a:t>
            </a:r>
            <a:r>
              <a:rPr lang="en-IN" b="1" dirty="0"/>
              <a:t>  </a:t>
            </a:r>
          </a:p>
          <a:p>
            <a:endParaRPr lang="en-US" b="1" dirty="0"/>
          </a:p>
        </p:txBody>
      </p:sp>
      <p:pic>
        <p:nvPicPr>
          <p:cNvPr id="4" name="Picture 3">
            <a:extLst>
              <a:ext uri="{FF2B5EF4-FFF2-40B4-BE49-F238E27FC236}">
                <a16:creationId xmlns:a16="http://schemas.microsoft.com/office/drawing/2014/main" id="{04B43EBD-E001-B796-68B2-7E2BF9237863}"/>
              </a:ext>
            </a:extLst>
          </p:cNvPr>
          <p:cNvPicPr>
            <a:picLocks noChangeAspect="1"/>
          </p:cNvPicPr>
          <p:nvPr/>
        </p:nvPicPr>
        <p:blipFill>
          <a:blip r:embed="rId3"/>
          <a:stretch>
            <a:fillRect/>
          </a:stretch>
        </p:blipFill>
        <p:spPr>
          <a:xfrm>
            <a:off x="1225805" y="3950658"/>
            <a:ext cx="2168336" cy="2907342"/>
          </a:xfrm>
          <a:prstGeom prst="rect">
            <a:avLst/>
          </a:prstGeom>
        </p:spPr>
      </p:pic>
      <p:pic>
        <p:nvPicPr>
          <p:cNvPr id="5" name="Picture 4">
            <a:extLst>
              <a:ext uri="{FF2B5EF4-FFF2-40B4-BE49-F238E27FC236}">
                <a16:creationId xmlns:a16="http://schemas.microsoft.com/office/drawing/2014/main" id="{53DCD331-8502-FDAE-767F-2883ADCF3975}"/>
              </a:ext>
            </a:extLst>
          </p:cNvPr>
          <p:cNvPicPr>
            <a:picLocks noChangeAspect="1"/>
          </p:cNvPicPr>
          <p:nvPr/>
        </p:nvPicPr>
        <p:blipFill>
          <a:blip r:embed="rId4"/>
          <a:stretch>
            <a:fillRect/>
          </a:stretch>
        </p:blipFill>
        <p:spPr>
          <a:xfrm>
            <a:off x="5938965" y="3696179"/>
            <a:ext cx="2858896" cy="3043179"/>
          </a:xfrm>
          <a:prstGeom prst="rect">
            <a:avLst/>
          </a:prstGeom>
        </p:spPr>
      </p:pic>
    </p:spTree>
    <p:extLst>
      <p:ext uri="{BB962C8B-B14F-4D97-AF65-F5344CB8AC3E}">
        <p14:creationId xmlns:p14="http://schemas.microsoft.com/office/powerpoint/2010/main" val="392243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EE0D1-6BF7-9473-A0CA-EFB3CFE22DDA}"/>
              </a:ext>
            </a:extLst>
          </p:cNvPr>
          <p:cNvSpPr>
            <a:spLocks noGrp="1"/>
          </p:cNvSpPr>
          <p:nvPr>
            <p:ph idx="1"/>
          </p:nvPr>
        </p:nvSpPr>
        <p:spPr>
          <a:xfrm>
            <a:off x="1313959" y="2103756"/>
            <a:ext cx="8825659" cy="4476597"/>
          </a:xfrm>
        </p:spPr>
        <p:txBody>
          <a:bodyPr/>
          <a:lstStyle/>
          <a:p>
            <a:r>
              <a:rPr lang="en-IN" b="1" dirty="0">
                <a:solidFill>
                  <a:schemeClr val="accent2">
                    <a:lumMod val="50000"/>
                  </a:schemeClr>
                </a:solidFill>
              </a:rPr>
              <a:t>Post link and screen shot :-</a:t>
            </a:r>
          </a:p>
          <a:p>
            <a:r>
              <a:rPr lang="en-IN" dirty="0">
                <a:solidFill>
                  <a:schemeClr val="tx1"/>
                </a:solidFill>
                <a:hlinkClick r:id="rId2">
                  <a:extLst>
                    <a:ext uri="{A12FA001-AC4F-418D-AE19-62706E023703}">
                      <ahyp:hlinkClr xmlns:ahyp="http://schemas.microsoft.com/office/drawing/2018/hyperlinkcolor" val="tx"/>
                    </a:ext>
                  </a:extLst>
                </a:hlinkClick>
              </a:rPr>
              <a:t>https://www.instagram.com/p/C5vY8k0vxXo/?igsh=MWZtbHR5bWoxc2syYQ==</a:t>
            </a:r>
            <a:r>
              <a:rPr lang="en-IN" dirty="0">
                <a:solidFill>
                  <a:schemeClr val="tx1"/>
                </a:solidFill>
              </a:rPr>
              <a:t>  </a:t>
            </a:r>
          </a:p>
          <a:p>
            <a:endParaRPr lang="en-US" dirty="0"/>
          </a:p>
        </p:txBody>
      </p:sp>
      <p:pic>
        <p:nvPicPr>
          <p:cNvPr id="4" name="Picture 3">
            <a:extLst>
              <a:ext uri="{FF2B5EF4-FFF2-40B4-BE49-F238E27FC236}">
                <a16:creationId xmlns:a16="http://schemas.microsoft.com/office/drawing/2014/main" id="{D22E3899-CE2B-A4C4-83A6-39B9726811DF}"/>
              </a:ext>
            </a:extLst>
          </p:cNvPr>
          <p:cNvPicPr>
            <a:picLocks noChangeAspect="1"/>
          </p:cNvPicPr>
          <p:nvPr/>
        </p:nvPicPr>
        <p:blipFill>
          <a:blip r:embed="rId3"/>
          <a:stretch>
            <a:fillRect/>
          </a:stretch>
        </p:blipFill>
        <p:spPr>
          <a:xfrm>
            <a:off x="1479968" y="3277945"/>
            <a:ext cx="3816116" cy="2813163"/>
          </a:xfrm>
          <a:prstGeom prst="rect">
            <a:avLst/>
          </a:prstGeom>
        </p:spPr>
      </p:pic>
      <p:pic>
        <p:nvPicPr>
          <p:cNvPr id="6" name="Picture 5">
            <a:extLst>
              <a:ext uri="{FF2B5EF4-FFF2-40B4-BE49-F238E27FC236}">
                <a16:creationId xmlns:a16="http://schemas.microsoft.com/office/drawing/2014/main" id="{F1E0F53E-8132-A8C5-EBD5-A016F5F19F56}"/>
              </a:ext>
            </a:extLst>
          </p:cNvPr>
          <p:cNvPicPr>
            <a:picLocks noChangeAspect="1"/>
          </p:cNvPicPr>
          <p:nvPr/>
        </p:nvPicPr>
        <p:blipFill>
          <a:blip r:embed="rId4"/>
          <a:stretch>
            <a:fillRect/>
          </a:stretch>
        </p:blipFill>
        <p:spPr>
          <a:xfrm>
            <a:off x="6369646" y="3429000"/>
            <a:ext cx="3935981" cy="2662108"/>
          </a:xfrm>
          <a:prstGeom prst="rect">
            <a:avLst/>
          </a:prstGeom>
        </p:spPr>
      </p:pic>
    </p:spTree>
    <p:extLst>
      <p:ext uri="{BB962C8B-B14F-4D97-AF65-F5344CB8AC3E}">
        <p14:creationId xmlns:p14="http://schemas.microsoft.com/office/powerpoint/2010/main" val="835726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A2A2-502E-9C6F-B8A6-330E6B3BAA2E}"/>
              </a:ext>
            </a:extLst>
          </p:cNvPr>
          <p:cNvSpPr>
            <a:spLocks noGrp="1"/>
          </p:cNvSpPr>
          <p:nvPr>
            <p:ph type="title"/>
          </p:nvPr>
        </p:nvSpPr>
        <p:spPr>
          <a:xfrm>
            <a:off x="4195281" y="838200"/>
            <a:ext cx="3229021" cy="1259808"/>
          </a:xfrm>
        </p:spPr>
        <p:txBody>
          <a:bodyPr/>
          <a:lstStyle/>
          <a:p>
            <a:r>
              <a:rPr lang="en-IN" dirty="0"/>
              <a:t>Highlights</a:t>
            </a:r>
            <a:endParaRPr lang="en-US" dirty="0"/>
          </a:p>
        </p:txBody>
      </p:sp>
      <p:pic>
        <p:nvPicPr>
          <p:cNvPr id="4" name="Content Placeholder 3">
            <a:extLst>
              <a:ext uri="{FF2B5EF4-FFF2-40B4-BE49-F238E27FC236}">
                <a16:creationId xmlns:a16="http://schemas.microsoft.com/office/drawing/2014/main" id="{91BBED34-AC28-D1FD-BF65-C5BDC7620A10}"/>
              </a:ext>
            </a:extLst>
          </p:cNvPr>
          <p:cNvPicPr>
            <a:picLocks noGrp="1" noChangeAspect="1"/>
          </p:cNvPicPr>
          <p:nvPr>
            <p:ph idx="1"/>
          </p:nvPr>
        </p:nvPicPr>
        <p:blipFill>
          <a:blip r:embed="rId2"/>
          <a:stretch>
            <a:fillRect/>
          </a:stretch>
        </p:blipFill>
        <p:spPr>
          <a:xfrm>
            <a:off x="3577455" y="2603499"/>
            <a:ext cx="4849800" cy="3976853"/>
          </a:xfrm>
        </p:spPr>
      </p:pic>
    </p:spTree>
    <p:extLst>
      <p:ext uri="{BB962C8B-B14F-4D97-AF65-F5344CB8AC3E}">
        <p14:creationId xmlns:p14="http://schemas.microsoft.com/office/powerpoint/2010/main" val="919168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8F55-3179-F465-DE38-4FB7791E466F}"/>
              </a:ext>
            </a:extLst>
          </p:cNvPr>
          <p:cNvSpPr>
            <a:spLocks noGrp="1"/>
          </p:cNvSpPr>
          <p:nvPr>
            <p:ph type="title"/>
          </p:nvPr>
        </p:nvSpPr>
        <p:spPr>
          <a:xfrm>
            <a:off x="3430588" y="1047054"/>
            <a:ext cx="4372880" cy="555226"/>
          </a:xfrm>
        </p:spPr>
        <p:txBody>
          <a:bodyPr/>
          <a:lstStyle/>
          <a:p>
            <a:r>
              <a:rPr lang="en-IN" dirty="0"/>
              <a:t>Instagram I’d link</a:t>
            </a:r>
            <a:endParaRPr lang="en-US" dirty="0"/>
          </a:p>
        </p:txBody>
      </p:sp>
      <p:sp>
        <p:nvSpPr>
          <p:cNvPr id="3" name="Content Placeholder 2">
            <a:extLst>
              <a:ext uri="{FF2B5EF4-FFF2-40B4-BE49-F238E27FC236}">
                <a16:creationId xmlns:a16="http://schemas.microsoft.com/office/drawing/2014/main" id="{5C0ED197-C984-BA1F-73C5-3779512C56B9}"/>
              </a:ext>
            </a:extLst>
          </p:cNvPr>
          <p:cNvSpPr>
            <a:spLocks noGrp="1"/>
          </p:cNvSpPr>
          <p:nvPr>
            <p:ph idx="1"/>
          </p:nvPr>
        </p:nvSpPr>
        <p:spPr/>
        <p:txBody>
          <a:bodyPr/>
          <a:lstStyle/>
          <a:p>
            <a:r>
              <a:rPr lang="en-IN" dirty="0">
                <a:hlinkClick r:id="rId2"/>
              </a:rPr>
              <a:t>https://www.instagram.com/wow__cosmetics00?utm_source=qr&amp;igsh=MTlsdnlndnU3OGlsZg==</a:t>
            </a:r>
            <a:r>
              <a:rPr lang="en-IN" dirty="0"/>
              <a:t> </a:t>
            </a:r>
          </a:p>
          <a:p>
            <a:endParaRPr lang="en-US" dirty="0"/>
          </a:p>
        </p:txBody>
      </p:sp>
      <p:pic>
        <p:nvPicPr>
          <p:cNvPr id="4" name="Picture 3">
            <a:extLst>
              <a:ext uri="{FF2B5EF4-FFF2-40B4-BE49-F238E27FC236}">
                <a16:creationId xmlns:a16="http://schemas.microsoft.com/office/drawing/2014/main" id="{B49F9335-9D51-DE7C-BB81-4EF2B3E27DCE}"/>
              </a:ext>
            </a:extLst>
          </p:cNvPr>
          <p:cNvPicPr>
            <a:picLocks noChangeAspect="1"/>
          </p:cNvPicPr>
          <p:nvPr/>
        </p:nvPicPr>
        <p:blipFill>
          <a:blip r:embed="rId3"/>
          <a:stretch>
            <a:fillRect/>
          </a:stretch>
        </p:blipFill>
        <p:spPr>
          <a:xfrm>
            <a:off x="4174984" y="3253224"/>
            <a:ext cx="4429125" cy="3155894"/>
          </a:xfrm>
          <a:prstGeom prst="rect">
            <a:avLst/>
          </a:prstGeom>
        </p:spPr>
      </p:pic>
    </p:spTree>
    <p:extLst>
      <p:ext uri="{BB962C8B-B14F-4D97-AF65-F5344CB8AC3E}">
        <p14:creationId xmlns:p14="http://schemas.microsoft.com/office/powerpoint/2010/main" val="4242646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65D0-BCF1-247C-2D4A-392C456B2CAA}"/>
              </a:ext>
            </a:extLst>
          </p:cNvPr>
          <p:cNvSpPr>
            <a:spLocks noGrp="1"/>
          </p:cNvSpPr>
          <p:nvPr>
            <p:ph type="title"/>
          </p:nvPr>
        </p:nvSpPr>
        <p:spPr>
          <a:xfrm>
            <a:off x="4390979" y="973668"/>
            <a:ext cx="5525388" cy="897696"/>
          </a:xfrm>
        </p:spPr>
        <p:txBody>
          <a:bodyPr/>
          <a:lstStyle/>
          <a:p>
            <a:r>
              <a:rPr lang="en-IN" dirty="0"/>
              <a:t>Instagram links:-</a:t>
            </a:r>
            <a:endParaRPr lang="en-US" dirty="0"/>
          </a:p>
        </p:txBody>
      </p:sp>
      <p:sp>
        <p:nvSpPr>
          <p:cNvPr id="3" name="Content Placeholder 2">
            <a:extLst>
              <a:ext uri="{FF2B5EF4-FFF2-40B4-BE49-F238E27FC236}">
                <a16:creationId xmlns:a16="http://schemas.microsoft.com/office/drawing/2014/main" id="{5E9FFBD2-54B9-24DF-AD61-98BB84B9AB3A}"/>
              </a:ext>
            </a:extLst>
          </p:cNvPr>
          <p:cNvSpPr>
            <a:spLocks noGrp="1"/>
          </p:cNvSpPr>
          <p:nvPr>
            <p:ph idx="1"/>
          </p:nvPr>
        </p:nvSpPr>
        <p:spPr>
          <a:xfrm>
            <a:off x="1154954" y="2458459"/>
            <a:ext cx="8825659" cy="4109663"/>
          </a:xfrm>
        </p:spPr>
        <p:txBody>
          <a:bodyPr/>
          <a:lstStyle/>
          <a:p>
            <a:r>
              <a:rPr lang="en-IN" b="1" dirty="0"/>
              <a:t>Instagram I’d link:-</a:t>
            </a:r>
            <a:r>
              <a:rPr lang="en-IN" dirty="0"/>
              <a:t>https://www.instagram.com/wow__cosmetics00?utm_source=qr&amp;igsh=MTlsdnlndnU3OGlsZg== </a:t>
            </a:r>
          </a:p>
          <a:p>
            <a:r>
              <a:rPr lang="en-IN" b="1" dirty="0"/>
              <a:t>Instagram post link:-￼</a:t>
            </a:r>
            <a:r>
              <a:rPr lang="en-IN" dirty="0"/>
              <a:t>https://</a:t>
            </a:r>
            <a:r>
              <a:rPr lang="en-IN" dirty="0" err="1"/>
              <a:t>www.instagram.com</a:t>
            </a:r>
            <a:r>
              <a:rPr lang="en-IN" dirty="0"/>
              <a:t>/p/C5vY8k0vxXo/?</a:t>
            </a:r>
            <a:r>
              <a:rPr lang="en-IN" dirty="0" err="1"/>
              <a:t>igsh</a:t>
            </a:r>
            <a:r>
              <a:rPr lang="en-IN" dirty="0"/>
              <a:t>=MWZtbHR5bWoxc2syYQ== ￼￼￼￼￼￼￼￼￼￼￼￼￼￼￼￼￼￼￼￼￼￼￼￼￼￼￼￼￼￼￼￼￼￼￼￼￼￼￼￼￼￼￼￼￼￼￼￼￼￼￼￼￼￼￼￼￼￼￼￼￼￼￼￼￼ </a:t>
            </a:r>
          </a:p>
          <a:p>
            <a:r>
              <a:rPr lang="en-IN" b="1" dirty="0"/>
              <a:t>Instagram story link:-</a:t>
            </a:r>
            <a:r>
              <a:rPr lang="en-IN" dirty="0"/>
              <a:t>https://www.instagram.com/s/aGlnaGxpZ2h0OjE4MDA5NzkxODk3MTQ4NTQy?story_media_id=3346004965003872794_62301225794&amp;igsh=NGsxeWFzaHR6N3N2 </a:t>
            </a:r>
            <a:endParaRPr lang="en-US" dirty="0"/>
          </a:p>
        </p:txBody>
      </p:sp>
    </p:spTree>
    <p:extLst>
      <p:ext uri="{BB962C8B-B14F-4D97-AF65-F5344CB8AC3E}">
        <p14:creationId xmlns:p14="http://schemas.microsoft.com/office/powerpoint/2010/main" val="3848393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61F999-24AE-811F-AF54-DB73C4077E2B}"/>
              </a:ext>
            </a:extLst>
          </p:cNvPr>
          <p:cNvPicPr>
            <a:picLocks noChangeAspect="1"/>
          </p:cNvPicPr>
          <p:nvPr/>
        </p:nvPicPr>
        <p:blipFill>
          <a:blip r:embed="rId2"/>
          <a:stretch>
            <a:fillRect/>
          </a:stretch>
        </p:blipFill>
        <p:spPr>
          <a:xfrm>
            <a:off x="1223114" y="623788"/>
            <a:ext cx="9576982" cy="5724173"/>
          </a:xfrm>
          <a:prstGeom prst="rect">
            <a:avLst/>
          </a:prstGeom>
        </p:spPr>
      </p:pic>
    </p:spTree>
    <p:extLst>
      <p:ext uri="{BB962C8B-B14F-4D97-AF65-F5344CB8AC3E}">
        <p14:creationId xmlns:p14="http://schemas.microsoft.com/office/powerpoint/2010/main" val="415157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06F03FA-09AB-84A5-0D5D-53BCE33D88F0}"/>
              </a:ext>
            </a:extLst>
          </p:cNvPr>
          <p:cNvSpPr>
            <a:spLocks noGrp="1"/>
          </p:cNvSpPr>
          <p:nvPr>
            <p:ph idx="4294967295"/>
          </p:nvPr>
        </p:nvSpPr>
        <p:spPr>
          <a:xfrm>
            <a:off x="1821216" y="1197946"/>
            <a:ext cx="8549567" cy="5137784"/>
          </a:xfrm>
        </p:spPr>
        <p:txBody>
          <a:bodyPr>
            <a:noAutofit/>
          </a:bodyPr>
          <a:lstStyle/>
          <a:p>
            <a:r>
              <a:rPr lang="en-IN" sz="2800" dirty="0"/>
              <a:t>Wow Skin Science offers a diverse range of skincare products infused with natural ingredients to cater to various skin concerns. From cleansers and moisturizers to serums and masks, each product is meticulously formulated to deliver effective results while being gentle on the skin. With a commitment to using potent botanicals and cutting-edge technology, Wow Skin Science products aim to enhance skin health and radiance, promoting a naturally beautiful complexion for all skin types.</a:t>
            </a:r>
            <a:endParaRPr lang="en-US" sz="2800" dirty="0"/>
          </a:p>
        </p:txBody>
      </p:sp>
    </p:spTree>
    <p:extLst>
      <p:ext uri="{BB962C8B-B14F-4D97-AF65-F5344CB8AC3E}">
        <p14:creationId xmlns:p14="http://schemas.microsoft.com/office/powerpoint/2010/main" val="319449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BA2D-CB77-1900-DF3E-28F764E1506F}"/>
              </a:ext>
            </a:extLst>
          </p:cNvPr>
          <p:cNvSpPr>
            <a:spLocks noGrp="1"/>
          </p:cNvSpPr>
          <p:nvPr>
            <p:ph type="title"/>
          </p:nvPr>
        </p:nvSpPr>
        <p:spPr>
          <a:xfrm>
            <a:off x="4420668" y="666964"/>
            <a:ext cx="4618144" cy="1094319"/>
          </a:xfrm>
        </p:spPr>
        <p:txBody>
          <a:bodyPr/>
          <a:lstStyle/>
          <a:p>
            <a:r>
              <a:rPr lang="en-IN" sz="6000" dirty="0">
                <a:solidFill>
                  <a:schemeClr val="accent6"/>
                </a:solidFill>
              </a:rPr>
              <a:t>Part :-1</a:t>
            </a:r>
            <a:endParaRPr lang="en-US" sz="6000" dirty="0">
              <a:solidFill>
                <a:schemeClr val="accent6"/>
              </a:solidFill>
            </a:endParaRPr>
          </a:p>
        </p:txBody>
      </p:sp>
      <p:sp>
        <p:nvSpPr>
          <p:cNvPr id="3" name="Content Placeholder 2">
            <a:extLst>
              <a:ext uri="{FF2B5EF4-FFF2-40B4-BE49-F238E27FC236}">
                <a16:creationId xmlns:a16="http://schemas.microsoft.com/office/drawing/2014/main" id="{9415026C-52A7-DAFC-D2EE-CEF7E4CF51AA}"/>
              </a:ext>
            </a:extLst>
          </p:cNvPr>
          <p:cNvSpPr>
            <a:spLocks noGrp="1"/>
          </p:cNvSpPr>
          <p:nvPr>
            <p:ph idx="1"/>
          </p:nvPr>
        </p:nvSpPr>
        <p:spPr>
          <a:xfrm>
            <a:off x="1357656" y="2432411"/>
            <a:ext cx="10176309" cy="3889501"/>
          </a:xfrm>
        </p:spPr>
        <p:txBody>
          <a:bodyPr>
            <a:noAutofit/>
          </a:bodyPr>
          <a:lstStyle/>
          <a:p>
            <a:pPr marL="0" indent="0">
              <a:buNone/>
            </a:pPr>
            <a:r>
              <a:rPr lang="en-US" sz="6000" dirty="0">
                <a:solidFill>
                  <a:srgbClr val="FF0000"/>
                </a:solidFill>
              </a:rPr>
              <a:t> Brand study, Competitor Analysis &amp; Buyer’s/Audience’s</a:t>
            </a:r>
            <a:r>
              <a:rPr lang="en-IN" sz="6000" dirty="0">
                <a:solidFill>
                  <a:srgbClr val="FF0000"/>
                </a:solidFill>
              </a:rPr>
              <a:t> persona</a:t>
            </a:r>
            <a:endParaRPr lang="en-US" sz="6000" dirty="0">
              <a:solidFill>
                <a:srgbClr val="FF0000"/>
              </a:solidFill>
            </a:endParaRPr>
          </a:p>
        </p:txBody>
      </p:sp>
    </p:spTree>
    <p:extLst>
      <p:ext uri="{BB962C8B-B14F-4D97-AF65-F5344CB8AC3E}">
        <p14:creationId xmlns:p14="http://schemas.microsoft.com/office/powerpoint/2010/main" val="60428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560083-3E85-A15C-3E3A-D4A8FC867935}"/>
              </a:ext>
            </a:extLst>
          </p:cNvPr>
          <p:cNvSpPr>
            <a:spLocks noGrp="1"/>
          </p:cNvSpPr>
          <p:nvPr>
            <p:ph idx="1"/>
          </p:nvPr>
        </p:nvSpPr>
        <p:spPr>
          <a:xfrm>
            <a:off x="1154954" y="2603499"/>
            <a:ext cx="10183312" cy="4001315"/>
          </a:xfrm>
        </p:spPr>
        <p:txBody>
          <a:bodyPr>
            <a:noAutofit/>
          </a:bodyPr>
          <a:lstStyle/>
          <a:p>
            <a:r>
              <a:rPr lang="en-US" sz="1600" dirty="0"/>
              <a:t>To conduct a brand study for Wow Cosmetics, we need to explore its mission, values, and unique selling proposition (USP).</a:t>
            </a:r>
            <a:endParaRPr lang="en-IN" sz="1600" dirty="0"/>
          </a:p>
          <a:p>
            <a:r>
              <a:rPr lang="en-IN" sz="1600" dirty="0"/>
              <a:t>Mission&amp; values:</a:t>
            </a:r>
          </a:p>
          <a:p>
            <a:r>
              <a:rPr lang="en-US" sz="1600" dirty="0"/>
              <a:t>Wow Cosmetics aims to empower individuals to express their unique beauty confidently through innovative and high-quality cosmetic </a:t>
            </a:r>
            <a:r>
              <a:rPr lang="en-US" sz="1600" dirty="0" err="1"/>
              <a:t>products.Innovation</a:t>
            </a:r>
            <a:r>
              <a:rPr lang="en-US" sz="1600" dirty="0"/>
              <a:t>: Wow Cosmetics is committed to continuous innovation in product development, staying ahead of trends, and providing customers with cutting-edge cosmetic solutions</a:t>
            </a:r>
            <a:endParaRPr lang="en-IN" sz="1600" dirty="0"/>
          </a:p>
          <a:p>
            <a:r>
              <a:rPr lang="en-US" sz="1600" dirty="0"/>
              <a:t>Quality: The brand prioritizes the use of high-quality ingredients and rigorous testing processes to ensure the efficacy and safety of its products</a:t>
            </a:r>
            <a:endParaRPr lang="en-IN" sz="1600" dirty="0"/>
          </a:p>
          <a:p>
            <a:r>
              <a:rPr lang="en-US" sz="1600" dirty="0"/>
              <a:t>Inclusivity: Wow Cosmetics celebrates diversity and inclusivity, offering a wide range of products suitable for all skin types, tones, and </a:t>
            </a:r>
            <a:r>
              <a:rPr lang="en-US" sz="1600" dirty="0" err="1"/>
              <a:t>preferences.Sustainability</a:t>
            </a:r>
            <a:r>
              <a:rPr lang="en-US" sz="1600" dirty="0"/>
              <a:t>: Environmental responsibility is integral to Wow Cosmetics’ ethos, with efforts to minimize its ecological footprint through eco-friendly packaging and sustainable practices.Empowerment: Wow Cosmetics seeks to empower individuals by enhancing their confidence and self-expression through makeup.</a:t>
            </a:r>
          </a:p>
        </p:txBody>
      </p:sp>
      <p:sp>
        <p:nvSpPr>
          <p:cNvPr id="5" name="Title 4">
            <a:extLst>
              <a:ext uri="{FF2B5EF4-FFF2-40B4-BE49-F238E27FC236}">
                <a16:creationId xmlns:a16="http://schemas.microsoft.com/office/drawing/2014/main" id="{42C1B4C7-7239-0962-6227-FA338E65FA67}"/>
              </a:ext>
            </a:extLst>
          </p:cNvPr>
          <p:cNvSpPr>
            <a:spLocks noGrp="1"/>
          </p:cNvSpPr>
          <p:nvPr>
            <p:ph type="title"/>
          </p:nvPr>
        </p:nvSpPr>
        <p:spPr/>
        <p:txBody>
          <a:bodyPr/>
          <a:lstStyle/>
          <a:p>
            <a:r>
              <a:rPr lang="en-IN" dirty="0"/>
              <a:t>Brand Study(</a:t>
            </a:r>
            <a:r>
              <a:rPr lang="en-IN" dirty="0" err="1"/>
              <a:t>MissIon</a:t>
            </a:r>
            <a:r>
              <a:rPr lang="en-IN" dirty="0"/>
              <a:t>/Values And </a:t>
            </a:r>
            <a:r>
              <a:rPr lang="en-IN" dirty="0" err="1"/>
              <a:t>usp</a:t>
            </a:r>
            <a:r>
              <a:rPr lang="en-IN"/>
              <a:t>) </a:t>
            </a:r>
            <a:endParaRPr lang="en-US" dirty="0"/>
          </a:p>
        </p:txBody>
      </p:sp>
    </p:spTree>
    <p:extLst>
      <p:ext uri="{BB962C8B-B14F-4D97-AF65-F5344CB8AC3E}">
        <p14:creationId xmlns:p14="http://schemas.microsoft.com/office/powerpoint/2010/main" val="372804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E727FF9-5231-E52F-C212-52E9C9732AA0}"/>
              </a:ext>
            </a:extLst>
          </p:cNvPr>
          <p:cNvSpPr>
            <a:spLocks noGrp="1"/>
          </p:cNvSpPr>
          <p:nvPr>
            <p:ph idx="1"/>
          </p:nvPr>
        </p:nvSpPr>
        <p:spPr>
          <a:xfrm>
            <a:off x="1277938" y="1333500"/>
            <a:ext cx="8824912" cy="4759325"/>
          </a:xfrm>
        </p:spPr>
        <p:txBody>
          <a:bodyPr/>
          <a:lstStyle/>
          <a:p>
            <a:endParaRPr lang="en-IN" b="1" dirty="0">
              <a:solidFill>
                <a:schemeClr val="tx1"/>
              </a:solidFill>
            </a:endParaRPr>
          </a:p>
          <a:p>
            <a:endParaRPr lang="en-IN" b="1" dirty="0">
              <a:solidFill>
                <a:schemeClr val="tx1"/>
              </a:solidFill>
            </a:endParaRPr>
          </a:p>
          <a:p>
            <a:endParaRPr lang="en-IN" b="1" dirty="0">
              <a:solidFill>
                <a:schemeClr val="tx1"/>
              </a:solidFill>
            </a:endParaRPr>
          </a:p>
          <a:p>
            <a:r>
              <a:rPr lang="en-IN" b="1" dirty="0">
                <a:solidFill>
                  <a:schemeClr val="tx1"/>
                </a:solidFill>
              </a:rPr>
              <a:t>Unique Selling Proposition (USP):</a:t>
            </a:r>
            <a:r>
              <a:rPr lang="en-IN" dirty="0"/>
              <a:t>
Wow Cosmetics stands out in the market for its combination of cutting-edge innovation, high-quality ingredients, and commitment to inclusivity and empowerment. Its USP lies in offering cosmetics that not only meet the highest standards of quality and performance but also cater to diverse needs and preferences, allowing customers to embrace their individuality with confidence. Additionally, the brand’s dedication to sustainability appeals to environmentally conscious consumers, further differentiating it from competitors.</a:t>
            </a:r>
            <a:endParaRPr lang="en-US" dirty="0"/>
          </a:p>
        </p:txBody>
      </p:sp>
    </p:spTree>
    <p:extLst>
      <p:ext uri="{BB962C8B-B14F-4D97-AF65-F5344CB8AC3E}">
        <p14:creationId xmlns:p14="http://schemas.microsoft.com/office/powerpoint/2010/main" val="55830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F2CB-D170-8FAD-2A20-69EBD0E2E807}"/>
              </a:ext>
            </a:extLst>
          </p:cNvPr>
          <p:cNvSpPr>
            <a:spLocks noGrp="1"/>
          </p:cNvSpPr>
          <p:nvPr>
            <p:ph type="title"/>
          </p:nvPr>
        </p:nvSpPr>
        <p:spPr>
          <a:xfrm>
            <a:off x="1154955" y="538170"/>
            <a:ext cx="8079555" cy="1626742"/>
          </a:xfrm>
        </p:spPr>
        <p:txBody>
          <a:bodyPr/>
          <a:lstStyle/>
          <a:p>
            <a:r>
              <a:rPr lang="en-IN" dirty="0"/>
              <a:t>Brand study(Brand tone &amp; Kip) wow cosmetics</a:t>
            </a:r>
            <a:endParaRPr lang="en-US" dirty="0"/>
          </a:p>
        </p:txBody>
      </p:sp>
      <p:sp>
        <p:nvSpPr>
          <p:cNvPr id="3" name="Content Placeholder 2">
            <a:extLst>
              <a:ext uri="{FF2B5EF4-FFF2-40B4-BE49-F238E27FC236}">
                <a16:creationId xmlns:a16="http://schemas.microsoft.com/office/drawing/2014/main" id="{53DD2151-5E02-575A-8783-706E3A50ADE3}"/>
              </a:ext>
            </a:extLst>
          </p:cNvPr>
          <p:cNvSpPr>
            <a:spLocks noGrp="1"/>
          </p:cNvSpPr>
          <p:nvPr>
            <p:ph idx="1"/>
          </p:nvPr>
        </p:nvSpPr>
        <p:spPr>
          <a:xfrm>
            <a:off x="990722" y="2433997"/>
            <a:ext cx="10592167" cy="3975120"/>
          </a:xfrm>
        </p:spPr>
        <p:txBody>
          <a:bodyPr/>
          <a:lstStyle/>
          <a:p>
            <a:pPr marL="0" indent="0">
              <a:buNone/>
            </a:pPr>
            <a:r>
              <a:rPr lang="en-IN" dirty="0"/>
              <a:t>To conduct a brand study for Wow Cosmetics, you’ll want to delve into several key areas:
</a:t>
            </a:r>
            <a:r>
              <a:rPr lang="en-IN" b="1" dirty="0"/>
              <a:t>Brand Tone: </a:t>
            </a:r>
            <a:r>
              <a:rPr lang="en-IN" dirty="0"/>
              <a:t>
</a:t>
            </a:r>
            <a:r>
              <a:rPr lang="en-IN" b="1" dirty="0"/>
              <a:t>Visual Identity: A</a:t>
            </a:r>
            <a:r>
              <a:rPr lang="en-IN" dirty="0"/>
              <a:t>ssess the design elements, such as logo, </a:t>
            </a:r>
            <a:r>
              <a:rPr lang="en-IN" dirty="0" err="1"/>
              <a:t>colors</a:t>
            </a:r>
            <a:r>
              <a:rPr lang="en-IN" dirty="0"/>
              <a:t>, and packaging, to understand the brand’s visual tone.
Messaging: Review the language used in advertising, social media, and other communication channels to determine the brand’s voice and personality.
</a:t>
            </a:r>
            <a:r>
              <a:rPr lang="en-IN" b="1" dirty="0"/>
              <a:t>Target Audience: </a:t>
            </a:r>
            <a:r>
              <a:rPr lang="en-IN" b="1" dirty="0" err="1"/>
              <a:t>An</a:t>
            </a:r>
            <a:r>
              <a:rPr lang="en-IN" dirty="0" err="1"/>
              <a:t>alyze</a:t>
            </a:r>
            <a:r>
              <a:rPr lang="en-IN" dirty="0"/>
              <a:t> the brand’s target demographic and tailor the tone to resonate with them.
</a:t>
            </a:r>
            <a:r>
              <a:rPr lang="en-IN" b="1" dirty="0"/>
              <a:t>Consistency: </a:t>
            </a:r>
            <a:r>
              <a:rPr lang="en-IN" dirty="0"/>
              <a:t>Ensure that the brand tone is consistent across all </a:t>
            </a:r>
            <a:r>
              <a:rPr lang="en-IN" dirty="0" err="1"/>
              <a:t>touchpoints</a:t>
            </a:r>
            <a:r>
              <a:rPr lang="en-IN" dirty="0"/>
              <a:t> to maintain brand identity and integrity.</a:t>
            </a:r>
            <a:endParaRPr lang="en-US" dirty="0"/>
          </a:p>
        </p:txBody>
      </p:sp>
    </p:spTree>
    <p:extLst>
      <p:ext uri="{BB962C8B-B14F-4D97-AF65-F5344CB8AC3E}">
        <p14:creationId xmlns:p14="http://schemas.microsoft.com/office/powerpoint/2010/main" val="1790757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TF00001243</Template>
  <TotalTime>0</TotalTime>
  <Words>0</Words>
  <Application>Microsoft Office PowerPoint</Application>
  <PresentationFormat>Widescreen</PresentationFormat>
  <Paragraphs>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Ion Boardroom</vt:lpstr>
      <vt:lpstr>Comprehensive digital marketing for wow cosmetics</vt:lpstr>
      <vt:lpstr>Presented by</vt:lpstr>
      <vt:lpstr>Logo of wow cosmetics</vt:lpstr>
      <vt:lpstr>Introduction</vt:lpstr>
      <vt:lpstr>PowerPoint Presentation</vt:lpstr>
      <vt:lpstr>Part :-1</vt:lpstr>
      <vt:lpstr>Brand Study(MissIon/Values And usp) </vt:lpstr>
      <vt:lpstr>PowerPoint Presentation</vt:lpstr>
      <vt:lpstr>Brand study(Brand tone &amp; Kip) wow cosmetics</vt:lpstr>
      <vt:lpstr>Key Performance Indicators (KPIs) </vt:lpstr>
      <vt:lpstr>Buyer/ audience Person:-</vt:lpstr>
      <vt:lpstr>PowerPoint Presentation</vt:lpstr>
      <vt:lpstr>Goals for wow cosmetics</vt:lpstr>
      <vt:lpstr>Advantages of wow cosmetics</vt:lpstr>
      <vt:lpstr>Disadvantages of wow cosmetics</vt:lpstr>
      <vt:lpstr>PowerPoint Presentation</vt:lpstr>
      <vt:lpstr>Brand study, Competitor Analysis &amp; Buyer’s/Audience’s 
Persona</vt:lpstr>
      <vt:lpstr>PowerPoint Presentation</vt:lpstr>
      <vt:lpstr>PowerPoint Presentation</vt:lpstr>
      <vt:lpstr>PowerPoint Presentation</vt:lpstr>
      <vt:lpstr>PowerPoint Presentation</vt:lpstr>
      <vt:lpstr>PowerPoint Presentation</vt:lpstr>
      <vt:lpstr>Part:-2</vt:lpstr>
      <vt:lpstr>SEO KEYWORD RESEARCH </vt:lpstr>
      <vt:lpstr>SEO audit of wow cosmetics</vt:lpstr>
      <vt:lpstr>SEO audit</vt:lpstr>
      <vt:lpstr>Keyword research of wow cosmetics</vt:lpstr>
      <vt:lpstr>On page optimization of wow cosmetics</vt:lpstr>
      <vt:lpstr>On-page Seo results</vt:lpstr>
      <vt:lpstr>PowerPoint Presentation</vt:lpstr>
      <vt:lpstr>PowerPoint Presentation</vt:lpstr>
      <vt:lpstr>Part :-3</vt:lpstr>
      <vt:lpstr>Content Ideas and Marketing Strategies</vt:lpstr>
      <vt:lpstr>Content Ideas and Marketing Strategies</vt:lpstr>
      <vt:lpstr>CONTENT CALENDAR</vt:lpstr>
      <vt:lpstr>Part 4: </vt:lpstr>
      <vt:lpstr>Post creation</vt:lpstr>
      <vt:lpstr>PowerPoint Presentation</vt:lpstr>
      <vt:lpstr>PowerPoint Presentation</vt:lpstr>
      <vt:lpstr>Instagram story</vt:lpstr>
      <vt:lpstr>PowerPoint Presentation</vt:lpstr>
      <vt:lpstr>Highlights</vt:lpstr>
      <vt:lpstr>Instagram I’d link</vt:lpstr>
      <vt:lpstr>Instagram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917330880948</dc:creator>
  <cp:lastModifiedBy>917330880948</cp:lastModifiedBy>
  <cp:revision>59</cp:revision>
  <dcterms:created xsi:type="dcterms:W3CDTF">2024-04-14T08:50:14Z</dcterms:created>
  <dcterms:modified xsi:type="dcterms:W3CDTF">2024-04-23T11:15:22Z</dcterms:modified>
</cp:coreProperties>
</file>