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0" r:id="rId2"/>
    <p:sldMasterId id="214748380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F0FED8-E5A6-4133-BD33-7D97A4E7322A}">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86441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50623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977709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596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529333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519187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678977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019464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756944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171724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92874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9750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012642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77583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47A2A-8082-4E46-9446-C6E2E73C8454}" type="datetimeFigureOut">
              <a:rPr lang="en-IN" smtClean="0"/>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46024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559993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910618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889936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36018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373418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0037091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787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730963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5790763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2549852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4628546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555246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124459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7374117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549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5712762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433166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47A2A-8082-4E46-9446-C6E2E73C8454}" type="datetimeFigureOut">
              <a:rPr lang="en-IN" smtClean="0"/>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63279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2894662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47A2A-8082-4E46-9446-C6E2E73C8454}"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8596961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47A2A-8082-4E46-9446-C6E2E73C8454}" type="datetimeFigureOut">
              <a:rPr lang="en-IN" smtClean="0"/>
              <a:t>22-12-2022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699889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840846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9162840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42756561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089294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39167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0420158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47A2A-8082-4E46-9446-C6E2E73C8454}"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6981439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47A2A-8082-4E46-9446-C6E2E73C8454}"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417583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47A2A-8082-4E46-9446-C6E2E73C8454}" type="datetimeFigureOut">
              <a:rPr lang="en-IN" smtClean="0"/>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1369764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5145030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255771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75164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347405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69392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47A2A-8082-4E46-9446-C6E2E73C845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CF981-3F4C-48BC-98CA-1BD17AB97618}" type="slidenum">
              <a:rPr lang="en-IN" smtClean="0"/>
              <a:t>‹#›</a:t>
            </a:fld>
            <a:endParaRPr lang="en-IN"/>
          </a:p>
        </p:txBody>
      </p:sp>
    </p:spTree>
    <p:extLst>
      <p:ext uri="{BB962C8B-B14F-4D97-AF65-F5344CB8AC3E}">
        <p14:creationId xmlns:p14="http://schemas.microsoft.com/office/powerpoint/2010/main" val="105409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7.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C47A2A-8082-4E46-9446-C6E2E73C8454}" type="datetimeFigureOut">
              <a:rPr lang="en-IN" smtClean="0"/>
              <a:t>22-12-2022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3CF981-3F4C-48BC-98CA-1BD17AB97618}" type="slidenum">
              <a:rPr lang="en-IN" smtClean="0"/>
              <a:t>‹#›</a:t>
            </a:fld>
            <a:endParaRPr lang="en-IN"/>
          </a:p>
        </p:txBody>
      </p:sp>
    </p:spTree>
    <p:extLst>
      <p:ext uri="{BB962C8B-B14F-4D97-AF65-F5344CB8AC3E}">
        <p14:creationId xmlns:p14="http://schemas.microsoft.com/office/powerpoint/2010/main" val="3401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C47A2A-8082-4E46-9446-C6E2E73C8454}" type="datetimeFigureOut">
              <a:rPr lang="en-IN" smtClean="0"/>
              <a:t>22-12-2022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3CF981-3F4C-48BC-98CA-1BD17AB97618}" type="slidenum">
              <a:rPr lang="en-IN" smtClean="0"/>
              <a:t>‹#›</a:t>
            </a:fld>
            <a:endParaRPr lang="en-IN"/>
          </a:p>
        </p:txBody>
      </p:sp>
    </p:spTree>
    <p:extLst>
      <p:ext uri="{BB962C8B-B14F-4D97-AF65-F5344CB8AC3E}">
        <p14:creationId xmlns:p14="http://schemas.microsoft.com/office/powerpoint/2010/main" val="264621688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C47A2A-8082-4E46-9446-C6E2E73C8454}" type="datetimeFigureOut">
              <a:rPr lang="en-IN" smtClean="0"/>
              <a:t>22-12-2022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3CF981-3F4C-48BC-98CA-1BD17AB97618}" type="slidenum">
              <a:rPr lang="en-IN" smtClean="0"/>
              <a:t>‹#›</a:t>
            </a:fld>
            <a:endParaRPr lang="en-IN"/>
          </a:p>
        </p:txBody>
      </p:sp>
    </p:spTree>
    <p:extLst>
      <p:ext uri="{BB962C8B-B14F-4D97-AF65-F5344CB8AC3E}">
        <p14:creationId xmlns:p14="http://schemas.microsoft.com/office/powerpoint/2010/main" val="344033090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fif"/><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8.png"/><Relationship Id="rId1" Type="http://schemas.openxmlformats.org/officeDocument/2006/relationships/slideLayout" Target="../slideLayouts/slideLayout36.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fif"/><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6A8149-AED0-45AB-89F9-277D12D7EF20}"/>
              </a:ext>
            </a:extLst>
          </p:cNvPr>
          <p:cNvSpPr txBox="1"/>
          <p:nvPr/>
        </p:nvSpPr>
        <p:spPr>
          <a:xfrm>
            <a:off x="1134036" y="1030941"/>
            <a:ext cx="9457764" cy="932329"/>
          </a:xfrm>
          <a:prstGeom prst="rect">
            <a:avLst/>
          </a:prstGeom>
          <a:noFill/>
        </p:spPr>
        <p:txBody>
          <a:bodyPr wrap="square" rtlCol="0">
            <a:prstTxWarp prst="textArchUp">
              <a:avLst>
                <a:gd name="adj" fmla="val 11238368"/>
              </a:avLst>
            </a:prstTxWarp>
            <a:spAutoFit/>
          </a:bodyPr>
          <a:lstStyle/>
          <a:p>
            <a:pPr algn="ctr"/>
            <a:r>
              <a:rPr lang="en-IN" sz="6000" b="1" dirty="0">
                <a:ln w="12700">
                  <a:solidFill>
                    <a:schemeClr val="accent1"/>
                  </a:solidFill>
                  <a:prstDash val="solid"/>
                </a:ln>
                <a:solidFill>
                  <a:srgbClr val="FFFF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FACULTY OF COMPUTER SCIENCE</a:t>
            </a:r>
          </a:p>
        </p:txBody>
      </p:sp>
      <p:sp>
        <p:nvSpPr>
          <p:cNvPr id="7" name="TextBox 6">
            <a:extLst>
              <a:ext uri="{FF2B5EF4-FFF2-40B4-BE49-F238E27FC236}">
                <a16:creationId xmlns:a16="http://schemas.microsoft.com/office/drawing/2014/main" id="{3311DE79-3223-498E-8C44-C0EB409BC45C}"/>
              </a:ext>
            </a:extLst>
          </p:cNvPr>
          <p:cNvSpPr txBox="1"/>
          <p:nvPr/>
        </p:nvSpPr>
        <p:spPr>
          <a:xfrm>
            <a:off x="3316941" y="1882588"/>
            <a:ext cx="1730188" cy="932329"/>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73368F1A-378F-46A5-B5EA-EA265CAAB95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047129" y="1647124"/>
            <a:ext cx="1781876" cy="1781876"/>
          </a:xfrm>
          <a:prstGeom prst="ellipse">
            <a:avLst/>
          </a:prstGeom>
          <a:ln>
            <a:noFill/>
          </a:ln>
          <a:effectLst>
            <a:softEdge rad="112500"/>
          </a:effectLst>
        </p:spPr>
      </p:pic>
      <p:sp>
        <p:nvSpPr>
          <p:cNvPr id="11" name="TextBox 10">
            <a:extLst>
              <a:ext uri="{FF2B5EF4-FFF2-40B4-BE49-F238E27FC236}">
                <a16:creationId xmlns:a16="http://schemas.microsoft.com/office/drawing/2014/main" id="{987E0735-BECB-4C2B-AF74-3E92E740F0F2}"/>
              </a:ext>
            </a:extLst>
          </p:cNvPr>
          <p:cNvSpPr txBox="1"/>
          <p:nvPr/>
        </p:nvSpPr>
        <p:spPr>
          <a:xfrm>
            <a:off x="4202764" y="3747246"/>
            <a:ext cx="3786470" cy="646331"/>
          </a:xfrm>
          <a:prstGeom prst="rect">
            <a:avLst/>
          </a:prstGeom>
          <a:noFill/>
        </p:spPr>
        <p:txBody>
          <a:bodyPr wrap="square" rtlCol="0">
            <a:spAutoFit/>
          </a:bodyPr>
          <a:lstStyle/>
          <a:p>
            <a:pPr algn="ctr"/>
            <a:r>
              <a:rPr lang="en-IN" sz="3600" b="1" dirty="0">
                <a:ln w="6600">
                  <a:solidFill>
                    <a:schemeClr val="accent2"/>
                  </a:solidFill>
                  <a:prstDash val="solid"/>
                </a:ln>
                <a:solidFill>
                  <a:srgbClr val="FFFF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Sub:-Seminar</a:t>
            </a:r>
          </a:p>
        </p:txBody>
      </p:sp>
      <p:sp>
        <p:nvSpPr>
          <p:cNvPr id="13" name="TextBox 12">
            <a:extLst>
              <a:ext uri="{FF2B5EF4-FFF2-40B4-BE49-F238E27FC236}">
                <a16:creationId xmlns:a16="http://schemas.microsoft.com/office/drawing/2014/main" id="{75C8C23F-9039-4F63-8501-BF515C19AB9A}"/>
              </a:ext>
            </a:extLst>
          </p:cNvPr>
          <p:cNvSpPr txBox="1"/>
          <p:nvPr/>
        </p:nvSpPr>
        <p:spPr>
          <a:xfrm>
            <a:off x="1064559" y="4872952"/>
            <a:ext cx="3599329" cy="954107"/>
          </a:xfrm>
          <a:prstGeom prst="rect">
            <a:avLst/>
          </a:prstGeom>
          <a:noFill/>
        </p:spPr>
        <p:txBody>
          <a:bodyPr wrap="square" rtlCol="0">
            <a:spAutoFit/>
          </a:bodyPr>
          <a:lstStyle/>
          <a:p>
            <a:pPr algn="ctr"/>
            <a:r>
              <a:rPr lang="en-IN" sz="2800" u="sng" dirty="0">
                <a:ln w="12700">
                  <a:noFill/>
                  <a:prstDash val="solid"/>
                </a:ln>
                <a:solidFill>
                  <a:srgbClr val="C000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Submitted To,</a:t>
            </a:r>
          </a:p>
          <a:p>
            <a:pPr algn="ctr"/>
            <a:r>
              <a:rPr lang="en-IN" sz="2800" dirty="0">
                <a:ln w="12700">
                  <a:solidFill>
                    <a:srgbClr val="FFFF00"/>
                  </a:solidFill>
                  <a:prstDash val="solid"/>
                </a:ln>
                <a:solidFill>
                  <a:srgbClr val="FFFF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Mr. Himanshu </a:t>
            </a:r>
            <a:r>
              <a:rPr lang="en-IN" sz="2800" dirty="0" err="1">
                <a:ln w="12700">
                  <a:solidFill>
                    <a:srgbClr val="FFFF00"/>
                  </a:solidFill>
                  <a:prstDash val="solid"/>
                </a:ln>
                <a:solidFill>
                  <a:srgbClr val="FFFF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Chaplot</a:t>
            </a:r>
            <a:endParaRPr lang="en-IN" sz="2800" dirty="0">
              <a:ln w="12700">
                <a:solidFill>
                  <a:srgbClr val="FFFF00"/>
                </a:solidFill>
                <a:prstDash val="solid"/>
              </a:ln>
              <a:solidFill>
                <a:srgbClr val="FFFF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E10CE1E-FBA8-4042-8E86-09B8634B0EB6}"/>
              </a:ext>
            </a:extLst>
          </p:cNvPr>
          <p:cNvSpPr txBox="1"/>
          <p:nvPr/>
        </p:nvSpPr>
        <p:spPr>
          <a:xfrm>
            <a:off x="6992471" y="4872951"/>
            <a:ext cx="3599329" cy="1261884"/>
          </a:xfrm>
          <a:prstGeom prst="rect">
            <a:avLst/>
          </a:prstGeom>
          <a:noFill/>
        </p:spPr>
        <p:txBody>
          <a:bodyPr wrap="square" rtlCol="0">
            <a:spAutoFit/>
          </a:bodyPr>
          <a:lstStyle/>
          <a:p>
            <a:pPr algn="ctr"/>
            <a:r>
              <a:rPr lang="en-IN" sz="2800" u="sng" dirty="0">
                <a:ln w="12700">
                  <a:noFill/>
                  <a:prstDash val="solid"/>
                </a:ln>
                <a:solidFill>
                  <a:srgbClr val="C000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Submitted By,</a:t>
            </a:r>
          </a:p>
          <a:p>
            <a:pPr algn="ctr"/>
            <a:r>
              <a:rPr lang="en-IN" sz="2800" dirty="0">
                <a:ln w="12700">
                  <a:solidFill>
                    <a:srgbClr val="FFFF00"/>
                  </a:solidFill>
                  <a:prstDash val="solid"/>
                </a:ln>
                <a:solidFill>
                  <a:srgbClr val="FFFF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Mr. Bhavesh Panchal</a:t>
            </a:r>
          </a:p>
          <a:p>
            <a:pPr algn="ctr"/>
            <a:r>
              <a:rPr lang="en-IN" dirty="0">
                <a:ln w="12700">
                  <a:solidFill>
                    <a:srgbClr val="FFFF00"/>
                  </a:solidFill>
                  <a:prstDash val="solid"/>
                </a:ln>
                <a:solidFill>
                  <a:srgbClr val="FFFF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Class:- PGDCA (</a:t>
            </a:r>
            <a:r>
              <a:rPr lang="en-IN" dirty="0" err="1">
                <a:ln w="12700">
                  <a:solidFill>
                    <a:srgbClr val="FFFF00"/>
                  </a:solidFill>
                  <a:prstDash val="solid"/>
                </a:ln>
                <a:solidFill>
                  <a:srgbClr val="FFFF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Ist</a:t>
            </a:r>
            <a:r>
              <a:rPr lang="en-IN" dirty="0">
                <a:ln w="12700">
                  <a:solidFill>
                    <a:srgbClr val="FFFF00"/>
                  </a:solidFill>
                  <a:prstDash val="solid"/>
                </a:ln>
                <a:solidFill>
                  <a:srgbClr val="FFFF0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Sem)</a:t>
            </a:r>
          </a:p>
        </p:txBody>
      </p:sp>
    </p:spTree>
    <p:extLst>
      <p:ext uri="{BB962C8B-B14F-4D97-AF65-F5344CB8AC3E}">
        <p14:creationId xmlns:p14="http://schemas.microsoft.com/office/powerpoint/2010/main" val="1712557599"/>
      </p:ext>
    </p:extLst>
  </p:cSld>
  <p:clrMapOvr>
    <a:masterClrMapping/>
  </p:clrMapOvr>
  <mc:AlternateContent xmlns:mc="http://schemas.openxmlformats.org/markup-compatibility/2006" xmlns:p14="http://schemas.microsoft.com/office/powerpoint/2010/main">
    <mc:Choice Requires="p14">
      <p:transition spd="slow" p14:dur="300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25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750"/>
                                        <p:tgtEl>
                                          <p:spTgt spid="13"/>
                                        </p:tgtEl>
                                      </p:cBhvr>
                                    </p:animEffect>
                                    <p:anim calcmode="lin" valueType="num">
                                      <p:cBhvr>
                                        <p:cTn id="25" dur="1750" fill="hold"/>
                                        <p:tgtEl>
                                          <p:spTgt spid="13"/>
                                        </p:tgtEl>
                                        <p:attrNameLst>
                                          <p:attrName>ppt_x</p:attrName>
                                        </p:attrNameLst>
                                      </p:cBhvr>
                                      <p:tavLst>
                                        <p:tav tm="0">
                                          <p:val>
                                            <p:strVal val="#ppt_x"/>
                                          </p:val>
                                        </p:tav>
                                        <p:tav tm="100000">
                                          <p:val>
                                            <p:strVal val="#ppt_x"/>
                                          </p:val>
                                        </p:tav>
                                      </p:tavLst>
                                    </p:anim>
                                    <p:anim calcmode="lin" valueType="num">
                                      <p:cBhvr>
                                        <p:cTn id="26" dur="1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25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750"/>
                                        <p:tgtEl>
                                          <p:spTgt spid="15"/>
                                        </p:tgtEl>
                                      </p:cBhvr>
                                    </p:animEffect>
                                    <p:anim calcmode="lin" valueType="num">
                                      <p:cBhvr>
                                        <p:cTn id="32" dur="1750" fill="hold"/>
                                        <p:tgtEl>
                                          <p:spTgt spid="15"/>
                                        </p:tgtEl>
                                        <p:attrNameLst>
                                          <p:attrName>ppt_x</p:attrName>
                                        </p:attrNameLst>
                                      </p:cBhvr>
                                      <p:tavLst>
                                        <p:tav tm="0">
                                          <p:val>
                                            <p:strVal val="#ppt_x"/>
                                          </p:val>
                                        </p:tav>
                                        <p:tav tm="100000">
                                          <p:val>
                                            <p:strVal val="#ppt_x"/>
                                          </p:val>
                                        </p:tav>
                                      </p:tavLst>
                                    </p:anim>
                                    <p:anim calcmode="lin" valueType="num">
                                      <p:cBhvr>
                                        <p:cTn id="33" dur="1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2CD70-1076-33E8-1661-1A184539E6DA}"/>
              </a:ext>
            </a:extLst>
          </p:cNvPr>
          <p:cNvSpPr txBox="1"/>
          <p:nvPr/>
        </p:nvSpPr>
        <p:spPr>
          <a:xfrm>
            <a:off x="3660296" y="118041"/>
            <a:ext cx="4498668"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Fourth Generation of Computer</a:t>
            </a:r>
            <a:endParaRPr lang="en-IN" sz="2400" b="1" u="sng"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9AF2FE-D3CC-51FC-FFDA-C1D91E762202}"/>
              </a:ext>
            </a:extLst>
          </p:cNvPr>
          <p:cNvSpPr txBox="1"/>
          <p:nvPr/>
        </p:nvSpPr>
        <p:spPr>
          <a:xfrm>
            <a:off x="1211667" y="5084157"/>
            <a:ext cx="9601200" cy="923330"/>
          </a:xfrm>
          <a:prstGeom prst="rect">
            <a:avLst/>
          </a:prstGeom>
          <a:noFill/>
        </p:spPr>
        <p:txBody>
          <a:bodyPr wrap="square" rtlCol="0">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Fourth generation of computers was between </a:t>
            </a:r>
            <a:r>
              <a:rPr lang="en-US" b="1" dirty="0">
                <a:solidFill>
                  <a:schemeClr val="bg1"/>
                </a:solidFill>
                <a:latin typeface="Times New Roman" panose="02020603050405020304" pitchFamily="18" charset="0"/>
                <a:cs typeface="Times New Roman" panose="02020603050405020304" pitchFamily="18" charset="0"/>
              </a:rPr>
              <a:t>1971-1980. </a:t>
            </a:r>
            <a:r>
              <a:rPr lang="en-US" b="1" dirty="0">
                <a:solidFill>
                  <a:srgbClr val="FFFF00"/>
                </a:solidFill>
                <a:latin typeface="Times New Roman" panose="02020603050405020304" pitchFamily="18" charset="0"/>
                <a:cs typeface="Times New Roman" panose="02020603050405020304" pitchFamily="18" charset="0"/>
              </a:rPr>
              <a:t>These computers used the VLSI technology or the Very Large Scale Integrated (VLSI) circuits technology. Therefore they were also known as the microprocessors. Intel was the first company to develop a microprocessor.</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0711F4C-8C77-D055-B5C1-8B9C3D781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228" y="1010847"/>
            <a:ext cx="5295780" cy="3749479"/>
          </a:xfrm>
          <a:prstGeom prst="rect">
            <a:avLst/>
          </a:prstGeom>
        </p:spPr>
      </p:pic>
      <p:pic>
        <p:nvPicPr>
          <p:cNvPr id="13" name="Picture 12">
            <a:extLst>
              <a:ext uri="{FF2B5EF4-FFF2-40B4-BE49-F238E27FC236}">
                <a16:creationId xmlns:a16="http://schemas.microsoft.com/office/drawing/2014/main" id="{9F08BACF-3BF8-AE4E-F8DA-D1D7A1BC0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183" y="2396435"/>
            <a:ext cx="2591877" cy="2289063"/>
          </a:xfrm>
          <a:prstGeom prst="rect">
            <a:avLst/>
          </a:prstGeom>
        </p:spPr>
      </p:pic>
    </p:spTree>
    <p:extLst>
      <p:ext uri="{BB962C8B-B14F-4D97-AF65-F5344CB8AC3E}">
        <p14:creationId xmlns:p14="http://schemas.microsoft.com/office/powerpoint/2010/main" val="1032758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1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1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500"/>
                                        <p:tgtEl>
                                          <p:spTgt spid="6"/>
                                        </p:tgtEl>
                                      </p:cBhvr>
                                    </p:animEffect>
                                    <p:anim calcmode="lin" valueType="num">
                                      <p:cBhvr>
                                        <p:cTn id="23" dur="1500" fill="hold"/>
                                        <p:tgtEl>
                                          <p:spTgt spid="6"/>
                                        </p:tgtEl>
                                        <p:attrNameLst>
                                          <p:attrName>ppt_x</p:attrName>
                                        </p:attrNameLst>
                                      </p:cBhvr>
                                      <p:tavLst>
                                        <p:tav tm="0">
                                          <p:val>
                                            <p:strVal val="#ppt_x"/>
                                          </p:val>
                                        </p:tav>
                                        <p:tav tm="100000">
                                          <p:val>
                                            <p:strVal val="#ppt_x"/>
                                          </p:val>
                                        </p:tav>
                                      </p:tavLst>
                                    </p:anim>
                                    <p:anim calcmode="lin" valueType="num">
                                      <p:cBhvr>
                                        <p:cTn id="24" dur="1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E15A75-8763-C50D-3841-F6DEEA82A9F2}"/>
              </a:ext>
            </a:extLst>
          </p:cNvPr>
          <p:cNvSpPr txBox="1"/>
          <p:nvPr/>
        </p:nvSpPr>
        <p:spPr>
          <a:xfrm>
            <a:off x="2873829" y="223934"/>
            <a:ext cx="7203232" cy="461665"/>
          </a:xfrm>
          <a:prstGeom prst="rect">
            <a:avLst/>
          </a:prstGeom>
          <a:noFill/>
        </p:spPr>
        <p:txBody>
          <a:bodyPr wrap="square" rtlCol="0">
            <a:spAutoFit/>
          </a:bodyPr>
          <a:lstStyle/>
          <a:p>
            <a:r>
              <a:rPr lang="en-US" sz="2400" b="1" u="sng" dirty="0">
                <a:solidFill>
                  <a:srgbClr val="FFFF00"/>
                </a:solidFill>
                <a:latin typeface="Times New Roman" panose="02020603050405020304" pitchFamily="18" charset="0"/>
                <a:cs typeface="Times New Roman" panose="02020603050405020304" pitchFamily="18" charset="0"/>
              </a:rPr>
              <a:t>Characteristics of fourth generation of computers:-</a:t>
            </a:r>
            <a:endParaRPr lang="en-IN" sz="2400" b="1" u="sng"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383801-4DA3-6E9C-CF45-52B21EF44EA7}"/>
              </a:ext>
            </a:extLst>
          </p:cNvPr>
          <p:cNvSpPr txBox="1"/>
          <p:nvPr/>
        </p:nvSpPr>
        <p:spPr>
          <a:xfrm>
            <a:off x="1272073" y="961052"/>
            <a:ext cx="9647853" cy="5770811"/>
          </a:xfrm>
          <a:prstGeom prst="rect">
            <a:avLst/>
          </a:prstGeom>
          <a:noFill/>
        </p:spPr>
        <p:txBody>
          <a:bodyPr wrap="square" rtlCol="0">
            <a:spAutoFit/>
          </a:bodyPr>
          <a:lstStyle/>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electronic component- </a:t>
            </a:r>
            <a:r>
              <a:rPr lang="en-US" sz="2400" dirty="0">
                <a:solidFill>
                  <a:srgbClr val="FF0000"/>
                </a:solidFill>
                <a:latin typeface="Times New Roman" panose="02020603050405020304" pitchFamily="18" charset="0"/>
                <a:cs typeface="Times New Roman" panose="02020603050405020304" pitchFamily="18" charset="0"/>
              </a:rPr>
              <a:t>Very large scale integration(VLSI)</a:t>
            </a:r>
          </a:p>
          <a:p>
            <a:pPr algn="just"/>
            <a:r>
              <a:rPr lang="en-US" sz="2400" dirty="0">
                <a:solidFill>
                  <a:srgbClr val="FF0000"/>
                </a:solidFill>
                <a:latin typeface="Times New Roman" panose="02020603050405020304" pitchFamily="18" charset="0"/>
                <a:cs typeface="Times New Roman" panose="02020603050405020304" pitchFamily="18" charset="0"/>
              </a:rPr>
              <a:t>           VLSI- thousands of transistors on a single microchip</a:t>
            </a:r>
          </a:p>
          <a:p>
            <a:pPr algn="just"/>
            <a:endParaRPr lang="en-US" sz="11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memory-</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semiconductor memory (such as </a:t>
            </a:r>
            <a:r>
              <a:rPr lang="en-US" sz="2000" dirty="0">
                <a:solidFill>
                  <a:srgbClr val="FF0000"/>
                </a:solidFill>
                <a:latin typeface="Times New Roman" panose="02020603050405020304" pitchFamily="18" charset="0"/>
                <a:cs typeface="Times New Roman" panose="02020603050405020304" pitchFamily="18" charset="0"/>
              </a:rPr>
              <a:t>RAM, ROM, </a:t>
            </a:r>
            <a:r>
              <a:rPr lang="en-US" sz="2400" dirty="0">
                <a:solidFill>
                  <a:srgbClr val="FF0000"/>
                </a:solidFill>
                <a:latin typeface="Times New Roman" panose="02020603050405020304" pitchFamily="18" charset="0"/>
                <a:cs typeface="Times New Roman" panose="02020603050405020304" pitchFamily="18" charset="0"/>
              </a:rPr>
              <a:t>etc.)</a:t>
            </a:r>
          </a:p>
          <a:p>
            <a:pPr algn="just"/>
            <a:endParaRPr lang="en-US" sz="1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*Programming language- </a:t>
            </a:r>
            <a:r>
              <a:rPr lang="en-US" sz="2400" dirty="0">
                <a:solidFill>
                  <a:srgbClr val="FF0000"/>
                </a:solidFill>
                <a:latin typeface="Times New Roman" panose="02020603050405020304" pitchFamily="18" charset="0"/>
                <a:cs typeface="Times New Roman" panose="02020603050405020304" pitchFamily="18" charset="0"/>
              </a:rPr>
              <a:t>high level language(python, c#, java, java Script, </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Rust, Kotlin etc.) </a:t>
            </a:r>
          </a:p>
          <a:p>
            <a:pPr algn="just"/>
            <a:endParaRPr lang="en-US" sz="11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*Size- </a:t>
            </a:r>
            <a:r>
              <a:rPr lang="en-US" sz="2400" dirty="0">
                <a:solidFill>
                  <a:srgbClr val="FF0000"/>
                </a:solidFill>
                <a:latin typeface="Times New Roman" panose="02020603050405020304" pitchFamily="18" charset="0"/>
                <a:cs typeface="Times New Roman" panose="02020603050405020304" pitchFamily="18" charset="0"/>
              </a:rPr>
              <a:t>smaller, cheaper and more efficient than third generation computers.</a:t>
            </a:r>
          </a:p>
          <a:p>
            <a:pPr algn="just"/>
            <a:endParaRPr lang="en-US" sz="1200" dirty="0">
              <a:solidFill>
                <a:srgbClr val="FF0000"/>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*Speed- </a:t>
            </a:r>
            <a:r>
              <a:rPr lang="en-US" sz="2400" dirty="0">
                <a:solidFill>
                  <a:srgbClr val="FF0000"/>
                </a:solidFill>
                <a:latin typeface="Times New Roman" panose="02020603050405020304" pitchFamily="18" charset="0"/>
                <a:cs typeface="Times New Roman" panose="02020603050405020304" pitchFamily="18" charset="0"/>
              </a:rPr>
              <a:t>improvement of speed, accuracy and reliability(in comparison with </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the third generation computers)</a:t>
            </a:r>
          </a:p>
          <a:p>
            <a:pPr algn="just"/>
            <a:endParaRPr lang="en-US" sz="9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*Input/output devices-</a:t>
            </a:r>
            <a:r>
              <a:rPr lang="en-US" sz="2400" dirty="0">
                <a:solidFill>
                  <a:srgbClr val="FF0000"/>
                </a:solidFill>
                <a:latin typeface="Times New Roman" panose="02020603050405020304" pitchFamily="18" charset="0"/>
                <a:cs typeface="Times New Roman" panose="02020603050405020304" pitchFamily="18" charset="0"/>
              </a:rPr>
              <a:t>keyboard, pointing devices, optical scanning, </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monitor, printer, etc.)</a:t>
            </a:r>
          </a:p>
          <a:p>
            <a:pPr algn="just"/>
            <a:r>
              <a:rPr lang="en-US" sz="2400" b="1" dirty="0">
                <a:solidFill>
                  <a:srgbClr val="FF0000"/>
                </a:solidFill>
                <a:latin typeface="Times New Roman" panose="02020603050405020304" pitchFamily="18" charset="0"/>
                <a:cs typeface="Times New Roman" panose="02020603050405020304" pitchFamily="18" charset="0"/>
              </a:rPr>
              <a:t>         Network-</a:t>
            </a:r>
            <a:r>
              <a:rPr lang="en-US" sz="2400" dirty="0">
                <a:solidFill>
                  <a:srgbClr val="FF0000"/>
                </a:solidFill>
                <a:latin typeface="Times New Roman" panose="02020603050405020304" pitchFamily="18" charset="0"/>
                <a:cs typeface="Times New Roman" panose="02020603050405020304" pitchFamily="18" charset="0"/>
              </a:rPr>
              <a:t> a group of two or more computer systems linked together.</a:t>
            </a:r>
          </a:p>
          <a:p>
            <a:pPr algn="just"/>
            <a:endParaRPr lang="en-US" sz="1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*Examples-</a:t>
            </a:r>
            <a:r>
              <a:rPr lang="en-US" sz="2400" dirty="0">
                <a:solidFill>
                  <a:srgbClr val="FF0000"/>
                </a:solidFill>
                <a:latin typeface="Times New Roman" panose="02020603050405020304" pitchFamily="18" charset="0"/>
                <a:cs typeface="Times New Roman" panose="02020603050405020304" pitchFamily="18" charset="0"/>
              </a:rPr>
              <a:t> IBM PC, STAR 1000, APPLE II, Apple Macintosh, etc.</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29395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250"/>
                                        <p:tgtEl>
                                          <p:spTgt spid="5"/>
                                        </p:tgtEl>
                                        <p:attrNameLst>
                                          <p:attrName>ppt_y</p:attrName>
                                        </p:attrNameLst>
                                      </p:cBhvr>
                                      <p:tavLst>
                                        <p:tav tm="0">
                                          <p:val>
                                            <p:strVal val="#ppt_y+#ppt_h*1.125000"/>
                                          </p:val>
                                        </p:tav>
                                        <p:tav tm="100000">
                                          <p:val>
                                            <p:strVal val="#ppt_y"/>
                                          </p:val>
                                        </p:tav>
                                      </p:tavLst>
                                    </p:anim>
                                    <p:animEffect transition="in" filter="wipe(up)">
                                      <p:cBhvr>
                                        <p:cTn id="15"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7C617-568A-7478-A235-BD55CA229EC6}"/>
              </a:ext>
            </a:extLst>
          </p:cNvPr>
          <p:cNvSpPr txBox="1"/>
          <p:nvPr/>
        </p:nvSpPr>
        <p:spPr>
          <a:xfrm>
            <a:off x="3660296" y="118041"/>
            <a:ext cx="4498668"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Fifth Generation of Computer</a:t>
            </a:r>
            <a:endParaRPr lang="en-IN" sz="2400" b="1" u="sng"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77591D0-E2BC-9694-D596-6380B0864801}"/>
              </a:ext>
            </a:extLst>
          </p:cNvPr>
          <p:cNvSpPr txBox="1"/>
          <p:nvPr/>
        </p:nvSpPr>
        <p:spPr>
          <a:xfrm>
            <a:off x="1295400" y="4065493"/>
            <a:ext cx="9601200" cy="923330"/>
          </a:xfrm>
          <a:prstGeom prst="rect">
            <a:avLst/>
          </a:prstGeom>
          <a:noFill/>
        </p:spPr>
        <p:txBody>
          <a:bodyPr wrap="square" rtlCol="0">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The period of fifth generation is </a:t>
            </a:r>
            <a:r>
              <a:rPr lang="en-US" b="1" dirty="0">
                <a:solidFill>
                  <a:schemeClr val="bg1"/>
                </a:solidFill>
                <a:latin typeface="Times New Roman" panose="02020603050405020304" pitchFamily="18" charset="0"/>
                <a:cs typeface="Times New Roman" panose="02020603050405020304" pitchFamily="18" charset="0"/>
              </a:rPr>
              <a:t>1980-till date. </a:t>
            </a:r>
            <a:r>
              <a:rPr lang="en-US" b="1" dirty="0">
                <a:solidFill>
                  <a:srgbClr val="FFFF00"/>
                </a:solidFill>
                <a:latin typeface="Times New Roman" panose="02020603050405020304" pitchFamily="18" charset="0"/>
                <a:cs typeface="Times New Roman" panose="02020603050405020304" pitchFamily="18" charset="0"/>
              </a:rPr>
              <a:t>In the fifth generation, VLSI technology became ULSI (Ultra Large Scale Integration) technology, resulting in the production of microprocessor chips having ten million electronic components.</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2C135A4-8EF1-BC2A-2EC4-B83DA2DF8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25" y="1040245"/>
            <a:ext cx="3557295" cy="2673339"/>
          </a:xfrm>
          <a:prstGeom prst="rect">
            <a:avLst/>
          </a:prstGeom>
        </p:spPr>
      </p:pic>
      <p:pic>
        <p:nvPicPr>
          <p:cNvPr id="11" name="Picture 10">
            <a:extLst>
              <a:ext uri="{FF2B5EF4-FFF2-40B4-BE49-F238E27FC236}">
                <a16:creationId xmlns:a16="http://schemas.microsoft.com/office/drawing/2014/main" id="{3B281C9A-BADA-E123-42DC-65E0B167C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278" y="1515776"/>
            <a:ext cx="2170068" cy="1722276"/>
          </a:xfrm>
          <a:prstGeom prst="rect">
            <a:avLst/>
          </a:prstGeom>
        </p:spPr>
      </p:pic>
      <p:pic>
        <p:nvPicPr>
          <p:cNvPr id="13" name="Picture 12">
            <a:extLst>
              <a:ext uri="{FF2B5EF4-FFF2-40B4-BE49-F238E27FC236}">
                <a16:creationId xmlns:a16="http://schemas.microsoft.com/office/drawing/2014/main" id="{854DA443-58F9-EBF3-5B6E-4C4DF8775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0904" y="1040245"/>
            <a:ext cx="2865305" cy="2673339"/>
          </a:xfrm>
          <a:prstGeom prst="rect">
            <a:avLst/>
          </a:prstGeom>
        </p:spPr>
      </p:pic>
      <p:sp>
        <p:nvSpPr>
          <p:cNvPr id="14" name="TextBox 13">
            <a:extLst>
              <a:ext uri="{FF2B5EF4-FFF2-40B4-BE49-F238E27FC236}">
                <a16:creationId xmlns:a16="http://schemas.microsoft.com/office/drawing/2014/main" id="{34C04564-5A41-0B41-C248-5E52D3A97C42}"/>
              </a:ext>
            </a:extLst>
          </p:cNvPr>
          <p:cNvSpPr txBox="1"/>
          <p:nvPr/>
        </p:nvSpPr>
        <p:spPr>
          <a:xfrm>
            <a:off x="1295400" y="5091460"/>
            <a:ext cx="9601200" cy="1200329"/>
          </a:xfrm>
          <a:prstGeom prst="rect">
            <a:avLst/>
          </a:prstGeom>
          <a:noFill/>
        </p:spPr>
        <p:txBody>
          <a:bodyPr wrap="square" rtlCol="0">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This generation is based on parallel processing hardware and Al (Artificial Intelligence) software. AI is an emerging branch in computer science. Which interprets the means and method of making computers think like human beings. All the high-level languages like C and C++, Java, Net etc., are used in this generations.</a:t>
            </a:r>
            <a:endParaRPr lang="en-IN"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03826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250"/>
                                        <p:tgtEl>
                                          <p:spTgt spid="5"/>
                                        </p:tgtEl>
                                      </p:cBhvr>
                                    </p:animEffect>
                                    <p:anim calcmode="lin" valueType="num">
                                      <p:cBhvr>
                                        <p:cTn id="29" dur="1250" fill="hold"/>
                                        <p:tgtEl>
                                          <p:spTgt spid="5"/>
                                        </p:tgtEl>
                                        <p:attrNameLst>
                                          <p:attrName>ppt_x</p:attrName>
                                        </p:attrNameLst>
                                      </p:cBhvr>
                                      <p:tavLst>
                                        <p:tav tm="0">
                                          <p:val>
                                            <p:strVal val="#ppt_x"/>
                                          </p:val>
                                        </p:tav>
                                        <p:tav tm="100000">
                                          <p:val>
                                            <p:strVal val="#ppt_x"/>
                                          </p:val>
                                        </p:tav>
                                      </p:tavLst>
                                    </p:anim>
                                    <p:anim calcmode="lin" valueType="num">
                                      <p:cBhvr>
                                        <p:cTn id="30" dur="1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250"/>
                                        <p:tgtEl>
                                          <p:spTgt spid="14"/>
                                        </p:tgtEl>
                                      </p:cBhvr>
                                    </p:animEffect>
                                    <p:anim calcmode="lin" valueType="num">
                                      <p:cBhvr>
                                        <p:cTn id="36" dur="1250" fill="hold"/>
                                        <p:tgtEl>
                                          <p:spTgt spid="14"/>
                                        </p:tgtEl>
                                        <p:attrNameLst>
                                          <p:attrName>ppt_x</p:attrName>
                                        </p:attrNameLst>
                                      </p:cBhvr>
                                      <p:tavLst>
                                        <p:tav tm="0">
                                          <p:val>
                                            <p:strVal val="#ppt_x"/>
                                          </p:val>
                                        </p:tav>
                                        <p:tav tm="100000">
                                          <p:val>
                                            <p:strVal val="#ppt_x"/>
                                          </p:val>
                                        </p:tav>
                                      </p:tavLst>
                                    </p:anim>
                                    <p:anim calcmode="lin" valueType="num">
                                      <p:cBhvr>
                                        <p:cTn id="37" dur="1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E8A26C-3D7F-0433-843D-C29E8937C009}"/>
              </a:ext>
            </a:extLst>
          </p:cNvPr>
          <p:cNvSpPr txBox="1"/>
          <p:nvPr/>
        </p:nvSpPr>
        <p:spPr>
          <a:xfrm>
            <a:off x="2836508" y="289248"/>
            <a:ext cx="6652726" cy="461665"/>
          </a:xfrm>
          <a:prstGeom prst="rect">
            <a:avLst/>
          </a:prstGeom>
          <a:noFill/>
        </p:spPr>
        <p:txBody>
          <a:bodyPr wrap="square" rtlCol="0">
            <a:spAutoFit/>
          </a:bodyPr>
          <a:lstStyle/>
          <a:p>
            <a:r>
              <a:rPr lang="en-US" sz="2400" b="1" u="sng" dirty="0">
                <a:solidFill>
                  <a:srgbClr val="FFFF00"/>
                </a:solidFill>
                <a:latin typeface="Times New Roman" panose="02020603050405020304" pitchFamily="18" charset="0"/>
                <a:cs typeface="Times New Roman" panose="02020603050405020304" pitchFamily="18" charset="0"/>
              </a:rPr>
              <a:t>Characteristics of fifth generation of computers:-</a:t>
            </a:r>
            <a:endParaRPr lang="en-IN" sz="2400" b="1" u="sng"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393AA5-8338-E5F7-4650-70BC99B6B3AC}"/>
              </a:ext>
            </a:extLst>
          </p:cNvPr>
          <p:cNvSpPr txBox="1"/>
          <p:nvPr/>
        </p:nvSpPr>
        <p:spPr>
          <a:xfrm>
            <a:off x="1240972" y="933301"/>
            <a:ext cx="9423919" cy="5924699"/>
          </a:xfrm>
          <a:prstGeom prst="rect">
            <a:avLst/>
          </a:prstGeom>
          <a:noFill/>
        </p:spPr>
        <p:txBody>
          <a:bodyPr wrap="square" rtlCol="0">
            <a:spAutoFit/>
          </a:bodyPr>
          <a:lstStyle/>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electronic component- </a:t>
            </a:r>
            <a:r>
              <a:rPr lang="en-US" sz="2400" dirty="0">
                <a:solidFill>
                  <a:srgbClr val="FF0000"/>
                </a:solidFill>
                <a:latin typeface="Times New Roman" panose="02020603050405020304" pitchFamily="18" charset="0"/>
                <a:cs typeface="Times New Roman" panose="02020603050405020304" pitchFamily="18" charset="0"/>
              </a:rPr>
              <a:t>Artificial intelligence, </a:t>
            </a:r>
            <a:r>
              <a:rPr lang="en-US" sz="2000" dirty="0">
                <a:solidFill>
                  <a:srgbClr val="FF0000"/>
                </a:solidFill>
                <a:latin typeface="Times New Roman" panose="02020603050405020304" pitchFamily="18" charset="0"/>
                <a:cs typeface="Times New Roman" panose="02020603050405020304" pitchFamily="18" charset="0"/>
              </a:rPr>
              <a:t>ULSI</a:t>
            </a:r>
            <a:r>
              <a:rPr lang="en-US" sz="2400" dirty="0">
                <a:solidFill>
                  <a:srgbClr val="FF0000"/>
                </a:solidFill>
                <a:latin typeface="Times New Roman" panose="02020603050405020304" pitchFamily="18" charset="0"/>
                <a:cs typeface="Times New Roman" panose="02020603050405020304" pitchFamily="18" charset="0"/>
              </a:rPr>
              <a:t> </a:t>
            </a:r>
          </a:p>
          <a:p>
            <a:pPr algn="ct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ULSI-</a:t>
            </a:r>
            <a:r>
              <a:rPr lang="en-US" sz="2400" dirty="0">
                <a:solidFill>
                  <a:srgbClr val="FF0000"/>
                </a:solidFill>
                <a:latin typeface="Times New Roman" panose="02020603050405020304" pitchFamily="18" charset="0"/>
                <a:cs typeface="Times New Roman" panose="02020603050405020304" pitchFamily="18" charset="0"/>
              </a:rPr>
              <a:t>Millions of transistors on a single microchip</a:t>
            </a:r>
          </a:p>
          <a:p>
            <a:pPr algn="ctr"/>
            <a:r>
              <a:rPr lang="en-US" sz="2400" dirty="0">
                <a:solidFill>
                  <a:schemeClr val="bg1"/>
                </a:solidFill>
                <a:latin typeface="Times New Roman" panose="02020603050405020304" pitchFamily="18" charset="0"/>
                <a:cs typeface="Times New Roman" panose="02020603050405020304" pitchFamily="18" charset="0"/>
              </a:rPr>
              <a:t>Parallel processing method- </a:t>
            </a:r>
            <a:r>
              <a:rPr lang="en-US" sz="2400" dirty="0">
                <a:solidFill>
                  <a:srgbClr val="FF0000"/>
                </a:solidFill>
                <a:latin typeface="Times New Roman" panose="02020603050405020304" pitchFamily="18" charset="0"/>
                <a:cs typeface="Times New Roman" panose="02020603050405020304" pitchFamily="18" charset="0"/>
              </a:rPr>
              <a:t>use two or more microprocessors to run tasks simultaneously.</a:t>
            </a:r>
            <a:endParaRPr lang="en-US" sz="2000" dirty="0">
              <a:solidFill>
                <a:srgbClr val="FF0000"/>
              </a:solidFill>
              <a:latin typeface="Times New Roman" panose="02020603050405020304" pitchFamily="18" charset="0"/>
              <a:cs typeface="Times New Roman" panose="02020603050405020304" pitchFamily="18" charset="0"/>
            </a:endParaRPr>
          </a:p>
          <a:p>
            <a:pPr algn="just"/>
            <a:endParaRPr lang="en-US" sz="12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*Programming language- </a:t>
            </a:r>
            <a:r>
              <a:rPr lang="en-US" sz="2400" dirty="0">
                <a:solidFill>
                  <a:srgbClr val="FF0000"/>
                </a:solidFill>
                <a:latin typeface="Times New Roman" panose="02020603050405020304" pitchFamily="18" charset="0"/>
                <a:cs typeface="Times New Roman" panose="02020603050405020304" pitchFamily="18" charset="0"/>
              </a:rPr>
              <a:t>Understand natural language (human language)</a:t>
            </a:r>
          </a:p>
          <a:p>
            <a:pPr algn="just"/>
            <a:endParaRPr lang="en-US" sz="11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*Size-</a:t>
            </a:r>
            <a:r>
              <a:rPr lang="en-US" sz="2400" dirty="0">
                <a:solidFill>
                  <a:srgbClr val="FF0000"/>
                </a:solidFill>
                <a:latin typeface="Times New Roman" panose="02020603050405020304" pitchFamily="18" charset="0"/>
                <a:cs typeface="Times New Roman" panose="02020603050405020304" pitchFamily="18" charset="0"/>
              </a:rPr>
              <a:t>Portable and small in size and have a huge storage capacity</a:t>
            </a:r>
          </a:p>
          <a:p>
            <a:pPr algn="just"/>
            <a:endParaRPr lang="en-US" sz="1200" dirty="0">
              <a:solidFill>
                <a:srgbClr val="FF0000"/>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*Power-</a:t>
            </a:r>
            <a:r>
              <a:rPr lang="en-US" sz="2400" dirty="0">
                <a:solidFill>
                  <a:srgbClr val="FF0000"/>
                </a:solidFill>
                <a:latin typeface="Times New Roman" panose="02020603050405020304" pitchFamily="18" charset="0"/>
                <a:cs typeface="Times New Roman" panose="02020603050405020304" pitchFamily="18" charset="0"/>
              </a:rPr>
              <a:t>consume less power and generate less heat.</a:t>
            </a:r>
          </a:p>
          <a:p>
            <a:pPr algn="just"/>
            <a:endParaRPr lang="en-US" sz="1200" dirty="0">
              <a:solidFill>
                <a:srgbClr val="FF0000"/>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*Speed-</a:t>
            </a:r>
            <a:r>
              <a:rPr lang="en-US" sz="2400" dirty="0">
                <a:solidFill>
                  <a:srgbClr val="FF0000"/>
                </a:solidFill>
                <a:latin typeface="Times New Roman" panose="02020603050405020304" pitchFamily="18" charset="0"/>
                <a:cs typeface="Times New Roman" panose="02020603050405020304" pitchFamily="18" charset="0"/>
              </a:rPr>
              <a:t>remarkable improvement of speed, accuracy and reliability (in </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comparison with the fourth generation computers).</a:t>
            </a:r>
          </a:p>
          <a:p>
            <a:pPr algn="just"/>
            <a:endParaRPr lang="en-US" sz="20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*Input/output devices-</a:t>
            </a:r>
            <a:r>
              <a:rPr lang="en-US" sz="2400" dirty="0">
                <a:solidFill>
                  <a:srgbClr val="FF0000"/>
                </a:solidFill>
                <a:latin typeface="Times New Roman" panose="02020603050405020304" pitchFamily="18" charset="0"/>
                <a:cs typeface="Times New Roman" panose="02020603050405020304" pitchFamily="18" charset="0"/>
              </a:rPr>
              <a:t>keyboard , monitor, mouse, trackpad, touchscreen, </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pen, light scanner, printer, etc.</a:t>
            </a:r>
          </a:p>
          <a:p>
            <a:pPr algn="just"/>
            <a:endParaRPr lang="en-US" sz="11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*Examples-</a:t>
            </a:r>
            <a:r>
              <a:rPr lang="en-US" sz="2400" dirty="0">
                <a:solidFill>
                  <a:srgbClr val="FF0000"/>
                </a:solidFill>
                <a:latin typeface="Times New Roman" panose="02020603050405020304" pitchFamily="18" charset="0"/>
                <a:cs typeface="Times New Roman" panose="02020603050405020304" pitchFamily="18" charset="0"/>
              </a:rPr>
              <a:t> Desktop, laptops, tablets, smartphones, etc.</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300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250"/>
                                        <p:tgtEl>
                                          <p:spTgt spid="5"/>
                                        </p:tgtEl>
                                        <p:attrNameLst>
                                          <p:attrName>ppt_y</p:attrName>
                                        </p:attrNameLst>
                                      </p:cBhvr>
                                      <p:tavLst>
                                        <p:tav tm="0">
                                          <p:val>
                                            <p:strVal val="#ppt_y+#ppt_h*1.125000"/>
                                          </p:val>
                                        </p:tav>
                                        <p:tav tm="100000">
                                          <p:val>
                                            <p:strVal val="#ppt_y"/>
                                          </p:val>
                                        </p:tav>
                                      </p:tavLst>
                                    </p:anim>
                                    <p:animEffect transition="in" filter="wipe(up)">
                                      <p:cBhvr>
                                        <p:cTn id="13"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FC77C2-D98F-718B-A2AF-634980722271}"/>
              </a:ext>
            </a:extLst>
          </p:cNvPr>
          <p:cNvSpPr txBox="1"/>
          <p:nvPr/>
        </p:nvSpPr>
        <p:spPr>
          <a:xfrm>
            <a:off x="3275043" y="2598003"/>
            <a:ext cx="5318451" cy="830997"/>
          </a:xfrm>
          <a:prstGeom prst="rect">
            <a:avLst/>
          </a:prstGeom>
          <a:noFill/>
        </p:spPr>
        <p:txBody>
          <a:bodyPr wrap="square" rtlCol="0">
            <a:spAutoFit/>
          </a:bodyPr>
          <a:lstStyle/>
          <a:p>
            <a:pPr algn="ctr"/>
            <a:r>
              <a:rPr lang="en-US" sz="4800" b="1" dirty="0">
                <a:ln w="13462">
                  <a:solidFill>
                    <a:schemeClr val="bg1"/>
                  </a:solidFill>
                  <a:prstDash val="solid"/>
                </a:ln>
                <a:solidFill>
                  <a:srgbClr val="FFC000"/>
                </a:solidFill>
                <a:effectLst>
                  <a:glow rad="63500">
                    <a:schemeClr val="accent1">
                      <a:satMod val="175000"/>
                      <a:alpha val="40000"/>
                    </a:schemeClr>
                  </a:glow>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endParaRPr lang="en-IN" sz="4800" b="1" dirty="0">
              <a:ln w="13462">
                <a:solidFill>
                  <a:schemeClr val="bg1"/>
                </a:solidFill>
                <a:prstDash val="solid"/>
              </a:ln>
              <a:solidFill>
                <a:srgbClr val="FFC000"/>
              </a:solidFill>
              <a:effectLst>
                <a:glow rad="63500">
                  <a:schemeClr val="accent1">
                    <a:satMod val="175000"/>
                    <a:alpha val="40000"/>
                  </a:schemeClr>
                </a:glow>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906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D18C9-73C1-459E-A561-A08152374645}"/>
              </a:ext>
            </a:extLst>
          </p:cNvPr>
          <p:cNvSpPr txBox="1"/>
          <p:nvPr/>
        </p:nvSpPr>
        <p:spPr>
          <a:xfrm>
            <a:off x="1859902" y="2696547"/>
            <a:ext cx="8472196" cy="110799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6600" b="1" dirty="0">
                <a:ln>
                  <a:solidFill>
                    <a:srgbClr val="C00000"/>
                  </a:solidFill>
                </a:ln>
                <a:solidFill>
                  <a:srgbClr val="FFFF00"/>
                </a:solidFill>
                <a:latin typeface="Times New Roman" panose="02020603050405020304" pitchFamily="18" charset="0"/>
                <a:cs typeface="Times New Roman" panose="02020603050405020304" pitchFamily="18" charset="0"/>
              </a:rPr>
              <a:t>Computer Generations</a:t>
            </a:r>
            <a:endParaRPr lang="en-IN" sz="6600" b="1" dirty="0">
              <a:ln>
                <a:solidFill>
                  <a:srgbClr val="C00000"/>
                </a:solidFill>
              </a:ln>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138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87F8E5-2E48-4867-9C89-424D76F7664A}"/>
              </a:ext>
            </a:extLst>
          </p:cNvPr>
          <p:cNvSpPr txBox="1"/>
          <p:nvPr/>
        </p:nvSpPr>
        <p:spPr>
          <a:xfrm>
            <a:off x="755778" y="611385"/>
            <a:ext cx="10898156" cy="25545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n-IN" sz="2400" b="1" u="sng" dirty="0">
                <a:ln/>
                <a:solidFill>
                  <a:schemeClr val="bg1">
                    <a:lumMod val="85000"/>
                    <a:lumOff val="15000"/>
                  </a:schemeClr>
                </a:solidFill>
                <a:latin typeface="Times New Roman" panose="02020603050405020304" pitchFamily="18" charset="0"/>
                <a:cs typeface="Times New Roman" panose="02020603050405020304" pitchFamily="18" charset="0"/>
              </a:rPr>
              <a:t>Introduction:-</a:t>
            </a:r>
            <a:r>
              <a:rPr lang="en-IN" sz="2400" b="1" dirty="0">
                <a:ln/>
                <a:solidFill>
                  <a:schemeClr val="accent3"/>
                </a:solidFill>
                <a:latin typeface="Times New Roman" panose="02020603050405020304" pitchFamily="18" charset="0"/>
                <a:cs typeface="Times New Roman" panose="02020603050405020304" pitchFamily="18" charset="0"/>
              </a:rPr>
              <a:t> </a:t>
            </a:r>
            <a:r>
              <a:rPr lang="en-IN" sz="2400" b="1" dirty="0">
                <a:ln/>
                <a:solidFill>
                  <a:srgbClr val="FF0000"/>
                </a:solidFill>
                <a:latin typeface="Times New Roman" panose="02020603050405020304" pitchFamily="18" charset="0"/>
                <a:cs typeface="Times New Roman" panose="02020603050405020304" pitchFamily="18" charset="0"/>
              </a:rPr>
              <a:t>“Generation” in computer talk is a step in technology. It  </a:t>
            </a:r>
            <a:br>
              <a:rPr lang="en-IN" sz="2400" b="1" dirty="0">
                <a:ln/>
                <a:solidFill>
                  <a:srgbClr val="FF0000"/>
                </a:solidFill>
                <a:latin typeface="Times New Roman" panose="02020603050405020304" pitchFamily="18" charset="0"/>
                <a:cs typeface="Times New Roman" panose="02020603050405020304" pitchFamily="18" charset="0"/>
              </a:rPr>
            </a:br>
            <a:r>
              <a:rPr lang="en-IN" sz="2400" b="1" dirty="0">
                <a:ln/>
                <a:solidFill>
                  <a:srgbClr val="FF0000"/>
                </a:solidFill>
                <a:latin typeface="Times New Roman" panose="02020603050405020304" pitchFamily="18" charset="0"/>
                <a:cs typeface="Times New Roman" panose="02020603050405020304" pitchFamily="18" charset="0"/>
              </a:rPr>
              <a:t>                             provide a framework for the growth of computer industry.</a:t>
            </a:r>
          </a:p>
          <a:p>
            <a:pPr algn="just"/>
            <a:endParaRPr lang="en-IN" sz="2400" b="1" dirty="0">
              <a:ln/>
              <a:solidFill>
                <a:srgbClr val="FF0000"/>
              </a:solidFill>
              <a:latin typeface="Times New Roman" panose="02020603050405020304" pitchFamily="18" charset="0"/>
              <a:cs typeface="Times New Roman" panose="02020603050405020304" pitchFamily="18" charset="0"/>
            </a:endParaRPr>
          </a:p>
          <a:p>
            <a:pPr algn="just"/>
            <a:r>
              <a:rPr lang="en-IN" sz="2400" b="1" dirty="0">
                <a:ln/>
                <a:solidFill>
                  <a:srgbClr val="FF0000"/>
                </a:solidFill>
                <a:latin typeface="Times New Roman" panose="02020603050405020304" pitchFamily="18" charset="0"/>
                <a:cs typeface="Times New Roman" panose="02020603050405020304" pitchFamily="18" charset="0"/>
              </a:rPr>
              <a:t>Originally it was used to distinguish between various hardware technologies, but now it has been extended to include both hardware and software.</a:t>
            </a:r>
          </a:p>
          <a:p>
            <a:pPr algn="just"/>
            <a:endParaRPr lang="en-IN" sz="1600" b="1" dirty="0">
              <a:ln/>
              <a:solidFill>
                <a:srgbClr val="FF0000"/>
              </a:solidFill>
              <a:latin typeface="Times New Roman" panose="02020603050405020304" pitchFamily="18" charset="0"/>
              <a:cs typeface="Times New Roman" panose="02020603050405020304" pitchFamily="18" charset="0"/>
            </a:endParaRPr>
          </a:p>
          <a:p>
            <a:pPr algn="just"/>
            <a:r>
              <a:rPr lang="en-IN" sz="2400" b="1" dirty="0">
                <a:ln/>
                <a:solidFill>
                  <a:srgbClr val="FF0000"/>
                </a:solidFill>
                <a:latin typeface="Times New Roman" panose="02020603050405020304" pitchFamily="18" charset="0"/>
                <a:cs typeface="Times New Roman" panose="02020603050405020304" pitchFamily="18" charset="0"/>
              </a:rPr>
              <a:t>There are totally five computer generations known till date.</a:t>
            </a:r>
          </a:p>
        </p:txBody>
      </p:sp>
      <p:pic>
        <p:nvPicPr>
          <p:cNvPr id="10" name="Picture 9">
            <a:extLst>
              <a:ext uri="{FF2B5EF4-FFF2-40B4-BE49-F238E27FC236}">
                <a16:creationId xmlns:a16="http://schemas.microsoft.com/office/drawing/2014/main" id="{CB2D69CD-AE0E-437D-8E0F-6356EAF2CA62}"/>
              </a:ext>
            </a:extLst>
          </p:cNvPr>
          <p:cNvPicPr>
            <a:picLocks noChangeAspect="1"/>
          </p:cNvPicPr>
          <p:nvPr/>
        </p:nvPicPr>
        <p:blipFill>
          <a:blip r:embed="rId2">
            <a:grayscl/>
            <a:alphaModFix amt="8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05105" y="3429000"/>
            <a:ext cx="9246396" cy="30993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0165083"/>
      </p:ext>
    </p:extLst>
  </p:cSld>
  <p:clrMapOvr>
    <a:masterClrMapping/>
  </p:clrMapOvr>
  <mc:AlternateContent xmlns:mc="http://schemas.openxmlformats.org/markup-compatibility/2006" xmlns:p14="http://schemas.microsoft.com/office/powerpoint/2010/main">
    <mc:Choice Requires="p14">
      <p:transition spd="slow" p14:dur="25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1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C698-9218-F91C-1333-A61271132685}"/>
              </a:ext>
            </a:extLst>
          </p:cNvPr>
          <p:cNvSpPr txBox="1"/>
          <p:nvPr/>
        </p:nvSpPr>
        <p:spPr>
          <a:xfrm>
            <a:off x="3721601" y="195943"/>
            <a:ext cx="4376058"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First Generation of Computer</a:t>
            </a:r>
            <a:endParaRPr lang="en-IN" sz="2400" b="1" u="sng"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D49B35F-FDA2-C2A7-DE6D-1109504EB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30" y="940917"/>
            <a:ext cx="5245117" cy="3447861"/>
          </a:xfrm>
          <a:prstGeom prst="rect">
            <a:avLst/>
          </a:prstGeom>
        </p:spPr>
      </p:pic>
      <p:pic>
        <p:nvPicPr>
          <p:cNvPr id="9" name="Picture 8">
            <a:extLst>
              <a:ext uri="{FF2B5EF4-FFF2-40B4-BE49-F238E27FC236}">
                <a16:creationId xmlns:a16="http://schemas.microsoft.com/office/drawing/2014/main" id="{FF420183-0D5F-45BB-316E-9CB7877F8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781" y="1586205"/>
            <a:ext cx="3579845" cy="2802574"/>
          </a:xfrm>
          <a:prstGeom prst="rect">
            <a:avLst/>
          </a:prstGeom>
        </p:spPr>
      </p:pic>
      <p:sp>
        <p:nvSpPr>
          <p:cNvPr id="11" name="TextBox 10">
            <a:extLst>
              <a:ext uri="{FF2B5EF4-FFF2-40B4-BE49-F238E27FC236}">
                <a16:creationId xmlns:a16="http://schemas.microsoft.com/office/drawing/2014/main" id="{B448F8E3-0D05-7CF3-7C65-AE6D0B7BFBCF}"/>
              </a:ext>
            </a:extLst>
          </p:cNvPr>
          <p:cNvSpPr txBox="1"/>
          <p:nvPr/>
        </p:nvSpPr>
        <p:spPr>
          <a:xfrm>
            <a:off x="1109030" y="4647078"/>
            <a:ext cx="9601200" cy="1323439"/>
          </a:xfrm>
          <a:prstGeom prst="rect">
            <a:avLst/>
          </a:prstGeom>
          <a:noFill/>
        </p:spPr>
        <p:txBody>
          <a:bodyPr wrap="square" rtlCol="0">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The period of first generation was from </a:t>
            </a: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1940-1956.</a:t>
            </a:r>
            <a:r>
              <a:rPr lang="en-US" sz="2000" b="1" dirty="0">
                <a:solidFill>
                  <a:srgbClr val="FFFF00"/>
                </a:solidFill>
                <a:latin typeface="Times New Roman" panose="02020603050405020304" pitchFamily="18" charset="0"/>
                <a:cs typeface="Times New Roman" panose="02020603050405020304" pitchFamily="18" charset="0"/>
              </a:rPr>
              <a:t> The computer of first generation used vacuum tubes as the basic components for memory and circuitry for CPU (Central Processing Unit). These tubes, like electric bulbs, produced a lot of heat and the installations used to fuse frequently.</a:t>
            </a:r>
            <a:endParaRPr lang="en-IN" sz="20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381726"/>
      </p:ext>
    </p:extLst>
  </p:cSld>
  <p:clrMapOvr>
    <a:masterClrMapping/>
  </p:clrMapOvr>
  <mc:AlternateContent xmlns:mc="http://schemas.openxmlformats.org/markup-compatibility/2006" xmlns:p14="http://schemas.microsoft.com/office/powerpoint/2010/main">
    <mc:Choice Requires="p14">
      <p:transition spd="slow" p14:dur="2250">
        <p:wheel spokes="1"/>
      </p:transition>
    </mc:Choice>
    <mc:Fallback xmlns="">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500" fill="hold"/>
                                        <p:tgtEl>
                                          <p:spTgt spid="7"/>
                                        </p:tgtEl>
                                        <p:attrNameLst>
                                          <p:attrName>ppt_w</p:attrName>
                                        </p:attrNameLst>
                                      </p:cBhvr>
                                      <p:tavLst>
                                        <p:tav tm="0">
                                          <p:val>
                                            <p:fltVal val="0"/>
                                          </p:val>
                                        </p:tav>
                                        <p:tav tm="100000">
                                          <p:val>
                                            <p:strVal val="#ppt_w"/>
                                          </p:val>
                                        </p:tav>
                                      </p:tavLst>
                                    </p:anim>
                                    <p:anim calcmode="lin" valueType="num">
                                      <p:cBhvr>
                                        <p:cTn id="13" dur="1500" fill="hold"/>
                                        <p:tgtEl>
                                          <p:spTgt spid="7"/>
                                        </p:tgtEl>
                                        <p:attrNameLst>
                                          <p:attrName>ppt_h</p:attrName>
                                        </p:attrNameLst>
                                      </p:cBhvr>
                                      <p:tavLst>
                                        <p:tav tm="0">
                                          <p:val>
                                            <p:fltVal val="0"/>
                                          </p:val>
                                        </p:tav>
                                        <p:tav tm="100000">
                                          <p:val>
                                            <p:strVal val="#ppt_h"/>
                                          </p:val>
                                        </p:tav>
                                      </p:tavLst>
                                    </p:anim>
                                    <p:animEffect transition="in" filter="fade">
                                      <p:cBhvr>
                                        <p:cTn id="14" dur="1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1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250"/>
                                        <p:tgtEl>
                                          <p:spTgt spid="11"/>
                                        </p:tgtEl>
                                      </p:cBhvr>
                                    </p:animEffect>
                                    <p:anim calcmode="lin" valueType="num">
                                      <p:cBhvr>
                                        <p:cTn id="25" dur="1250" fill="hold"/>
                                        <p:tgtEl>
                                          <p:spTgt spid="11"/>
                                        </p:tgtEl>
                                        <p:attrNameLst>
                                          <p:attrName>ppt_x</p:attrName>
                                        </p:attrNameLst>
                                      </p:cBhvr>
                                      <p:tavLst>
                                        <p:tav tm="0">
                                          <p:val>
                                            <p:strVal val="#ppt_x"/>
                                          </p:val>
                                        </p:tav>
                                        <p:tav tm="100000">
                                          <p:val>
                                            <p:strVal val="#ppt_x"/>
                                          </p:val>
                                        </p:tav>
                                      </p:tavLst>
                                    </p:anim>
                                    <p:anim calcmode="lin" valueType="num">
                                      <p:cBhvr>
                                        <p:cTn id="26" dur="1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CCF7B3-1171-9AF1-F76D-42A6CDD7288A}"/>
              </a:ext>
            </a:extLst>
          </p:cNvPr>
          <p:cNvSpPr txBox="1"/>
          <p:nvPr/>
        </p:nvSpPr>
        <p:spPr>
          <a:xfrm>
            <a:off x="2901821" y="363893"/>
            <a:ext cx="7203232" cy="461665"/>
          </a:xfrm>
          <a:prstGeom prst="rect">
            <a:avLst/>
          </a:prstGeom>
          <a:noFill/>
        </p:spPr>
        <p:txBody>
          <a:bodyPr wrap="square" rtlCol="0">
            <a:spAutoFit/>
          </a:bodyPr>
          <a:lstStyle/>
          <a:p>
            <a:r>
              <a:rPr lang="en-US" sz="2400" b="1" u="sng" dirty="0">
                <a:solidFill>
                  <a:srgbClr val="FFFF00"/>
                </a:solidFill>
                <a:latin typeface="Times New Roman" panose="02020603050405020304" pitchFamily="18" charset="0"/>
                <a:cs typeface="Times New Roman" panose="02020603050405020304" pitchFamily="18" charset="0"/>
              </a:rPr>
              <a:t>Characteristics of first generation of computers:-</a:t>
            </a:r>
            <a:endParaRPr lang="en-IN" sz="2400" b="1" u="sng" dirty="0">
              <a:solidFill>
                <a:srgbClr val="FFFF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E75BD81-4332-3B82-48B4-93B7843F4A49}"/>
              </a:ext>
            </a:extLst>
          </p:cNvPr>
          <p:cNvSpPr txBox="1"/>
          <p:nvPr/>
        </p:nvSpPr>
        <p:spPr>
          <a:xfrm>
            <a:off x="1408922" y="1101012"/>
            <a:ext cx="8285583" cy="4893647"/>
          </a:xfrm>
          <a:prstGeom prst="rect">
            <a:avLst/>
          </a:prstGeom>
          <a:noFill/>
        </p:spPr>
        <p:txBody>
          <a:bodyPr wrap="square" rtlCol="0">
            <a:spAutoFit/>
          </a:bodyPr>
          <a:lstStyle/>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electronic component- </a:t>
            </a:r>
            <a:r>
              <a:rPr lang="en-US" sz="2400" dirty="0">
                <a:solidFill>
                  <a:srgbClr val="FF0000"/>
                </a:solidFill>
                <a:latin typeface="Times New Roman" panose="02020603050405020304" pitchFamily="18" charset="0"/>
                <a:cs typeface="Times New Roman" panose="02020603050405020304" pitchFamily="18" charset="0"/>
              </a:rPr>
              <a:t>Vacuum tube</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memory-</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Magnetic drums and magnetic tapes</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*Programming language- </a:t>
            </a:r>
            <a:r>
              <a:rPr lang="en-US" sz="2400" dirty="0">
                <a:solidFill>
                  <a:srgbClr val="FF0000"/>
                </a:solidFill>
                <a:latin typeface="Times New Roman" panose="02020603050405020304" pitchFamily="18" charset="0"/>
                <a:cs typeface="Times New Roman" panose="02020603050405020304" pitchFamily="18" charset="0"/>
              </a:rPr>
              <a:t>Machine language</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*Power-</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Consume a lot of electricity and generate a lot of heat</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*Speed and size- </a:t>
            </a:r>
            <a:r>
              <a:rPr lang="en-US" sz="2400" dirty="0">
                <a:solidFill>
                  <a:srgbClr val="FF0000"/>
                </a:solidFill>
                <a:latin typeface="Times New Roman" panose="02020603050405020304" pitchFamily="18" charset="0"/>
                <a:cs typeface="Times New Roman" panose="02020603050405020304" pitchFamily="18" charset="0"/>
              </a:rPr>
              <a:t>Very slow and very large in size</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*Input/output devices-</a:t>
            </a:r>
            <a:r>
              <a:rPr lang="en-US" sz="2400" dirty="0">
                <a:solidFill>
                  <a:srgbClr val="FF0000"/>
                </a:solidFill>
                <a:latin typeface="Times New Roman" panose="02020603050405020304" pitchFamily="18" charset="0"/>
                <a:cs typeface="Times New Roman" panose="02020603050405020304" pitchFamily="18" charset="0"/>
              </a:rPr>
              <a:t>Punched cards and paper tape.</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*Examples- </a:t>
            </a:r>
            <a:r>
              <a:rPr lang="en-US" sz="2400" dirty="0">
                <a:solidFill>
                  <a:srgbClr val="FF0000"/>
                </a:solidFill>
                <a:latin typeface="Times New Roman" panose="02020603050405020304" pitchFamily="18" charset="0"/>
                <a:cs typeface="Times New Roman" panose="02020603050405020304" pitchFamily="18" charset="0"/>
              </a:rPr>
              <a:t>ENIAC, UNIVAC 1, IBM 650, IBM 701, etc</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02324"/>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p:tgtEl>
                                          <p:spTgt spid="6"/>
                                        </p:tgtEl>
                                        <p:attrNameLst>
                                          <p:attrName>ppt_y</p:attrName>
                                        </p:attrNameLst>
                                      </p:cBhvr>
                                      <p:tavLst>
                                        <p:tav tm="0">
                                          <p:val>
                                            <p:strVal val="#ppt_y+#ppt_h*1.125000"/>
                                          </p:val>
                                        </p:tav>
                                        <p:tav tm="100000">
                                          <p:val>
                                            <p:strVal val="#ppt_y"/>
                                          </p:val>
                                        </p:tav>
                                      </p:tavLst>
                                    </p:anim>
                                    <p:animEffect transition="in" filter="wipe(up)">
                                      <p:cBhvr>
                                        <p:cTn id="13"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D2E99-9BFB-0C20-B160-464319885595}"/>
              </a:ext>
            </a:extLst>
          </p:cNvPr>
          <p:cNvSpPr txBox="1"/>
          <p:nvPr/>
        </p:nvSpPr>
        <p:spPr>
          <a:xfrm>
            <a:off x="3660296" y="118041"/>
            <a:ext cx="4498668"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Second Generation of Computer</a:t>
            </a:r>
            <a:endParaRPr lang="en-IN" sz="2400" b="1" u="sng"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C016147-C65C-D205-051E-F8D803D8DAD0}"/>
              </a:ext>
            </a:extLst>
          </p:cNvPr>
          <p:cNvSpPr txBox="1"/>
          <p:nvPr/>
        </p:nvSpPr>
        <p:spPr>
          <a:xfrm>
            <a:off x="1109030" y="4195151"/>
            <a:ext cx="9601200" cy="1200329"/>
          </a:xfrm>
          <a:prstGeom prst="rect">
            <a:avLst/>
          </a:prstGeom>
          <a:noFill/>
        </p:spPr>
        <p:txBody>
          <a:bodyPr wrap="square" rtlCol="0">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The period of second generation was from </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1959-1965.</a:t>
            </a:r>
            <a:r>
              <a:rPr lang="en-US" b="1" dirty="0">
                <a:solidFill>
                  <a:srgbClr val="FFFF00"/>
                </a:solidFill>
                <a:latin typeface="Times New Roman" panose="02020603050405020304" pitchFamily="18" charset="0"/>
                <a:cs typeface="Times New Roman" panose="02020603050405020304" pitchFamily="18" charset="0"/>
              </a:rPr>
              <a:t> In this generation, transistors were used that were cheaper, consumed less power, more compact in size, more reliable and faster than the first generation machines made of vacuum tubes. In this generation, magnetic cores were used as the primary memory and magnetic tape and magnetic disks as secondary storage devices.</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173AE1F-7E25-6941-A8AE-F7C730B53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303" y="836115"/>
            <a:ext cx="4845698" cy="3194296"/>
          </a:xfrm>
          <a:prstGeom prst="rect">
            <a:avLst/>
          </a:prstGeom>
        </p:spPr>
      </p:pic>
      <p:pic>
        <p:nvPicPr>
          <p:cNvPr id="11" name="Picture 10">
            <a:extLst>
              <a:ext uri="{FF2B5EF4-FFF2-40B4-BE49-F238E27FC236}">
                <a16:creationId xmlns:a16="http://schemas.microsoft.com/office/drawing/2014/main" id="{C68E6687-58B9-6084-D21F-FD289FE6D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497" y="1672567"/>
            <a:ext cx="3377258" cy="2357844"/>
          </a:xfrm>
          <a:prstGeom prst="rect">
            <a:avLst/>
          </a:prstGeom>
        </p:spPr>
      </p:pic>
      <p:sp>
        <p:nvSpPr>
          <p:cNvPr id="12" name="TextBox 11">
            <a:extLst>
              <a:ext uri="{FF2B5EF4-FFF2-40B4-BE49-F238E27FC236}">
                <a16:creationId xmlns:a16="http://schemas.microsoft.com/office/drawing/2014/main" id="{C4EF60AF-52C8-A933-61F4-E179CA9C1C7E}"/>
              </a:ext>
            </a:extLst>
          </p:cNvPr>
          <p:cNvSpPr txBox="1"/>
          <p:nvPr/>
        </p:nvSpPr>
        <p:spPr>
          <a:xfrm>
            <a:off x="1109030" y="5466913"/>
            <a:ext cx="9601200" cy="923330"/>
          </a:xfrm>
          <a:prstGeom prst="rect">
            <a:avLst/>
          </a:prstGeom>
          <a:noFill/>
        </p:spPr>
        <p:txBody>
          <a:bodyPr wrap="square" rtlCol="0">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In this generation, assembly language and high-level programming languages like FORTRAN, COBOL were used. The computers used batch processing and multiprogramming operating system.</a:t>
            </a:r>
            <a:endParaRPr lang="en-IN"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2978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17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17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471438-BAFF-7616-D575-C0F01CCD822A}"/>
              </a:ext>
            </a:extLst>
          </p:cNvPr>
          <p:cNvSpPr txBox="1"/>
          <p:nvPr/>
        </p:nvSpPr>
        <p:spPr>
          <a:xfrm>
            <a:off x="2901821" y="335901"/>
            <a:ext cx="7203232" cy="461665"/>
          </a:xfrm>
          <a:prstGeom prst="rect">
            <a:avLst/>
          </a:prstGeom>
          <a:noFill/>
        </p:spPr>
        <p:txBody>
          <a:bodyPr wrap="square" rtlCol="0">
            <a:spAutoFit/>
          </a:bodyPr>
          <a:lstStyle/>
          <a:p>
            <a:r>
              <a:rPr lang="en-US" sz="2400" b="1" u="sng" dirty="0">
                <a:solidFill>
                  <a:srgbClr val="FFFF00"/>
                </a:solidFill>
                <a:latin typeface="Times New Roman" panose="02020603050405020304" pitchFamily="18" charset="0"/>
                <a:cs typeface="Times New Roman" panose="02020603050405020304" pitchFamily="18" charset="0"/>
              </a:rPr>
              <a:t>Characteristics of second generation of computers:-</a:t>
            </a:r>
            <a:endParaRPr lang="en-IN" sz="2400" b="1" u="sng"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F93E8F-4767-B02E-01BD-019206477BDB}"/>
              </a:ext>
            </a:extLst>
          </p:cNvPr>
          <p:cNvSpPr txBox="1"/>
          <p:nvPr/>
        </p:nvSpPr>
        <p:spPr>
          <a:xfrm>
            <a:off x="1222310" y="989044"/>
            <a:ext cx="9423919" cy="5632311"/>
          </a:xfrm>
          <a:prstGeom prst="rect">
            <a:avLst/>
          </a:prstGeom>
          <a:noFill/>
        </p:spPr>
        <p:txBody>
          <a:bodyPr wrap="square" rtlCol="0">
            <a:spAutoFit/>
          </a:bodyPr>
          <a:lstStyle/>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electronic component- </a:t>
            </a:r>
            <a:r>
              <a:rPr lang="en-US" sz="2400" dirty="0">
                <a:solidFill>
                  <a:srgbClr val="FF0000"/>
                </a:solidFill>
                <a:latin typeface="Times New Roman" panose="02020603050405020304" pitchFamily="18" charset="0"/>
                <a:cs typeface="Times New Roman" panose="02020603050405020304" pitchFamily="18" charset="0"/>
              </a:rPr>
              <a:t>Transistor</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memory-</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Magnetic core and magnetic tape/disk</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*Programming language- </a:t>
            </a:r>
            <a:r>
              <a:rPr lang="en-US" sz="2400" dirty="0">
                <a:solidFill>
                  <a:srgbClr val="FF0000"/>
                </a:solidFill>
                <a:latin typeface="Times New Roman" panose="02020603050405020304" pitchFamily="18" charset="0"/>
                <a:cs typeface="Times New Roman" panose="02020603050405020304" pitchFamily="18" charset="0"/>
              </a:rPr>
              <a:t>assembly language</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*Power-</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low power consumption, generated less heat</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*Size- </a:t>
            </a:r>
            <a:r>
              <a:rPr lang="en-US" sz="2400" dirty="0">
                <a:solidFill>
                  <a:srgbClr val="FF0000"/>
                </a:solidFill>
                <a:latin typeface="Times New Roman" panose="02020603050405020304" pitchFamily="18" charset="0"/>
                <a:cs typeface="Times New Roman" panose="02020603050405020304" pitchFamily="18" charset="0"/>
              </a:rPr>
              <a:t>small in size( in comparison with the first generation computers)</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*Speed- </a:t>
            </a:r>
            <a:r>
              <a:rPr lang="en-US" sz="2400" dirty="0">
                <a:solidFill>
                  <a:srgbClr val="FF0000"/>
                </a:solidFill>
                <a:latin typeface="Times New Roman" panose="02020603050405020304" pitchFamily="18" charset="0"/>
                <a:cs typeface="Times New Roman" panose="02020603050405020304" pitchFamily="18" charset="0"/>
              </a:rPr>
              <a:t>improvement of speed and reliability</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*Input/output devices-</a:t>
            </a:r>
            <a:r>
              <a:rPr lang="en-US" sz="2400" dirty="0">
                <a:solidFill>
                  <a:srgbClr val="FF0000"/>
                </a:solidFill>
                <a:latin typeface="Times New Roman" panose="02020603050405020304" pitchFamily="18" charset="0"/>
                <a:cs typeface="Times New Roman" panose="02020603050405020304" pitchFamily="18" charset="0"/>
              </a:rPr>
              <a:t>Punched cards and magnetic tape.</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*Examples-</a:t>
            </a:r>
            <a:r>
              <a:rPr lang="en-US" sz="2400" dirty="0">
                <a:solidFill>
                  <a:srgbClr val="FF0000"/>
                </a:solidFill>
                <a:latin typeface="Times New Roman" panose="02020603050405020304" pitchFamily="18" charset="0"/>
                <a:cs typeface="Times New Roman" panose="02020603050405020304" pitchFamily="18" charset="0"/>
              </a:rPr>
              <a:t> IBM 1401, IBM 7090, and 7094, UNIVAC 1107, etc</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659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250"/>
                                        <p:tgtEl>
                                          <p:spTgt spid="5"/>
                                        </p:tgtEl>
                                        <p:attrNameLst>
                                          <p:attrName>ppt_y</p:attrName>
                                        </p:attrNameLst>
                                      </p:cBhvr>
                                      <p:tavLst>
                                        <p:tav tm="0">
                                          <p:val>
                                            <p:strVal val="#ppt_y+#ppt_h*1.125000"/>
                                          </p:val>
                                        </p:tav>
                                        <p:tav tm="100000">
                                          <p:val>
                                            <p:strVal val="#ppt_y"/>
                                          </p:val>
                                        </p:tav>
                                      </p:tavLst>
                                    </p:anim>
                                    <p:animEffect transition="in" filter="wipe(up)">
                                      <p:cBhvr>
                                        <p:cTn id="13"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D2E99-9BFB-0C20-B160-464319885595}"/>
              </a:ext>
            </a:extLst>
          </p:cNvPr>
          <p:cNvSpPr txBox="1"/>
          <p:nvPr/>
        </p:nvSpPr>
        <p:spPr>
          <a:xfrm>
            <a:off x="3660296" y="118041"/>
            <a:ext cx="4498668"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Third Generation of Computer</a:t>
            </a:r>
            <a:endParaRPr lang="en-IN" sz="2400" b="1" u="sng"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C016147-C65C-D205-051E-F8D803D8DAD0}"/>
              </a:ext>
            </a:extLst>
          </p:cNvPr>
          <p:cNvSpPr txBox="1"/>
          <p:nvPr/>
        </p:nvSpPr>
        <p:spPr>
          <a:xfrm>
            <a:off x="1109030" y="4291642"/>
            <a:ext cx="9601200" cy="923330"/>
          </a:xfrm>
          <a:prstGeom prst="rect">
            <a:avLst/>
          </a:prstGeom>
          <a:noFill/>
        </p:spPr>
        <p:txBody>
          <a:bodyPr wrap="square" rtlCol="0">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The period of third generation was from </a:t>
            </a:r>
            <a:r>
              <a:rPr lang="en-US" b="1" dirty="0">
                <a:solidFill>
                  <a:schemeClr val="bg1"/>
                </a:solidFill>
                <a:latin typeface="Times New Roman" panose="02020603050405020304" pitchFamily="18" charset="0"/>
                <a:cs typeface="Times New Roman" panose="02020603050405020304" pitchFamily="18" charset="0"/>
              </a:rPr>
              <a:t>1965-1971. </a:t>
            </a:r>
            <a:r>
              <a:rPr lang="en-US" b="1" dirty="0">
                <a:solidFill>
                  <a:srgbClr val="FFFF00"/>
                </a:solidFill>
                <a:latin typeface="Times New Roman" panose="02020603050405020304" pitchFamily="18" charset="0"/>
                <a:cs typeface="Times New Roman" panose="02020603050405020304" pitchFamily="18" charset="0"/>
              </a:rPr>
              <a:t>The computer of third generation used Integrated Circuits (ICs) in place of transistors. A single IC has many transistors, resistors, and capacitors along with the associated circuitry.</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4EF60AF-52C8-A933-61F4-E179CA9C1C7E}"/>
              </a:ext>
            </a:extLst>
          </p:cNvPr>
          <p:cNvSpPr txBox="1"/>
          <p:nvPr/>
        </p:nvSpPr>
        <p:spPr>
          <a:xfrm>
            <a:off x="1131700" y="5289631"/>
            <a:ext cx="9601200" cy="1200329"/>
          </a:xfrm>
          <a:prstGeom prst="rect">
            <a:avLst/>
          </a:prstGeom>
          <a:noFill/>
        </p:spPr>
        <p:txBody>
          <a:bodyPr wrap="square" rtlCol="0">
            <a:spAutoFit/>
          </a:bodyPr>
          <a:lstStyle/>
          <a:p>
            <a:pPr algn="just"/>
            <a:r>
              <a:rPr lang="en-US" b="1" dirty="0">
                <a:solidFill>
                  <a:srgbClr val="FFFF00"/>
                </a:solidFill>
                <a:latin typeface="Times New Roman" panose="02020603050405020304" pitchFamily="18" charset="0"/>
                <a:cs typeface="Times New Roman" panose="02020603050405020304" pitchFamily="18" charset="0"/>
              </a:rPr>
              <a:t>The IC was invented by Jack Kilby. This development made computer smaller in size, reliable, and efficient. In this generation remote processing, time-sharing, multiprogramming operating system were used. High-level languages (FORTRAN-II TO IV, COBOL, PASCAL PL\1, BASIC, ALGOL-68 etc.) were used during this generation.</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C6EB9B-67DF-2A29-7569-90C686B8A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645" y="881083"/>
            <a:ext cx="4403355" cy="3181424"/>
          </a:xfrm>
          <a:prstGeom prst="rect">
            <a:avLst/>
          </a:prstGeom>
        </p:spPr>
      </p:pic>
      <p:pic>
        <p:nvPicPr>
          <p:cNvPr id="6" name="Picture 5">
            <a:extLst>
              <a:ext uri="{FF2B5EF4-FFF2-40B4-BE49-F238E27FC236}">
                <a16:creationId xmlns:a16="http://schemas.microsoft.com/office/drawing/2014/main" id="{8E0551FA-E302-A3CA-BA5A-F9782EB7C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281" y="1732171"/>
            <a:ext cx="3093366" cy="2330336"/>
          </a:xfrm>
          <a:prstGeom prst="rect">
            <a:avLst/>
          </a:prstGeom>
        </p:spPr>
      </p:pic>
    </p:spTree>
    <p:extLst>
      <p:ext uri="{BB962C8B-B14F-4D97-AF65-F5344CB8AC3E}">
        <p14:creationId xmlns:p14="http://schemas.microsoft.com/office/powerpoint/2010/main" val="610759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12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1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106AB-0329-1877-60D6-036963AF2DBB}"/>
              </a:ext>
            </a:extLst>
          </p:cNvPr>
          <p:cNvSpPr txBox="1"/>
          <p:nvPr/>
        </p:nvSpPr>
        <p:spPr>
          <a:xfrm>
            <a:off x="2901821" y="335901"/>
            <a:ext cx="7203232" cy="461665"/>
          </a:xfrm>
          <a:prstGeom prst="rect">
            <a:avLst/>
          </a:prstGeom>
          <a:noFill/>
        </p:spPr>
        <p:txBody>
          <a:bodyPr wrap="square" rtlCol="0">
            <a:spAutoFit/>
          </a:bodyPr>
          <a:lstStyle/>
          <a:p>
            <a:r>
              <a:rPr lang="en-US" sz="2400" b="1" u="sng" dirty="0">
                <a:solidFill>
                  <a:srgbClr val="FFFF00"/>
                </a:solidFill>
                <a:latin typeface="Times New Roman" panose="02020603050405020304" pitchFamily="18" charset="0"/>
                <a:cs typeface="Times New Roman" panose="02020603050405020304" pitchFamily="18" charset="0"/>
              </a:rPr>
              <a:t>Characteristics of third generation of computers:-</a:t>
            </a:r>
            <a:endParaRPr lang="en-IN" sz="2400" b="1" u="sng"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8FA65C-DED6-E935-924E-364E24EBFA4D}"/>
              </a:ext>
            </a:extLst>
          </p:cNvPr>
          <p:cNvSpPr txBox="1"/>
          <p:nvPr/>
        </p:nvSpPr>
        <p:spPr>
          <a:xfrm>
            <a:off x="1222310" y="989044"/>
            <a:ext cx="9423919" cy="5509200"/>
          </a:xfrm>
          <a:prstGeom prst="rect">
            <a:avLst/>
          </a:prstGeom>
          <a:noFill/>
        </p:spPr>
        <p:txBody>
          <a:bodyPr wrap="square" rtlCol="0">
            <a:spAutoFit/>
          </a:bodyPr>
          <a:lstStyle/>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electronic component- </a:t>
            </a:r>
            <a:r>
              <a:rPr lang="en-US" sz="2400" dirty="0">
                <a:solidFill>
                  <a:srgbClr val="FF0000"/>
                </a:solidFill>
                <a:latin typeface="Times New Roman" panose="02020603050405020304" pitchFamily="18" charset="0"/>
                <a:cs typeface="Times New Roman" panose="02020603050405020304" pitchFamily="18" charset="0"/>
              </a:rPr>
              <a:t>Integrated circuits(ICs)</a:t>
            </a:r>
          </a:p>
          <a:p>
            <a:pPr algn="just"/>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*Main memory-</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Large</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magnetic core and magnetic tape/disk</a:t>
            </a:r>
          </a:p>
          <a:p>
            <a:pPr algn="just"/>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*Programming language- </a:t>
            </a:r>
            <a:r>
              <a:rPr lang="en-US" sz="2400" dirty="0">
                <a:solidFill>
                  <a:srgbClr val="FF0000"/>
                </a:solidFill>
                <a:latin typeface="Times New Roman" panose="02020603050405020304" pitchFamily="18" charset="0"/>
                <a:cs typeface="Times New Roman" panose="02020603050405020304" pitchFamily="18" charset="0"/>
              </a:rPr>
              <a:t>High level language</a:t>
            </a:r>
          </a:p>
          <a:p>
            <a:pPr algn="just"/>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*Size-</a:t>
            </a:r>
            <a:r>
              <a:rPr lang="en-US" sz="2400" dirty="0">
                <a:solidFill>
                  <a:srgbClr val="FF0000"/>
                </a:solidFill>
                <a:latin typeface="Times New Roman" panose="02020603050405020304" pitchFamily="18" charset="0"/>
                <a:cs typeface="Times New Roman" panose="02020603050405020304" pitchFamily="18" charset="0"/>
              </a:rPr>
              <a:t>Smaller, cheaper, and more efficient than second generation </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computer( they were called mini computer)</a:t>
            </a:r>
          </a:p>
          <a:p>
            <a:pPr algn="just"/>
            <a:endParaRPr lang="en-US" sz="1600" dirty="0">
              <a:solidFill>
                <a:srgbClr val="FF0000"/>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*Speed- </a:t>
            </a:r>
            <a:r>
              <a:rPr lang="en-US" sz="2400" dirty="0">
                <a:solidFill>
                  <a:srgbClr val="FF0000"/>
                </a:solidFill>
                <a:latin typeface="Times New Roman" panose="02020603050405020304" pitchFamily="18" charset="0"/>
                <a:cs typeface="Times New Roman" panose="02020603050405020304" pitchFamily="18" charset="0"/>
              </a:rPr>
              <a:t>improvement of speed and reliability(in comparison with the </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second generation computers).</a:t>
            </a:r>
          </a:p>
          <a:p>
            <a:pPr algn="just"/>
            <a:endParaRPr lang="en-US" sz="20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*Input/output devices-</a:t>
            </a:r>
            <a:r>
              <a:rPr lang="en-US" sz="2400" dirty="0">
                <a:solidFill>
                  <a:srgbClr val="FF0000"/>
                </a:solidFill>
                <a:latin typeface="Times New Roman" panose="02020603050405020304" pitchFamily="18" charset="0"/>
                <a:cs typeface="Times New Roman" panose="02020603050405020304" pitchFamily="18" charset="0"/>
              </a:rPr>
              <a:t>magnetic tape , keyboard , monitor, printer, etc.</a:t>
            </a:r>
          </a:p>
          <a:p>
            <a:pPr algn="just"/>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*Examples-</a:t>
            </a:r>
            <a:r>
              <a:rPr lang="en-US" sz="2400" dirty="0">
                <a:solidFill>
                  <a:srgbClr val="FF0000"/>
                </a:solidFill>
                <a:latin typeface="Times New Roman" panose="02020603050405020304" pitchFamily="18" charset="0"/>
                <a:cs typeface="Times New Roman" panose="02020603050405020304" pitchFamily="18" charset="0"/>
              </a:rPr>
              <a:t> IBM 360, IBM 370, PDP-11, UNIVAC 1108, etc</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4727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250"/>
                                        <p:tgtEl>
                                          <p:spTgt spid="5"/>
                                        </p:tgtEl>
                                        <p:attrNameLst>
                                          <p:attrName>ppt_y</p:attrName>
                                        </p:attrNameLst>
                                      </p:cBhvr>
                                      <p:tavLst>
                                        <p:tav tm="0">
                                          <p:val>
                                            <p:strVal val="#ppt_y+#ppt_h*1.125000"/>
                                          </p:val>
                                        </p:tav>
                                        <p:tav tm="100000">
                                          <p:val>
                                            <p:strVal val="#ppt_y"/>
                                          </p:val>
                                        </p:tav>
                                      </p:tavLst>
                                    </p:anim>
                                    <p:animEffect transition="in" filter="wipe(up)">
                                      <p:cBhvr>
                                        <p:cTn id="13"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Template>
  <TotalTime>358</TotalTime>
  <Words>1033</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Century Gothic</vt:lpstr>
      <vt:lpstr>Times New Roman</vt:lpstr>
      <vt:lpstr>Tw Cen MT</vt:lpstr>
      <vt:lpstr>Wingdings 3</vt:lpstr>
      <vt:lpstr>Ion</vt:lpstr>
      <vt:lpstr>1_Ion</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panch</dc:creator>
  <cp:lastModifiedBy>Bhavesh Panchal</cp:lastModifiedBy>
  <cp:revision>27</cp:revision>
  <dcterms:created xsi:type="dcterms:W3CDTF">2022-11-02T16:08:03Z</dcterms:created>
  <dcterms:modified xsi:type="dcterms:W3CDTF">2022-12-22T08:39:45Z</dcterms:modified>
</cp:coreProperties>
</file>