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2" r:id="rId13"/>
    <p:sldId id="269" r:id="rId14"/>
    <p:sldId id="271" r:id="rId15"/>
    <p:sldId id="270" r:id="rId16"/>
  </p:sldIdLst>
  <p:sldSz cx="9144000" cy="5143500" type="screen16x9"/>
  <p:notesSz cx="6858000" cy="9144000"/>
  <p:embeddedFontLst>
    <p:embeddedFont>
      <p:font typeface="Bodoni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entury" panose="02040604050505020304" pitchFamily="18" charset="0"/>
      <p:regular r:id="rId26"/>
    </p:embeddedFont>
    <p:embeddedFont>
      <p:font typeface="Libre Baskerville" panose="02000000000000000000" pitchFamily="2" charset="0"/>
      <p:regular r:id="rId27"/>
      <p:bold r:id="rId28"/>
      <p:italic r:id="rId29"/>
    </p:embeddedFont>
    <p:embeddedFont>
      <p:font typeface="Merriweather" panose="00000500000000000000" pitchFamily="2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iHE40cHA8aM068wT4g+FgPPYxS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726" y="2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presProps" Target="presProp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e262376bf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32e262376bf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e262376b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32e262376b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e262376b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32e262376b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506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fd7be85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27fd7be85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fd7be85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27fd7be85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0301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2486c3b69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32486c3b69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c19a858e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1c19a858e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e262376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32e262376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e262376b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32e262376b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e262376b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32e262376b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e262376b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32e262376bf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e262376b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32e262376b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e262376bf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32e262376bf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e262376b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32e262376bf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a4f5039cdd_0_311"/>
          <p:cNvSpPr txBox="1">
            <a:spLocks noGrp="1"/>
          </p:cNvSpPr>
          <p:nvPr>
            <p:ph type="title"/>
          </p:nvPr>
        </p:nvSpPr>
        <p:spPr>
          <a:xfrm>
            <a:off x="152400" y="171450"/>
            <a:ext cx="8839200" cy="7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g2a4f5039cdd_0_311"/>
          <p:cNvSpPr txBox="1">
            <a:spLocks noGrp="1"/>
          </p:cNvSpPr>
          <p:nvPr>
            <p:ph type="sldNum" idx="12"/>
          </p:nvPr>
        </p:nvSpPr>
        <p:spPr>
          <a:xfrm>
            <a:off x="0" y="942203"/>
            <a:ext cx="533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9" name="Google Shape;49;g2a4f5039cdd_0_311"/>
          <p:cNvSpPr txBox="1">
            <a:spLocks noGrp="1"/>
          </p:cNvSpPr>
          <p:nvPr>
            <p:ph type="body" idx="1"/>
          </p:nvPr>
        </p:nvSpPr>
        <p:spPr>
          <a:xfrm>
            <a:off x="152400" y="1200150"/>
            <a:ext cx="8839200" cy="3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080"/>
              <a:buChar char="●"/>
              <a:defRPr/>
            </a:lvl1pPr>
            <a:lvl2pPr marL="914400" lvl="1" indent="-308610" algn="l">
              <a:lnSpc>
                <a:spcPct val="115000"/>
              </a:lnSpc>
              <a:spcBef>
                <a:spcPts val="55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14325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350"/>
              <a:buChar char="●"/>
              <a:defRPr/>
            </a:lvl4pPr>
            <a:lvl5pPr marL="2286000" lvl="4" indent="-302895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7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" name="Google Shape;23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4" name="Google Shape;34;p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" name="Google Shape;35;p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9" name="Google Shape;39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4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subTitle" idx="1"/>
          </p:nvPr>
        </p:nvSpPr>
        <p:spPr>
          <a:xfrm>
            <a:off x="311700" y="214680"/>
            <a:ext cx="8520600" cy="219523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4400" dirty="0">
              <a:solidFill>
                <a:srgbClr val="00B0F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457200" lvl="0" indent="-3429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400" dirty="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rPr>
              <a:t>Internet of Things (IoT)</a:t>
            </a:r>
          </a:p>
          <a:p>
            <a:pPr marL="457200" lvl="0" indent="-3429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 dirty="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rPr>
              <a:t>for</a:t>
            </a:r>
          </a:p>
          <a:p>
            <a:pPr marL="457200" lvl="0" indent="-3429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 dirty="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rPr>
              <a:t>B.Tech CSE 6</a:t>
            </a:r>
            <a:r>
              <a:rPr lang="en-IN" sz="2400" baseline="30000" dirty="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rPr>
              <a:t>th</a:t>
            </a:r>
            <a:r>
              <a:rPr lang="en-IN" sz="2400" dirty="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rPr>
              <a:t> Sem</a:t>
            </a:r>
            <a:endParaRPr sz="2400" dirty="0">
              <a:solidFill>
                <a:srgbClr val="00B0F0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0" y="4834221"/>
            <a:ext cx="9144000" cy="317282"/>
          </a:xfrm>
          <a:prstGeom prst="rect">
            <a:avLst/>
          </a:prstGeom>
          <a:solidFill>
            <a:srgbClr val="233D6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775478" y="4371888"/>
            <a:ext cx="7593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Thursday</a:t>
            </a:r>
            <a:r>
              <a:rPr lang="en-IN" sz="1400" b="0" i="0" u="none" strike="noStrike" cap="none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:: </a:t>
            </a:r>
            <a:r>
              <a:rPr lang="en-IN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23rd</a:t>
            </a:r>
            <a:r>
              <a:rPr lang="en-IN" sz="1400" b="0" i="0" u="none" strike="noStrike" cap="none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  Jan:: 2025 </a:t>
            </a:r>
            <a:endParaRPr sz="1400" b="0" i="0" u="none" strike="noStrike" cap="none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12" y="4810375"/>
            <a:ext cx="11636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700" b="0" i="0" u="none" strike="noStrike" cap="none">
                <a:solidFill>
                  <a:srgbClr val="FFE599"/>
                </a:solidFill>
                <a:latin typeface="Bodoni"/>
                <a:ea typeface="Bodoni"/>
                <a:cs typeface="Bodoni"/>
                <a:sym typeface="Bodoni"/>
              </a:rPr>
              <a:t>Prof. Panchanan Nath :: Assistant Professor, Dept. of CSE :: NIST University :: Jan-July 25</a:t>
            </a:r>
            <a:endParaRPr sz="1700" b="0" i="0" u="none" strike="noStrike" cap="none">
              <a:solidFill>
                <a:srgbClr val="FFE599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2200" y="2362325"/>
            <a:ext cx="2579575" cy="20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e262376bf_0_154"/>
          <p:cNvSpPr/>
          <p:nvPr/>
        </p:nvSpPr>
        <p:spPr>
          <a:xfrm>
            <a:off x="-1430" y="0"/>
            <a:ext cx="6096900" cy="876300"/>
          </a:xfrm>
          <a:prstGeom prst="rect">
            <a:avLst/>
          </a:prstGeom>
          <a:solidFill>
            <a:srgbClr val="233D6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32e262376bf_0_154"/>
          <p:cNvSpPr txBox="1"/>
          <p:nvPr/>
        </p:nvSpPr>
        <p:spPr>
          <a:xfrm>
            <a:off x="274128" y="243652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 dirty="0">
                <a:solidFill>
                  <a:schemeClr val="lt1"/>
                </a:solidFill>
              </a:rPr>
              <a:t>How IoT works?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166" name="Google Shape;166;g32e262376bf_0_154"/>
          <p:cNvSpPr/>
          <p:nvPr/>
        </p:nvSpPr>
        <p:spPr>
          <a:xfrm>
            <a:off x="0" y="4834221"/>
            <a:ext cx="9144000" cy="317400"/>
          </a:xfrm>
          <a:prstGeom prst="rect">
            <a:avLst/>
          </a:prstGeom>
          <a:solidFill>
            <a:srgbClr val="233D6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32e262376bf_0_154"/>
          <p:cNvSpPr/>
          <p:nvPr/>
        </p:nvSpPr>
        <p:spPr>
          <a:xfrm>
            <a:off x="0" y="4834221"/>
            <a:ext cx="9144000" cy="317400"/>
          </a:xfrm>
          <a:prstGeom prst="rect">
            <a:avLst/>
          </a:prstGeom>
          <a:solidFill>
            <a:srgbClr val="233D6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32e262376bf_0_154"/>
          <p:cNvSpPr txBox="1"/>
          <p:nvPr/>
        </p:nvSpPr>
        <p:spPr>
          <a:xfrm>
            <a:off x="12" y="4810375"/>
            <a:ext cx="11636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700" b="0" i="0" u="none" strike="noStrike" cap="none">
                <a:solidFill>
                  <a:srgbClr val="FFE599"/>
                </a:solidFill>
                <a:latin typeface="Bodoni"/>
                <a:ea typeface="Bodoni"/>
                <a:cs typeface="Bodoni"/>
                <a:sym typeface="Bodoni"/>
              </a:rPr>
              <a:t>Prof. Panchanan Nath :: Assistant Professor, Dept. of CSE :: NIST University :: Jan-July 25</a:t>
            </a:r>
            <a:endParaRPr sz="1700" b="0" i="0" u="none" strike="noStrike" cap="none">
              <a:solidFill>
                <a:srgbClr val="FFE599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pic>
        <p:nvPicPr>
          <p:cNvPr id="169" name="Google Shape;169;g32e262376bf_0_1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1792" y="24454"/>
            <a:ext cx="1048250" cy="83859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32e262376bf_0_154"/>
          <p:cNvSpPr/>
          <p:nvPr/>
        </p:nvSpPr>
        <p:spPr>
          <a:xfrm>
            <a:off x="495224" y="1725300"/>
            <a:ext cx="2699700" cy="15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-IN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Sensors/Devices</a:t>
            </a:r>
            <a:endParaRPr b="1"/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-IN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Connectivity</a:t>
            </a:r>
            <a:endParaRPr b="1"/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-IN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Processing</a:t>
            </a:r>
            <a:endParaRPr b="1"/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-IN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Interface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g32e262376bf_0_1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21371" y="1858550"/>
            <a:ext cx="5500132" cy="22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e262376bf_0_18"/>
          <p:cNvSpPr/>
          <p:nvPr/>
        </p:nvSpPr>
        <p:spPr>
          <a:xfrm>
            <a:off x="-1430" y="0"/>
            <a:ext cx="6096900" cy="876300"/>
          </a:xfrm>
          <a:prstGeom prst="rect">
            <a:avLst/>
          </a:prstGeom>
          <a:solidFill>
            <a:srgbClr val="233D6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32e262376bf_0_18"/>
          <p:cNvSpPr txBox="1"/>
          <p:nvPr/>
        </p:nvSpPr>
        <p:spPr>
          <a:xfrm>
            <a:off x="274127" y="243652"/>
            <a:ext cx="508851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 dirty="0">
                <a:solidFill>
                  <a:schemeClr val="lt1"/>
                </a:solidFill>
              </a:rPr>
              <a:t>What are we learning in this course?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32e262376bf_0_18"/>
          <p:cNvSpPr/>
          <p:nvPr/>
        </p:nvSpPr>
        <p:spPr>
          <a:xfrm>
            <a:off x="0" y="4834221"/>
            <a:ext cx="9144000" cy="317400"/>
          </a:xfrm>
          <a:prstGeom prst="rect">
            <a:avLst/>
          </a:prstGeom>
          <a:solidFill>
            <a:srgbClr val="233D6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32e262376bf_0_18"/>
          <p:cNvSpPr/>
          <p:nvPr/>
        </p:nvSpPr>
        <p:spPr>
          <a:xfrm>
            <a:off x="0" y="4834221"/>
            <a:ext cx="9144000" cy="317400"/>
          </a:xfrm>
          <a:prstGeom prst="rect">
            <a:avLst/>
          </a:prstGeom>
          <a:solidFill>
            <a:srgbClr val="233D6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32e262376bf_0_18"/>
          <p:cNvSpPr txBox="1"/>
          <p:nvPr/>
        </p:nvSpPr>
        <p:spPr>
          <a:xfrm>
            <a:off x="12" y="4810375"/>
            <a:ext cx="11636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700" b="0" i="0" u="none" strike="noStrike" cap="none">
                <a:solidFill>
                  <a:srgbClr val="FFE599"/>
                </a:solidFill>
                <a:latin typeface="Bodoni"/>
                <a:ea typeface="Bodoni"/>
                <a:cs typeface="Bodoni"/>
                <a:sym typeface="Bodoni"/>
              </a:rPr>
              <a:t>Prof. Panchanan Nath :: Assistant Professor, Dept. of CSE :: NIST University :: Jan-July 25</a:t>
            </a:r>
            <a:endParaRPr sz="1700" b="0" i="0" u="none" strike="noStrike" cap="none">
              <a:solidFill>
                <a:srgbClr val="FFE599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pic>
        <p:nvPicPr>
          <p:cNvPr id="181" name="Google Shape;181;g32e262376bf_0_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1792" y="24454"/>
            <a:ext cx="1048250" cy="8385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FDD425-A02D-494B-BE7F-690DF632D7DF}"/>
              </a:ext>
            </a:extLst>
          </p:cNvPr>
          <p:cNvSpPr txBox="1"/>
          <p:nvPr/>
        </p:nvSpPr>
        <p:spPr>
          <a:xfrm>
            <a:off x="398761" y="1237534"/>
            <a:ext cx="3485719" cy="122341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05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Module - I		[10 Hrs]</a:t>
            </a:r>
            <a:br>
              <a:rPr lang="en-IN" sz="1050" dirty="0"/>
            </a:br>
            <a:r>
              <a:rPr lang="en-IN" sz="105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Introduction &amp; Concepts: Introduction to Internet of Things, Physical Design of IOT, Logical Design of IOT, IOT Enabling Technologies, IOT Levels. Domain Specific IOTS: Home Automation, Cities, Environment, Energy.</a:t>
            </a:r>
            <a:br>
              <a:rPr lang="en-IN" sz="1050" dirty="0"/>
            </a:br>
            <a:r>
              <a:rPr lang="en-IN" sz="105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Retail, Logistics, Agriculture, Industry, Health &amp; Life Style, Challenges and Issues</a:t>
            </a:r>
            <a:endParaRPr lang="en-IN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1E2957-5FE4-CF7D-0A3D-A762D6FC93B8}"/>
              </a:ext>
            </a:extLst>
          </p:cNvPr>
          <p:cNvSpPr txBox="1"/>
          <p:nvPr/>
        </p:nvSpPr>
        <p:spPr>
          <a:xfrm>
            <a:off x="4428767" y="1231518"/>
            <a:ext cx="3890209" cy="138499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05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Module - </a:t>
            </a:r>
            <a:r>
              <a:rPr lang="en-IN" sz="105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ll</a:t>
            </a:r>
            <a:r>
              <a:rPr lang="en-IN" sz="105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		[10 Hrs]</a:t>
            </a:r>
            <a:br>
              <a:rPr lang="en-IN" sz="1050" dirty="0"/>
            </a:br>
            <a:r>
              <a:rPr lang="en-IN" sz="105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M2M &amp; System Management with NETCONF-YANG: M2M, Difference between IOT and M2M, SDN and NFV for</a:t>
            </a:r>
            <a:br>
              <a:rPr lang="en-IN" sz="1050" dirty="0"/>
            </a:br>
            <a:r>
              <a:rPr lang="en-IN" sz="105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IOT, Software defined Networking. Network Function Virtualization, Need for IOT Systems Management, Simple</a:t>
            </a:r>
            <a:br>
              <a:rPr lang="en-IN" sz="1050" dirty="0"/>
            </a:br>
            <a:r>
              <a:rPr lang="en-IN" sz="105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Network Management Protocol, Limitations of SNMP, Network Operator Requirements, NETCONF, YANG, IOT</a:t>
            </a:r>
            <a:br>
              <a:rPr lang="en-IN" sz="1050" dirty="0"/>
            </a:br>
            <a:r>
              <a:rPr lang="en-IN" sz="105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Systems management with NETCONF-YANG</a:t>
            </a:r>
            <a:endParaRPr lang="en-IN" sz="10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E8F02A-D2ED-E171-18C1-E9C90262C62B}"/>
              </a:ext>
            </a:extLst>
          </p:cNvPr>
          <p:cNvSpPr txBox="1"/>
          <p:nvPr/>
        </p:nvSpPr>
        <p:spPr>
          <a:xfrm>
            <a:off x="398762" y="3182530"/>
            <a:ext cx="3485718" cy="122341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05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Module - III		[10 Hrs]</a:t>
            </a:r>
            <a:br>
              <a:rPr lang="en-IN" sz="1050" dirty="0"/>
            </a:br>
            <a:r>
              <a:rPr lang="en-IN" sz="105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Protocols-Issues with</a:t>
            </a:r>
            <a:br>
              <a:rPr lang="en-IN" sz="1050" dirty="0"/>
            </a:br>
            <a:r>
              <a:rPr lang="en-IN" sz="105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IoT Protocols: Protocol Standardization for </a:t>
            </a:r>
            <a:r>
              <a:rPr lang="en-IN" sz="105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loT</a:t>
            </a:r>
            <a:r>
              <a:rPr lang="en-IN" sz="105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and WSN Protocols-SCADA and RFID</a:t>
            </a:r>
            <a:br>
              <a:rPr lang="en-IN" sz="1050" dirty="0"/>
            </a:br>
            <a:r>
              <a:rPr lang="en-IN" sz="105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IoT Standardization Protocols IEEE802.15.4-BACNet Protocol, Architecture - Network layer - APS Layer -</a:t>
            </a:r>
            <a:br>
              <a:rPr lang="en-IN" sz="1050" dirty="0"/>
            </a:br>
            <a:r>
              <a:rPr lang="en-IN" sz="105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Security.</a:t>
            </a:r>
            <a:endParaRPr lang="en-IN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E12C7-0A68-2C29-3E31-92F3979D7BF2}"/>
              </a:ext>
            </a:extLst>
          </p:cNvPr>
          <p:cNvSpPr txBox="1"/>
          <p:nvPr/>
        </p:nvSpPr>
        <p:spPr>
          <a:xfrm>
            <a:off x="4428768" y="3182529"/>
            <a:ext cx="3890208" cy="90024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05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Module - IV		[10 Hrs]</a:t>
            </a:r>
            <a:br>
              <a:rPr lang="en-IN" sz="1050" dirty="0"/>
            </a:br>
            <a:r>
              <a:rPr lang="en-IN" sz="105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Case Study and </a:t>
            </a:r>
            <a:r>
              <a:rPr lang="en-IN" sz="105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loT</a:t>
            </a:r>
            <a:r>
              <a:rPr lang="en-IN" sz="105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Application Development: IoT applications in home-infrastructures security-Industries- IoT</a:t>
            </a:r>
            <a:br>
              <a:rPr lang="en-IN" sz="1050" dirty="0"/>
            </a:br>
            <a:r>
              <a:rPr lang="en-IN" sz="105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electronic </a:t>
            </a:r>
            <a:r>
              <a:rPr lang="en-IN" sz="105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equipments</a:t>
            </a:r>
            <a:r>
              <a:rPr lang="en-IN" sz="105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 Use of Big Data and Visualization in </a:t>
            </a:r>
            <a:r>
              <a:rPr lang="en-IN" sz="105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loT</a:t>
            </a:r>
            <a:r>
              <a:rPr lang="en-IN" sz="105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Industry 4.0 concepts - Sensors and sensor Node</a:t>
            </a:r>
            <a:endParaRPr lang="en-IN" sz="10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e262376bf_0_18"/>
          <p:cNvSpPr/>
          <p:nvPr/>
        </p:nvSpPr>
        <p:spPr>
          <a:xfrm>
            <a:off x="-1430" y="0"/>
            <a:ext cx="6096900" cy="876300"/>
          </a:xfrm>
          <a:prstGeom prst="rect">
            <a:avLst/>
          </a:prstGeom>
          <a:solidFill>
            <a:srgbClr val="233D6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32e262376bf_0_18"/>
          <p:cNvSpPr txBox="1"/>
          <p:nvPr/>
        </p:nvSpPr>
        <p:spPr>
          <a:xfrm>
            <a:off x="274127" y="243652"/>
            <a:ext cx="508851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 dirty="0">
                <a:solidFill>
                  <a:schemeClr val="lt1"/>
                </a:solidFill>
              </a:rPr>
              <a:t>What we can do?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32e262376bf_0_18"/>
          <p:cNvSpPr/>
          <p:nvPr/>
        </p:nvSpPr>
        <p:spPr>
          <a:xfrm>
            <a:off x="0" y="4834221"/>
            <a:ext cx="9144000" cy="317400"/>
          </a:xfrm>
          <a:prstGeom prst="rect">
            <a:avLst/>
          </a:prstGeom>
          <a:solidFill>
            <a:srgbClr val="233D6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32e262376bf_0_18"/>
          <p:cNvSpPr/>
          <p:nvPr/>
        </p:nvSpPr>
        <p:spPr>
          <a:xfrm>
            <a:off x="0" y="4834221"/>
            <a:ext cx="9144000" cy="317400"/>
          </a:xfrm>
          <a:prstGeom prst="rect">
            <a:avLst/>
          </a:prstGeom>
          <a:solidFill>
            <a:srgbClr val="233D6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32e262376bf_0_18"/>
          <p:cNvSpPr txBox="1"/>
          <p:nvPr/>
        </p:nvSpPr>
        <p:spPr>
          <a:xfrm>
            <a:off x="12" y="4810375"/>
            <a:ext cx="11636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700" b="0" i="0" u="none" strike="noStrike" cap="none">
                <a:solidFill>
                  <a:srgbClr val="FFE599"/>
                </a:solidFill>
                <a:latin typeface="Bodoni"/>
                <a:ea typeface="Bodoni"/>
                <a:cs typeface="Bodoni"/>
                <a:sym typeface="Bodoni"/>
              </a:rPr>
              <a:t>Prof. Panchanan Nath :: Assistant Professor, Dept. of CSE :: NIST University :: Jan-July 25</a:t>
            </a:r>
            <a:endParaRPr sz="1700" b="0" i="0" u="none" strike="noStrike" cap="none">
              <a:solidFill>
                <a:srgbClr val="FFE599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pic>
        <p:nvPicPr>
          <p:cNvPr id="181" name="Google Shape;181;g32e262376bf_0_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1792" y="24454"/>
            <a:ext cx="1048250" cy="8385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FDD425-A02D-494B-BE7F-690DF632D7DF}"/>
              </a:ext>
            </a:extLst>
          </p:cNvPr>
          <p:cNvSpPr txBox="1"/>
          <p:nvPr/>
        </p:nvSpPr>
        <p:spPr>
          <a:xfrm>
            <a:off x="398761" y="1237534"/>
            <a:ext cx="3485719" cy="122341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05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Challenges :: </a:t>
            </a:r>
            <a:r>
              <a:rPr lang="en-IN" sz="1050" dirty="0">
                <a:solidFill>
                  <a:srgbClr val="202124"/>
                </a:solidFill>
                <a:latin typeface="Roboto" panose="02000000000000000000" pitchFamily="2" charset="0"/>
              </a:rPr>
              <a:t>Security, privacy and data sharing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105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marL="171450" lvl="8" indent="-171450">
              <a:buFont typeface="Wingdings" panose="05000000000000000000" pitchFamily="2" charset="2"/>
              <a:buChar char="§"/>
            </a:pPr>
            <a:r>
              <a:rPr lang="en-IN" sz="1050" dirty="0">
                <a:solidFill>
                  <a:srgbClr val="202124"/>
                </a:solidFill>
                <a:latin typeface="Roboto" panose="02000000000000000000" pitchFamily="2" charset="0"/>
              </a:rPr>
              <a:t>Insufficient testing and updating</a:t>
            </a:r>
          </a:p>
          <a:p>
            <a:pPr marL="171450" lvl="3" indent="-171450">
              <a:buFont typeface="Wingdings" panose="05000000000000000000" pitchFamily="2" charset="2"/>
              <a:buChar char="§"/>
            </a:pPr>
            <a:r>
              <a:rPr lang="en-IN" sz="1050" dirty="0">
                <a:solidFill>
                  <a:srgbClr val="202124"/>
                </a:solidFill>
                <a:latin typeface="Roboto" panose="02000000000000000000" pitchFamily="2" charset="0"/>
              </a:rPr>
              <a:t>Software complexity</a:t>
            </a:r>
          </a:p>
          <a:p>
            <a:pPr marL="171450" lvl="3" indent="-171450">
              <a:buFont typeface="Wingdings" panose="05000000000000000000" pitchFamily="2" charset="2"/>
              <a:buChar char="§"/>
            </a:pPr>
            <a:r>
              <a:rPr lang="en-IN" sz="1050" dirty="0">
                <a:solidFill>
                  <a:srgbClr val="202124"/>
                </a:solidFill>
                <a:latin typeface="Roboto" panose="02000000000000000000" pitchFamily="2" charset="0"/>
              </a:rPr>
              <a:t>Data volumes and interpretation</a:t>
            </a:r>
          </a:p>
          <a:p>
            <a:pPr marL="171450" lvl="3" indent="-171450">
              <a:buFont typeface="Wingdings" panose="05000000000000000000" pitchFamily="2" charset="2"/>
              <a:buChar char="§"/>
            </a:pPr>
            <a:r>
              <a:rPr lang="en-IN" sz="1050" dirty="0">
                <a:solidFill>
                  <a:srgbClr val="202124"/>
                </a:solidFill>
                <a:latin typeface="Roboto" panose="02000000000000000000" pitchFamily="2" charset="0"/>
              </a:rPr>
              <a:t>Integration with AI and automation</a:t>
            </a:r>
          </a:p>
          <a:p>
            <a:endParaRPr lang="en-IN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1E2957-5FE4-CF7D-0A3D-A762D6FC93B8}"/>
              </a:ext>
            </a:extLst>
          </p:cNvPr>
          <p:cNvSpPr txBox="1"/>
          <p:nvPr/>
        </p:nvSpPr>
        <p:spPr>
          <a:xfrm>
            <a:off x="4428767" y="1231518"/>
            <a:ext cx="3890209" cy="170816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05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Application Development ::</a:t>
            </a:r>
          </a:p>
          <a:p>
            <a:r>
              <a:rPr lang="en-IN" sz="105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05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Smart Home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05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Smart Cars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05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Activity Trackers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05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Parking Sensors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05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Health cares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05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Smart City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05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Voice Assistance</a:t>
            </a:r>
          </a:p>
          <a:p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1929463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7fd7be85c3_0_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IN" sz="1200" dirty="0"/>
            </a:br>
            <a:endParaRPr sz="1200" dirty="0"/>
          </a:p>
        </p:txBody>
      </p:sp>
      <p:sp>
        <p:nvSpPr>
          <p:cNvPr id="197" name="Google Shape;197;g27fd7be85c3_0_5"/>
          <p:cNvSpPr/>
          <p:nvPr/>
        </p:nvSpPr>
        <p:spPr>
          <a:xfrm>
            <a:off x="-1430" y="0"/>
            <a:ext cx="6096900" cy="876300"/>
          </a:xfrm>
          <a:prstGeom prst="rect">
            <a:avLst/>
          </a:prstGeom>
          <a:solidFill>
            <a:srgbClr val="233D6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27fd7be85c3_0_5"/>
          <p:cNvSpPr txBox="1"/>
          <p:nvPr/>
        </p:nvSpPr>
        <p:spPr>
          <a:xfrm>
            <a:off x="5915525" y="368475"/>
            <a:ext cx="2640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27fd7be85c3_0_5"/>
          <p:cNvSpPr txBox="1"/>
          <p:nvPr/>
        </p:nvSpPr>
        <p:spPr>
          <a:xfrm>
            <a:off x="274128" y="243652"/>
            <a:ext cx="406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27fd7be85c3_0_5"/>
          <p:cNvSpPr/>
          <p:nvPr/>
        </p:nvSpPr>
        <p:spPr>
          <a:xfrm>
            <a:off x="0" y="4834221"/>
            <a:ext cx="9144000" cy="317400"/>
          </a:xfrm>
          <a:prstGeom prst="rect">
            <a:avLst/>
          </a:prstGeom>
          <a:solidFill>
            <a:srgbClr val="233D6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27fd7be85c3_0_5"/>
          <p:cNvSpPr txBox="1"/>
          <p:nvPr/>
        </p:nvSpPr>
        <p:spPr>
          <a:xfrm>
            <a:off x="163974" y="1247352"/>
            <a:ext cx="8668318" cy="340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4572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dirty="0"/>
              <a:t>Books:</a:t>
            </a:r>
          </a:p>
          <a:p>
            <a:pPr marL="4572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IN" sz="2800" dirty="0"/>
          </a:p>
          <a:p>
            <a:pPr marL="114300" lvl="8">
              <a:lnSpc>
                <a:spcPct val="170000"/>
              </a:lnSpc>
              <a:buSzPts val="2800"/>
            </a:pPr>
            <a:r>
              <a:rPr lang="en-IN" sz="2500" dirty="0"/>
              <a:t>	</a:t>
            </a:r>
            <a:r>
              <a:rPr lang="en-IN" sz="2500" dirty="0" err="1"/>
              <a:t>VijayMadisetti</a:t>
            </a:r>
            <a:r>
              <a:rPr lang="en-IN" sz="2500" dirty="0"/>
              <a:t>, </a:t>
            </a:r>
            <a:r>
              <a:rPr lang="en-IN" sz="2500" dirty="0" err="1"/>
              <a:t>ArshdeepBahga</a:t>
            </a:r>
            <a:r>
              <a:rPr lang="en-IN" sz="2500" dirty="0"/>
              <a:t>," Internet of </a:t>
            </a:r>
            <a:r>
              <a:rPr lang="en-IN" sz="2500" dirty="0" err="1"/>
              <a:t>ThingsA</a:t>
            </a:r>
            <a:r>
              <a:rPr lang="en-IN" sz="2500" dirty="0"/>
              <a:t> Hands-On- Approach", 2014, ISBN:978 0996025515</a:t>
            </a:r>
          </a:p>
          <a:p>
            <a:pPr marL="114300" lvl="8">
              <a:lnSpc>
                <a:spcPct val="170000"/>
              </a:lnSpc>
              <a:buSzPts val="2800"/>
            </a:pPr>
            <a:r>
              <a:rPr lang="en-IN" sz="2500" dirty="0"/>
              <a:t>	</a:t>
            </a:r>
            <a:r>
              <a:rPr lang="en-IN" sz="2500" dirty="0" err="1"/>
              <a:t>Honbo</a:t>
            </a:r>
            <a:r>
              <a:rPr lang="en-IN" sz="2500" dirty="0"/>
              <a:t> Zhou, "The Internet of Things in the </a:t>
            </a:r>
            <a:r>
              <a:rPr lang="en-IN" sz="2500" dirty="0" err="1"/>
              <a:t>Cloud:A</a:t>
            </a:r>
            <a:r>
              <a:rPr lang="en-IN" sz="2500" dirty="0"/>
              <a:t> Middleware Perspective-CRC Press-2012</a:t>
            </a:r>
          </a:p>
          <a:p>
            <a:pPr marL="114300" lvl="8">
              <a:lnSpc>
                <a:spcPct val="170000"/>
              </a:lnSpc>
              <a:buSzPts val="2800"/>
            </a:pPr>
            <a:r>
              <a:rPr lang="en-IN" sz="2500" dirty="0"/>
              <a:t>	</a:t>
            </a:r>
            <a:r>
              <a:rPr lang="en-IN" sz="2500" dirty="0" err="1"/>
              <a:t>ArshdeepBahga</a:t>
            </a:r>
            <a:r>
              <a:rPr lang="en-IN" sz="2500" dirty="0"/>
              <a:t>, Vijay </a:t>
            </a:r>
            <a:r>
              <a:rPr lang="en-IN" sz="2500" dirty="0" err="1"/>
              <a:t>Madisetti</a:t>
            </a:r>
            <a:r>
              <a:rPr lang="en-IN" sz="2500" dirty="0"/>
              <a:t>, "Internet of Things (A Hands-On-Approach)", VPT, 2014.</a:t>
            </a:r>
          </a:p>
          <a:p>
            <a:pPr marL="457200" lvl="2" indent="-342900">
              <a:buSzPts val="2800"/>
            </a:pPr>
            <a:endParaRPr lang="en-IN" sz="2800" dirty="0"/>
          </a:p>
          <a:p>
            <a:pPr marL="4572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dirty="0"/>
              <a:t>Slides and other materials:</a:t>
            </a:r>
          </a:p>
          <a:p>
            <a:pPr marL="4572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IN" sz="2800" dirty="0"/>
          </a:p>
          <a:p>
            <a:pPr marL="4572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dirty="0"/>
              <a:t>		Check Google Classroom</a:t>
            </a:r>
          </a:p>
          <a:p>
            <a:pPr marL="4572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IN" sz="2800" dirty="0"/>
          </a:p>
          <a:p>
            <a:pPr marL="457200" indent="-342900">
              <a:buSzPts val="2800"/>
            </a:pPr>
            <a:r>
              <a:rPr lang="en-IN" sz="2800" b="1" dirty="0"/>
              <a:t>Tools :</a:t>
            </a:r>
          </a:p>
          <a:p>
            <a:pPr marL="457200" indent="-342900">
              <a:buSzPts val="2800"/>
            </a:pPr>
            <a:r>
              <a:rPr lang="en-IN" sz="2800" b="1" dirty="0"/>
              <a:t>	</a:t>
            </a:r>
          </a:p>
          <a:p>
            <a:pPr marL="457200" lvl="2" indent="-342900">
              <a:buSzPts val="2800"/>
            </a:pPr>
            <a:r>
              <a:rPr lang="en-IN" sz="2800" dirty="0"/>
              <a:t>		FIT IoT-LAB</a:t>
            </a:r>
            <a:r>
              <a:rPr lang="en-IN" sz="2800" b="1" dirty="0"/>
              <a:t>		</a:t>
            </a:r>
          </a:p>
          <a:p>
            <a:pPr marL="457200" lvl="2" indent="-342900">
              <a:buSzPts val="2800"/>
            </a:pPr>
            <a:r>
              <a:rPr lang="en-IN" sz="2700" dirty="0"/>
              <a:t>		Cisco Packet Tracer</a:t>
            </a:r>
          </a:p>
          <a:p>
            <a:pPr marL="457200" indent="-342900">
              <a:buSzPts val="2800"/>
            </a:pPr>
            <a:r>
              <a:rPr lang="en-IN" sz="2700" dirty="0"/>
              <a:t>		Wireshark</a:t>
            </a:r>
          </a:p>
          <a:p>
            <a:pPr marL="457200" indent="-342900">
              <a:buSzPts val="2800"/>
            </a:pPr>
            <a:r>
              <a:rPr lang="en-IN" sz="2700" dirty="0"/>
              <a:t>		Contiki </a:t>
            </a:r>
            <a:r>
              <a:rPr lang="en-IN" sz="2700" dirty="0" err="1"/>
              <a:t>Cooja</a:t>
            </a:r>
            <a:endParaRPr lang="en-IN" sz="1300" dirty="0"/>
          </a:p>
          <a:p>
            <a:pPr marL="457200" indent="-342900">
              <a:buSzPts val="2800"/>
            </a:pPr>
            <a:r>
              <a:rPr lang="en-IN" sz="1300" dirty="0"/>
              <a:t>		</a:t>
            </a:r>
            <a:r>
              <a:rPr lang="en-IN" sz="2700" dirty="0"/>
              <a:t>NS3</a:t>
            </a:r>
          </a:p>
          <a:p>
            <a:pPr marL="457200" indent="-342900">
              <a:buSzPts val="2800"/>
            </a:pPr>
            <a:r>
              <a:rPr lang="en-IN" sz="2700" dirty="0"/>
              <a:t>		Many more ….</a:t>
            </a:r>
          </a:p>
          <a:p>
            <a:pPr marL="4572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27fd7be85c3_0_5"/>
          <p:cNvSpPr txBox="1"/>
          <p:nvPr/>
        </p:nvSpPr>
        <p:spPr>
          <a:xfrm>
            <a:off x="12" y="4810375"/>
            <a:ext cx="11636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700" b="0" i="0" u="none" strike="noStrike" cap="none">
                <a:solidFill>
                  <a:srgbClr val="FFE599"/>
                </a:solidFill>
                <a:latin typeface="Bodoni"/>
                <a:ea typeface="Bodoni"/>
                <a:cs typeface="Bodoni"/>
                <a:sym typeface="Bodoni"/>
              </a:rPr>
              <a:t>Prof. Panchanan Nath :: Assistant Professor, Dept. of CSE :: NIST University :: Jan-July 25</a:t>
            </a:r>
            <a:endParaRPr sz="1700" b="0" i="0" u="none" strike="noStrike" cap="none">
              <a:solidFill>
                <a:srgbClr val="FFE599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pic>
        <p:nvPicPr>
          <p:cNvPr id="203" name="Google Shape;203;g27fd7be85c3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1792" y="24454"/>
            <a:ext cx="1048250" cy="838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7fd7be85c3_0_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IN" sz="1200"/>
            </a:br>
            <a:endParaRPr sz="1200"/>
          </a:p>
        </p:txBody>
      </p:sp>
      <p:sp>
        <p:nvSpPr>
          <p:cNvPr id="197" name="Google Shape;197;g27fd7be85c3_0_5"/>
          <p:cNvSpPr/>
          <p:nvPr/>
        </p:nvSpPr>
        <p:spPr>
          <a:xfrm>
            <a:off x="-1430" y="0"/>
            <a:ext cx="6096900" cy="876300"/>
          </a:xfrm>
          <a:prstGeom prst="rect">
            <a:avLst/>
          </a:prstGeom>
          <a:solidFill>
            <a:srgbClr val="233D6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27fd7be85c3_0_5"/>
          <p:cNvSpPr txBox="1"/>
          <p:nvPr/>
        </p:nvSpPr>
        <p:spPr>
          <a:xfrm>
            <a:off x="5915525" y="368475"/>
            <a:ext cx="2640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27fd7be85c3_0_5"/>
          <p:cNvSpPr txBox="1"/>
          <p:nvPr/>
        </p:nvSpPr>
        <p:spPr>
          <a:xfrm>
            <a:off x="274128" y="243652"/>
            <a:ext cx="406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 &amp; 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27fd7be85c3_0_5"/>
          <p:cNvSpPr/>
          <p:nvPr/>
        </p:nvSpPr>
        <p:spPr>
          <a:xfrm>
            <a:off x="0" y="4834221"/>
            <a:ext cx="9144000" cy="317400"/>
          </a:xfrm>
          <a:prstGeom prst="rect">
            <a:avLst/>
          </a:prstGeom>
          <a:solidFill>
            <a:srgbClr val="233D6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27fd7be85c3_0_5"/>
          <p:cNvSpPr txBox="1"/>
          <p:nvPr/>
        </p:nvSpPr>
        <p:spPr>
          <a:xfrm>
            <a:off x="311700" y="252122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?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27fd7be85c3_0_5"/>
          <p:cNvSpPr txBox="1"/>
          <p:nvPr/>
        </p:nvSpPr>
        <p:spPr>
          <a:xfrm>
            <a:off x="12" y="4810375"/>
            <a:ext cx="11636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700" b="0" i="0" u="none" strike="noStrike" cap="none">
                <a:solidFill>
                  <a:srgbClr val="FFE599"/>
                </a:solidFill>
                <a:latin typeface="Bodoni"/>
                <a:ea typeface="Bodoni"/>
                <a:cs typeface="Bodoni"/>
                <a:sym typeface="Bodoni"/>
              </a:rPr>
              <a:t>Prof. Panchanan Nath :: Assistant Professor, Dept. of CSE :: NIST University :: Jan-July 25</a:t>
            </a:r>
            <a:endParaRPr sz="1700" b="0" i="0" u="none" strike="noStrike" cap="none">
              <a:solidFill>
                <a:srgbClr val="FFE599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pic>
        <p:nvPicPr>
          <p:cNvPr id="203" name="Google Shape;203;g27fd7be85c3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1792" y="24454"/>
            <a:ext cx="1048250" cy="8385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3900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2486c3b693_0_37"/>
          <p:cNvSpPr/>
          <p:nvPr/>
        </p:nvSpPr>
        <p:spPr>
          <a:xfrm>
            <a:off x="-1430" y="0"/>
            <a:ext cx="6096900" cy="876300"/>
          </a:xfrm>
          <a:prstGeom prst="rect">
            <a:avLst/>
          </a:prstGeom>
          <a:solidFill>
            <a:srgbClr val="233D6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32486c3b693_0_37"/>
          <p:cNvSpPr txBox="1"/>
          <p:nvPr/>
        </p:nvSpPr>
        <p:spPr>
          <a:xfrm>
            <a:off x="5915525" y="368475"/>
            <a:ext cx="2640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32486c3b693_0_37"/>
          <p:cNvSpPr txBox="1"/>
          <p:nvPr/>
        </p:nvSpPr>
        <p:spPr>
          <a:xfrm>
            <a:off x="274128" y="243652"/>
            <a:ext cx="406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About 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32486c3b693_0_37"/>
          <p:cNvSpPr/>
          <p:nvPr/>
        </p:nvSpPr>
        <p:spPr>
          <a:xfrm>
            <a:off x="0" y="4834221"/>
            <a:ext cx="9144000" cy="317400"/>
          </a:xfrm>
          <a:prstGeom prst="rect">
            <a:avLst/>
          </a:prstGeom>
          <a:solidFill>
            <a:srgbClr val="233D6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32486c3b693_0_37"/>
          <p:cNvSpPr txBox="1"/>
          <p:nvPr/>
        </p:nvSpPr>
        <p:spPr>
          <a:xfrm>
            <a:off x="12" y="4810375"/>
            <a:ext cx="11636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700" b="0" i="0" u="none" strike="noStrike" cap="none">
                <a:solidFill>
                  <a:srgbClr val="FFE599"/>
                </a:solidFill>
                <a:latin typeface="Bodoni"/>
                <a:ea typeface="Bodoni"/>
                <a:cs typeface="Bodoni"/>
                <a:sym typeface="Bodoni"/>
              </a:rPr>
              <a:t>Prof. Panchanan Nath :: Assistant Professor, Dept. of CSE :: NIST University :: Jan-July 25</a:t>
            </a:r>
            <a:endParaRPr sz="1700" b="0" i="0" u="none" strike="noStrike" cap="none">
              <a:solidFill>
                <a:srgbClr val="FFE599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213" name="Google Shape;213;g32486c3b693_0_37"/>
          <p:cNvSpPr txBox="1"/>
          <p:nvPr/>
        </p:nvSpPr>
        <p:spPr>
          <a:xfrm>
            <a:off x="115550" y="876363"/>
            <a:ext cx="7662300" cy="3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Baskerville"/>
              <a:buChar char="❏"/>
            </a:pPr>
            <a:r>
              <a:rPr lang="en-IN" sz="1200" b="1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Assistant Professor @ Dept. of CSE, School of CSE, NIST University</a:t>
            </a:r>
            <a:endParaRPr sz="1200" b="1" i="0" u="none" strike="noStrike" cap="none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Baskerville"/>
              <a:buChar char="❏"/>
            </a:pPr>
            <a:r>
              <a:rPr lang="en-IN" sz="1200" b="1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Cyber Crime Intervention Officer @ ISAC India </a:t>
            </a:r>
            <a:endParaRPr sz="1200" b="1" i="0" u="none" strike="noStrike" cap="none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Baskerville"/>
              <a:buChar char="❏"/>
            </a:pPr>
            <a:r>
              <a:rPr lang="en-IN" sz="1200" b="1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Worked as Cyber Security Research Associate @ R &amp; D Team, EC-Council</a:t>
            </a:r>
            <a:endParaRPr sz="1200" b="1" i="0" u="none" strike="noStrike" cap="none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Baskerville"/>
              <a:buChar char="❏"/>
            </a:pPr>
            <a:r>
              <a:rPr lang="en-IN" sz="1200" b="1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Worked as Teaching Assistant @ NIELIT Guwahati</a:t>
            </a:r>
            <a:endParaRPr sz="1200" b="1" i="0" u="none" strike="noStrike" cap="none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Baskerville"/>
              <a:buChar char="❏"/>
            </a:pPr>
            <a:r>
              <a:rPr lang="en-IN" sz="1200" b="1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Worked as Cyber Security Consultant @ Assam Gramin Vikash Bank</a:t>
            </a:r>
            <a:endParaRPr sz="1200" b="1" i="0" u="none" strike="noStrike" cap="none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Baskerville"/>
              <a:buChar char="❏"/>
            </a:pPr>
            <a:r>
              <a:rPr lang="en-IN" sz="1200" b="1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Worked as Graduate Research Fellow @ EC-Council University, USA.</a:t>
            </a:r>
            <a:endParaRPr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Baskerville"/>
              <a:buChar char="❏"/>
            </a:pPr>
            <a:r>
              <a:rPr lang="en-IN" sz="1200" b="1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Worked @ </a:t>
            </a:r>
            <a:r>
              <a:rPr lang="en-IN" sz="1200" b="1" i="0" u="none" strike="noStrike" cap="none" dirty="0" err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CoE</a:t>
            </a:r>
            <a:r>
              <a:rPr lang="en-IN" sz="1200" b="1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Cyber Security JNTUH Hyderabad. 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Baskerville"/>
              <a:buChar char="❏"/>
            </a:pPr>
            <a:r>
              <a:rPr lang="en-IN" sz="1200" b="1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Founder &amp; CEO @ </a:t>
            </a:r>
            <a:r>
              <a:rPr lang="en-IN" sz="1200" b="1" dirty="0" err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EncryptoCyberspace</a:t>
            </a:r>
            <a:endParaRPr lang="en-IN" sz="1200" b="1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Baskerville"/>
              <a:buChar char="❏"/>
            </a:pPr>
            <a:r>
              <a:rPr lang="en-IN" sz="1200" b="1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Founding Convenor @ Cyber X Secure Club, CITK</a:t>
            </a:r>
            <a:endParaRPr sz="1200" b="1" i="0" u="none" strike="noStrike" cap="none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Baskerville"/>
              <a:buChar char="❏"/>
            </a:pPr>
            <a:r>
              <a:rPr lang="en-IN" sz="1200" b="1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Certified Ethical Hacker, Penetration Tester, Network Security Associate. </a:t>
            </a:r>
            <a:endParaRPr sz="1200" b="1" i="0" u="none" strike="noStrike" cap="none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Baskerville"/>
              <a:buChar char="❏"/>
            </a:pPr>
            <a:r>
              <a:rPr lang="en-IN" sz="1200" b="1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Involved more than 8+ years in the Cyber Security domain.</a:t>
            </a:r>
            <a:endParaRPr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Baskerville"/>
              <a:buChar char="❏"/>
            </a:pPr>
            <a:r>
              <a:rPr lang="en-IN" sz="1200" b="1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5+ year of Experience in providing training in Cyber Security.</a:t>
            </a:r>
            <a:endParaRPr sz="1200" b="1" i="0" u="none" strike="noStrike" cap="none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Baskerville"/>
              <a:buChar char="❏"/>
            </a:pPr>
            <a:r>
              <a:rPr lang="en-IN" sz="1200" b="1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Published 5 articles in SCI Journal, Tire &amp; Core Conference and Book chapters</a:t>
            </a:r>
            <a:endParaRPr sz="1200" b="1" i="0" u="none" strike="noStrike" cap="none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1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Major Certifications – </a:t>
            </a:r>
            <a:endParaRPr sz="1200" b="1" i="0" u="none" strike="noStrike" cap="none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1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CCSP, CCIO, CEH, CCNA, CC, CSCU, NSE</a:t>
            </a:r>
            <a:r>
              <a:rPr lang="en-IN" sz="1200" b="1" i="0" u="none" strike="noStrike" cap="none" baseline="-250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3x</a:t>
            </a:r>
            <a:r>
              <a:rPr lang="en-IN" sz="1200" b="1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CompTIA </a:t>
            </a:r>
            <a:r>
              <a:rPr lang="en-IN" sz="1200" b="1" i="0" u="none" strike="noStrike" cap="none" dirty="0" err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CySA</a:t>
            </a:r>
            <a:r>
              <a:rPr lang="en-IN" sz="1200" b="1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+, </a:t>
            </a:r>
            <a:endParaRPr sz="1200" b="1" i="0" u="none" strike="noStrike" cap="none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1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CompTIA </a:t>
            </a:r>
            <a:r>
              <a:rPr lang="en-IN" sz="1200" b="1" i="0" u="none" strike="noStrike" cap="none" dirty="0" err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PenTest</a:t>
            </a:r>
            <a:r>
              <a:rPr lang="en-IN" sz="1200" b="1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+, and a few more.</a:t>
            </a:r>
            <a:endParaRPr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g32486c3b693_0_37"/>
          <p:cNvPicPr preferRelativeResize="0"/>
          <p:nvPr/>
        </p:nvPicPr>
        <p:blipFill rotWithShape="1">
          <a:blip r:embed="rId3">
            <a:alphaModFix/>
          </a:blip>
          <a:srcRect t="3540"/>
          <a:stretch/>
        </p:blipFill>
        <p:spPr>
          <a:xfrm>
            <a:off x="6970200" y="876375"/>
            <a:ext cx="2060700" cy="2516700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fadeDir="5400012" sy="-100000" algn="bl" rotWithShape="0"/>
          </a:effectLst>
        </p:spPr>
      </p:pic>
      <p:pic>
        <p:nvPicPr>
          <p:cNvPr id="215" name="Google Shape;215;g32486c3b693_0_37" descr="Image result for linkedin 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55861" y="3876849"/>
            <a:ext cx="394500" cy="425700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fadeDir="5400012" sy="-100000" algn="bl" rotWithShape="0"/>
          </a:effectLst>
        </p:spPr>
      </p:pic>
      <p:pic>
        <p:nvPicPr>
          <p:cNvPr id="216" name="Google Shape;216;g32486c3b693_0_37"/>
          <p:cNvPicPr preferRelativeResize="0"/>
          <p:nvPr/>
        </p:nvPicPr>
        <p:blipFill rotWithShape="1">
          <a:blip r:embed="rId5">
            <a:alphaModFix/>
          </a:blip>
          <a:srcRect l="29303" t="13678" r="29270" b="15698"/>
          <a:stretch/>
        </p:blipFill>
        <p:spPr>
          <a:xfrm>
            <a:off x="7827585" y="3876850"/>
            <a:ext cx="431700" cy="446700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fadeDir="5400012" sy="-100000" algn="bl" rotWithShape="0"/>
          </a:effectLst>
        </p:spPr>
      </p:pic>
      <p:pic>
        <p:nvPicPr>
          <p:cNvPr id="217" name="Google Shape;217;g32486c3b693_0_37"/>
          <p:cNvPicPr preferRelativeResize="0"/>
          <p:nvPr/>
        </p:nvPicPr>
        <p:blipFill rotWithShape="1">
          <a:blip r:embed="rId6">
            <a:alphaModFix/>
          </a:blip>
          <a:srcRect l="7673" t="8250" r="8093" b="8575"/>
          <a:stretch/>
        </p:blipFill>
        <p:spPr>
          <a:xfrm>
            <a:off x="8423339" y="3876849"/>
            <a:ext cx="432300" cy="460500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fadeDir="5400012" sy="-100000" algn="bl" rotWithShape="0"/>
          </a:effectLst>
        </p:spPr>
      </p:pic>
      <p:pic>
        <p:nvPicPr>
          <p:cNvPr id="218" name="Google Shape;218;g32486c3b693_0_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31792" y="24454"/>
            <a:ext cx="1048250" cy="83859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32486c3b693_0_37"/>
          <p:cNvSpPr txBox="1"/>
          <p:nvPr/>
        </p:nvSpPr>
        <p:spPr>
          <a:xfrm>
            <a:off x="7128825" y="3470325"/>
            <a:ext cx="17268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IN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 Panchanan Nath</a:t>
            </a:r>
            <a:endParaRPr sz="13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8A7B60-5B6A-33D3-6481-1C91763A39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6031" y="3761053"/>
            <a:ext cx="891841" cy="8918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7A9974-D278-E327-BEB3-848A9842856C}"/>
              </a:ext>
            </a:extLst>
          </p:cNvPr>
          <p:cNvSpPr txBox="1"/>
          <p:nvPr/>
        </p:nvSpPr>
        <p:spPr>
          <a:xfrm>
            <a:off x="5740781" y="4580127"/>
            <a:ext cx="8918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b="1" dirty="0">
                <a:solidFill>
                  <a:schemeClr val="accent1">
                    <a:lumMod val="75000"/>
                  </a:schemeClr>
                </a:solidFill>
              </a:rPr>
              <a:t>Scan to know more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19a858eb3_0_0"/>
          <p:cNvSpPr/>
          <p:nvPr/>
        </p:nvSpPr>
        <p:spPr>
          <a:xfrm>
            <a:off x="-1430" y="0"/>
            <a:ext cx="6096900" cy="876300"/>
          </a:xfrm>
          <a:prstGeom prst="rect">
            <a:avLst/>
          </a:prstGeom>
          <a:solidFill>
            <a:srgbClr val="233D6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1c19a858eb3_0_0"/>
          <p:cNvSpPr txBox="1"/>
          <p:nvPr/>
        </p:nvSpPr>
        <p:spPr>
          <a:xfrm>
            <a:off x="274128" y="243652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lt1"/>
                </a:solidFill>
              </a:rPr>
              <a:t>Internet-of-Things?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1c19a858eb3_0_0"/>
          <p:cNvSpPr/>
          <p:nvPr/>
        </p:nvSpPr>
        <p:spPr>
          <a:xfrm>
            <a:off x="0" y="4834221"/>
            <a:ext cx="9144000" cy="317400"/>
          </a:xfrm>
          <a:prstGeom prst="rect">
            <a:avLst/>
          </a:prstGeom>
          <a:solidFill>
            <a:srgbClr val="233D6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1c19a858eb3_0_0"/>
          <p:cNvSpPr/>
          <p:nvPr/>
        </p:nvSpPr>
        <p:spPr>
          <a:xfrm>
            <a:off x="0" y="4834221"/>
            <a:ext cx="9144000" cy="317400"/>
          </a:xfrm>
          <a:prstGeom prst="rect">
            <a:avLst/>
          </a:prstGeom>
          <a:solidFill>
            <a:srgbClr val="233D6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1c19a858eb3_0_0"/>
          <p:cNvSpPr txBox="1"/>
          <p:nvPr/>
        </p:nvSpPr>
        <p:spPr>
          <a:xfrm>
            <a:off x="12" y="4810375"/>
            <a:ext cx="11636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700" b="0" i="0" u="none" strike="noStrike" cap="none">
                <a:solidFill>
                  <a:srgbClr val="FFE599"/>
                </a:solidFill>
                <a:latin typeface="Bodoni"/>
                <a:ea typeface="Bodoni"/>
                <a:cs typeface="Bodoni"/>
                <a:sym typeface="Bodoni"/>
              </a:rPr>
              <a:t>Prof. Panchanan Nath :: Assistant Professor, Dept. of CSE :: NIST University :: Jan-July 25</a:t>
            </a:r>
            <a:endParaRPr sz="1700" b="0" i="0" u="none" strike="noStrike" cap="none">
              <a:solidFill>
                <a:srgbClr val="FFE599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pic>
        <p:nvPicPr>
          <p:cNvPr id="79" name="Google Shape;79;g1c19a858eb3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1792" y="24454"/>
            <a:ext cx="1048250" cy="838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g1c19a858eb3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37997" y="1089875"/>
            <a:ext cx="5360454" cy="3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e262376bf_0_0"/>
          <p:cNvSpPr/>
          <p:nvPr/>
        </p:nvSpPr>
        <p:spPr>
          <a:xfrm>
            <a:off x="-1430" y="0"/>
            <a:ext cx="6096900" cy="876300"/>
          </a:xfrm>
          <a:prstGeom prst="rect">
            <a:avLst/>
          </a:prstGeom>
          <a:solidFill>
            <a:srgbClr val="233D6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32e262376bf_0_0"/>
          <p:cNvSpPr txBox="1"/>
          <p:nvPr/>
        </p:nvSpPr>
        <p:spPr>
          <a:xfrm>
            <a:off x="274128" y="243652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lt1"/>
                </a:solidFill>
              </a:rPr>
              <a:t>How Does My Fridge Do That?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87" name="Google Shape;87;g32e262376bf_0_0"/>
          <p:cNvSpPr/>
          <p:nvPr/>
        </p:nvSpPr>
        <p:spPr>
          <a:xfrm>
            <a:off x="0" y="4834221"/>
            <a:ext cx="9144000" cy="317400"/>
          </a:xfrm>
          <a:prstGeom prst="rect">
            <a:avLst/>
          </a:prstGeom>
          <a:solidFill>
            <a:srgbClr val="233D6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32e262376bf_0_0"/>
          <p:cNvSpPr/>
          <p:nvPr/>
        </p:nvSpPr>
        <p:spPr>
          <a:xfrm>
            <a:off x="0" y="4834221"/>
            <a:ext cx="9144000" cy="317400"/>
          </a:xfrm>
          <a:prstGeom prst="rect">
            <a:avLst/>
          </a:prstGeom>
          <a:solidFill>
            <a:srgbClr val="233D6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32e262376bf_0_0"/>
          <p:cNvSpPr txBox="1"/>
          <p:nvPr/>
        </p:nvSpPr>
        <p:spPr>
          <a:xfrm>
            <a:off x="12" y="4810375"/>
            <a:ext cx="11636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700" b="0" i="0" u="none" strike="noStrike" cap="none">
                <a:solidFill>
                  <a:srgbClr val="FFE599"/>
                </a:solidFill>
                <a:latin typeface="Bodoni"/>
                <a:ea typeface="Bodoni"/>
                <a:cs typeface="Bodoni"/>
                <a:sym typeface="Bodoni"/>
              </a:rPr>
              <a:t>Prof. Panchanan Nath :: Assistant Professor, Dept. of CSE :: NIST University :: Jan-July 25</a:t>
            </a:r>
            <a:endParaRPr sz="1700" b="0" i="0" u="none" strike="noStrike" cap="none">
              <a:solidFill>
                <a:srgbClr val="FFE599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pic>
        <p:nvPicPr>
          <p:cNvPr id="90" name="Google Shape;90;g32e262376bf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1792" y="24454"/>
            <a:ext cx="1048250" cy="83859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32e262376bf_0_0"/>
          <p:cNvSpPr txBox="1"/>
          <p:nvPr/>
        </p:nvSpPr>
        <p:spPr>
          <a:xfrm>
            <a:off x="449350" y="1848388"/>
            <a:ext cx="8061300" cy="18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0734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CB38"/>
              </a:buClr>
              <a:buSzPts val="2000"/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are leaving the home (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sense user</a:t>
            </a:r>
            <a:r>
              <a:rPr lang="en-IN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734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99CB38"/>
              </a:buClr>
              <a:buSzPts val="2000"/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There’s no milk in fridge (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sense object</a:t>
            </a:r>
            <a:r>
              <a:rPr lang="en-IN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734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99CB38"/>
              </a:buClr>
              <a:buSzPts val="2000"/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Use this information to make a decision (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r>
              <a:rPr lang="en-IN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734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99CB38"/>
              </a:buClr>
              <a:buSzPts val="2000"/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Inform user of decision (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communicate</a:t>
            </a:r>
            <a:r>
              <a:rPr lang="en-IN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e262376bf_0_59"/>
          <p:cNvSpPr/>
          <p:nvPr/>
        </p:nvSpPr>
        <p:spPr>
          <a:xfrm>
            <a:off x="-1430" y="0"/>
            <a:ext cx="6096900" cy="876300"/>
          </a:xfrm>
          <a:prstGeom prst="rect">
            <a:avLst/>
          </a:prstGeom>
          <a:solidFill>
            <a:srgbClr val="233D6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32e262376bf_0_59"/>
          <p:cNvSpPr txBox="1"/>
          <p:nvPr/>
        </p:nvSpPr>
        <p:spPr>
          <a:xfrm>
            <a:off x="274128" y="243652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lt1"/>
                </a:solidFill>
              </a:rPr>
              <a:t>How Does My Fridge Do That?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98" name="Google Shape;98;g32e262376bf_0_59"/>
          <p:cNvSpPr/>
          <p:nvPr/>
        </p:nvSpPr>
        <p:spPr>
          <a:xfrm>
            <a:off x="0" y="4834221"/>
            <a:ext cx="9144000" cy="317400"/>
          </a:xfrm>
          <a:prstGeom prst="rect">
            <a:avLst/>
          </a:prstGeom>
          <a:solidFill>
            <a:srgbClr val="233D6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32e262376bf_0_59"/>
          <p:cNvSpPr/>
          <p:nvPr/>
        </p:nvSpPr>
        <p:spPr>
          <a:xfrm>
            <a:off x="0" y="4834221"/>
            <a:ext cx="9144000" cy="317400"/>
          </a:xfrm>
          <a:prstGeom prst="rect">
            <a:avLst/>
          </a:prstGeom>
          <a:solidFill>
            <a:srgbClr val="233D6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32e262376bf_0_59"/>
          <p:cNvSpPr txBox="1"/>
          <p:nvPr/>
        </p:nvSpPr>
        <p:spPr>
          <a:xfrm>
            <a:off x="12" y="4810375"/>
            <a:ext cx="11636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700" b="0" i="0" u="none" strike="noStrike" cap="none">
                <a:solidFill>
                  <a:srgbClr val="FFE599"/>
                </a:solidFill>
                <a:latin typeface="Bodoni"/>
                <a:ea typeface="Bodoni"/>
                <a:cs typeface="Bodoni"/>
                <a:sym typeface="Bodoni"/>
              </a:rPr>
              <a:t>Prof. Panchanan Nath :: Assistant Professor, Dept. of CSE :: NIST University :: Jan-July 25</a:t>
            </a:r>
            <a:endParaRPr sz="1700" b="0" i="0" u="none" strike="noStrike" cap="none">
              <a:solidFill>
                <a:srgbClr val="FFE599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pic>
        <p:nvPicPr>
          <p:cNvPr id="101" name="Google Shape;101;g32e262376bf_0_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1792" y="24454"/>
            <a:ext cx="1048250" cy="83859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32e262376bf_0_59"/>
          <p:cNvSpPr txBox="1"/>
          <p:nvPr/>
        </p:nvSpPr>
        <p:spPr>
          <a:xfrm>
            <a:off x="449350" y="1257125"/>
            <a:ext cx="8061300" cy="3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CB38"/>
              </a:buClr>
              <a:buSzPts val="2000"/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are leaving the home (sense user)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6918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CB38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What type of sensor?</a:t>
            </a:r>
            <a:endParaRPr sz="1800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6918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9CB38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Distinguish between parent and child</a:t>
            </a:r>
            <a:endParaRPr sz="1800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6918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9CB38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Identify reason for leaving home</a:t>
            </a:r>
            <a:endParaRPr sz="1800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6918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9CB38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Identify other contexts (e.g., store hours)</a:t>
            </a:r>
            <a:endParaRPr sz="1800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99CB38"/>
              </a:buClr>
              <a:buSzPts val="2000"/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There’s no milk in fridge (sense object)</a:t>
            </a:r>
            <a:endParaRPr sz="2000" dirty="0">
              <a:solidFill>
                <a:schemeClr val="accent3">
                  <a:lumMod val="20000"/>
                  <a:lumOff val="8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99CB38"/>
              </a:buClr>
              <a:buSzPts val="2000"/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Use this information to make a decision (process)</a:t>
            </a:r>
            <a:endParaRPr sz="2000" dirty="0">
              <a:solidFill>
                <a:schemeClr val="accent3">
                  <a:lumMod val="20000"/>
                  <a:lumOff val="8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99CB38"/>
              </a:buClr>
              <a:buSzPts val="2000"/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Inform user of decision (notify)</a:t>
            </a:r>
            <a:endParaRPr sz="2000" dirty="0">
              <a:solidFill>
                <a:schemeClr val="accent3">
                  <a:lumMod val="20000"/>
                  <a:lumOff val="8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e262376bf_0_69"/>
          <p:cNvSpPr/>
          <p:nvPr/>
        </p:nvSpPr>
        <p:spPr>
          <a:xfrm>
            <a:off x="-1430" y="0"/>
            <a:ext cx="6096900" cy="876300"/>
          </a:xfrm>
          <a:prstGeom prst="rect">
            <a:avLst/>
          </a:prstGeom>
          <a:solidFill>
            <a:srgbClr val="233D6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32e262376bf_0_69"/>
          <p:cNvSpPr txBox="1"/>
          <p:nvPr/>
        </p:nvSpPr>
        <p:spPr>
          <a:xfrm>
            <a:off x="274128" y="243652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lt1"/>
                </a:solidFill>
              </a:rPr>
              <a:t>How Does My Fridge Do That?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09" name="Google Shape;109;g32e262376bf_0_69"/>
          <p:cNvSpPr/>
          <p:nvPr/>
        </p:nvSpPr>
        <p:spPr>
          <a:xfrm>
            <a:off x="0" y="4834221"/>
            <a:ext cx="9144000" cy="317400"/>
          </a:xfrm>
          <a:prstGeom prst="rect">
            <a:avLst/>
          </a:prstGeom>
          <a:solidFill>
            <a:srgbClr val="233D6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32e262376bf_0_69"/>
          <p:cNvSpPr/>
          <p:nvPr/>
        </p:nvSpPr>
        <p:spPr>
          <a:xfrm>
            <a:off x="0" y="4834221"/>
            <a:ext cx="9144000" cy="317400"/>
          </a:xfrm>
          <a:prstGeom prst="rect">
            <a:avLst/>
          </a:prstGeom>
          <a:solidFill>
            <a:srgbClr val="233D6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32e262376bf_0_69"/>
          <p:cNvSpPr txBox="1"/>
          <p:nvPr/>
        </p:nvSpPr>
        <p:spPr>
          <a:xfrm>
            <a:off x="12" y="4810375"/>
            <a:ext cx="11636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700" b="0" i="0" u="none" strike="noStrike" cap="none">
                <a:solidFill>
                  <a:srgbClr val="FFE599"/>
                </a:solidFill>
                <a:latin typeface="Bodoni"/>
                <a:ea typeface="Bodoni"/>
                <a:cs typeface="Bodoni"/>
                <a:sym typeface="Bodoni"/>
              </a:rPr>
              <a:t>Prof. Panchanan Nath :: Assistant Professor, Dept. of CSE :: NIST University :: Jan-July 25</a:t>
            </a:r>
            <a:endParaRPr sz="1700" b="0" i="0" u="none" strike="noStrike" cap="none">
              <a:solidFill>
                <a:srgbClr val="FFE599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pic>
        <p:nvPicPr>
          <p:cNvPr id="112" name="Google Shape;112;g32e262376bf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1792" y="24454"/>
            <a:ext cx="1048250" cy="83859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32e262376bf_0_69"/>
          <p:cNvSpPr txBox="1"/>
          <p:nvPr/>
        </p:nvSpPr>
        <p:spPr>
          <a:xfrm>
            <a:off x="449350" y="1257125"/>
            <a:ext cx="8061300" cy="28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0734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CB38"/>
              </a:buClr>
              <a:buSzPts val="2000"/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You are leaving the home (sense user)</a:t>
            </a:r>
            <a:endParaRPr sz="2000" dirty="0">
              <a:solidFill>
                <a:schemeClr val="accent3">
                  <a:lumMod val="20000"/>
                  <a:lumOff val="8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734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99CB38"/>
              </a:buClr>
              <a:buSzPts val="2000"/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There’s no milk in fridge (sense object)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6918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CB38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What type of sensor?</a:t>
            </a:r>
            <a:endParaRPr sz="1800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6918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9CB38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Is milk needed?</a:t>
            </a:r>
            <a:endParaRPr sz="1800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6918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9CB38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No milk or “little” milk? (prediction)</a:t>
            </a:r>
            <a:endParaRPr sz="1800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7340" lvl="0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99CB38"/>
              </a:buClr>
              <a:buSzPts val="2000"/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Use this information to make a decision (process)</a:t>
            </a:r>
            <a:endParaRPr sz="2000" dirty="0">
              <a:solidFill>
                <a:schemeClr val="accent3">
                  <a:lumMod val="20000"/>
                  <a:lumOff val="8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734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99CB38"/>
              </a:buClr>
              <a:buSzPts val="2000"/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Inform user of decision (notify)</a:t>
            </a:r>
            <a:endParaRPr sz="2000" b="1" dirty="0">
              <a:solidFill>
                <a:schemeClr val="accent3">
                  <a:lumMod val="20000"/>
                  <a:lumOff val="8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e262376bf_0_79"/>
          <p:cNvSpPr/>
          <p:nvPr/>
        </p:nvSpPr>
        <p:spPr>
          <a:xfrm>
            <a:off x="-1430" y="0"/>
            <a:ext cx="6096900" cy="876300"/>
          </a:xfrm>
          <a:prstGeom prst="rect">
            <a:avLst/>
          </a:prstGeom>
          <a:solidFill>
            <a:srgbClr val="233D6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32e262376bf_0_79"/>
          <p:cNvSpPr txBox="1"/>
          <p:nvPr/>
        </p:nvSpPr>
        <p:spPr>
          <a:xfrm>
            <a:off x="274128" y="243652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lt1"/>
                </a:solidFill>
              </a:rPr>
              <a:t>How Does My Fridge Do That?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20" name="Google Shape;120;g32e262376bf_0_79"/>
          <p:cNvSpPr/>
          <p:nvPr/>
        </p:nvSpPr>
        <p:spPr>
          <a:xfrm>
            <a:off x="0" y="4834221"/>
            <a:ext cx="9144000" cy="317400"/>
          </a:xfrm>
          <a:prstGeom prst="rect">
            <a:avLst/>
          </a:prstGeom>
          <a:solidFill>
            <a:srgbClr val="233D6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32e262376bf_0_79"/>
          <p:cNvSpPr/>
          <p:nvPr/>
        </p:nvSpPr>
        <p:spPr>
          <a:xfrm>
            <a:off x="0" y="4834221"/>
            <a:ext cx="9144000" cy="317400"/>
          </a:xfrm>
          <a:prstGeom prst="rect">
            <a:avLst/>
          </a:prstGeom>
          <a:solidFill>
            <a:srgbClr val="233D6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32e262376bf_0_79"/>
          <p:cNvSpPr txBox="1"/>
          <p:nvPr/>
        </p:nvSpPr>
        <p:spPr>
          <a:xfrm>
            <a:off x="12" y="4810375"/>
            <a:ext cx="11636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700" b="0" i="0" u="none" strike="noStrike" cap="none">
                <a:solidFill>
                  <a:srgbClr val="FFE599"/>
                </a:solidFill>
                <a:latin typeface="Bodoni"/>
                <a:ea typeface="Bodoni"/>
                <a:cs typeface="Bodoni"/>
                <a:sym typeface="Bodoni"/>
              </a:rPr>
              <a:t>Prof. Panchanan Nath :: Assistant Professor, Dept. of CSE :: NIST University :: Jan-July 25</a:t>
            </a:r>
            <a:endParaRPr sz="1700" b="0" i="0" u="none" strike="noStrike" cap="none">
              <a:solidFill>
                <a:srgbClr val="FFE599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pic>
        <p:nvPicPr>
          <p:cNvPr id="123" name="Google Shape;123;g32e262376bf_0_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1792" y="24454"/>
            <a:ext cx="1048250" cy="83859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32e262376bf_0_79"/>
          <p:cNvSpPr txBox="1"/>
          <p:nvPr/>
        </p:nvSpPr>
        <p:spPr>
          <a:xfrm>
            <a:off x="449350" y="1257125"/>
            <a:ext cx="8061300" cy="28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0734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CB38"/>
              </a:buClr>
              <a:buSzPts val="2000"/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You are leaving the home (sense user)</a:t>
            </a:r>
            <a:endParaRPr sz="2000" dirty="0">
              <a:solidFill>
                <a:schemeClr val="accent3">
                  <a:lumMod val="20000"/>
                  <a:lumOff val="8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734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99CB38"/>
              </a:buClr>
              <a:buSzPts val="2000"/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There’s no milk in fridge (sense object)</a:t>
            </a:r>
            <a:endParaRPr sz="2000" dirty="0">
              <a:solidFill>
                <a:schemeClr val="accent3">
                  <a:lumMod val="20000"/>
                  <a:lumOff val="8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734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99CB38"/>
              </a:buClr>
              <a:buSzPts val="2000"/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Use this information to make a decision (process)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6918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CB38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Where is processor?</a:t>
            </a:r>
            <a:endParaRPr sz="1800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6918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9CB38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What are the rules?</a:t>
            </a:r>
            <a:endParaRPr sz="1800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6918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9CB38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Fixed rules versus dynamic rules (learning)</a:t>
            </a:r>
            <a:endParaRPr sz="1800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7340" lvl="0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99CB38"/>
              </a:buClr>
              <a:buSzPts val="2000"/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Inform user of decision (notify)</a:t>
            </a:r>
            <a:endParaRPr sz="2000" b="1" dirty="0">
              <a:solidFill>
                <a:schemeClr val="accent3">
                  <a:lumMod val="20000"/>
                  <a:lumOff val="8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e262376bf_0_89"/>
          <p:cNvSpPr/>
          <p:nvPr/>
        </p:nvSpPr>
        <p:spPr>
          <a:xfrm>
            <a:off x="-1430" y="0"/>
            <a:ext cx="6096900" cy="876300"/>
          </a:xfrm>
          <a:prstGeom prst="rect">
            <a:avLst/>
          </a:prstGeom>
          <a:solidFill>
            <a:srgbClr val="233D6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32e262376bf_0_89"/>
          <p:cNvSpPr txBox="1"/>
          <p:nvPr/>
        </p:nvSpPr>
        <p:spPr>
          <a:xfrm>
            <a:off x="274128" y="243652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lt1"/>
                </a:solidFill>
              </a:rPr>
              <a:t>How Does My Fridge Do That?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31" name="Google Shape;131;g32e262376bf_0_89"/>
          <p:cNvSpPr/>
          <p:nvPr/>
        </p:nvSpPr>
        <p:spPr>
          <a:xfrm>
            <a:off x="0" y="4834221"/>
            <a:ext cx="9144000" cy="317400"/>
          </a:xfrm>
          <a:prstGeom prst="rect">
            <a:avLst/>
          </a:prstGeom>
          <a:solidFill>
            <a:srgbClr val="233D6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32e262376bf_0_89"/>
          <p:cNvSpPr/>
          <p:nvPr/>
        </p:nvSpPr>
        <p:spPr>
          <a:xfrm>
            <a:off x="0" y="4834221"/>
            <a:ext cx="9144000" cy="317400"/>
          </a:xfrm>
          <a:prstGeom prst="rect">
            <a:avLst/>
          </a:prstGeom>
          <a:solidFill>
            <a:srgbClr val="233D6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32e262376bf_0_89"/>
          <p:cNvSpPr txBox="1"/>
          <p:nvPr/>
        </p:nvSpPr>
        <p:spPr>
          <a:xfrm>
            <a:off x="12" y="4810375"/>
            <a:ext cx="11636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700" b="0" i="0" u="none" strike="noStrike" cap="none">
                <a:solidFill>
                  <a:srgbClr val="FFE599"/>
                </a:solidFill>
                <a:latin typeface="Bodoni"/>
                <a:ea typeface="Bodoni"/>
                <a:cs typeface="Bodoni"/>
                <a:sym typeface="Bodoni"/>
              </a:rPr>
              <a:t>Prof. Panchanan Nath :: Assistant Professor, Dept. of CSE :: NIST University :: Jan-July 25</a:t>
            </a:r>
            <a:endParaRPr sz="1700" b="0" i="0" u="none" strike="noStrike" cap="none">
              <a:solidFill>
                <a:srgbClr val="FFE599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pic>
        <p:nvPicPr>
          <p:cNvPr id="134" name="Google Shape;134;g32e262376bf_0_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1792" y="24454"/>
            <a:ext cx="1048250" cy="83859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32e262376bf_0_89"/>
          <p:cNvSpPr txBox="1"/>
          <p:nvPr/>
        </p:nvSpPr>
        <p:spPr>
          <a:xfrm>
            <a:off x="449350" y="1257125"/>
            <a:ext cx="8061300" cy="3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0734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CB38"/>
              </a:buClr>
              <a:buSzPts val="2000"/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You are leaving the home (sense user)</a:t>
            </a:r>
            <a:endParaRPr sz="2000" dirty="0">
              <a:solidFill>
                <a:schemeClr val="accent3">
                  <a:lumMod val="20000"/>
                  <a:lumOff val="8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734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99CB38"/>
              </a:buClr>
              <a:buSzPts val="2000"/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There’s no milk in fridge (sense object)</a:t>
            </a:r>
            <a:endParaRPr sz="2000" dirty="0">
              <a:solidFill>
                <a:schemeClr val="accent3">
                  <a:lumMod val="20000"/>
                  <a:lumOff val="8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734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99CB38"/>
              </a:buClr>
              <a:buSzPts val="2000"/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Use this information to make a decision (process)</a:t>
            </a:r>
            <a:endParaRPr sz="2000" dirty="0">
              <a:solidFill>
                <a:schemeClr val="accent3">
                  <a:lumMod val="20000"/>
                  <a:lumOff val="8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734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99CB38"/>
              </a:buClr>
              <a:buSzPts val="2000"/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Inform user of decision (notify)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6918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CB38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How?</a:t>
            </a:r>
            <a:endParaRPr sz="1800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6918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9CB38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When?</a:t>
            </a:r>
            <a:endParaRPr sz="1800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6918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9CB38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Privacy?</a:t>
            </a:r>
            <a:endParaRPr sz="1800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6918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9CB38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Subtleness?</a:t>
            </a:r>
            <a:endParaRPr sz="1800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6918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9CB38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Information overflow?</a:t>
            </a:r>
            <a:endParaRPr sz="2000" b="1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e262376bf_0_99"/>
          <p:cNvSpPr/>
          <p:nvPr/>
        </p:nvSpPr>
        <p:spPr>
          <a:xfrm>
            <a:off x="-1430" y="0"/>
            <a:ext cx="6096900" cy="876300"/>
          </a:xfrm>
          <a:prstGeom prst="rect">
            <a:avLst/>
          </a:prstGeom>
          <a:solidFill>
            <a:srgbClr val="233D6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32e262376bf_0_99"/>
          <p:cNvSpPr txBox="1"/>
          <p:nvPr/>
        </p:nvSpPr>
        <p:spPr>
          <a:xfrm>
            <a:off x="274128" y="243652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lt1"/>
                </a:solidFill>
              </a:rPr>
              <a:t>Internet-of-Things (IoT)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42" name="Google Shape;142;g32e262376bf_0_99"/>
          <p:cNvSpPr/>
          <p:nvPr/>
        </p:nvSpPr>
        <p:spPr>
          <a:xfrm>
            <a:off x="0" y="4834221"/>
            <a:ext cx="9144000" cy="317400"/>
          </a:xfrm>
          <a:prstGeom prst="rect">
            <a:avLst/>
          </a:prstGeom>
          <a:solidFill>
            <a:srgbClr val="233D6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32e262376bf_0_99"/>
          <p:cNvSpPr/>
          <p:nvPr/>
        </p:nvSpPr>
        <p:spPr>
          <a:xfrm>
            <a:off x="0" y="4834221"/>
            <a:ext cx="9144000" cy="317400"/>
          </a:xfrm>
          <a:prstGeom prst="rect">
            <a:avLst/>
          </a:prstGeom>
          <a:solidFill>
            <a:srgbClr val="233D6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32e262376bf_0_99"/>
          <p:cNvSpPr txBox="1"/>
          <p:nvPr/>
        </p:nvSpPr>
        <p:spPr>
          <a:xfrm>
            <a:off x="12" y="4810375"/>
            <a:ext cx="11636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700" b="0" i="0" u="none" strike="noStrike" cap="none">
                <a:solidFill>
                  <a:srgbClr val="FFE599"/>
                </a:solidFill>
                <a:latin typeface="Bodoni"/>
                <a:ea typeface="Bodoni"/>
                <a:cs typeface="Bodoni"/>
                <a:sym typeface="Bodoni"/>
              </a:rPr>
              <a:t>Prof. Panchanan Nath :: Assistant Professor, Dept. of CSE :: NIST University :: Jan-July 25</a:t>
            </a:r>
            <a:endParaRPr sz="1700" b="0" i="0" u="none" strike="noStrike" cap="none">
              <a:solidFill>
                <a:srgbClr val="FFE599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pic>
        <p:nvPicPr>
          <p:cNvPr id="145" name="Google Shape;145;g32e262376bf_0_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1792" y="24454"/>
            <a:ext cx="1048250" cy="83859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32e262376bf_0_99"/>
          <p:cNvSpPr txBox="1"/>
          <p:nvPr/>
        </p:nvSpPr>
        <p:spPr>
          <a:xfrm>
            <a:off x="774175" y="966598"/>
            <a:ext cx="4005900" cy="3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Physical object (“thing”)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Controller (“brain”)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Sensors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Actuators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Networks (Internet)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g32e262376bf_0_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87124" y="1795423"/>
            <a:ext cx="3280576" cy="1703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e262376bf_0_109"/>
          <p:cNvSpPr/>
          <p:nvPr/>
        </p:nvSpPr>
        <p:spPr>
          <a:xfrm>
            <a:off x="-1430" y="0"/>
            <a:ext cx="6096900" cy="876300"/>
          </a:xfrm>
          <a:prstGeom prst="rect">
            <a:avLst/>
          </a:prstGeom>
          <a:solidFill>
            <a:srgbClr val="233D6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32e262376bf_0_109"/>
          <p:cNvSpPr txBox="1"/>
          <p:nvPr/>
        </p:nvSpPr>
        <p:spPr>
          <a:xfrm>
            <a:off x="274128" y="243652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lt1"/>
                </a:solidFill>
              </a:rPr>
              <a:t>Finally, IoT 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54" name="Google Shape;154;g32e262376bf_0_109"/>
          <p:cNvSpPr/>
          <p:nvPr/>
        </p:nvSpPr>
        <p:spPr>
          <a:xfrm>
            <a:off x="0" y="4834221"/>
            <a:ext cx="9144000" cy="317400"/>
          </a:xfrm>
          <a:prstGeom prst="rect">
            <a:avLst/>
          </a:prstGeom>
          <a:solidFill>
            <a:srgbClr val="233D6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32e262376bf_0_109"/>
          <p:cNvSpPr/>
          <p:nvPr/>
        </p:nvSpPr>
        <p:spPr>
          <a:xfrm>
            <a:off x="0" y="4834221"/>
            <a:ext cx="9144000" cy="317400"/>
          </a:xfrm>
          <a:prstGeom prst="rect">
            <a:avLst/>
          </a:prstGeom>
          <a:solidFill>
            <a:srgbClr val="233D6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32e262376bf_0_109"/>
          <p:cNvSpPr txBox="1"/>
          <p:nvPr/>
        </p:nvSpPr>
        <p:spPr>
          <a:xfrm>
            <a:off x="12" y="4810375"/>
            <a:ext cx="11636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700" b="0" i="0" u="none" strike="noStrike" cap="none">
                <a:solidFill>
                  <a:srgbClr val="FFE599"/>
                </a:solidFill>
                <a:latin typeface="Bodoni"/>
                <a:ea typeface="Bodoni"/>
                <a:cs typeface="Bodoni"/>
                <a:sym typeface="Bodoni"/>
              </a:rPr>
              <a:t>Prof. Panchanan Nath :: Assistant Professor, Dept. of CSE :: NIST University :: Jan-July 25</a:t>
            </a:r>
            <a:endParaRPr sz="1700" b="0" i="0" u="none" strike="noStrike" cap="none">
              <a:solidFill>
                <a:srgbClr val="FFE599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pic>
        <p:nvPicPr>
          <p:cNvPr id="157" name="Google Shape;157;g32e262376bf_0_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1792" y="24454"/>
            <a:ext cx="1048250" cy="83859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32e262376bf_0_109"/>
          <p:cNvSpPr txBox="1"/>
          <p:nvPr/>
        </p:nvSpPr>
        <p:spPr>
          <a:xfrm>
            <a:off x="217875" y="1067422"/>
            <a:ext cx="5658300" cy="3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I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IoT is a sensor network of billions of </a:t>
            </a:r>
            <a:r>
              <a:rPr lang="en-IN" sz="20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smart devices.</a:t>
            </a:r>
            <a:endParaRPr sz="2000" i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I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Connect people, systems and applications to collect and share data.</a:t>
            </a:r>
            <a:endParaRPr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I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Internet of Things (IoT) is the network of physical objects or "</a:t>
            </a:r>
            <a:r>
              <a:rPr lang="en-IN" sz="20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things</a:t>
            </a:r>
            <a:r>
              <a:rPr lang="en-I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".</a:t>
            </a:r>
            <a:endParaRPr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I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Embedded with electronics, software, sensors, and network connectivity. </a:t>
            </a:r>
            <a:endParaRPr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I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Enables these objects to collect and exchange data. </a:t>
            </a:r>
            <a:endParaRPr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g32e262376bf_0_1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19800" y="1286675"/>
            <a:ext cx="2955450" cy="283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1223</Words>
  <Application>Microsoft Office PowerPoint</Application>
  <PresentationFormat>On-screen Show (16:9)</PresentationFormat>
  <Paragraphs>150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Merriweather</vt:lpstr>
      <vt:lpstr>Century</vt:lpstr>
      <vt:lpstr>Libre Baskerville</vt:lpstr>
      <vt:lpstr>Calibri</vt:lpstr>
      <vt:lpstr>Bodoni</vt:lpstr>
      <vt:lpstr>Arial</vt:lpstr>
      <vt:lpstr>Roboto</vt:lpstr>
      <vt:lpstr>Wingdings</vt:lpstr>
      <vt:lpstr>Twentieth Century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</dc:creator>
  <cp:lastModifiedBy>Panchanan Nath</cp:lastModifiedBy>
  <cp:revision>13</cp:revision>
  <dcterms:modified xsi:type="dcterms:W3CDTF">2025-01-23T07:28:14Z</dcterms:modified>
</cp:coreProperties>
</file>