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1D0DF-CC4D-4BE9-AB0C-5A4711AA57BB}" type="datetimeFigureOut">
              <a:rPr lang="en-IN" smtClean="0"/>
              <a:t>27-03-2020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38F1D-6CCE-4556-B6F2-66E6B7E8995A}" type="slidenum">
              <a:rPr lang="en-IN" smtClean="0"/>
              <a:t>‹#›</a:t>
            </a:fld>
            <a:endParaRPr lang="en-IN"/>
          </a:p>
        </p:txBody>
      </p:sp>
    </p:spTree>
    <p:extLst>
      <p:ext uri="{BB962C8B-B14F-4D97-AF65-F5344CB8AC3E}">
        <p14:creationId xmlns:p14="http://schemas.microsoft.com/office/powerpoint/2010/main" val="14274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81D8BA-2871-43B6-95E6-118CE4B58879}" type="slidenum">
              <a:rPr lang="en-US" smtClean="0"/>
              <a:t>1</a:t>
            </a:fld>
            <a:endParaRPr lang="en-US"/>
          </a:p>
        </p:txBody>
      </p:sp>
    </p:spTree>
    <p:extLst>
      <p:ext uri="{BB962C8B-B14F-4D97-AF65-F5344CB8AC3E}">
        <p14:creationId xmlns:p14="http://schemas.microsoft.com/office/powerpoint/2010/main" val="260264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FE13-C9AA-49E5-8460-BA2A4A452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2B0D09-67A9-408B-8F2E-DBDE4542E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26A6F9-DBBD-40A9-8D24-59ACEFB8A947}"/>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623B0032-1176-4AE6-B22A-484BC44A6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91CC1-8639-4AF9-BDA0-585B8FF12506}"/>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68561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36BC-E6C3-42BC-B376-E1CDF13CD7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1F1CB6-055A-42BB-8670-20F1D14DA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D2487-6000-43FE-9A31-B5438EF8A5FC}"/>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88DA4D45-05F0-43C4-B74A-A587994FD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B7325-8DAD-45F5-BB7E-787CE661D3C1}"/>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107928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E57386-4555-41AF-9FFF-68FBC89388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584B70-58AA-449A-8CB9-9490F4C68D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35E27-95A8-4DC6-96F6-047129B47F0F}"/>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F01AFC8B-C7AF-490C-9BF6-E09D345EF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17332-50E8-48FB-908F-76D421D8EC7D}"/>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2058686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40C-8964-48D6-9C8E-0F47E9643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4B8DAB-1D4E-46B1-9654-5F1CC7AA75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A4346F-8A56-44C8-A651-5FD58AA10C2B}"/>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6D65F8B9-98D0-441B-9F63-0ECDAA676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D05C1-234D-47CD-BD2E-C09820054C9B}"/>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122946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2267-37C7-4B10-9FF7-800DAA379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35DEC6-D146-4D04-94B2-8B29CE76A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C7D67-04AC-4924-8075-797F333DCACE}"/>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6D430A02-760D-4457-850F-FF63721C0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B05BB6-6AD7-4969-AB2E-DE93BC6F6EBD}"/>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410525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4118-4848-416F-A682-880FCFA4C7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8AE6B-33BA-4BCE-B262-CFA147D8C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E733B8-0900-4CB2-B8ED-496CEB807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930761-66CE-4473-8A6D-2E821931CB8A}"/>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6" name="Footer Placeholder 5">
            <a:extLst>
              <a:ext uri="{FF2B5EF4-FFF2-40B4-BE49-F238E27FC236}">
                <a16:creationId xmlns:a16="http://schemas.microsoft.com/office/drawing/2014/main" id="{1206FA7E-F64C-4F03-AB84-D660DA0A62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19E683-0C49-4C88-846B-7902445566F1}"/>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283804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3177-662E-4C44-9C71-325AFBAE60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4CBE3-94BA-4B6B-851C-08D02A651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910A7-F8C8-44BE-A046-9954E22A70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5F063D-5647-43EB-8825-C22D70CA9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14B741-266E-400B-831E-175A1E9FA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40BCC-4BBC-49C9-A329-B1C370FBB594}"/>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8" name="Footer Placeholder 7">
            <a:extLst>
              <a:ext uri="{FF2B5EF4-FFF2-40B4-BE49-F238E27FC236}">
                <a16:creationId xmlns:a16="http://schemas.microsoft.com/office/drawing/2014/main" id="{6970379E-FE2B-4DC7-9D64-F8F02BD83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8A53BB-1279-4DAA-A9D9-6A656EBFBA15}"/>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69039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F4D8-4357-4D42-ADBE-4E7931E1DA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B393B2-726B-47FF-B478-A60572695F45}"/>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4" name="Footer Placeholder 3">
            <a:extLst>
              <a:ext uri="{FF2B5EF4-FFF2-40B4-BE49-F238E27FC236}">
                <a16:creationId xmlns:a16="http://schemas.microsoft.com/office/drawing/2014/main" id="{ECDDBB6D-F48A-4AAF-A90F-0107BE0916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D2952E-9961-4E8F-857A-BBE17EEDD322}"/>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24337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2D3E8-83AA-4D3C-91EC-6104DC0EB6ED}"/>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3" name="Footer Placeholder 2">
            <a:extLst>
              <a:ext uri="{FF2B5EF4-FFF2-40B4-BE49-F238E27FC236}">
                <a16:creationId xmlns:a16="http://schemas.microsoft.com/office/drawing/2014/main" id="{95C831CD-5C06-4F2B-BC6C-D97BC8C0F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3E5BF-698A-44EE-93AC-B60F08E65235}"/>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249262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F3F56-44C9-46E3-945A-66ACB9B75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3F2499-F2E0-43CA-8C6E-B2A663E00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63CF48-1DF4-447A-97A9-9BB51D15B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D3C3F-86C5-4C99-83FF-FA431DE68A1C}"/>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6" name="Footer Placeholder 5">
            <a:extLst>
              <a:ext uri="{FF2B5EF4-FFF2-40B4-BE49-F238E27FC236}">
                <a16:creationId xmlns:a16="http://schemas.microsoft.com/office/drawing/2014/main" id="{87C7825B-0863-4C12-80E5-ECEE7897C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B3C25C-75D7-4E46-A480-200693B74AE9}"/>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1417617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51EE-BFCD-410E-9454-2D8ADD81F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C9E2C-719C-44C7-8645-114FBD120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091732-01A0-4CBD-8A87-A91B866A8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AA426-DD74-4B74-BAFF-214A1D8B73BE}"/>
              </a:ext>
            </a:extLst>
          </p:cNvPr>
          <p:cNvSpPr>
            <a:spLocks noGrp="1"/>
          </p:cNvSpPr>
          <p:nvPr>
            <p:ph type="dt" sz="half" idx="10"/>
          </p:nvPr>
        </p:nvSpPr>
        <p:spPr/>
        <p:txBody>
          <a:bodyPr/>
          <a:lstStyle/>
          <a:p>
            <a:fld id="{4C9966C6-A8AE-4F3D-B5CE-FB176559293C}" type="datetimeFigureOut">
              <a:rPr lang="en-IN" smtClean="0"/>
              <a:t>27-03-2020</a:t>
            </a:fld>
            <a:endParaRPr lang="en-IN"/>
          </a:p>
        </p:txBody>
      </p:sp>
      <p:sp>
        <p:nvSpPr>
          <p:cNvPr id="6" name="Footer Placeholder 5">
            <a:extLst>
              <a:ext uri="{FF2B5EF4-FFF2-40B4-BE49-F238E27FC236}">
                <a16:creationId xmlns:a16="http://schemas.microsoft.com/office/drawing/2014/main" id="{41D0F7FC-098A-4BEA-9443-1993DEE30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37FEDC-2589-453C-87E5-F3AFAED9EAC5}"/>
              </a:ext>
            </a:extLst>
          </p:cNvPr>
          <p:cNvSpPr>
            <a:spLocks noGrp="1"/>
          </p:cNvSpPr>
          <p:nvPr>
            <p:ph type="sldNum" sz="quarter" idx="12"/>
          </p:nvPr>
        </p:nvSpPr>
        <p:spPr/>
        <p:txBody>
          <a:bodyPr/>
          <a:lstStyle/>
          <a:p>
            <a:fld id="{14B79C19-4218-4531-B3DE-851EB9F43D14}" type="slidenum">
              <a:rPr lang="en-IN" smtClean="0"/>
              <a:t>‹#›</a:t>
            </a:fld>
            <a:endParaRPr lang="en-IN"/>
          </a:p>
        </p:txBody>
      </p:sp>
    </p:spTree>
    <p:extLst>
      <p:ext uri="{BB962C8B-B14F-4D97-AF65-F5344CB8AC3E}">
        <p14:creationId xmlns:p14="http://schemas.microsoft.com/office/powerpoint/2010/main" val="152891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8F8C9-3B02-46D0-9C8B-A3AC23D19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B61A8-1A98-431E-BFA8-5EC1C77C9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DBF9E-6913-4C2C-B9BB-8C16E2C6A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966C6-A8AE-4F3D-B5CE-FB176559293C}" type="datetimeFigureOut">
              <a:rPr lang="en-IN" smtClean="0"/>
              <a:t>27-03-2020</a:t>
            </a:fld>
            <a:endParaRPr lang="en-IN"/>
          </a:p>
        </p:txBody>
      </p:sp>
      <p:sp>
        <p:nvSpPr>
          <p:cNvPr id="5" name="Footer Placeholder 4">
            <a:extLst>
              <a:ext uri="{FF2B5EF4-FFF2-40B4-BE49-F238E27FC236}">
                <a16:creationId xmlns:a16="http://schemas.microsoft.com/office/drawing/2014/main" id="{93310412-ADD5-4D4E-96E2-E8B4F54CB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933234-992C-42B2-8633-D0A6B4701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79C19-4218-4531-B3DE-851EB9F43D14}" type="slidenum">
              <a:rPr lang="en-IN" smtClean="0"/>
              <a:t>‹#›</a:t>
            </a:fld>
            <a:endParaRPr lang="en-IN"/>
          </a:p>
        </p:txBody>
      </p:sp>
    </p:spTree>
    <p:extLst>
      <p:ext uri="{BB962C8B-B14F-4D97-AF65-F5344CB8AC3E}">
        <p14:creationId xmlns:p14="http://schemas.microsoft.com/office/powerpoint/2010/main" val="38345611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tryqa.com/what-is-defect-or-bugs-or-faults-in-software-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guru99.com/testing-tools.html#7" TargetMode="External"/><Relationship Id="rId3" Type="http://schemas.openxmlformats.org/officeDocument/2006/relationships/hyperlink" Target="https://www.guru99.com/testing-tools.html#3" TargetMode="External"/><Relationship Id="rId7" Type="http://schemas.openxmlformats.org/officeDocument/2006/relationships/hyperlink" Target="https://www.guru99.com/testing-tools.html#5" TargetMode="External"/><Relationship Id="rId2" Type="http://schemas.openxmlformats.org/officeDocument/2006/relationships/hyperlink" Target="https://www.guru99.com/testing-tools.html#1" TargetMode="External"/><Relationship Id="rId1" Type="http://schemas.openxmlformats.org/officeDocument/2006/relationships/slideLayout" Target="../slideLayouts/slideLayout2.xml"/><Relationship Id="rId6" Type="http://schemas.openxmlformats.org/officeDocument/2006/relationships/hyperlink" Target="https://www.guru99.com/testing-tools.html#4" TargetMode="External"/><Relationship Id="rId5" Type="http://schemas.openxmlformats.org/officeDocument/2006/relationships/hyperlink" Target="https://www.guru99.com/testing-tools.html#2" TargetMode="External"/><Relationship Id="rId10" Type="http://schemas.openxmlformats.org/officeDocument/2006/relationships/hyperlink" Target="https://www.guru99.com/testing-tools.html#9" TargetMode="External"/><Relationship Id="rId4" Type="http://schemas.openxmlformats.org/officeDocument/2006/relationships/hyperlink" Target="https://www.guru99.com/testing-tools.html#6" TargetMode="External"/><Relationship Id="rId9" Type="http://schemas.openxmlformats.org/officeDocument/2006/relationships/hyperlink" Target="https://www.guru99.com/testing-tools.html#8"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239732"/>
            <a:ext cx="8663729" cy="2036868"/>
          </a:xfrm>
        </p:spPr>
        <p:txBody>
          <a:bodyPr>
            <a:normAutofit fontScale="90000"/>
          </a:bodyPr>
          <a:lstStyle/>
          <a:p>
            <a:pPr algn="l"/>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Subject Name :</a:t>
            </a:r>
            <a:r>
              <a:rPr lang="en-US" sz="2400" b="1" dirty="0">
                <a:solidFill>
                  <a:schemeClr val="tx1"/>
                </a:solidFill>
                <a:latin typeface="Palatino Linotype" pitchFamily="18" charset="0"/>
              </a:rPr>
              <a:t>SOFTWARE TESTING</a:t>
            </a:r>
            <a:br>
              <a:rPr lang="en-US" sz="2400" b="1" dirty="0">
                <a:solidFill>
                  <a:schemeClr val="accent2"/>
                </a:solidFill>
                <a:latin typeface="Palatino Linotype" pitchFamily="18" charset="0"/>
              </a:rPr>
            </a:br>
            <a:br>
              <a:rPr lang="en-US" sz="2400" b="1" dirty="0">
                <a:solidFill>
                  <a:schemeClr val="accent2"/>
                </a:solidFill>
                <a:latin typeface="Palatino Linotype" pitchFamily="18" charset="0"/>
              </a:rPr>
            </a:br>
            <a:r>
              <a:rPr lang="en-US" sz="2400" b="1" dirty="0">
                <a:solidFill>
                  <a:schemeClr val="accent2"/>
                </a:solidFill>
                <a:latin typeface="Palatino Linotype" pitchFamily="18" charset="0"/>
              </a:rPr>
              <a:t>Presentation  Title: </a:t>
            </a:r>
            <a:r>
              <a:rPr lang="en-US" sz="2400" b="1" dirty="0">
                <a:solidFill>
                  <a:schemeClr val="tx1"/>
                </a:solidFill>
                <a:latin typeface="Palatino Linotype" pitchFamily="18" charset="0"/>
              </a:rPr>
              <a:t>CONCEPTS OF SOFTWARE TESTING</a:t>
            </a:r>
            <a:br>
              <a:rPr lang="en-US" sz="2400" b="1" dirty="0">
                <a:solidFill>
                  <a:schemeClr val="accent2"/>
                </a:solidFill>
                <a:latin typeface="Palatino Linotype" pitchFamily="18" charset="0"/>
              </a:rPr>
            </a:br>
            <a:endParaRPr lang="en-US" sz="2400" b="1" dirty="0">
              <a:solidFill>
                <a:schemeClr val="accent2"/>
              </a:solidFill>
              <a:latin typeface="Palatino Linotype" pitchFamily="18" charset="0"/>
            </a:endParaRPr>
          </a:p>
        </p:txBody>
      </p:sp>
      <p:sp>
        <p:nvSpPr>
          <p:cNvPr id="3" name="Subtitle 2"/>
          <p:cNvSpPr>
            <a:spLocks noGrp="1"/>
          </p:cNvSpPr>
          <p:nvPr>
            <p:ph type="subTitle" idx="1"/>
          </p:nvPr>
        </p:nvSpPr>
        <p:spPr>
          <a:xfrm>
            <a:off x="1676399" y="3162300"/>
            <a:ext cx="8839200" cy="1219200"/>
          </a:xfrm>
        </p:spPr>
        <p:txBody>
          <a:bodyPr>
            <a:noAutofit/>
          </a:bodyPr>
          <a:lstStyle/>
          <a:p>
            <a:pPr algn="l"/>
            <a:r>
              <a:rPr lang="en-US" b="1" dirty="0">
                <a:solidFill>
                  <a:schemeClr val="accent2"/>
                </a:solidFill>
                <a:latin typeface="Palatino Linotype" pitchFamily="18" charset="0"/>
              </a:rPr>
              <a:t>Team Members:</a:t>
            </a:r>
          </a:p>
          <a:p>
            <a:pPr algn="l"/>
            <a:r>
              <a:rPr lang="en-US" b="1" dirty="0">
                <a:solidFill>
                  <a:schemeClr val="tx1"/>
                </a:solidFill>
                <a:latin typeface="Palatino Linotype" pitchFamily="18" charset="0"/>
              </a:rPr>
              <a:t>	</a:t>
            </a:r>
            <a:r>
              <a:rPr lang="en-US" b="1" dirty="0">
                <a:solidFill>
                  <a:schemeClr val="accent2">
                    <a:lumMod val="75000"/>
                  </a:schemeClr>
                </a:solidFill>
                <a:latin typeface="Palatino Linotype" pitchFamily="18" charset="0"/>
              </a:rPr>
              <a:t>Students Name</a:t>
            </a:r>
            <a:r>
              <a:rPr lang="en-US" b="1" dirty="0">
                <a:solidFill>
                  <a:schemeClr val="tx1"/>
                </a:solidFill>
                <a:latin typeface="Palatino Linotype" pitchFamily="18" charset="0"/>
              </a:rPr>
              <a:t>	 	</a:t>
            </a:r>
            <a:r>
              <a:rPr lang="en-US" b="1" dirty="0">
                <a:latin typeface="Palatino Linotype" pitchFamily="18" charset="0"/>
              </a:rPr>
              <a:t>	</a:t>
            </a:r>
            <a:r>
              <a:rPr lang="en-US" b="1" dirty="0" err="1">
                <a:solidFill>
                  <a:schemeClr val="tx1"/>
                </a:solidFill>
                <a:latin typeface="Palatino Linotype" pitchFamily="18" charset="0"/>
              </a:rPr>
              <a:t>Reg.No</a:t>
            </a:r>
            <a:r>
              <a:rPr lang="en-US" b="1" dirty="0">
                <a:solidFill>
                  <a:schemeClr val="tx1"/>
                </a:solidFill>
                <a:latin typeface="Palatino Linotype" pitchFamily="18" charset="0"/>
              </a:rPr>
              <a:t>:</a:t>
            </a:r>
          </a:p>
          <a:p>
            <a:pPr algn="l"/>
            <a:r>
              <a:rPr lang="en-US" b="1" dirty="0">
                <a:solidFill>
                  <a:schemeClr val="tx1"/>
                </a:solidFill>
                <a:latin typeface="Palatino Linotype" pitchFamily="18" charset="0"/>
              </a:rPr>
              <a:t>	1.Arun </a:t>
            </a:r>
            <a:r>
              <a:rPr lang="en-US" b="1" dirty="0" err="1">
                <a:solidFill>
                  <a:schemeClr val="tx1"/>
                </a:solidFill>
                <a:latin typeface="Palatino Linotype" pitchFamily="18" charset="0"/>
              </a:rPr>
              <a:t>terrance</a:t>
            </a:r>
            <a:r>
              <a:rPr lang="en-US" b="1" dirty="0">
                <a:solidFill>
                  <a:schemeClr val="tx1"/>
                </a:solidFill>
                <a:latin typeface="Palatino Linotype" pitchFamily="18" charset="0"/>
              </a:rPr>
              <a:t>                         	210617104006</a:t>
            </a:r>
          </a:p>
          <a:p>
            <a:pPr algn="l"/>
            <a:r>
              <a:rPr lang="en-US" b="1" dirty="0">
                <a:solidFill>
                  <a:schemeClr val="tx1"/>
                </a:solidFill>
                <a:latin typeface="Palatino Linotype" pitchFamily="18" charset="0"/>
              </a:rPr>
              <a:t>	2.benninton                                   	210617104009</a:t>
            </a:r>
          </a:p>
          <a:p>
            <a:pPr algn="l"/>
            <a:r>
              <a:rPr lang="en-US" b="1" dirty="0">
                <a:solidFill>
                  <a:schemeClr val="tx1"/>
                </a:solidFill>
                <a:latin typeface="Palatino Linotype" pitchFamily="18" charset="0"/>
              </a:rPr>
              <a:t>	3.mansoor                                       	210617104030</a:t>
            </a:r>
          </a:p>
          <a:p>
            <a:pPr algn="l"/>
            <a:r>
              <a:rPr lang="en-US" b="1" dirty="0">
                <a:solidFill>
                  <a:schemeClr val="tx1"/>
                </a:solidFill>
                <a:latin typeface="Palatino Linotype" pitchFamily="18" charset="0"/>
              </a:rPr>
              <a:t>	4.nithesh                                         	210617104040</a:t>
            </a:r>
          </a:p>
          <a:p>
            <a:pPr algn="l"/>
            <a:r>
              <a:rPr lang="en-US" b="1" dirty="0">
                <a:solidFill>
                  <a:schemeClr val="tx1"/>
                </a:solidFill>
                <a:latin typeface="Palatino Linotype" pitchFamily="18" charset="0"/>
              </a:rPr>
              <a:t>       	5.shiva                                                210617104050</a:t>
            </a:r>
          </a:p>
          <a:p>
            <a:pPr algn="l"/>
            <a:r>
              <a:rPr lang="en-US" b="1" dirty="0">
                <a:solidFill>
                  <a:schemeClr val="tx1"/>
                </a:solidFill>
                <a:latin typeface="Palatino Linotype" pitchFamily="18" charset="0"/>
              </a:rPr>
              <a:t>       	6.shrinath                                       	210617104051</a:t>
            </a:r>
          </a:p>
          <a:p>
            <a:endParaRPr lang="en-US" b="1" dirty="0">
              <a:solidFill>
                <a:schemeClr val="tx1"/>
              </a:solidFill>
              <a:latin typeface="Palatino Linotype" pitchFamily="18" charset="0"/>
            </a:endParaRPr>
          </a:p>
          <a:p>
            <a:endParaRPr lang="en-US" dirty="0">
              <a:solidFill>
                <a:schemeClr val="tx1"/>
              </a:solidFill>
              <a:latin typeface="Palatino Linotype" pitchFamily="18" charset="0"/>
            </a:endParaRPr>
          </a:p>
        </p:txBody>
      </p:sp>
      <p:sp>
        <p:nvSpPr>
          <p:cNvPr id="4" name="TextBox 3">
            <a:extLst>
              <a:ext uri="{FF2B5EF4-FFF2-40B4-BE49-F238E27FC236}">
                <a16:creationId xmlns:a16="http://schemas.microsoft.com/office/drawing/2014/main" id="{EE5ACCF2-8CAE-4B9E-99FA-55335EEA4352}"/>
              </a:ext>
            </a:extLst>
          </p:cNvPr>
          <p:cNvSpPr txBox="1"/>
          <p:nvPr/>
        </p:nvSpPr>
        <p:spPr>
          <a:xfrm>
            <a:off x="1524000" y="478691"/>
            <a:ext cx="9144000" cy="1231106"/>
          </a:xfrm>
          <a:prstGeom prst="rect">
            <a:avLst/>
          </a:prstGeom>
          <a:noFill/>
        </p:spPr>
        <p:txBody>
          <a:bodyPr wrap="square" rtlCol="0">
            <a:spAutoFit/>
          </a:bodyPr>
          <a:lstStyle/>
          <a:p>
            <a:pPr algn="ctr"/>
            <a:r>
              <a:rPr lang="en-IN" sz="2400" b="1" dirty="0">
                <a:latin typeface="Palatino Linotype" pitchFamily="18" charset="0"/>
                <a:cs typeface="Times New Roman" panose="02020603050405020304" pitchFamily="18" charset="0"/>
              </a:rPr>
              <a:t>  JEPPIAAR INSTITUTE OF TECHNOLOGY</a:t>
            </a:r>
          </a:p>
          <a:p>
            <a:pPr algn="ctr"/>
            <a:r>
              <a:rPr lang="en-US" sz="1400" b="1" dirty="0">
                <a:latin typeface="Times New Roman" panose="02020603050405020304" pitchFamily="18" charset="0"/>
                <a:cs typeface="Times New Roman" panose="02020603050405020304" pitchFamily="18" charset="0"/>
              </a:rPr>
              <a:t>“Self-Belief | Self Discipline | Self Respect”</a:t>
            </a:r>
          </a:p>
          <a:p>
            <a:pPr algn="ctr"/>
            <a:endParaRPr lang="en-US" sz="1400" b="1" dirty="0">
              <a:latin typeface="Times New Roman" panose="02020603050405020304" pitchFamily="18" charset="0"/>
              <a:cs typeface="Times New Roman" panose="02020603050405020304" pitchFamily="18" charset="0"/>
            </a:endParaRPr>
          </a:p>
          <a:p>
            <a:pPr algn="ctr"/>
            <a:r>
              <a:rPr lang="en-IN" sz="2200" b="1" dirty="0">
                <a:solidFill>
                  <a:srgbClr val="0070C0"/>
                </a:solidFill>
                <a:latin typeface="Palatino Linotype" pitchFamily="18" charset="0"/>
                <a:cs typeface="Times New Roman" panose="02020603050405020304" pitchFamily="18" charset="0"/>
              </a:rPr>
              <a:t>Department of Computer Science and Engineering</a:t>
            </a:r>
          </a:p>
        </p:txBody>
      </p:sp>
      <p:sp>
        <p:nvSpPr>
          <p:cNvPr id="5" name="Rectangle 4"/>
          <p:cNvSpPr/>
          <p:nvPr/>
        </p:nvSpPr>
        <p:spPr>
          <a:xfrm>
            <a:off x="1676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SUBJECTS\JIT_COURSE FILE CONTENTS\JIT_ISO _DNV GL_ISO 9001-2015\ISO_Images_Logo\ISO 9001-2015 (JPG).jpg">
            <a:extLst>
              <a:ext uri="{FF2B5EF4-FFF2-40B4-BE49-F238E27FC236}">
                <a16:creationId xmlns:a16="http://schemas.microsoft.com/office/drawing/2014/main" id="{00000000-0008-0000-0500-0000030000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801" y="381000"/>
            <a:ext cx="891329" cy="858732"/>
          </a:xfrm>
          <a:prstGeom prst="rect">
            <a:avLst/>
          </a:prstGeom>
          <a:noFill/>
          <a:ln>
            <a:noFill/>
          </a:ln>
        </p:spPr>
      </p:pic>
      <p:pic>
        <p:nvPicPr>
          <p:cNvPr id="8" name="Picture 7">
            <a:extLst>
              <a:ext uri="{FF2B5EF4-FFF2-40B4-BE49-F238E27FC236}">
                <a16:creationId xmlns:a16="http://schemas.microsoft.com/office/drawing/2014/main" id="{CE836365-3BA2-465F-B7CC-FD4AD1721BF1}"/>
              </a:ext>
            </a:extLst>
          </p:cNvPr>
          <p:cNvPicPr/>
          <p:nvPr/>
        </p:nvPicPr>
        <p:blipFill>
          <a:blip r:embed="rId4">
            <a:extLst>
              <a:ext uri="{28A0092B-C50C-407E-A947-70E740481C1C}">
                <a14:useLocalDpi xmlns:a14="http://schemas.microsoft.com/office/drawing/2010/main" val="0"/>
              </a:ext>
            </a:extLst>
          </a:blip>
          <a:stretch>
            <a:fillRect/>
          </a:stretch>
        </p:blipFill>
        <p:spPr>
          <a:xfrm>
            <a:off x="1851870" y="341384"/>
            <a:ext cx="1228955" cy="993632"/>
          </a:xfrm>
          <a:prstGeom prst="rect">
            <a:avLst/>
          </a:prstGeom>
        </p:spPr>
      </p:pic>
    </p:spTree>
    <p:extLst>
      <p:ext uri="{BB962C8B-B14F-4D97-AF65-F5344CB8AC3E}">
        <p14:creationId xmlns:p14="http://schemas.microsoft.com/office/powerpoint/2010/main" val="40155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E141-3A91-4C28-BFE8-12436E0A69C3}"/>
              </a:ext>
            </a:extLst>
          </p:cNvPr>
          <p:cNvSpPr>
            <a:spLocks noGrp="1"/>
          </p:cNvSpPr>
          <p:nvPr>
            <p:ph type="title"/>
          </p:nvPr>
        </p:nvSpPr>
        <p:spPr>
          <a:xfrm>
            <a:off x="3074518" y="167905"/>
            <a:ext cx="9404723" cy="1400530"/>
          </a:xfrm>
        </p:spPr>
        <p:txBody>
          <a:bodyPr/>
          <a:lstStyle/>
          <a:p>
            <a:r>
              <a:rPr lang="en-IN" sz="4400" dirty="0">
                <a:solidFill>
                  <a:srgbClr val="FF0000"/>
                </a:solidFill>
              </a:rPr>
              <a:t>NEED FOR TESTING</a:t>
            </a:r>
          </a:p>
        </p:txBody>
      </p:sp>
      <p:sp>
        <p:nvSpPr>
          <p:cNvPr id="4" name="TextBox 3">
            <a:extLst>
              <a:ext uri="{FF2B5EF4-FFF2-40B4-BE49-F238E27FC236}">
                <a16:creationId xmlns:a16="http://schemas.microsoft.com/office/drawing/2014/main" id="{AAAA26C3-F8AC-4A8E-88B9-E86C09DF60A7}"/>
              </a:ext>
            </a:extLst>
          </p:cNvPr>
          <p:cNvSpPr txBox="1"/>
          <p:nvPr/>
        </p:nvSpPr>
        <p:spPr>
          <a:xfrm>
            <a:off x="0" y="1184223"/>
            <a:ext cx="12067082" cy="4401205"/>
          </a:xfrm>
          <a:prstGeom prst="rect">
            <a:avLst/>
          </a:prstGeom>
          <a:noFill/>
        </p:spPr>
        <p:txBody>
          <a:bodyPr wrap="square" rtlCol="0">
            <a:spAutoFit/>
          </a:bodyPr>
          <a:lstStyle/>
          <a:p>
            <a:r>
              <a:rPr lang="en-US" sz="2800" dirty="0">
                <a:latin typeface="Berlin Sans FB" panose="020E0602020502020306" pitchFamily="34" charset="0"/>
                <a:cs typeface="Arial" panose="020B0604020202020204" pitchFamily="34" charset="0"/>
              </a:rPr>
              <a:t>1.Software testing is really required to point out the </a:t>
            </a:r>
            <a:r>
              <a:rPr lang="en-US" sz="2800" b="1" dirty="0">
                <a:latin typeface="Berlin Sans FB" panose="020E0602020502020306" pitchFamily="34" charset="0"/>
                <a:cs typeface="Arial" panose="020B0604020202020204" pitchFamily="34" charset="0"/>
                <a:hlinkClick r:id="rId2"/>
              </a:rPr>
              <a:t>defects </a:t>
            </a:r>
            <a:r>
              <a:rPr lang="en-US" sz="2800" b="1" dirty="0">
                <a:latin typeface="Berlin Sans FB" panose="020E0602020502020306" pitchFamily="34" charset="0"/>
                <a:cs typeface="Arial" panose="020B0604020202020204" pitchFamily="34" charset="0"/>
              </a:rPr>
              <a:t>in development     process</a:t>
            </a:r>
          </a:p>
          <a:p>
            <a:r>
              <a:rPr lang="en-US" sz="2800" dirty="0">
                <a:latin typeface="Berlin Sans FB" panose="020E0602020502020306" pitchFamily="34" charset="0"/>
              </a:rPr>
              <a:t>2.To ensure customer finds the organization reliable and their satisfaction in the application is maintained.</a:t>
            </a:r>
          </a:p>
          <a:p>
            <a:r>
              <a:rPr lang="en-US" sz="2800" dirty="0">
                <a:latin typeface="Berlin Sans FB" panose="020E0602020502020306" pitchFamily="34" charset="0"/>
              </a:rPr>
              <a:t>3.It is very important to ensure the Quality of the product. Quality product delivered to the customers helps in gaining their confidence.</a:t>
            </a:r>
          </a:p>
          <a:p>
            <a:r>
              <a:rPr lang="en-US" sz="2800" dirty="0">
                <a:latin typeface="Berlin Sans FB" panose="020E0602020502020306" pitchFamily="34" charset="0"/>
              </a:rPr>
              <a:t>4.Testing is required for an effective performance of software application or product.</a:t>
            </a:r>
          </a:p>
          <a:p>
            <a:r>
              <a:rPr lang="en-US" sz="2800" dirty="0">
                <a:latin typeface="Berlin Sans FB" panose="020E0602020502020306" pitchFamily="34" charset="0"/>
              </a:rPr>
              <a:t>5. poor quality of software may result in lack of adoption of the product and this may result in losses which the business may not recover from.</a:t>
            </a:r>
            <a:endParaRPr lang="en-IN" sz="2800" dirty="0">
              <a:latin typeface="Berlin Sans FB" panose="020E0602020502020306" pitchFamily="34" charset="0"/>
            </a:endParaRPr>
          </a:p>
        </p:txBody>
      </p:sp>
    </p:spTree>
    <p:extLst>
      <p:ext uri="{BB962C8B-B14F-4D97-AF65-F5344CB8AC3E}">
        <p14:creationId xmlns:p14="http://schemas.microsoft.com/office/powerpoint/2010/main" val="11705859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9E64-E8AB-4E5F-9939-78A83C7D4F3C}"/>
              </a:ext>
            </a:extLst>
          </p:cNvPr>
          <p:cNvSpPr>
            <a:spLocks noGrp="1"/>
          </p:cNvSpPr>
          <p:nvPr>
            <p:ph type="title"/>
          </p:nvPr>
        </p:nvSpPr>
        <p:spPr>
          <a:xfrm>
            <a:off x="3029547" y="197885"/>
            <a:ext cx="9404723" cy="1400530"/>
          </a:xfrm>
        </p:spPr>
        <p:txBody>
          <a:bodyPr/>
          <a:lstStyle/>
          <a:p>
            <a:r>
              <a:rPr lang="en-IN" sz="4800" dirty="0">
                <a:solidFill>
                  <a:srgbClr val="FF0000"/>
                </a:solidFill>
              </a:rPr>
              <a:t>TESTING ARTIFACTS</a:t>
            </a:r>
          </a:p>
        </p:txBody>
      </p:sp>
      <p:sp>
        <p:nvSpPr>
          <p:cNvPr id="4" name="TextBox 3">
            <a:extLst>
              <a:ext uri="{FF2B5EF4-FFF2-40B4-BE49-F238E27FC236}">
                <a16:creationId xmlns:a16="http://schemas.microsoft.com/office/drawing/2014/main" id="{AC57FFDA-6798-4EB0-80BD-4BB420A420D4}"/>
              </a:ext>
            </a:extLst>
          </p:cNvPr>
          <p:cNvSpPr txBox="1"/>
          <p:nvPr/>
        </p:nvSpPr>
        <p:spPr>
          <a:xfrm>
            <a:off x="149902" y="1184223"/>
            <a:ext cx="11752288" cy="566308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Test Artifacts are documents which  prepared during  testing process. These documents are shared with  clients, Test Managers, Team members, and other people involved in the project so that every test process are properly recorded and are transparent for all.</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IN" sz="2800" b="1" dirty="0"/>
              <a:t>Different Test </a:t>
            </a:r>
            <a:r>
              <a:rPr lang="en-IN" sz="2800" b="1" dirty="0" err="1"/>
              <a:t>Artifacts</a:t>
            </a:r>
            <a:endParaRPr lang="en-IN" sz="2800" b="1" dirty="0"/>
          </a:p>
          <a:p>
            <a:pPr marL="457200" indent="-457200">
              <a:buFont typeface="Wingdings" panose="05000000000000000000" pitchFamily="2" charset="2"/>
              <a:buChar char="Ø"/>
            </a:pPr>
            <a:r>
              <a:rPr lang="en-IN" sz="2800" dirty="0"/>
              <a:t> </a:t>
            </a:r>
            <a:r>
              <a:rPr lang="en-IN" sz="2400" b="1" dirty="0"/>
              <a:t>Test Strategy</a:t>
            </a:r>
          </a:p>
          <a:p>
            <a:pPr marL="342900" indent="-342900">
              <a:buFont typeface="Wingdings" panose="05000000000000000000" pitchFamily="2" charset="2"/>
              <a:buChar char="Ø"/>
            </a:pPr>
            <a:r>
              <a:rPr lang="en-IN" sz="2400" b="1" dirty="0"/>
              <a:t>   Test Plan</a:t>
            </a:r>
          </a:p>
          <a:p>
            <a:pPr marL="342900" indent="-342900">
              <a:buFont typeface="Wingdings" panose="05000000000000000000" pitchFamily="2" charset="2"/>
              <a:buChar char="Ø"/>
            </a:pPr>
            <a:r>
              <a:rPr lang="en-IN" sz="2400" b="1" dirty="0"/>
              <a:t>   Test Scenario</a:t>
            </a:r>
          </a:p>
          <a:p>
            <a:pPr marL="342900" indent="-342900">
              <a:buFont typeface="Wingdings" panose="05000000000000000000" pitchFamily="2" charset="2"/>
              <a:buChar char="Ø"/>
            </a:pPr>
            <a:r>
              <a:rPr lang="en-IN" sz="2400" b="1" dirty="0"/>
              <a:t>   Test Case</a:t>
            </a:r>
          </a:p>
          <a:p>
            <a:pPr marL="342900" indent="-342900">
              <a:buFont typeface="Wingdings" panose="05000000000000000000" pitchFamily="2" charset="2"/>
              <a:buChar char="Ø"/>
            </a:pPr>
            <a:r>
              <a:rPr lang="en-IN" sz="2400" b="1" dirty="0"/>
              <a:t>   Software Test Report</a:t>
            </a:r>
          </a:p>
          <a:p>
            <a:endParaRPr lang="en-IN" dirty="0"/>
          </a:p>
          <a:p>
            <a:endParaRPr lang="en-IN" dirty="0"/>
          </a:p>
          <a:p>
            <a:endParaRPr lang="en-IN" dirty="0"/>
          </a:p>
          <a:p>
            <a:endParaRPr lang="en-IN" dirty="0"/>
          </a:p>
          <a:p>
            <a:endParaRPr lang="en-IN" dirty="0"/>
          </a:p>
          <a:p>
            <a:endParaRPr lang="en-IN" sz="2000" dirty="0"/>
          </a:p>
        </p:txBody>
      </p:sp>
    </p:spTree>
    <p:extLst>
      <p:ext uri="{BB962C8B-B14F-4D97-AF65-F5344CB8AC3E}">
        <p14:creationId xmlns:p14="http://schemas.microsoft.com/office/powerpoint/2010/main" val="22637791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DC3F-DCD8-4275-981A-4F45124C84D2}"/>
              </a:ext>
            </a:extLst>
          </p:cNvPr>
          <p:cNvSpPr>
            <a:spLocks noGrp="1"/>
          </p:cNvSpPr>
          <p:nvPr>
            <p:ph type="title"/>
          </p:nvPr>
        </p:nvSpPr>
        <p:spPr>
          <a:xfrm>
            <a:off x="2100157" y="45734"/>
            <a:ext cx="9404723" cy="1400530"/>
          </a:xfrm>
        </p:spPr>
        <p:txBody>
          <a:bodyPr/>
          <a:lstStyle/>
          <a:p>
            <a:r>
              <a:rPr lang="en-IN" dirty="0">
                <a:solidFill>
                  <a:srgbClr val="FF0000"/>
                </a:solidFill>
              </a:rPr>
              <a:t>TESTING QUALITY METRICES</a:t>
            </a:r>
          </a:p>
        </p:txBody>
      </p:sp>
      <p:sp>
        <p:nvSpPr>
          <p:cNvPr id="4" name="TextBox 3">
            <a:extLst>
              <a:ext uri="{FF2B5EF4-FFF2-40B4-BE49-F238E27FC236}">
                <a16:creationId xmlns:a16="http://schemas.microsoft.com/office/drawing/2014/main" id="{59310560-6233-4619-85ED-E9B065E18707}"/>
              </a:ext>
            </a:extLst>
          </p:cNvPr>
          <p:cNvSpPr txBox="1"/>
          <p:nvPr/>
        </p:nvSpPr>
        <p:spPr>
          <a:xfrm>
            <a:off x="1" y="745999"/>
            <a:ext cx="10223292"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Software testing metrics</a:t>
            </a:r>
            <a:r>
              <a:rPr lang="en-US" sz="2800" dirty="0"/>
              <a:t> are a way to measure and monitor your test activities</a:t>
            </a:r>
            <a:r>
              <a:rPr lang="en-US" dirty="0"/>
              <a:t>.</a:t>
            </a:r>
            <a:endParaRPr lang="en-IN" dirty="0"/>
          </a:p>
        </p:txBody>
      </p:sp>
      <p:sp>
        <p:nvSpPr>
          <p:cNvPr id="5" name="TextBox 4">
            <a:extLst>
              <a:ext uri="{FF2B5EF4-FFF2-40B4-BE49-F238E27FC236}">
                <a16:creationId xmlns:a16="http://schemas.microsoft.com/office/drawing/2014/main" id="{115EE59E-3F20-4C83-897D-35E34536C052}"/>
              </a:ext>
            </a:extLst>
          </p:cNvPr>
          <p:cNvSpPr txBox="1"/>
          <p:nvPr/>
        </p:nvSpPr>
        <p:spPr>
          <a:xfrm>
            <a:off x="544643" y="1813810"/>
            <a:ext cx="11647357" cy="4770537"/>
          </a:xfrm>
          <a:prstGeom prst="rect">
            <a:avLst/>
          </a:prstGeom>
          <a:noFill/>
        </p:spPr>
        <p:txBody>
          <a:bodyPr wrap="square" rtlCol="0">
            <a:spAutoFit/>
          </a:bodyPr>
          <a:lstStyle/>
          <a:p>
            <a:pPr marL="457200" indent="-457200" fontAlgn="base">
              <a:buFont typeface="Wingdings" panose="05000000000000000000" pitchFamily="2" charset="2"/>
              <a:buChar char="v"/>
            </a:pPr>
            <a:r>
              <a:rPr lang="en-US" sz="2600" dirty="0"/>
              <a:t>How long will it take to test?</a:t>
            </a:r>
          </a:p>
          <a:p>
            <a:pPr marL="457200" indent="-457200" fontAlgn="base">
              <a:buFont typeface="Wingdings" panose="05000000000000000000" pitchFamily="2" charset="2"/>
              <a:buChar char="v"/>
            </a:pPr>
            <a:r>
              <a:rPr lang="en-US" sz="2600" dirty="0"/>
              <a:t>How much money will it take to test?</a:t>
            </a:r>
          </a:p>
          <a:p>
            <a:pPr marL="457200" indent="-457200" fontAlgn="base">
              <a:buFont typeface="Wingdings" panose="05000000000000000000" pitchFamily="2" charset="2"/>
              <a:buChar char="v"/>
            </a:pPr>
            <a:r>
              <a:rPr lang="en-US" sz="2600" dirty="0"/>
              <a:t>How bad are the bugs?</a:t>
            </a:r>
          </a:p>
          <a:p>
            <a:pPr marL="457200" indent="-457200" fontAlgn="base">
              <a:buFont typeface="Wingdings" panose="05000000000000000000" pitchFamily="2" charset="2"/>
              <a:buChar char="v"/>
            </a:pPr>
            <a:r>
              <a:rPr lang="en-US" sz="2600" dirty="0"/>
              <a:t>How many bugs found were fixed? reopened? closed? deferred?</a:t>
            </a:r>
          </a:p>
          <a:p>
            <a:pPr marL="457200" indent="-457200" fontAlgn="base">
              <a:buFont typeface="Wingdings" panose="05000000000000000000" pitchFamily="2" charset="2"/>
              <a:buChar char="v"/>
            </a:pPr>
            <a:r>
              <a:rPr lang="en-US" sz="2600" dirty="0"/>
              <a:t>How many bugs did the test team did not find?</a:t>
            </a:r>
          </a:p>
          <a:p>
            <a:pPr marL="457200" indent="-457200" fontAlgn="base">
              <a:buFont typeface="Wingdings" panose="05000000000000000000" pitchFamily="2" charset="2"/>
              <a:buChar char="v"/>
            </a:pPr>
            <a:r>
              <a:rPr lang="en-US" sz="2600" dirty="0"/>
              <a:t>How much of the software was tested?</a:t>
            </a:r>
          </a:p>
          <a:p>
            <a:pPr marL="457200" indent="-457200" fontAlgn="base">
              <a:buFont typeface="Wingdings" panose="05000000000000000000" pitchFamily="2" charset="2"/>
              <a:buChar char="v"/>
            </a:pPr>
            <a:r>
              <a:rPr lang="en-US" sz="2600" dirty="0"/>
              <a:t>Will testing be done on time? Can the software be shipped on time?</a:t>
            </a:r>
          </a:p>
          <a:p>
            <a:pPr marL="457200" indent="-457200" fontAlgn="base">
              <a:buFont typeface="Wingdings" panose="05000000000000000000" pitchFamily="2" charset="2"/>
              <a:buChar char="v"/>
            </a:pPr>
            <a:r>
              <a:rPr lang="en-US" sz="2600" dirty="0"/>
              <a:t>How good were the tests? Are we using low-value test cases?</a:t>
            </a:r>
          </a:p>
          <a:p>
            <a:pPr marL="457200" indent="-457200" fontAlgn="base">
              <a:buFont typeface="Wingdings" panose="05000000000000000000" pitchFamily="2" charset="2"/>
              <a:buChar char="v"/>
            </a:pPr>
            <a:r>
              <a:rPr lang="en-US" sz="2600" dirty="0"/>
              <a:t>What is the cost of testing?</a:t>
            </a:r>
          </a:p>
          <a:p>
            <a:pPr marL="457200" indent="-457200" fontAlgn="base">
              <a:buFont typeface="Wingdings" panose="05000000000000000000" pitchFamily="2" charset="2"/>
              <a:buChar char="v"/>
            </a:pPr>
            <a:r>
              <a:rPr lang="en-US" sz="2600" dirty="0"/>
              <a:t>Was the test effort adequate? Could we have fit more testing in this release?</a:t>
            </a:r>
          </a:p>
          <a:p>
            <a:endParaRPr lang="en-IN" dirty="0"/>
          </a:p>
        </p:txBody>
      </p:sp>
    </p:spTree>
    <p:extLst>
      <p:ext uri="{BB962C8B-B14F-4D97-AF65-F5344CB8AC3E}">
        <p14:creationId xmlns:p14="http://schemas.microsoft.com/office/powerpoint/2010/main" val="19542241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A78-BAAA-4DE2-8558-9D922CB53B08}"/>
              </a:ext>
            </a:extLst>
          </p:cNvPr>
          <p:cNvSpPr>
            <a:spLocks noGrp="1"/>
          </p:cNvSpPr>
          <p:nvPr>
            <p:ph type="title"/>
          </p:nvPr>
        </p:nvSpPr>
        <p:spPr>
          <a:xfrm>
            <a:off x="3614163" y="86184"/>
            <a:ext cx="9404723" cy="1400530"/>
          </a:xfrm>
        </p:spPr>
        <p:txBody>
          <a:bodyPr/>
          <a:lstStyle/>
          <a:p>
            <a:r>
              <a:rPr lang="en-IN" sz="4800" dirty="0">
                <a:solidFill>
                  <a:srgbClr val="FF0000"/>
                </a:solidFill>
              </a:rPr>
              <a:t>TESTING LIFE CYCLE</a:t>
            </a:r>
          </a:p>
        </p:txBody>
      </p:sp>
      <p:pic>
        <p:nvPicPr>
          <p:cNvPr id="5" name="Picture 4">
            <a:extLst>
              <a:ext uri="{FF2B5EF4-FFF2-40B4-BE49-F238E27FC236}">
                <a16:creationId xmlns:a16="http://schemas.microsoft.com/office/drawing/2014/main" id="{CA4169E2-6EDA-427B-AF88-1BFB0EFC616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53" b="92891" l="3165" r="97046">
                        <a14:foregroundMark x1="3165" y1="14218" x2="19620" y2="14218"/>
                        <a14:foregroundMark x1="82700" y1="92891" x2="97046" y2="92891"/>
                      </a14:backgroundRemoval>
                    </a14:imgEffect>
                  </a14:imgLayer>
                </a14:imgProps>
              </a:ext>
              <a:ext uri="{28A0092B-C50C-407E-A947-70E740481C1C}">
                <a14:useLocalDpi xmlns:a14="http://schemas.microsoft.com/office/drawing/2010/main" val="0"/>
              </a:ext>
            </a:extLst>
          </a:blip>
          <a:stretch>
            <a:fillRect/>
          </a:stretch>
        </p:blipFill>
        <p:spPr>
          <a:xfrm>
            <a:off x="1514006" y="429847"/>
            <a:ext cx="9803567" cy="3099762"/>
          </a:xfrm>
          <a:prstGeom prst="rect">
            <a:avLst/>
          </a:prstGeom>
        </p:spPr>
      </p:pic>
      <p:sp>
        <p:nvSpPr>
          <p:cNvPr id="6" name="TextBox 5">
            <a:extLst>
              <a:ext uri="{FF2B5EF4-FFF2-40B4-BE49-F238E27FC236}">
                <a16:creationId xmlns:a16="http://schemas.microsoft.com/office/drawing/2014/main" id="{D8B42EC5-ED4A-4710-A4A4-1B992EE784EB}"/>
              </a:ext>
            </a:extLst>
          </p:cNvPr>
          <p:cNvSpPr txBox="1"/>
          <p:nvPr/>
        </p:nvSpPr>
        <p:spPr>
          <a:xfrm>
            <a:off x="-1" y="1979728"/>
            <a:ext cx="6700603" cy="4524315"/>
          </a:xfrm>
          <a:prstGeom prst="rect">
            <a:avLst/>
          </a:prstGeom>
          <a:noFill/>
        </p:spPr>
        <p:txBody>
          <a:bodyPr wrap="square" rtlCol="0">
            <a:spAutoFit/>
          </a:bodyPr>
          <a:lstStyle/>
          <a:p>
            <a:r>
              <a:rPr lang="en-US" sz="2400" dirty="0">
                <a:latin typeface="Agency FB" panose="020B0503020202020204" pitchFamily="34" charset="0"/>
              </a:rPr>
              <a:t>1.During this phase, test team studies the requirements from a testing point of view </a:t>
            </a:r>
          </a:p>
          <a:p>
            <a:r>
              <a:rPr lang="en-US" sz="2400" dirty="0">
                <a:latin typeface="Agency FB" panose="020B0503020202020204" pitchFamily="34" charset="0"/>
              </a:rPr>
              <a:t>2. A Senior QA manager will determine effort and cost estimates for the project</a:t>
            </a:r>
          </a:p>
          <a:p>
            <a:r>
              <a:rPr lang="en-US" sz="2400" dirty="0">
                <a:latin typeface="Agency FB" panose="020B0503020202020204" pitchFamily="34" charset="0"/>
              </a:rPr>
              <a:t>3. This phase involves the creation, verification and rework of test cases &amp; test scripts</a:t>
            </a:r>
          </a:p>
          <a:p>
            <a:r>
              <a:rPr lang="en-US" sz="2400" dirty="0">
                <a:latin typeface="Agency FB" panose="020B0503020202020204" pitchFamily="34" charset="0"/>
              </a:rPr>
              <a:t>4. Test environment decides the software and hardware conditions under which a work product is tested.</a:t>
            </a:r>
          </a:p>
          <a:p>
            <a:r>
              <a:rPr lang="en-US" sz="2400" dirty="0">
                <a:latin typeface="Agency FB" panose="020B0503020202020204" pitchFamily="34" charset="0"/>
              </a:rPr>
              <a:t>5. During this phase, the testers will carry out the testing based on the test plans and the test cases prepared</a:t>
            </a:r>
          </a:p>
          <a:p>
            <a:r>
              <a:rPr lang="en-US" sz="2400" dirty="0">
                <a:latin typeface="Agency FB" panose="020B0503020202020204" pitchFamily="34" charset="0"/>
              </a:rPr>
              <a:t>6. Testing team will meet, discuss and analyze testing artifacts to identify strategies that have to be implemented in the future</a:t>
            </a:r>
            <a:endParaRPr lang="en-IN" sz="2400" dirty="0">
              <a:latin typeface="Agency FB" panose="020B0503020202020204" pitchFamily="34" charset="0"/>
            </a:endParaRPr>
          </a:p>
        </p:txBody>
      </p:sp>
    </p:spTree>
    <p:extLst>
      <p:ext uri="{BB962C8B-B14F-4D97-AF65-F5344CB8AC3E}">
        <p14:creationId xmlns:p14="http://schemas.microsoft.com/office/powerpoint/2010/main" val="12338989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870D54-4A84-4267-8D49-F259804FA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93" y="303493"/>
            <a:ext cx="11662348" cy="6220918"/>
          </a:xfrm>
          <a:prstGeom prst="rect">
            <a:avLst/>
          </a:prstGeom>
        </p:spPr>
      </p:pic>
    </p:spTree>
    <p:extLst>
      <p:ext uri="{BB962C8B-B14F-4D97-AF65-F5344CB8AC3E}">
        <p14:creationId xmlns:p14="http://schemas.microsoft.com/office/powerpoint/2010/main" val="3536070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6F28-66D3-42EF-B08F-52A88BD825E3}"/>
              </a:ext>
            </a:extLst>
          </p:cNvPr>
          <p:cNvSpPr>
            <a:spLocks noGrp="1"/>
          </p:cNvSpPr>
          <p:nvPr>
            <p:ph type="title"/>
          </p:nvPr>
        </p:nvSpPr>
        <p:spPr>
          <a:xfrm>
            <a:off x="673933" y="906906"/>
            <a:ext cx="10844134" cy="5951094"/>
          </a:xfrm>
        </p:spPr>
        <p:txBody>
          <a:bodyPr>
            <a:normAutofit/>
          </a:bodyPr>
          <a:lstStyle/>
          <a:p>
            <a:r>
              <a:rPr lang="en-US" dirty="0"/>
              <a:t>                Introduction on Testing</a:t>
            </a:r>
            <a:br>
              <a:rPr lang="en-US" dirty="0"/>
            </a:br>
            <a:r>
              <a:rPr lang="en-US" dirty="0"/>
              <a:t>                </a:t>
            </a:r>
            <a:r>
              <a:rPr lang="en-US" dirty="0" err="1"/>
              <a:t>Testing</a:t>
            </a:r>
            <a:r>
              <a:rPr lang="en-US" dirty="0"/>
              <a:t> Methodology</a:t>
            </a:r>
            <a:br>
              <a:rPr lang="en-US" dirty="0"/>
            </a:br>
            <a:r>
              <a:rPr lang="en-US" dirty="0"/>
              <a:t>                Testing optimization</a:t>
            </a:r>
            <a:br>
              <a:rPr lang="en-US" dirty="0"/>
            </a:br>
            <a:r>
              <a:rPr lang="en-US" dirty="0"/>
              <a:t>                Testing Tools</a:t>
            </a:r>
            <a:br>
              <a:rPr lang="en-US" dirty="0"/>
            </a:br>
            <a:r>
              <a:rPr lang="en-US" dirty="0"/>
              <a:t>                Testing Management Process</a:t>
            </a:r>
            <a:br>
              <a:rPr lang="en-US" dirty="0"/>
            </a:br>
            <a:r>
              <a:rPr lang="en-US" dirty="0"/>
              <a:t>                Need for testing</a:t>
            </a:r>
            <a:br>
              <a:rPr lang="en-US" dirty="0"/>
            </a:br>
            <a:r>
              <a:rPr lang="en-US" dirty="0"/>
              <a:t>                </a:t>
            </a:r>
            <a:r>
              <a:rPr lang="en-US" dirty="0" err="1"/>
              <a:t>Testing</a:t>
            </a:r>
            <a:r>
              <a:rPr lang="en-US" dirty="0"/>
              <a:t> Artifacts</a:t>
            </a:r>
            <a:br>
              <a:rPr lang="en-US" dirty="0"/>
            </a:br>
            <a:r>
              <a:rPr lang="en-US" dirty="0"/>
              <a:t>                Testing Quality Metrices</a:t>
            </a:r>
            <a:br>
              <a:rPr lang="en-US" dirty="0"/>
            </a:br>
            <a:r>
              <a:rPr lang="en-US" dirty="0"/>
              <a:t>                Testing life cycle</a:t>
            </a:r>
            <a:endParaRPr lang="en-IN" dirty="0"/>
          </a:p>
        </p:txBody>
      </p:sp>
      <p:sp>
        <p:nvSpPr>
          <p:cNvPr id="4" name="Arrow: Right 3">
            <a:extLst>
              <a:ext uri="{FF2B5EF4-FFF2-40B4-BE49-F238E27FC236}">
                <a16:creationId xmlns:a16="http://schemas.microsoft.com/office/drawing/2014/main" id="{DCB0FB83-6BF8-4586-8A3C-F342FD06CAD2}"/>
              </a:ext>
            </a:extLst>
          </p:cNvPr>
          <p:cNvSpPr/>
          <p:nvPr/>
        </p:nvSpPr>
        <p:spPr>
          <a:xfrm>
            <a:off x="2008682" y="1169229"/>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CDABFC7-947A-4798-9DC7-540B4BF209A5}"/>
              </a:ext>
            </a:extLst>
          </p:cNvPr>
          <p:cNvSpPr/>
          <p:nvPr/>
        </p:nvSpPr>
        <p:spPr>
          <a:xfrm>
            <a:off x="1993692" y="2368410"/>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B869AA9F-1F1E-411B-95A3-9492E6AD814C}"/>
              </a:ext>
            </a:extLst>
          </p:cNvPr>
          <p:cNvSpPr/>
          <p:nvPr/>
        </p:nvSpPr>
        <p:spPr>
          <a:xfrm>
            <a:off x="1993692" y="2911786"/>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90794F5-3797-4474-836A-C721691518A9}"/>
              </a:ext>
            </a:extLst>
          </p:cNvPr>
          <p:cNvSpPr/>
          <p:nvPr/>
        </p:nvSpPr>
        <p:spPr>
          <a:xfrm>
            <a:off x="1993692" y="3485184"/>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7A370C3-0291-4F3A-9E6D-03365E6B480D}"/>
              </a:ext>
            </a:extLst>
          </p:cNvPr>
          <p:cNvSpPr/>
          <p:nvPr/>
        </p:nvSpPr>
        <p:spPr>
          <a:xfrm>
            <a:off x="2038663" y="4051076"/>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A44222EE-DBED-4FFB-8643-F645F19E1166}"/>
              </a:ext>
            </a:extLst>
          </p:cNvPr>
          <p:cNvSpPr/>
          <p:nvPr/>
        </p:nvSpPr>
        <p:spPr>
          <a:xfrm>
            <a:off x="2008682" y="4631955"/>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1E150C4-B0EE-4E21-BBA9-5B1F7648B449}"/>
              </a:ext>
            </a:extLst>
          </p:cNvPr>
          <p:cNvSpPr/>
          <p:nvPr/>
        </p:nvSpPr>
        <p:spPr>
          <a:xfrm>
            <a:off x="2083633" y="5295263"/>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416AF480-CF5C-4DF6-8809-69D2EDE5AE46}"/>
              </a:ext>
            </a:extLst>
          </p:cNvPr>
          <p:cNvSpPr/>
          <p:nvPr/>
        </p:nvSpPr>
        <p:spPr>
          <a:xfrm>
            <a:off x="2083633" y="5861155"/>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0F4F0AFF-25D3-47E8-ACFE-081EA9CD1089}"/>
              </a:ext>
            </a:extLst>
          </p:cNvPr>
          <p:cNvSpPr/>
          <p:nvPr/>
        </p:nvSpPr>
        <p:spPr>
          <a:xfrm>
            <a:off x="2083633" y="6363330"/>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EA9914AB-65E1-49C0-966C-A1B55EA33379}"/>
              </a:ext>
            </a:extLst>
          </p:cNvPr>
          <p:cNvSpPr/>
          <p:nvPr/>
        </p:nvSpPr>
        <p:spPr>
          <a:xfrm>
            <a:off x="1993692" y="1832502"/>
            <a:ext cx="539646" cy="2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8184FCE-620F-42B3-96B9-DAA92B6BFB9F}"/>
              </a:ext>
            </a:extLst>
          </p:cNvPr>
          <p:cNvSpPr/>
          <p:nvPr/>
        </p:nvSpPr>
        <p:spPr>
          <a:xfrm>
            <a:off x="-84836" y="86638"/>
            <a:ext cx="4786643"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OBJECTIVE</a:t>
            </a:r>
          </a:p>
        </p:txBody>
      </p:sp>
    </p:spTree>
    <p:extLst>
      <p:ext uri="{BB962C8B-B14F-4D97-AF65-F5344CB8AC3E}">
        <p14:creationId xmlns:p14="http://schemas.microsoft.com/office/powerpoint/2010/main" val="172841154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3B55-CABB-452B-9877-12891BCB4559}"/>
              </a:ext>
            </a:extLst>
          </p:cNvPr>
          <p:cNvSpPr>
            <a:spLocks noGrp="1"/>
          </p:cNvSpPr>
          <p:nvPr>
            <p:ph type="title"/>
          </p:nvPr>
        </p:nvSpPr>
        <p:spPr/>
        <p:txBody>
          <a:bodyPr/>
          <a:lstStyle/>
          <a:p>
            <a:r>
              <a:rPr lang="en-IN" sz="4800" dirty="0">
                <a:solidFill>
                  <a:srgbClr val="FF0000"/>
                </a:solidFill>
              </a:rPr>
              <a:t>INTRODUCTION ON TESTING</a:t>
            </a:r>
          </a:p>
        </p:txBody>
      </p:sp>
      <p:sp>
        <p:nvSpPr>
          <p:cNvPr id="4" name="TextBox 3">
            <a:extLst>
              <a:ext uri="{FF2B5EF4-FFF2-40B4-BE49-F238E27FC236}">
                <a16:creationId xmlns:a16="http://schemas.microsoft.com/office/drawing/2014/main" id="{5015CBB0-F9D6-4D8E-AD2A-D51FE4F44275}"/>
              </a:ext>
            </a:extLst>
          </p:cNvPr>
          <p:cNvSpPr txBox="1"/>
          <p:nvPr/>
        </p:nvSpPr>
        <p:spPr>
          <a:xfrm>
            <a:off x="224852" y="1528997"/>
            <a:ext cx="11722309"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Software testing is defined as an activity to check whether the actual results match the expected results and to ensure that the software system is</a:t>
            </a:r>
            <a:r>
              <a:rPr lang="en-US" sz="2800" dirty="0">
                <a:hlinkClick r:id="rId2"/>
              </a:rPr>
              <a:t> Defect </a:t>
            </a:r>
            <a:r>
              <a:rPr lang="en-US" sz="2800" dirty="0"/>
              <a:t>free.</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Software testing also helps to identify errors, gaps or missing requirements in contrary to the actual requirements. It can be either done manually or using automated tools.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In simple terms, Software Testing means Verification of Application Under Test (AUT).</a:t>
            </a:r>
          </a:p>
        </p:txBody>
      </p:sp>
    </p:spTree>
    <p:extLst>
      <p:ext uri="{BB962C8B-B14F-4D97-AF65-F5344CB8AC3E}">
        <p14:creationId xmlns:p14="http://schemas.microsoft.com/office/powerpoint/2010/main" val="25160183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A08A-CE03-4D94-953B-B7E7AB579338}"/>
              </a:ext>
            </a:extLst>
          </p:cNvPr>
          <p:cNvSpPr>
            <a:spLocks noGrp="1"/>
          </p:cNvSpPr>
          <p:nvPr>
            <p:ph type="title"/>
          </p:nvPr>
        </p:nvSpPr>
        <p:spPr>
          <a:xfrm>
            <a:off x="1665442" y="152915"/>
            <a:ext cx="9404723" cy="1400530"/>
          </a:xfrm>
        </p:spPr>
        <p:txBody>
          <a:bodyPr/>
          <a:lstStyle/>
          <a:p>
            <a:r>
              <a:rPr lang="en-IN" sz="5400" dirty="0">
                <a:solidFill>
                  <a:srgbClr val="FF0000"/>
                </a:solidFill>
              </a:rPr>
              <a:t>TESTING METHODOLOGIES</a:t>
            </a:r>
          </a:p>
        </p:txBody>
      </p:sp>
      <p:sp>
        <p:nvSpPr>
          <p:cNvPr id="4" name="TextBox 3">
            <a:extLst>
              <a:ext uri="{FF2B5EF4-FFF2-40B4-BE49-F238E27FC236}">
                <a16:creationId xmlns:a16="http://schemas.microsoft.com/office/drawing/2014/main" id="{56FE3E70-C194-4ADE-8015-54A8DA4FDCC1}"/>
              </a:ext>
            </a:extLst>
          </p:cNvPr>
          <p:cNvSpPr txBox="1"/>
          <p:nvPr/>
        </p:nvSpPr>
        <p:spPr>
          <a:xfrm>
            <a:off x="0" y="1406310"/>
            <a:ext cx="10103371" cy="584775"/>
          </a:xfrm>
          <a:prstGeom prst="rect">
            <a:avLst/>
          </a:prstGeom>
          <a:noFill/>
        </p:spPr>
        <p:txBody>
          <a:bodyPr wrap="square" rtlCol="0">
            <a:spAutoFit/>
          </a:bodyPr>
          <a:lstStyle/>
          <a:p>
            <a:r>
              <a:rPr lang="en-US" sz="3200" dirty="0">
                <a:solidFill>
                  <a:srgbClr val="FFFF00"/>
                </a:solidFill>
              </a:rPr>
              <a:t>Typically Testing is classified into three categories.</a:t>
            </a:r>
            <a:endParaRPr lang="en-IN" sz="3200" dirty="0">
              <a:solidFill>
                <a:srgbClr val="FFFF00"/>
              </a:solidFill>
            </a:endParaRPr>
          </a:p>
        </p:txBody>
      </p:sp>
      <p:sp>
        <p:nvSpPr>
          <p:cNvPr id="5" name="TextBox 4">
            <a:extLst>
              <a:ext uri="{FF2B5EF4-FFF2-40B4-BE49-F238E27FC236}">
                <a16:creationId xmlns:a16="http://schemas.microsoft.com/office/drawing/2014/main" id="{ACB83A80-B067-4FD3-8330-BCEB2187F5AA}"/>
              </a:ext>
            </a:extLst>
          </p:cNvPr>
          <p:cNvSpPr txBox="1"/>
          <p:nvPr/>
        </p:nvSpPr>
        <p:spPr>
          <a:xfrm>
            <a:off x="119921" y="2353456"/>
            <a:ext cx="11662348" cy="4351629"/>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2515AD0-031D-4F0A-BDAC-5DEDB814F103}"/>
              </a:ext>
            </a:extLst>
          </p:cNvPr>
          <p:cNvSpPr txBox="1"/>
          <p:nvPr/>
        </p:nvSpPr>
        <p:spPr>
          <a:xfrm>
            <a:off x="119921" y="2473377"/>
            <a:ext cx="11062741" cy="4031873"/>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t>Functional Testing</a:t>
            </a:r>
          </a:p>
          <a:p>
            <a:r>
              <a:rPr lang="en-IN" sz="3200" dirty="0"/>
              <a:t>                1.Unit Testing</a:t>
            </a:r>
          </a:p>
          <a:p>
            <a:r>
              <a:rPr lang="en-IN" sz="3200" dirty="0"/>
              <a:t>                2.Integration Testing</a:t>
            </a:r>
          </a:p>
          <a:p>
            <a:pPr marL="457200" indent="-457200">
              <a:buFont typeface="Wingdings" panose="05000000000000000000" pitchFamily="2" charset="2"/>
              <a:buChar char="Ø"/>
            </a:pPr>
            <a:r>
              <a:rPr lang="en-IN" sz="3200" dirty="0"/>
              <a:t>Non-Functional Testing</a:t>
            </a:r>
          </a:p>
          <a:p>
            <a:r>
              <a:rPr lang="en-IN" sz="3200" dirty="0"/>
              <a:t>                Performance Testing</a:t>
            </a:r>
          </a:p>
          <a:p>
            <a:pPr marL="457200" indent="-457200">
              <a:buFont typeface="Wingdings" panose="05000000000000000000" pitchFamily="2" charset="2"/>
              <a:buChar char="Ø"/>
            </a:pPr>
            <a:r>
              <a:rPr lang="en-IN" sz="3200" dirty="0"/>
              <a:t>Maintenance</a:t>
            </a:r>
          </a:p>
          <a:p>
            <a:r>
              <a:rPr lang="en-IN" sz="3200" dirty="0"/>
              <a:t>               1.Regression</a:t>
            </a:r>
          </a:p>
          <a:p>
            <a:r>
              <a:rPr lang="en-IN" sz="3200" dirty="0"/>
              <a:t>               2.Maintenance</a:t>
            </a:r>
          </a:p>
        </p:txBody>
      </p:sp>
    </p:spTree>
    <p:extLst>
      <p:ext uri="{BB962C8B-B14F-4D97-AF65-F5344CB8AC3E}">
        <p14:creationId xmlns:p14="http://schemas.microsoft.com/office/powerpoint/2010/main" val="4276905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0E7-4C35-4D34-AECE-F35A28DE6972}"/>
              </a:ext>
            </a:extLst>
          </p:cNvPr>
          <p:cNvSpPr>
            <a:spLocks noGrp="1"/>
          </p:cNvSpPr>
          <p:nvPr>
            <p:ph type="title"/>
          </p:nvPr>
        </p:nvSpPr>
        <p:spPr>
          <a:xfrm>
            <a:off x="3029546" y="180884"/>
            <a:ext cx="9404723" cy="1400530"/>
          </a:xfrm>
        </p:spPr>
        <p:txBody>
          <a:bodyPr/>
          <a:lstStyle/>
          <a:p>
            <a:r>
              <a:rPr lang="en-IN" sz="4800" dirty="0">
                <a:solidFill>
                  <a:srgbClr val="FF0000"/>
                </a:solidFill>
              </a:rPr>
              <a:t>TEST OPTIMIZATION</a:t>
            </a:r>
          </a:p>
        </p:txBody>
      </p:sp>
      <p:sp>
        <p:nvSpPr>
          <p:cNvPr id="4" name="TextBox 3">
            <a:extLst>
              <a:ext uri="{FF2B5EF4-FFF2-40B4-BE49-F238E27FC236}">
                <a16:creationId xmlns:a16="http://schemas.microsoft.com/office/drawing/2014/main" id="{6C0409DD-794B-442D-96B4-06DF28399814}"/>
              </a:ext>
            </a:extLst>
          </p:cNvPr>
          <p:cNvSpPr txBox="1"/>
          <p:nvPr/>
        </p:nvSpPr>
        <p:spPr>
          <a:xfrm>
            <a:off x="237416" y="1059806"/>
            <a:ext cx="11714741"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a:t>It significantly increasing the efficiency of testing processes.</a:t>
            </a:r>
            <a:endParaRPr lang="en-IN" sz="3200" dirty="0"/>
          </a:p>
        </p:txBody>
      </p:sp>
      <p:sp>
        <p:nvSpPr>
          <p:cNvPr id="5" name="TextBox 4">
            <a:extLst>
              <a:ext uri="{FF2B5EF4-FFF2-40B4-BE49-F238E27FC236}">
                <a16:creationId xmlns:a16="http://schemas.microsoft.com/office/drawing/2014/main" id="{60E2CC7D-FCAB-436A-8993-37F18B8A8E50}"/>
              </a:ext>
            </a:extLst>
          </p:cNvPr>
          <p:cNvSpPr txBox="1"/>
          <p:nvPr/>
        </p:nvSpPr>
        <p:spPr>
          <a:xfrm>
            <a:off x="237416" y="2137024"/>
            <a:ext cx="11714741" cy="4555093"/>
          </a:xfrm>
          <a:prstGeom prst="rect">
            <a:avLst/>
          </a:prstGeom>
          <a:noFill/>
        </p:spPr>
        <p:txBody>
          <a:bodyPr wrap="square" rtlCol="0">
            <a:spAutoFit/>
          </a:bodyPr>
          <a:lstStyle/>
          <a:p>
            <a:pPr marL="285750" indent="-285750">
              <a:buFont typeface="Wingdings" panose="05000000000000000000" pitchFamily="2" charset="2"/>
              <a:buChar char="Ø"/>
            </a:pPr>
            <a:r>
              <a:rPr lang="en-US" sz="2900" dirty="0"/>
              <a:t>The process of making  testing process quicker not compromising on its accuracy is called Optimization of Testing Process.</a:t>
            </a:r>
          </a:p>
          <a:p>
            <a:pPr marL="285750" indent="-285750">
              <a:buFont typeface="Wingdings" panose="05000000000000000000" pitchFamily="2" charset="2"/>
              <a:buChar char="Ø"/>
            </a:pPr>
            <a:endParaRPr lang="en-US" sz="2900" dirty="0"/>
          </a:p>
          <a:p>
            <a:pPr marL="285750" indent="-285750">
              <a:buFont typeface="Wingdings" panose="05000000000000000000" pitchFamily="2" charset="2"/>
              <a:buChar char="Ø"/>
            </a:pPr>
            <a:r>
              <a:rPr lang="en-US" sz="2900" dirty="0"/>
              <a:t> The build will be completed at reasonable faster pace than traditional approach. </a:t>
            </a:r>
          </a:p>
          <a:p>
            <a:pPr marL="285750" indent="-285750">
              <a:buFont typeface="Wingdings" panose="05000000000000000000" pitchFamily="2" charset="2"/>
              <a:buChar char="Ø"/>
            </a:pPr>
            <a:endParaRPr lang="en-US" sz="2900" dirty="0"/>
          </a:p>
          <a:p>
            <a:pPr marL="285750" indent="-285750">
              <a:buFont typeface="Wingdings" panose="05000000000000000000" pitchFamily="2" charset="2"/>
              <a:buChar char="Ø"/>
            </a:pPr>
            <a:r>
              <a:rPr lang="en-US" sz="2900" dirty="0"/>
              <a:t>The test optimization process can be done by making changes in how the test cases are run such as execute the tests which cover changes in the build or run  tests an optimal order.</a:t>
            </a:r>
            <a:endParaRPr lang="en-IN" sz="2900" dirty="0"/>
          </a:p>
        </p:txBody>
      </p:sp>
    </p:spTree>
    <p:extLst>
      <p:ext uri="{BB962C8B-B14F-4D97-AF65-F5344CB8AC3E}">
        <p14:creationId xmlns:p14="http://schemas.microsoft.com/office/powerpoint/2010/main" val="194921853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4310-6A8D-47B5-826C-6884E76E073D}"/>
              </a:ext>
            </a:extLst>
          </p:cNvPr>
          <p:cNvSpPr>
            <a:spLocks noGrp="1"/>
          </p:cNvSpPr>
          <p:nvPr>
            <p:ph type="title"/>
          </p:nvPr>
        </p:nvSpPr>
        <p:spPr>
          <a:xfrm>
            <a:off x="2594832" y="152915"/>
            <a:ext cx="9404723" cy="1400530"/>
          </a:xfrm>
        </p:spPr>
        <p:txBody>
          <a:bodyPr/>
          <a:lstStyle/>
          <a:p>
            <a:r>
              <a:rPr lang="en-IN" sz="4800" dirty="0">
                <a:solidFill>
                  <a:srgbClr val="FF0000"/>
                </a:solidFill>
              </a:rPr>
              <a:t>HOW TO OPTIMIZE TESTS</a:t>
            </a:r>
          </a:p>
        </p:txBody>
      </p:sp>
      <p:sp>
        <p:nvSpPr>
          <p:cNvPr id="4" name="TextBox 3">
            <a:extLst>
              <a:ext uri="{FF2B5EF4-FFF2-40B4-BE49-F238E27FC236}">
                <a16:creationId xmlns:a16="http://schemas.microsoft.com/office/drawing/2014/main" id="{DE839C06-4BB3-42A0-B4D2-8DF1849B894E}"/>
              </a:ext>
            </a:extLst>
          </p:cNvPr>
          <p:cNvSpPr txBox="1"/>
          <p:nvPr/>
        </p:nvSpPr>
        <p:spPr>
          <a:xfrm>
            <a:off x="314793" y="1028343"/>
            <a:ext cx="11684762" cy="4801314"/>
          </a:xfrm>
          <a:prstGeom prst="rect">
            <a:avLst/>
          </a:prstGeom>
          <a:noFill/>
        </p:spPr>
        <p:txBody>
          <a:bodyPr wrap="square" rtlCol="0">
            <a:spAutoFit/>
          </a:bodyPr>
          <a:lstStyle/>
          <a:p>
            <a:pPr marL="285750" indent="-285750" fontAlgn="base">
              <a:buFont typeface="Wingdings" panose="05000000000000000000" pitchFamily="2" charset="2"/>
              <a:buChar char="Ø"/>
            </a:pPr>
            <a:r>
              <a:rPr lang="en-US" sz="3200" b="1" dirty="0"/>
              <a:t>Starting Testing Process in Early Phase of Software Development</a:t>
            </a:r>
          </a:p>
          <a:p>
            <a:pPr marL="285750" indent="-285750" fontAlgn="base">
              <a:buFont typeface="Wingdings" panose="05000000000000000000" pitchFamily="2" charset="2"/>
              <a:buChar char="Ø"/>
            </a:pPr>
            <a:r>
              <a:rPr lang="en-IN" sz="3200" b="1" dirty="0"/>
              <a:t>Well Planned Testing Process</a:t>
            </a:r>
          </a:p>
          <a:p>
            <a:pPr marL="285750" indent="-285750" fontAlgn="base">
              <a:buFont typeface="Wingdings" panose="05000000000000000000" pitchFamily="2" charset="2"/>
              <a:buChar char="Ø"/>
            </a:pPr>
            <a:r>
              <a:rPr lang="en-IN" sz="3200" b="1" dirty="0"/>
              <a:t>Using Effective Testing Methods</a:t>
            </a:r>
          </a:p>
          <a:p>
            <a:pPr marL="285750" indent="-285750" fontAlgn="base">
              <a:buFont typeface="Wingdings" panose="05000000000000000000" pitchFamily="2" charset="2"/>
              <a:buChar char="Ø"/>
            </a:pPr>
            <a:r>
              <a:rPr lang="en-US" sz="3200" b="1" dirty="0"/>
              <a:t>Using Proper Testing Tools during Software Development</a:t>
            </a:r>
          </a:p>
          <a:p>
            <a:pPr marL="285750" indent="-285750" fontAlgn="base">
              <a:buFont typeface="Wingdings" panose="05000000000000000000" pitchFamily="2" charset="2"/>
              <a:buChar char="Ø"/>
            </a:pPr>
            <a:r>
              <a:rPr lang="en-US" sz="3200" b="1" dirty="0"/>
              <a:t>Choose suitable Software Development Methodology</a:t>
            </a:r>
          </a:p>
          <a:p>
            <a:pPr marL="285750" indent="-285750" fontAlgn="base">
              <a:buFont typeface="Wingdings" panose="05000000000000000000" pitchFamily="2" charset="2"/>
              <a:buChar char="Ø"/>
            </a:pPr>
            <a:r>
              <a:rPr lang="en-IN" sz="3200" b="1" dirty="0"/>
              <a:t>Conduct Reviews</a:t>
            </a:r>
          </a:p>
          <a:p>
            <a:pPr marL="285750" indent="-285750" fontAlgn="base">
              <a:buFont typeface="Wingdings" panose="05000000000000000000" pitchFamily="2" charset="2"/>
              <a:buChar char="Ø"/>
            </a:pPr>
            <a:r>
              <a:rPr lang="en-US" sz="3200" b="1" dirty="0"/>
              <a:t> Efficient allocation and usage of Resources</a:t>
            </a:r>
          </a:p>
          <a:p>
            <a:pPr marL="285750" indent="-285750">
              <a:buFont typeface="Wingdings" panose="05000000000000000000" pitchFamily="2" charset="2"/>
              <a:buChar char="Ø"/>
            </a:pPr>
            <a:r>
              <a:rPr lang="en-US" sz="3200" b="1" dirty="0"/>
              <a:t> </a:t>
            </a:r>
            <a:r>
              <a:rPr lang="en-IN" sz="3200" b="1" dirty="0"/>
              <a:t>Deploy Proper Testing Environment</a:t>
            </a:r>
          </a:p>
          <a:p>
            <a:endParaRPr lang="en-US" b="1" dirty="0"/>
          </a:p>
        </p:txBody>
      </p:sp>
    </p:spTree>
    <p:extLst>
      <p:ext uri="{BB962C8B-B14F-4D97-AF65-F5344CB8AC3E}">
        <p14:creationId xmlns:p14="http://schemas.microsoft.com/office/powerpoint/2010/main" val="3337882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6958-F7CE-4EF8-861F-B95288160E30}"/>
              </a:ext>
            </a:extLst>
          </p:cNvPr>
          <p:cNvSpPr>
            <a:spLocks noGrp="1"/>
          </p:cNvSpPr>
          <p:nvPr>
            <p:ph type="title"/>
          </p:nvPr>
        </p:nvSpPr>
        <p:spPr>
          <a:xfrm>
            <a:off x="1890295" y="182895"/>
            <a:ext cx="9404723" cy="1400530"/>
          </a:xfrm>
        </p:spPr>
        <p:txBody>
          <a:bodyPr/>
          <a:lstStyle/>
          <a:p>
            <a:r>
              <a:rPr lang="en-IN" sz="4800" dirty="0">
                <a:solidFill>
                  <a:srgbClr val="FF0000"/>
                </a:solidFill>
              </a:rPr>
              <a:t>SOFTWARE TESTING TOOLS</a:t>
            </a:r>
          </a:p>
        </p:txBody>
      </p:sp>
      <p:sp>
        <p:nvSpPr>
          <p:cNvPr id="4" name="TextBox 3">
            <a:extLst>
              <a:ext uri="{FF2B5EF4-FFF2-40B4-BE49-F238E27FC236}">
                <a16:creationId xmlns:a16="http://schemas.microsoft.com/office/drawing/2014/main" id="{CF85E5E8-05B0-427A-A4F7-57A121D15C7C}"/>
              </a:ext>
            </a:extLst>
          </p:cNvPr>
          <p:cNvSpPr txBox="1"/>
          <p:nvPr/>
        </p:nvSpPr>
        <p:spPr>
          <a:xfrm>
            <a:off x="179882" y="1364105"/>
            <a:ext cx="11572407" cy="4801314"/>
          </a:xfrm>
          <a:prstGeom prst="rect">
            <a:avLst/>
          </a:prstGeom>
          <a:noFill/>
        </p:spPr>
        <p:txBody>
          <a:bodyPr wrap="square" rtlCol="0">
            <a:spAutoFit/>
          </a:bodyPr>
          <a:lstStyle/>
          <a:p>
            <a:pPr marL="285750" indent="-285750">
              <a:buFont typeface="Wingdings" panose="05000000000000000000" pitchFamily="2" charset="2"/>
              <a:buChar char="v"/>
            </a:pPr>
            <a:r>
              <a:rPr lang="en-US" sz="3200" dirty="0">
                <a:hlinkClick r:id="rId2">
                  <a:extLst>
                    <a:ext uri="{A12FA001-AC4F-418D-AE19-62706E023703}">
                      <ahyp:hlinkClr xmlns:ahyp="http://schemas.microsoft.com/office/drawing/2018/hyperlinkcolor" val="tx"/>
                    </a:ext>
                  </a:extLst>
                </a:hlinkClick>
              </a:rPr>
              <a:t>Test Management Tool</a:t>
            </a:r>
            <a:endParaRPr lang="en-US" sz="3200" dirty="0"/>
          </a:p>
          <a:p>
            <a:pPr marL="285750" indent="-285750">
              <a:buFont typeface="Wingdings" panose="05000000000000000000" pitchFamily="2" charset="2"/>
              <a:buChar char="v"/>
            </a:pPr>
            <a:r>
              <a:rPr lang="en-US" sz="3200" dirty="0">
                <a:hlinkClick r:id="rId3">
                  <a:extLst>
                    <a:ext uri="{A12FA001-AC4F-418D-AE19-62706E023703}">
                      <ahyp:hlinkClr xmlns:ahyp="http://schemas.microsoft.com/office/drawing/2018/hyperlinkcolor" val="tx"/>
                    </a:ext>
                  </a:extLst>
                </a:hlinkClick>
              </a:rPr>
              <a:t>Automated Testing Tools</a:t>
            </a:r>
            <a:endParaRPr lang="en-US" sz="3200" dirty="0"/>
          </a:p>
          <a:p>
            <a:pPr marL="285750" indent="-285750">
              <a:buFont typeface="Wingdings" panose="05000000000000000000" pitchFamily="2" charset="2"/>
              <a:buChar char="v"/>
            </a:pPr>
            <a:r>
              <a:rPr lang="en-US" sz="3200" dirty="0">
                <a:hlinkClick r:id="rId4">
                  <a:extLst>
                    <a:ext uri="{A12FA001-AC4F-418D-AE19-62706E023703}">
                      <ahyp:hlinkClr xmlns:ahyp="http://schemas.microsoft.com/office/drawing/2018/hyperlinkcolor" val="tx"/>
                    </a:ext>
                  </a:extLst>
                </a:hlinkClick>
              </a:rPr>
              <a:t>Cross-browser Testing Tools</a:t>
            </a:r>
            <a:endParaRPr lang="en-US" sz="3200" dirty="0"/>
          </a:p>
          <a:p>
            <a:pPr marL="285750" indent="-285750">
              <a:buFont typeface="Wingdings" panose="05000000000000000000" pitchFamily="2" charset="2"/>
              <a:buChar char="v"/>
            </a:pPr>
            <a:r>
              <a:rPr lang="en-US" sz="3200" dirty="0">
                <a:hlinkClick r:id="rId5">
                  <a:extLst>
                    <a:ext uri="{A12FA001-AC4F-418D-AE19-62706E023703}">
                      <ahyp:hlinkClr xmlns:ahyp="http://schemas.microsoft.com/office/drawing/2018/hyperlinkcolor" val="tx"/>
                    </a:ext>
                  </a:extLst>
                </a:hlinkClick>
              </a:rPr>
              <a:t>Load Testing Tools</a:t>
            </a:r>
            <a:endParaRPr lang="en-US" sz="3200" dirty="0"/>
          </a:p>
          <a:p>
            <a:pPr marL="285750" indent="-285750">
              <a:buFont typeface="Wingdings" panose="05000000000000000000" pitchFamily="2" charset="2"/>
              <a:buChar char="v"/>
            </a:pPr>
            <a:r>
              <a:rPr lang="en-US" sz="3200" dirty="0">
                <a:hlinkClick r:id="rId6">
                  <a:extLst>
                    <a:ext uri="{A12FA001-AC4F-418D-AE19-62706E023703}">
                      <ahyp:hlinkClr xmlns:ahyp="http://schemas.microsoft.com/office/drawing/2018/hyperlinkcolor" val="tx"/>
                    </a:ext>
                  </a:extLst>
                </a:hlinkClick>
              </a:rPr>
              <a:t>Defect Tracking Tools</a:t>
            </a:r>
            <a:endParaRPr lang="en-US" sz="3200" dirty="0"/>
          </a:p>
          <a:p>
            <a:pPr marL="285750" indent="-285750">
              <a:buFont typeface="Wingdings" panose="05000000000000000000" pitchFamily="2" charset="2"/>
              <a:buChar char="v"/>
            </a:pPr>
            <a:r>
              <a:rPr lang="en-US" sz="3200" dirty="0">
                <a:hlinkClick r:id="rId7">
                  <a:extLst>
                    <a:ext uri="{A12FA001-AC4F-418D-AE19-62706E023703}">
                      <ahyp:hlinkClr xmlns:ahyp="http://schemas.microsoft.com/office/drawing/2018/hyperlinkcolor" val="tx"/>
                    </a:ext>
                  </a:extLst>
                </a:hlinkClick>
              </a:rPr>
              <a:t>Mobile Testing Tools</a:t>
            </a:r>
            <a:endParaRPr lang="en-US" sz="3200" dirty="0"/>
          </a:p>
          <a:p>
            <a:pPr marL="285750" indent="-285750">
              <a:buFont typeface="Wingdings" panose="05000000000000000000" pitchFamily="2" charset="2"/>
              <a:buChar char="v"/>
            </a:pPr>
            <a:r>
              <a:rPr lang="en-US" sz="3200" dirty="0">
                <a:hlinkClick r:id="rId8">
                  <a:extLst>
                    <a:ext uri="{A12FA001-AC4F-418D-AE19-62706E023703}">
                      <ahyp:hlinkClr xmlns:ahyp="http://schemas.microsoft.com/office/drawing/2018/hyperlinkcolor" val="tx"/>
                    </a:ext>
                  </a:extLst>
                </a:hlinkClick>
              </a:rPr>
              <a:t>API Testing Tools</a:t>
            </a:r>
            <a:endParaRPr lang="en-US" sz="3200" dirty="0"/>
          </a:p>
          <a:p>
            <a:pPr marL="285750" indent="-285750">
              <a:buFont typeface="Wingdings" panose="05000000000000000000" pitchFamily="2" charset="2"/>
              <a:buChar char="v"/>
            </a:pPr>
            <a:r>
              <a:rPr lang="en-US" sz="3200" dirty="0">
                <a:hlinkClick r:id="rId9">
                  <a:extLst>
                    <a:ext uri="{A12FA001-AC4F-418D-AE19-62706E023703}">
                      <ahyp:hlinkClr xmlns:ahyp="http://schemas.microsoft.com/office/drawing/2018/hyperlinkcolor" val="tx"/>
                    </a:ext>
                  </a:extLst>
                </a:hlinkClick>
              </a:rPr>
              <a:t>Security Testing Tools</a:t>
            </a:r>
            <a:endParaRPr lang="en-US" sz="3200" dirty="0"/>
          </a:p>
          <a:p>
            <a:pPr marL="285750" indent="-285750">
              <a:buFont typeface="Wingdings" panose="05000000000000000000" pitchFamily="2" charset="2"/>
              <a:buChar char="v"/>
            </a:pPr>
            <a:r>
              <a:rPr lang="en-US" sz="3200" dirty="0">
                <a:hlinkClick r:id="rId10">
                  <a:extLst>
                    <a:ext uri="{A12FA001-AC4F-418D-AE19-62706E023703}">
                      <ahyp:hlinkClr xmlns:ahyp="http://schemas.microsoft.com/office/drawing/2018/hyperlinkcolor" val="tx"/>
                    </a:ext>
                  </a:extLst>
                </a:hlinkClick>
              </a:rPr>
              <a:t>CSS Validator Tool</a:t>
            </a:r>
            <a:endParaRPr lang="en-US" sz="3200" dirty="0"/>
          </a:p>
          <a:p>
            <a:endParaRPr lang="en-IN" dirty="0"/>
          </a:p>
        </p:txBody>
      </p:sp>
    </p:spTree>
    <p:extLst>
      <p:ext uri="{BB962C8B-B14F-4D97-AF65-F5344CB8AC3E}">
        <p14:creationId xmlns:p14="http://schemas.microsoft.com/office/powerpoint/2010/main" val="31823433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8B2F2D-8A56-494D-A9D9-9D5209469A66}"/>
              </a:ext>
            </a:extLst>
          </p:cNvPr>
          <p:cNvSpPr/>
          <p:nvPr/>
        </p:nvSpPr>
        <p:spPr>
          <a:xfrm>
            <a:off x="134170" y="164175"/>
            <a:ext cx="1180869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SOME POPULAR TESTING TOOLS</a:t>
            </a:r>
          </a:p>
        </p:txBody>
      </p:sp>
      <p:pic>
        <p:nvPicPr>
          <p:cNvPr id="6" name="Picture 5">
            <a:extLst>
              <a:ext uri="{FF2B5EF4-FFF2-40B4-BE49-F238E27FC236}">
                <a16:creationId xmlns:a16="http://schemas.microsoft.com/office/drawing/2014/main" id="{CF5CE00B-4771-4CEA-9A4F-7695242C0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17" y="1385564"/>
            <a:ext cx="1612847" cy="1680539"/>
          </a:xfrm>
          <a:prstGeom prst="rect">
            <a:avLst/>
          </a:prstGeom>
        </p:spPr>
      </p:pic>
      <p:pic>
        <p:nvPicPr>
          <p:cNvPr id="8" name="Picture 7">
            <a:extLst>
              <a:ext uri="{FF2B5EF4-FFF2-40B4-BE49-F238E27FC236}">
                <a16:creationId xmlns:a16="http://schemas.microsoft.com/office/drawing/2014/main" id="{E4A9DDEC-59A7-4A90-8921-65FB038EC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597" y="1385564"/>
            <a:ext cx="1973580" cy="1851660"/>
          </a:xfrm>
          <a:prstGeom prst="rect">
            <a:avLst/>
          </a:prstGeom>
        </p:spPr>
      </p:pic>
      <p:pic>
        <p:nvPicPr>
          <p:cNvPr id="10" name="Picture 9">
            <a:extLst>
              <a:ext uri="{FF2B5EF4-FFF2-40B4-BE49-F238E27FC236}">
                <a16:creationId xmlns:a16="http://schemas.microsoft.com/office/drawing/2014/main" id="{D0C458B5-A9BB-42BD-80EC-52B26E3E8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85564"/>
            <a:ext cx="1773836" cy="1851660"/>
          </a:xfrm>
          <a:prstGeom prst="rect">
            <a:avLst/>
          </a:prstGeom>
        </p:spPr>
      </p:pic>
      <p:pic>
        <p:nvPicPr>
          <p:cNvPr id="12" name="Picture 11">
            <a:extLst>
              <a:ext uri="{FF2B5EF4-FFF2-40B4-BE49-F238E27FC236}">
                <a16:creationId xmlns:a16="http://schemas.microsoft.com/office/drawing/2014/main" id="{C601808A-B719-4DFF-BFC9-4C0593AAF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4792" y="1423693"/>
            <a:ext cx="2188401" cy="1851659"/>
          </a:xfrm>
          <a:prstGeom prst="rect">
            <a:avLst/>
          </a:prstGeom>
        </p:spPr>
      </p:pic>
      <p:pic>
        <p:nvPicPr>
          <p:cNvPr id="14" name="Picture 13">
            <a:extLst>
              <a:ext uri="{FF2B5EF4-FFF2-40B4-BE49-F238E27FC236}">
                <a16:creationId xmlns:a16="http://schemas.microsoft.com/office/drawing/2014/main" id="{89A345B5-54F3-44BB-AA53-6CB69427CB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232" y="3425252"/>
            <a:ext cx="3129358" cy="1323975"/>
          </a:xfrm>
          <a:prstGeom prst="rect">
            <a:avLst/>
          </a:prstGeom>
        </p:spPr>
      </p:pic>
      <p:pic>
        <p:nvPicPr>
          <p:cNvPr id="16" name="Picture 15">
            <a:extLst>
              <a:ext uri="{FF2B5EF4-FFF2-40B4-BE49-F238E27FC236}">
                <a16:creationId xmlns:a16="http://schemas.microsoft.com/office/drawing/2014/main" id="{1C01F3D2-B744-416A-8B62-E7C8D5A292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4603" y="3425252"/>
            <a:ext cx="3705225" cy="1323975"/>
          </a:xfrm>
          <a:prstGeom prst="rect">
            <a:avLst/>
          </a:prstGeom>
        </p:spPr>
      </p:pic>
      <p:pic>
        <p:nvPicPr>
          <p:cNvPr id="18" name="Picture 17">
            <a:extLst>
              <a:ext uri="{FF2B5EF4-FFF2-40B4-BE49-F238E27FC236}">
                <a16:creationId xmlns:a16="http://schemas.microsoft.com/office/drawing/2014/main" id="{96A021F6-A010-4122-BBE6-B733FFCF5A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3841" y="3429000"/>
            <a:ext cx="3629025" cy="1316479"/>
          </a:xfrm>
          <a:prstGeom prst="rect">
            <a:avLst/>
          </a:prstGeom>
        </p:spPr>
      </p:pic>
      <p:pic>
        <p:nvPicPr>
          <p:cNvPr id="20" name="Picture 19">
            <a:extLst>
              <a:ext uri="{FF2B5EF4-FFF2-40B4-BE49-F238E27FC236}">
                <a16:creationId xmlns:a16="http://schemas.microsoft.com/office/drawing/2014/main" id="{8F70FBE9-B80E-4464-90E4-9AB14AA978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3232" y="5246557"/>
            <a:ext cx="3129358" cy="1447268"/>
          </a:xfrm>
          <a:prstGeom prst="rect">
            <a:avLst/>
          </a:prstGeom>
        </p:spPr>
      </p:pic>
      <p:pic>
        <p:nvPicPr>
          <p:cNvPr id="22" name="Picture 21">
            <a:extLst>
              <a:ext uri="{FF2B5EF4-FFF2-40B4-BE49-F238E27FC236}">
                <a16:creationId xmlns:a16="http://schemas.microsoft.com/office/drawing/2014/main" id="{8312BD85-10DE-45EF-B89B-7D1D1D37EF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24603" y="5246557"/>
            <a:ext cx="2305981" cy="1447268"/>
          </a:xfrm>
          <a:prstGeom prst="rect">
            <a:avLst/>
          </a:prstGeom>
        </p:spPr>
      </p:pic>
      <p:pic>
        <p:nvPicPr>
          <p:cNvPr id="24" name="Picture 23">
            <a:extLst>
              <a:ext uri="{FF2B5EF4-FFF2-40B4-BE49-F238E27FC236}">
                <a16:creationId xmlns:a16="http://schemas.microsoft.com/office/drawing/2014/main" id="{165D7FD2-B031-4275-8CA2-B0949C5BA8D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71625" y="5246557"/>
            <a:ext cx="2512022" cy="1514476"/>
          </a:xfrm>
          <a:prstGeom prst="rect">
            <a:avLst/>
          </a:prstGeom>
        </p:spPr>
      </p:pic>
      <p:pic>
        <p:nvPicPr>
          <p:cNvPr id="26" name="Picture 25">
            <a:extLst>
              <a:ext uri="{FF2B5EF4-FFF2-40B4-BE49-F238E27FC236}">
                <a16:creationId xmlns:a16="http://schemas.microsoft.com/office/drawing/2014/main" id="{594EE1E0-63DD-40C9-8735-2C4CBDEA57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42641" y="5246557"/>
            <a:ext cx="1800225" cy="1379813"/>
          </a:xfrm>
          <a:prstGeom prst="rect">
            <a:avLst/>
          </a:prstGeom>
        </p:spPr>
      </p:pic>
    </p:spTree>
    <p:extLst>
      <p:ext uri="{BB962C8B-B14F-4D97-AF65-F5344CB8AC3E}">
        <p14:creationId xmlns:p14="http://schemas.microsoft.com/office/powerpoint/2010/main" val="28301114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F6DE-E6FE-4297-AA92-BC4C6366B4C9}"/>
              </a:ext>
            </a:extLst>
          </p:cNvPr>
          <p:cNvSpPr>
            <a:spLocks noGrp="1"/>
          </p:cNvSpPr>
          <p:nvPr>
            <p:ph type="title"/>
          </p:nvPr>
        </p:nvSpPr>
        <p:spPr>
          <a:xfrm>
            <a:off x="496209" y="0"/>
            <a:ext cx="10551542" cy="1400530"/>
          </a:xfrm>
        </p:spPr>
        <p:txBody>
          <a:bodyPr/>
          <a:lstStyle/>
          <a:p>
            <a:r>
              <a:rPr lang="en-IN" sz="5400" dirty="0">
                <a:solidFill>
                  <a:srgbClr val="FF0000"/>
                </a:solidFill>
              </a:rPr>
              <a:t>TEST MANAGEMENT PROCESS</a:t>
            </a:r>
          </a:p>
        </p:txBody>
      </p:sp>
      <p:pic>
        <p:nvPicPr>
          <p:cNvPr id="6" name="Picture 5">
            <a:extLst>
              <a:ext uri="{FF2B5EF4-FFF2-40B4-BE49-F238E27FC236}">
                <a16:creationId xmlns:a16="http://schemas.microsoft.com/office/drawing/2014/main" id="{5BA6EC49-4808-49FD-B1B9-866EE580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25" y="1154242"/>
            <a:ext cx="6373247" cy="5276538"/>
          </a:xfrm>
          <a:prstGeom prst="rect">
            <a:avLst/>
          </a:prstGeom>
        </p:spPr>
      </p:pic>
      <p:sp>
        <p:nvSpPr>
          <p:cNvPr id="7" name="TextBox 6">
            <a:extLst>
              <a:ext uri="{FF2B5EF4-FFF2-40B4-BE49-F238E27FC236}">
                <a16:creationId xmlns:a16="http://schemas.microsoft.com/office/drawing/2014/main" id="{BD1B09BC-0511-4CF7-915A-C9157D6F094B}"/>
              </a:ext>
            </a:extLst>
          </p:cNvPr>
          <p:cNvSpPr txBox="1"/>
          <p:nvPr/>
        </p:nvSpPr>
        <p:spPr>
          <a:xfrm>
            <a:off x="6865495" y="1154243"/>
            <a:ext cx="4961744" cy="5724644"/>
          </a:xfrm>
          <a:prstGeom prst="rect">
            <a:avLst/>
          </a:prstGeom>
          <a:noFill/>
        </p:spPr>
        <p:txBody>
          <a:bodyPr wrap="square" rtlCol="0">
            <a:spAutoFit/>
          </a:bodyPr>
          <a:lstStyle/>
          <a:p>
            <a:r>
              <a:rPr lang="en-US" sz="2800" dirty="0"/>
              <a:t>There are two main Parts of Test Management Process: -</a:t>
            </a:r>
          </a:p>
          <a:p>
            <a:r>
              <a:rPr lang="en-US" sz="2800" dirty="0"/>
              <a:t>1.</a:t>
            </a:r>
            <a:r>
              <a:rPr lang="en-US" sz="3600" dirty="0"/>
              <a:t>Planning</a:t>
            </a:r>
          </a:p>
          <a:p>
            <a:pPr marL="742950" lvl="1" indent="-285750">
              <a:buFont typeface="Wingdings" panose="05000000000000000000" pitchFamily="2" charset="2"/>
              <a:buChar char="Ø"/>
            </a:pPr>
            <a:r>
              <a:rPr lang="en-US" sz="2400" dirty="0"/>
              <a:t>Risk Analysis</a:t>
            </a:r>
          </a:p>
          <a:p>
            <a:pPr marL="742950" lvl="1" indent="-285750">
              <a:buFont typeface="Wingdings" panose="05000000000000000000" pitchFamily="2" charset="2"/>
              <a:buChar char="Ø"/>
            </a:pPr>
            <a:r>
              <a:rPr lang="en-US" sz="2400" dirty="0"/>
              <a:t>Test Estimation</a:t>
            </a:r>
          </a:p>
          <a:p>
            <a:pPr marL="742950" lvl="1" indent="-285750">
              <a:buFont typeface="Wingdings" panose="05000000000000000000" pitchFamily="2" charset="2"/>
              <a:buChar char="Ø"/>
            </a:pPr>
            <a:r>
              <a:rPr lang="en-US" sz="2400" dirty="0"/>
              <a:t>Test Planning</a:t>
            </a:r>
          </a:p>
          <a:p>
            <a:pPr marL="742950" lvl="1" indent="-285750">
              <a:buFont typeface="Wingdings" panose="05000000000000000000" pitchFamily="2" charset="2"/>
              <a:buChar char="Ø"/>
            </a:pPr>
            <a:r>
              <a:rPr lang="en-US" sz="2400" dirty="0"/>
              <a:t>Test Organization</a:t>
            </a:r>
          </a:p>
          <a:p>
            <a:r>
              <a:rPr lang="en-US" sz="2400" dirty="0"/>
              <a:t>2.</a:t>
            </a:r>
            <a:r>
              <a:rPr lang="en-US" sz="3600" dirty="0"/>
              <a:t>Execution</a:t>
            </a:r>
          </a:p>
          <a:p>
            <a:pPr marL="742950" lvl="1" indent="-285750">
              <a:buFont typeface="Wingdings" panose="05000000000000000000" pitchFamily="2" charset="2"/>
              <a:buChar char="Ø"/>
            </a:pPr>
            <a:r>
              <a:rPr lang="en-US" sz="2400" dirty="0"/>
              <a:t>Test Monitoring and Control</a:t>
            </a:r>
          </a:p>
          <a:p>
            <a:pPr marL="742950" lvl="1" indent="-285750">
              <a:buFont typeface="Wingdings" panose="05000000000000000000" pitchFamily="2" charset="2"/>
              <a:buChar char="Ø"/>
            </a:pPr>
            <a:r>
              <a:rPr lang="en-US" sz="2400" dirty="0"/>
              <a:t>Issue Management</a:t>
            </a:r>
          </a:p>
          <a:p>
            <a:pPr marL="742950" lvl="1" indent="-285750">
              <a:buFont typeface="Wingdings" panose="05000000000000000000" pitchFamily="2" charset="2"/>
              <a:buChar char="Ø"/>
            </a:pPr>
            <a:r>
              <a:rPr lang="en-US" sz="2400" dirty="0"/>
              <a:t>Test Report and Evaluation</a:t>
            </a:r>
          </a:p>
          <a:p>
            <a:endParaRPr lang="en-IN" dirty="0"/>
          </a:p>
        </p:txBody>
      </p:sp>
    </p:spTree>
    <p:extLst>
      <p:ext uri="{BB962C8B-B14F-4D97-AF65-F5344CB8AC3E}">
        <p14:creationId xmlns:p14="http://schemas.microsoft.com/office/powerpoint/2010/main" val="2805220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20409</TotalTime>
  <Words>464</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Agency FB</vt:lpstr>
      <vt:lpstr>Arial</vt:lpstr>
      <vt:lpstr>Berlin Sans FB</vt:lpstr>
      <vt:lpstr>Calibri</vt:lpstr>
      <vt:lpstr>Calibri Light</vt:lpstr>
      <vt:lpstr>Palatino Linotype</vt:lpstr>
      <vt:lpstr>Times New Roman</vt:lpstr>
      <vt:lpstr>Wingdings</vt:lpstr>
      <vt:lpstr>Office Theme</vt:lpstr>
      <vt:lpstr>  Subject Name :SOFTWARE TESTING  Presentation  Title: CONCEPTS OF SOFTWARE TESTING </vt:lpstr>
      <vt:lpstr>                Introduction on Testing                 Testing Methodology                 Testing optimization                 Testing Tools                 Testing Management Process                 Need for testing                 Testing Artifacts                 Testing Quality Metrices                 Testing life cycle</vt:lpstr>
      <vt:lpstr>INTRODUCTION ON TESTING</vt:lpstr>
      <vt:lpstr>TESTING METHODOLOGIES</vt:lpstr>
      <vt:lpstr>TEST OPTIMIZATION</vt:lpstr>
      <vt:lpstr>HOW TO OPTIMIZE TESTS</vt:lpstr>
      <vt:lpstr>SOFTWARE TESTING TOOLS</vt:lpstr>
      <vt:lpstr>PowerPoint Presentation</vt:lpstr>
      <vt:lpstr>TEST MANAGEMENT PROCESS</vt:lpstr>
      <vt:lpstr>NEED FOR TESTING</vt:lpstr>
      <vt:lpstr>TESTING ARTIFACTS</vt:lpstr>
      <vt:lpstr>TESTING QUALITY METRICES</vt:lpstr>
      <vt:lpstr>TESTING 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Benninton s</dc:creator>
  <cp:lastModifiedBy>REVATHI R</cp:lastModifiedBy>
  <cp:revision>26</cp:revision>
  <dcterms:created xsi:type="dcterms:W3CDTF">2019-12-25T18:18:22Z</dcterms:created>
  <dcterms:modified xsi:type="dcterms:W3CDTF">2020-03-27T10:56:05Z</dcterms:modified>
</cp:coreProperties>
</file>