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5" r:id="rId4"/>
    <p:sldId id="306" r:id="rId5"/>
    <p:sldId id="314" r:id="rId6"/>
    <p:sldId id="315" r:id="rId7"/>
    <p:sldId id="312" r:id="rId8"/>
    <p:sldId id="313" r:id="rId9"/>
    <p:sldId id="316" r:id="rId10"/>
    <p:sldId id="307" r:id="rId11"/>
    <p:sldId id="311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8-12-major-closer-viable-material-future.html" TargetMode="External"/><Relationship Id="rId2" Type="http://schemas.openxmlformats.org/officeDocument/2006/relationships/hyperlink" Target="https://www.backblaze.com/blog/data-storage-technologies-of-the-fu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storage.techtarget.com/definition/hard-disk-drive" TargetMode="External"/><Relationship Id="rId4" Type="http://schemas.openxmlformats.org/officeDocument/2006/relationships/hyperlink" Target="https://en.wikipedia.org/wiki/Hard_disk_dri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:Computer Architecture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HARD DISK DRIVE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162300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	</a:t>
            </a:r>
            <a:r>
              <a:rPr lang="en-US" sz="2000" b="1" dirty="0" err="1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1.Deshmukh.P                                            210618104011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2.Aravindar.G.D                                         210618104004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3.Mohamed </a:t>
            </a:r>
            <a:r>
              <a:rPr lang="en-US" sz="2000" b="1" dirty="0" err="1">
                <a:solidFill>
                  <a:schemeClr val="tx1"/>
                </a:solidFill>
                <a:latin typeface="Palatino Linotype" pitchFamily="18" charset="0"/>
              </a:rPr>
              <a:t>Ameer.A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                  210618104029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4.Ajith.S                                                       210618104003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5.Sanjeev                                                      210618104042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 6</a:t>
            </a:r>
            <a:r>
              <a:rPr lang="en-US" sz="2000" b="1">
                <a:solidFill>
                  <a:schemeClr val="tx1"/>
                </a:solidFill>
                <a:latin typeface="Palatino Linotype" pitchFamily="18" charset="0"/>
              </a:rPr>
              <a:t>.Pradeep                                                      210618104033</a:t>
            </a:r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1" y="381000"/>
            <a:ext cx="1119930" cy="9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Result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76400"/>
            <a:ext cx="7732207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4098" name="Picture 2" descr="Image result for conclusion of hdd">
            <a:extLst>
              <a:ext uri="{FF2B5EF4-FFF2-40B4-BE49-F238E27FC236}">
                <a16:creationId xmlns:a16="http://schemas.microsoft.com/office/drawing/2014/main" id="{6DBFC02A-7709-435F-86F0-6246D373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7763"/>
            <a:ext cx="8305800" cy="51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5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6" y="10287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Holographic data storage</a:t>
            </a:r>
          </a:p>
          <a:p>
            <a:r>
              <a:rPr lang="en-US" sz="2800" dirty="0">
                <a:latin typeface="Palatino Linotype" pitchFamily="18" charset="0"/>
              </a:rPr>
              <a:t>Quantum physics</a:t>
            </a:r>
          </a:p>
          <a:p>
            <a:r>
              <a:rPr lang="en-US" sz="2800" dirty="0">
                <a:latin typeface="Palatino Linotype" pitchFamily="18" charset="0"/>
              </a:rPr>
              <a:t>DNA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 result for dna storage">
            <a:extLst>
              <a:ext uri="{FF2B5EF4-FFF2-40B4-BE49-F238E27FC236}">
                <a16:creationId xmlns:a16="http://schemas.microsoft.com/office/drawing/2014/main" id="{BBA58FB4-3093-43B0-996A-3DD96FCF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46500"/>
            <a:ext cx="28194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olographic data storage">
            <a:extLst>
              <a:ext uri="{FF2B5EF4-FFF2-40B4-BE49-F238E27FC236}">
                <a16:creationId xmlns:a16="http://schemas.microsoft.com/office/drawing/2014/main" id="{CC6702C0-82AE-4870-A4B9-F3321CA6E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28855"/>
            <a:ext cx="3790950" cy="213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2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https://www.backblaze.com/blog/data-storage-technologies-of-the-future/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https://phys.org/news/2018-12-major-closer-viable-material-future.html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https://en.wikipedia.org/wiki/Hard_disk_drive</a:t>
            </a:r>
            <a:endParaRPr lang="en-IN" sz="2400" dirty="0"/>
          </a:p>
          <a:p>
            <a:r>
              <a:rPr lang="en-IN" sz="2400" dirty="0">
                <a:hlinkClick r:id="rId5"/>
              </a:rPr>
              <a:t>https://searchstorage.techtarget.com/definition/hard-disk-drive</a:t>
            </a: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106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itchFamily="18" charset="0"/>
              </a:rPr>
              <a:t>Introduction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Autofit/>
          </a:bodyPr>
          <a:lstStyle/>
          <a:p>
            <a:r>
              <a:rPr lang="en-IN" b="1" dirty="0"/>
              <a:t> Electro-mechanical data storage device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/>
              <a:t>Uses magnetic storage to store and retrieve digital data</a:t>
            </a:r>
            <a:endParaRPr lang="en-IN" b="1" dirty="0"/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/>
              <a:t>It is invented by IBM in 1956.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3.5 inch – Desktop , 2.5 inch- Laptops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261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Main Components of HDD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9002661" cy="5410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r>
              <a:rPr lang="en-IN" sz="4000" dirty="0">
                <a:solidFill>
                  <a:srgbClr val="00B050"/>
                </a:solidFill>
              </a:rPr>
              <a:t>Disk platter</a:t>
            </a:r>
          </a:p>
          <a:p>
            <a:r>
              <a:rPr lang="en-IN" sz="4000" dirty="0">
                <a:solidFill>
                  <a:srgbClr val="00B050"/>
                </a:solidFill>
              </a:rPr>
              <a:t>Stepper Motor</a:t>
            </a:r>
          </a:p>
          <a:p>
            <a:r>
              <a:rPr lang="en-IN" sz="4000" dirty="0">
                <a:solidFill>
                  <a:srgbClr val="00B050"/>
                </a:solidFill>
              </a:rPr>
              <a:t>Spindle Motor</a:t>
            </a:r>
          </a:p>
          <a:p>
            <a:r>
              <a:rPr lang="en-IN" sz="4000" dirty="0">
                <a:solidFill>
                  <a:srgbClr val="00B050"/>
                </a:solidFill>
              </a:rPr>
              <a:t>Read and Write Head</a:t>
            </a:r>
          </a:p>
          <a:p>
            <a:r>
              <a:rPr lang="en-IN" sz="4000" dirty="0">
                <a:solidFill>
                  <a:srgbClr val="00B050"/>
                </a:solidFill>
              </a:rPr>
              <a:t>Arm</a:t>
            </a:r>
            <a:br>
              <a:rPr lang="en-IN" dirty="0"/>
            </a:b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0002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Disk Platter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C762-A60B-4C36-9245-B0EACBDC4A0D}" type="datetime1">
              <a:rPr lang="en-US" smtClean="0"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BBFF7-D659-4B01-B8BD-A875F3DCB672}"/>
              </a:ext>
            </a:extLst>
          </p:cNvPr>
          <p:cNvSpPr txBox="1"/>
          <p:nvPr/>
        </p:nvSpPr>
        <p:spPr>
          <a:xfrm>
            <a:off x="457200" y="13716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magnetic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stored in platter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set of magnetic particles is a collection of unit called a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technology uses thin film and glass platters to increase efficiency</a:t>
            </a:r>
          </a:p>
        </p:txBody>
      </p:sp>
      <p:pic>
        <p:nvPicPr>
          <p:cNvPr id="1026" name="Picture 2" descr="Image result for disk platter">
            <a:extLst>
              <a:ext uri="{FF2B5EF4-FFF2-40B4-BE49-F238E27FC236}">
                <a16:creationId xmlns:a16="http://schemas.microsoft.com/office/drawing/2014/main" id="{E69B2E9A-B976-4BE9-98B7-A612416E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57587"/>
            <a:ext cx="38862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Stepper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30494"/>
            <a:ext cx="9002661" cy="5410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 Linotype" pitchFamily="18" charset="0"/>
              </a:rPr>
              <a:t>For controlling read/write operations</a:t>
            </a:r>
          </a:p>
          <a:p>
            <a:r>
              <a:rPr lang="en-US" sz="2800" dirty="0">
                <a:latin typeface="Palatino Linotype" pitchFamily="18" charset="0"/>
              </a:rPr>
              <a:t>It moves in increments or steps</a:t>
            </a:r>
          </a:p>
          <a:p>
            <a:r>
              <a:rPr lang="en-US" sz="2800" dirty="0">
                <a:latin typeface="Palatino Linotype" pitchFamily="18" charset="0"/>
              </a:rPr>
              <a:t>The speed of the motor is determined by the time delay between each incremental movement.</a:t>
            </a:r>
          </a:p>
          <a:p>
            <a:r>
              <a:rPr lang="en-US" sz="2800" dirty="0">
                <a:latin typeface="Palatino Linotype" pitchFamily="18" charset="0"/>
              </a:rPr>
              <a:t>Usually use +12V power.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2050" name="Picture 2" descr="Image result for stepper motor in hdd">
            <a:extLst>
              <a:ext uri="{FF2B5EF4-FFF2-40B4-BE49-F238E27FC236}">
                <a16:creationId xmlns:a16="http://schemas.microsoft.com/office/drawing/2014/main" id="{873ADD0F-2C25-4486-BBC7-254F4A7C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2667000" cy="24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8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Spindle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339" y="926221"/>
            <a:ext cx="9002661" cy="5410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alatino Linotype" pitchFamily="18" charset="0"/>
              </a:rPr>
              <a:t>A spindle motor is a small, high-precision, high-reliability electric motor that is used to rotate the shaft</a:t>
            </a:r>
          </a:p>
          <a:p>
            <a:r>
              <a:rPr lang="en-US" sz="2000" dirty="0">
                <a:latin typeface="Palatino Linotype" pitchFamily="18" charset="0"/>
              </a:rPr>
              <a:t>Control the platter</a:t>
            </a:r>
          </a:p>
          <a:p>
            <a:r>
              <a:rPr lang="en-US" sz="2000" dirty="0">
                <a:latin typeface="Palatino Linotype" pitchFamily="18" charset="0"/>
              </a:rPr>
              <a:t>Rotating Speed – 3600 to 10,000 rpm</a:t>
            </a:r>
          </a:p>
          <a:p>
            <a:r>
              <a:rPr lang="en-US" sz="2000" dirty="0">
                <a:latin typeface="Palatino Linotype" pitchFamily="18" charset="0"/>
              </a:rPr>
              <a:t>All platter moves in the same direction</a:t>
            </a:r>
          </a:p>
          <a:p>
            <a:r>
              <a:rPr lang="en-US" sz="2000" dirty="0">
                <a:latin typeface="Palatino Linotype" pitchFamily="18" charset="0"/>
              </a:rPr>
              <a:t>small size, low power consumption, high reliability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3074" name="Picture 2" descr="Image result for spindle motor in hdd">
            <a:extLst>
              <a:ext uri="{FF2B5EF4-FFF2-40B4-BE49-F238E27FC236}">
                <a16:creationId xmlns:a16="http://schemas.microsoft.com/office/drawing/2014/main" id="{9D281DAD-9F05-47B1-A537-016D5955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754115"/>
            <a:ext cx="7391400" cy="22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Important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05131"/>
            <a:ext cx="9002661" cy="541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Palatino Linotype" pitchFamily="18" charset="0"/>
              </a:rPr>
              <a:t>Seek Time </a:t>
            </a:r>
            <a:r>
              <a:rPr lang="en-US" sz="2400" dirty="0">
                <a:latin typeface="Palatino Linotype" pitchFamily="18" charset="0"/>
              </a:rPr>
              <a:t>- time taken by the R-W head to reach the desired track</a:t>
            </a:r>
          </a:p>
          <a:p>
            <a:r>
              <a:rPr lang="en-US" sz="2400" b="1" dirty="0">
                <a:latin typeface="Palatino Linotype" pitchFamily="18" charset="0"/>
              </a:rPr>
              <a:t>Rotational Latency </a:t>
            </a:r>
            <a:r>
              <a:rPr lang="en-US" sz="2400" dirty="0">
                <a:latin typeface="Palatino Linotype" pitchFamily="18" charset="0"/>
              </a:rPr>
              <a:t>- Time taken by the sector to come under the R-W head.</a:t>
            </a:r>
          </a:p>
          <a:p>
            <a:r>
              <a:rPr lang="en-US" sz="2400" b="1" dirty="0">
                <a:latin typeface="Palatino Linotype" pitchFamily="18" charset="0"/>
              </a:rPr>
              <a:t>Data transfer time </a:t>
            </a:r>
            <a:r>
              <a:rPr lang="en-US" sz="2400" dirty="0">
                <a:latin typeface="Palatino Linotype" pitchFamily="18" charset="0"/>
              </a:rPr>
              <a:t>– Time taken to transfer the required amount of data</a:t>
            </a:r>
          </a:p>
          <a:p>
            <a:r>
              <a:rPr lang="en-US" sz="2400" b="1" dirty="0">
                <a:latin typeface="Palatino Linotype" pitchFamily="18" charset="0"/>
              </a:rPr>
              <a:t>Controller time </a:t>
            </a:r>
            <a:r>
              <a:rPr lang="en-US" sz="2400" dirty="0">
                <a:latin typeface="Palatino Linotype" pitchFamily="18" charset="0"/>
              </a:rPr>
              <a:t>– The processing time taken by the controller</a:t>
            </a:r>
          </a:p>
          <a:p>
            <a:r>
              <a:rPr lang="en-US" sz="2400" b="1" dirty="0">
                <a:latin typeface="Palatino Linotype" pitchFamily="18" charset="0"/>
              </a:rPr>
              <a:t>Average Access time </a:t>
            </a:r>
            <a:r>
              <a:rPr lang="en-US" sz="2400" dirty="0">
                <a:latin typeface="Palatino Linotype" pitchFamily="18" charset="0"/>
              </a:rPr>
              <a:t>– seek time + Average Rotational latency + data transfer time + controller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8642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itchFamily="18" charset="0"/>
              </a:rPr>
              <a:t>Partition of HDD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23900"/>
            <a:ext cx="9002661" cy="5410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alatino Linotype" pitchFamily="18" charset="0"/>
              </a:rPr>
              <a:t>Primary Partition</a:t>
            </a:r>
            <a:r>
              <a:rPr lang="en-US" sz="2800" dirty="0">
                <a:latin typeface="Palatino Linotype" pitchFamily="18" charset="0"/>
              </a:rPr>
              <a:t> – Used to boot the operating System</a:t>
            </a: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b="1" dirty="0">
                <a:latin typeface="Palatino Linotype" pitchFamily="18" charset="0"/>
              </a:rPr>
              <a:t>Extended Partition</a:t>
            </a:r>
            <a:r>
              <a:rPr lang="en-US" sz="2800" dirty="0">
                <a:latin typeface="Palatino Linotype" pitchFamily="18" charset="0"/>
              </a:rPr>
              <a:t> -  Can be subdivided into multiple Logical Partitions</a:t>
            </a: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b="1" dirty="0">
                <a:latin typeface="Palatino Linotype" pitchFamily="18" charset="0"/>
              </a:rPr>
              <a:t>Logical Partition</a:t>
            </a:r>
            <a:r>
              <a:rPr lang="en-US" sz="2800" dirty="0">
                <a:latin typeface="Palatino Linotype" pitchFamily="18" charset="0"/>
              </a:rPr>
              <a:t> – Linux OS can be installed</a:t>
            </a: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b="1" dirty="0">
                <a:latin typeface="Palatino Linotype" pitchFamily="18" charset="0"/>
              </a:rPr>
              <a:t>Active Partition</a:t>
            </a:r>
            <a:r>
              <a:rPr lang="en-US" sz="2800" dirty="0">
                <a:latin typeface="Palatino Linotype" pitchFamily="18" charset="0"/>
              </a:rPr>
              <a:t> – Bootable Partition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8224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23900"/>
            <a:ext cx="9002661" cy="5410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performance is very high.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large storage capacity.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stored items are not lost if the computer is shut down.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fixed inside the computer so, cannot be lost.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faster.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light in weight.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can communicate with them easily.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store data like text documents, pictures, videos, etc.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store operating system files and software related files.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sizes very small.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portable in use.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340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516</Words>
  <Application>Microsoft Office PowerPoint</Application>
  <PresentationFormat>On-screen Show (4:3)</PresentationFormat>
  <Paragraphs>134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Palatino Linotype</vt:lpstr>
      <vt:lpstr>Times New Roman</vt:lpstr>
      <vt:lpstr>Wingdings</vt:lpstr>
      <vt:lpstr>Office Theme</vt:lpstr>
      <vt:lpstr>  Subject Name :Computer Architecture  Presentation  Title: HARD DISK DRIVE </vt:lpstr>
      <vt:lpstr>Introduction</vt:lpstr>
      <vt:lpstr>Main Components of HDD</vt:lpstr>
      <vt:lpstr>Disk Platter</vt:lpstr>
      <vt:lpstr>Stepper Motor</vt:lpstr>
      <vt:lpstr>Spindle Motor</vt:lpstr>
      <vt:lpstr>Important Terms</vt:lpstr>
      <vt:lpstr>Partition of HDD</vt:lpstr>
      <vt:lpstr>Advantages</vt:lpstr>
      <vt:lpstr>Result &amp; Discussion</vt:lpstr>
      <vt:lpstr>Future Scope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REVATHI R</cp:lastModifiedBy>
  <cp:revision>127</cp:revision>
  <dcterms:created xsi:type="dcterms:W3CDTF">2015-04-07T04:42:07Z</dcterms:created>
  <dcterms:modified xsi:type="dcterms:W3CDTF">2020-03-27T09:55:48Z</dcterms:modified>
</cp:coreProperties>
</file>