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05" r:id="rId4"/>
    <p:sldId id="306" r:id="rId5"/>
    <p:sldId id="314" r:id="rId6"/>
    <p:sldId id="315" r:id="rId7"/>
    <p:sldId id="312" r:id="rId8"/>
    <p:sldId id="313" r:id="rId9"/>
    <p:sldId id="316" r:id="rId10"/>
    <p:sldId id="307" r:id="rId11"/>
    <p:sldId id="311" r:id="rId12"/>
    <p:sldId id="31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41" d="100"/>
          <a:sy n="41" d="100"/>
        </p:scale>
        <p:origin x="136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16C7-D313-44DF-851F-561AD0E8436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1D8BA-2871-43B6-95E6-118CE4B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4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1D8BA-2871-43B6-95E6-118CE4B588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4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1E8E-FAA6-4768-80D1-5C1524358538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FC90-A492-4A4D-B7DD-4720209C0258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8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34A3-00D5-4239-B904-80CC8FFE510A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B79-28B0-4D12-A297-DE5897E9723E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5664-E27A-45EE-9E77-BA9FBD89D79B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9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4FE-F6E1-42EC-B67D-790612EBBF36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1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4E1-DA02-4FCB-8B33-871CA603B35F}" type="datetime1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5E8-8679-4E90-AFE0-0C67370685A8}" type="datetime1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9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47FD-2D86-4B6A-8B7C-09862E8557BB}" type="datetime1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0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CBB-5FBE-45F5-A7A0-DCD94C53A06B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39DA-53D9-4AED-B699-60988A11F434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5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4544-C7CE-44D8-992C-81FF0040C1FA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9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" y="1239732"/>
            <a:ext cx="8663729" cy="2036868"/>
          </a:xfrm>
        </p:spPr>
        <p:txBody>
          <a:bodyPr>
            <a:normAutofit fontScale="90000"/>
          </a:bodyPr>
          <a:lstStyle/>
          <a:p>
            <a:pPr algn="l"/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  <a:t>Subject Name :Software Testing</a:t>
            </a: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  <a:t>Presentation  Title: OO Testing</a:t>
            </a: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endParaRPr lang="en-US" sz="2400" b="1" dirty="0">
              <a:solidFill>
                <a:schemeClr val="accent2"/>
              </a:solidFill>
              <a:latin typeface="Palatino Linotyp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" y="3162300"/>
            <a:ext cx="8839200" cy="12192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accent2"/>
                </a:solidFill>
                <a:latin typeface="Palatino Linotype" pitchFamily="18" charset="0"/>
              </a:rPr>
              <a:t>Team Members: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Students Name	 		 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1.Ronni Bert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2.Hemanth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3.Pranav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4.Jeflin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              5.Thalarivendhan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              6.Dhivakar</a:t>
            </a:r>
          </a:p>
          <a:p>
            <a:endParaRPr lang="en-US" sz="2000" b="1" dirty="0">
              <a:solidFill>
                <a:schemeClr val="tx1"/>
              </a:solidFill>
              <a:latin typeface="Palatino Linotype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ACCF2-8CAE-4B9E-99FA-55335EEA4352}"/>
              </a:ext>
            </a:extLst>
          </p:cNvPr>
          <p:cNvSpPr txBox="1"/>
          <p:nvPr/>
        </p:nvSpPr>
        <p:spPr>
          <a:xfrm>
            <a:off x="0" y="478691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Palatino Linotype" pitchFamily="18" charset="0"/>
                <a:cs typeface="Times New Roman" panose="02020603050405020304" pitchFamily="18" charset="0"/>
              </a:rPr>
              <a:t>  JEPPIAAR INSTITUTE OF TECHNOLOGY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“Self-Belief | Self Discipline | Self Respect”</a:t>
            </a:r>
          </a:p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200" b="1" dirty="0">
                <a:solidFill>
                  <a:srgbClr val="0070C0"/>
                </a:solidFill>
                <a:latin typeface="Palatino Linotype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:\SUBJECTS\JIT_COURSE FILE CONTENTS\JIT_ISO _DNV GL_ISO 9001-2015\ISO_Images_Logo\ISO 9001-2015 (JPG).jpg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81000"/>
            <a:ext cx="891329" cy="85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93296E-B523-47A8-BEDB-E5FFD519EB0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0" y="381000"/>
            <a:ext cx="1119930" cy="90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9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701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Palatino Linotype" pitchFamily="18" charset="0"/>
              </a:rPr>
              <a:t>Result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465" y="1425575"/>
            <a:ext cx="7627070" cy="4800600"/>
          </a:xfrm>
        </p:spPr>
        <p:txBody>
          <a:bodyPr>
            <a:normAutofit/>
          </a:bodyPr>
          <a:lstStyle/>
          <a:p>
            <a:endParaRPr lang="en-US" sz="2000" dirty="0">
              <a:latin typeface="Palatino Linotype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OO</a:t>
            </a:r>
            <a:r>
              <a:rPr lang="en-US" sz="2400" dirty="0">
                <a:latin typeface="Palatino Linotype" panose="02040502050505030304" pitchFamily="18" charset="0"/>
              </a:rPr>
              <a:t> paradigm include increased reusability, reliability, interoperability, and extendibility.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 With the adoption of </a:t>
            </a:r>
            <a:r>
              <a:rPr lang="en-US" sz="2400" b="1" dirty="0">
                <a:latin typeface="Palatino Linotype" panose="02040502050505030304" pitchFamily="18" charset="0"/>
              </a:rPr>
              <a:t>OO</a:t>
            </a:r>
            <a:r>
              <a:rPr lang="en-US" sz="2400" dirty="0">
                <a:latin typeface="Palatino Linotype" panose="02040502050505030304" pitchFamily="18" charset="0"/>
              </a:rPr>
              <a:t> paradigm, almost all the phases of software development have changed in their approach, environments, and tools.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21-05AB-4752-8E4C-86CEA05D0B31}" type="datetime1">
              <a:rPr lang="en-US" smtClean="0"/>
              <a:t>3/12/2021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95400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>
              <a:latin typeface="Palatino Linotyp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5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Palatino Linotype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600200"/>
            <a:ext cx="7391400" cy="4800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Incorporating a fully functional Method Basis Path Generator module. 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Providing both </a:t>
            </a:r>
            <a:r>
              <a:rPr lang="en-US" sz="2400" b="1" dirty="0">
                <a:latin typeface="Palatino Linotype" panose="02040502050505030304" pitchFamily="18" charset="0"/>
              </a:rPr>
              <a:t>Test</a:t>
            </a:r>
            <a:r>
              <a:rPr lang="en-US" sz="2400" dirty="0">
                <a:latin typeface="Palatino Linotype" panose="02040502050505030304" pitchFamily="18" charset="0"/>
              </a:rPr>
              <a:t> Case Generation as well as Execution. 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The user would be able to provide </a:t>
            </a:r>
            <a:r>
              <a:rPr lang="en-US" sz="2400" b="1" dirty="0">
                <a:latin typeface="Palatino Linotype" panose="02040502050505030304" pitchFamily="18" charset="0"/>
              </a:rPr>
              <a:t>test</a:t>
            </a:r>
            <a:r>
              <a:rPr lang="en-US" sz="2400" dirty="0">
                <a:latin typeface="Palatino Linotype" panose="02040502050505030304" pitchFamily="18" charset="0"/>
              </a:rPr>
              <a:t> data; and the </a:t>
            </a:r>
            <a:r>
              <a:rPr lang="en-US" sz="2400" b="1" dirty="0">
                <a:latin typeface="Palatino Linotype" panose="02040502050505030304" pitchFamily="18" charset="0"/>
              </a:rPr>
              <a:t>test</a:t>
            </a:r>
            <a:r>
              <a:rPr lang="en-US" sz="2400" dirty="0">
                <a:latin typeface="Palatino Linotype" panose="02040502050505030304" pitchFamily="18" charset="0"/>
              </a:rPr>
              <a:t> cases generated would be executed using the </a:t>
            </a:r>
            <a:r>
              <a:rPr lang="en-US" sz="2400" b="1" dirty="0">
                <a:latin typeface="Palatino Linotype" panose="02040502050505030304" pitchFamily="18" charset="0"/>
              </a:rPr>
              <a:t>test</a:t>
            </a:r>
            <a:r>
              <a:rPr lang="en-US" sz="2400" dirty="0">
                <a:latin typeface="Palatino Linotype" panose="02040502050505030304" pitchFamily="18" charset="0"/>
              </a:rPr>
              <a:t> data as input.</a:t>
            </a: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21-05AB-4752-8E4C-86CEA05D0B31}" type="datetime1">
              <a:rPr lang="en-US" smtClean="0"/>
              <a:t>3/12/2021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95400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>
              <a:latin typeface="Palatino Linotyp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62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693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Palatino Linotype" pitchFamily="18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77332"/>
            <a:ext cx="8229600" cy="48006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Palatino Linotype" panose="02040502050505030304" pitchFamily="18" charset="0"/>
              </a:rPr>
              <a:t>[1] A. J. J. Marciniak, “Encyclopaedia of software engineering”, Volume 2, New York, NY: Wiley, 1994, pp.1327-1358 .</a:t>
            </a:r>
          </a:p>
          <a:p>
            <a:pPr marL="0" indent="0">
              <a:buNone/>
            </a:pPr>
            <a:endParaRPr lang="en-IN" sz="2000" dirty="0">
              <a:latin typeface="Palatino Linotype" panose="02040502050505030304" pitchFamily="18" charset="0"/>
            </a:endParaRPr>
          </a:p>
          <a:p>
            <a:r>
              <a:rPr lang="en-IN" sz="2000" dirty="0">
                <a:latin typeface="Palatino Linotype" panose="02040502050505030304" pitchFamily="18" charset="0"/>
              </a:rPr>
              <a:t>[2] E. F. Miller, “Introduction to Software Testing Technology,” Tutorial: Software testing &amp; Validation Techniques, Second Edition, IEEE </a:t>
            </a:r>
            <a:r>
              <a:rPr lang="en-IN" sz="2000" dirty="0" err="1">
                <a:latin typeface="Palatino Linotype" panose="02040502050505030304" pitchFamily="18" charset="0"/>
              </a:rPr>
              <a:t>Catalog</a:t>
            </a:r>
            <a:r>
              <a:rPr lang="en-IN" sz="2000" dirty="0">
                <a:latin typeface="Palatino Linotype" panose="02040502050505030304" pitchFamily="18" charset="0"/>
              </a:rPr>
              <a:t> No. EHO 180-0, pp. 4-16 .</a:t>
            </a:r>
          </a:p>
          <a:p>
            <a:pPr marL="0" indent="0">
              <a:buNone/>
            </a:pPr>
            <a:endParaRPr lang="en-IN" sz="2000" dirty="0">
              <a:latin typeface="Palatino Linotype" panose="02040502050505030304" pitchFamily="18" charset="0"/>
            </a:endParaRPr>
          </a:p>
          <a:p>
            <a:r>
              <a:rPr lang="en-IN" sz="2000" dirty="0">
                <a:latin typeface="Palatino Linotype" panose="02040502050505030304" pitchFamily="18" charset="0"/>
              </a:rPr>
              <a:t>[3] Roger </a:t>
            </a:r>
            <a:r>
              <a:rPr lang="en-IN" sz="2000" dirty="0" err="1">
                <a:latin typeface="Palatino Linotype" panose="02040502050505030304" pitchFamily="18" charset="0"/>
              </a:rPr>
              <a:t>S.Pressman</a:t>
            </a:r>
            <a:r>
              <a:rPr lang="en-IN" sz="2000" dirty="0">
                <a:latin typeface="Palatino Linotype" panose="02040502050505030304" pitchFamily="18" charset="0"/>
              </a:rPr>
              <a:t> “Software Engineering – A Practitioner’s Approach” McGraw Hill International Edition. </a:t>
            </a:r>
          </a:p>
          <a:p>
            <a:endParaRPr lang="en-IN" sz="2000" dirty="0">
              <a:latin typeface="Palatino Linotype" panose="02040502050505030304" pitchFamily="18" charset="0"/>
            </a:endParaRPr>
          </a:p>
          <a:p>
            <a:r>
              <a:rPr lang="en-IN" sz="2000" dirty="0">
                <a:latin typeface="Palatino Linotype" panose="02040502050505030304" pitchFamily="18" charset="0"/>
              </a:rPr>
              <a:t>[4]http://www.exampler.com/testing-com/ </a:t>
            </a:r>
            <a:r>
              <a:rPr lang="en-IN" sz="2000" dirty="0" err="1">
                <a:latin typeface="Palatino Linotype" panose="02040502050505030304" pitchFamily="18" charset="0"/>
              </a:rPr>
              <a:t>ritings</a:t>
            </a:r>
            <a:r>
              <a:rPr lang="en-IN" sz="2000" dirty="0">
                <a:latin typeface="Palatino Linotype" panose="02040502050505030304" pitchFamily="18" charset="0"/>
              </a:rPr>
              <a:t>/2-scen.htm</a:t>
            </a: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21-05AB-4752-8E4C-86CEA05D0B31}" type="datetime1">
              <a:rPr lang="en-US" smtClean="0"/>
              <a:t>3/12/2021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41063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Palatino Linotype" pitchFamily="18" charset="0"/>
              </a:rPr>
              <a:t>Objective</a:t>
            </a:r>
            <a:endParaRPr lang="en-US" sz="2800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76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lang="en-US" sz="2000" dirty="0">
              <a:latin typeface="Palatino Linotype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Palatino Linotype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F31-0A43-4B4F-A83B-7F4B73EBF73F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8134" y="12573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Object-oriented testing</a:t>
            </a:r>
            <a:r>
              <a:rPr lang="en-US" sz="2400" dirty="0">
                <a:latin typeface="Palatino Linotype" panose="02040502050505030304" pitchFamily="18" charset="0"/>
              </a:rPr>
              <a:t> can be used to </a:t>
            </a:r>
            <a:r>
              <a:rPr lang="en-US" sz="2400" b="1" dirty="0">
                <a:latin typeface="Palatino Linotype" panose="02040502050505030304" pitchFamily="18" charset="0"/>
              </a:rPr>
              <a:t>test</a:t>
            </a:r>
            <a:r>
              <a:rPr lang="en-US" sz="2400" dirty="0">
                <a:latin typeface="Palatino Linotype" panose="02040502050505030304" pitchFamily="18" charset="0"/>
              </a:rPr>
              <a:t> the </a:t>
            </a:r>
            <a:r>
              <a:rPr lang="en-US" sz="2400" b="1" dirty="0">
                <a:latin typeface="Palatino Linotype" panose="02040502050505030304" pitchFamily="18" charset="0"/>
              </a:rPr>
              <a:t>object-oriented</a:t>
            </a:r>
            <a:r>
              <a:rPr lang="en-US" sz="2400" dirty="0">
                <a:latin typeface="Palatino Linotype" panose="02040502050505030304" pitchFamily="18" charset="0"/>
              </a:rPr>
              <a:t> software as well as conventional software. 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OO</a:t>
            </a:r>
            <a:r>
              <a:rPr lang="en-US" sz="2400" dirty="0">
                <a:latin typeface="Palatino Linotype" panose="02040502050505030304" pitchFamily="18" charset="0"/>
              </a:rPr>
              <a:t> program should be </a:t>
            </a:r>
            <a:r>
              <a:rPr lang="en-US" sz="2400" b="1" dirty="0">
                <a:latin typeface="Palatino Linotype" panose="02040502050505030304" pitchFamily="18" charset="0"/>
              </a:rPr>
              <a:t>tested</a:t>
            </a:r>
            <a:r>
              <a:rPr lang="en-US" sz="2400" dirty="0">
                <a:latin typeface="Palatino Linotype" panose="02040502050505030304" pitchFamily="18" charset="0"/>
              </a:rPr>
              <a:t> at different levels to uncover all the errors.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At the algorithmic level, each module (or method) of every class in the program should be </a:t>
            </a:r>
            <a:r>
              <a:rPr lang="en-US" sz="2400" b="1" dirty="0">
                <a:latin typeface="Palatino Linotype" panose="02040502050505030304" pitchFamily="18" charset="0"/>
              </a:rPr>
              <a:t>tested</a:t>
            </a:r>
            <a:r>
              <a:rPr lang="en-US" sz="2400" dirty="0">
                <a:latin typeface="Palatino Linotype" panose="02040502050505030304" pitchFamily="18" charset="0"/>
              </a:rPr>
              <a:t> in isolation</a:t>
            </a:r>
            <a:r>
              <a:rPr lang="en-US" sz="3600" dirty="0"/>
              <a:t>.</a:t>
            </a:r>
            <a:endParaRPr lang="en-US" sz="2400" dirty="0">
              <a:latin typeface="Palatino Linotype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92615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56027"/>
            <a:ext cx="8915400" cy="715962"/>
          </a:xfrm>
        </p:spPr>
        <p:txBody>
          <a:bodyPr>
            <a:noAutofit/>
          </a:bodyPr>
          <a:lstStyle/>
          <a:p>
            <a:r>
              <a:rPr lang="en-US" sz="2400" b="1" u="sng" dirty="0">
                <a:latin typeface="Palatino Linotype" panose="02040502050505030304" pitchFamily="18" charset="0"/>
              </a:rPr>
              <a:t>Testing Object-Oriented Systems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631061" cy="5410200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>
                <a:latin typeface="Palatino Linotype" panose="02040502050505030304" pitchFamily="18" charset="0"/>
                <a:cs typeface="Arial"/>
              </a:rPr>
              <a:t>Testing is a continuous activity during software development.</a:t>
            </a:r>
          </a:p>
          <a:p>
            <a:pPr marL="571500" indent="-571500">
              <a:buFont typeface="Arial"/>
              <a:buChar char="•"/>
            </a:pPr>
            <a:r>
              <a:rPr lang="en-US" sz="2400" dirty="0">
                <a:latin typeface="Palatino Linotype" panose="02040502050505030304" pitchFamily="18" charset="0"/>
                <a:cs typeface="Arial"/>
              </a:rPr>
              <a:t> In object-oriented systems, testing encompasses three levels, namely, unit testing, subsystem testing, and system testing.</a:t>
            </a: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00022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35" y="736076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System Testing</a:t>
            </a:r>
            <a:endParaRPr lang="en-US" sz="24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00600"/>
          </a:xfrm>
        </p:spPr>
        <p:txBody>
          <a:bodyPr>
            <a:normAutofit/>
          </a:bodyPr>
          <a:lstStyle/>
          <a:p>
            <a:endParaRPr lang="en-US" sz="2000" dirty="0">
              <a:latin typeface="Palatino Linotype" pitchFamily="18" charset="0"/>
            </a:endParaRPr>
          </a:p>
          <a:p>
            <a:r>
              <a:rPr lang="en-US" sz="2000" dirty="0">
                <a:latin typeface="Palatino Linotype" panose="02040502050505030304" pitchFamily="18" charset="0"/>
                <a:cs typeface="Arial"/>
              </a:rPr>
              <a:t>System testing involves testing the system as a whole and is the responsibility of the quality-assurance team. </a:t>
            </a: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  <a:cs typeface="Arial"/>
            </a:endParaRPr>
          </a:p>
          <a:p>
            <a:r>
              <a:rPr lang="en-US" sz="2000" dirty="0">
                <a:latin typeface="Palatino Linotype" panose="02040502050505030304" pitchFamily="18" charset="0"/>
                <a:cs typeface="Arial"/>
              </a:rPr>
              <a:t>The team often uses system tests as regression tests when assembling new releases.</a:t>
            </a:r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C762-A60B-4C36-9245-B0EACBDC4A0D}" type="datetime1">
              <a:rPr lang="en-US" smtClean="0"/>
              <a:t>3/12/2021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7244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0600"/>
            <a:ext cx="8915400" cy="715962"/>
          </a:xfrm>
        </p:spPr>
        <p:txBody>
          <a:bodyPr>
            <a:noAutofit/>
          </a:bodyPr>
          <a:lstStyle/>
          <a:p>
            <a:r>
              <a:rPr lang="en-US" sz="2800" b="1" u="sng" dirty="0">
                <a:latin typeface="Palatino Linotype" panose="02040502050505030304" pitchFamily="18" charset="0"/>
              </a:rPr>
              <a:t>Unit Testing</a:t>
            </a:r>
            <a:endParaRPr lang="en-US" sz="2800" b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7538" y="1828800"/>
            <a:ext cx="9002661" cy="5410200"/>
          </a:xfrm>
        </p:spPr>
        <p:txBody>
          <a:bodyPr>
            <a:normAutofit/>
          </a:bodyPr>
          <a:lstStyle/>
          <a:p>
            <a:endParaRPr lang="en-US" sz="2000" dirty="0">
              <a:latin typeface="Palatino Linotype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  <a:ea typeface="+mn-lt"/>
                <a:cs typeface="+mn-lt"/>
              </a:rPr>
              <a:t>In unit testing, the individual classes are tested. It is seen whether the class attributes are implemented as per design and whether the methods and the interfaces are error-free.</a:t>
            </a: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  <a:ea typeface="+mn-lt"/>
                <a:cs typeface="+mn-lt"/>
              </a:rPr>
              <a:t> </a:t>
            </a:r>
          </a:p>
          <a:p>
            <a:r>
              <a:rPr lang="en-US" sz="2400" dirty="0">
                <a:latin typeface="Palatino Linotype" panose="02040502050505030304" pitchFamily="18" charset="0"/>
                <a:ea typeface="+mn-lt"/>
                <a:cs typeface="+mn-lt"/>
              </a:rPr>
              <a:t>Unit testing is the responsibility of the application engineer who implements the structure.</a:t>
            </a: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85888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44" y="792163"/>
            <a:ext cx="8915400" cy="71596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itchFamily="18" charset="0"/>
              </a:rPr>
              <a:t>Subsystem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7538" y="1828800"/>
            <a:ext cx="9002661" cy="5410200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latin typeface="Palatino Linotype" panose="02040502050505030304" pitchFamily="18" charset="0"/>
              </a:rPr>
              <a:t>This involves testing a particular module or a subsystem and is the responsibility of the subsystem lead.</a:t>
            </a:r>
          </a:p>
          <a:p>
            <a:pPr lvl="0"/>
            <a:endParaRPr lang="en-US" sz="2000" dirty="0">
              <a:latin typeface="Palatino Linotype" panose="02040502050505030304" pitchFamily="18" charset="0"/>
            </a:endParaRPr>
          </a:p>
          <a:p>
            <a:pPr lvl="0"/>
            <a:r>
              <a:rPr lang="en-US" sz="2000" dirty="0">
                <a:latin typeface="Palatino Linotype" panose="02040502050505030304" pitchFamily="18" charset="0"/>
              </a:rPr>
              <a:t>It involves testing the associations within the subsystem as well as the interaction of the subsystem with the outside.</a:t>
            </a:r>
          </a:p>
          <a:p>
            <a:pPr lvl="0"/>
            <a:endParaRPr lang="en-US" sz="2000" dirty="0">
              <a:latin typeface="Palatino Linotype" panose="02040502050505030304" pitchFamily="18" charset="0"/>
            </a:endParaRPr>
          </a:p>
          <a:p>
            <a:pPr lvl="0"/>
            <a:r>
              <a:rPr lang="en-US" sz="2000" dirty="0">
                <a:latin typeface="Palatino Linotype" panose="02040502050505030304" pitchFamily="18" charset="0"/>
              </a:rPr>
              <a:t>Subsystem tests can be used as regression tests for each newly released version of the subsystem.</a:t>
            </a: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6401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199" y="557606"/>
            <a:ext cx="8915400" cy="715962"/>
          </a:xfrm>
        </p:spPr>
        <p:txBody>
          <a:bodyPr>
            <a:noAutofit/>
          </a:bodyPr>
          <a:lstStyle/>
          <a:p>
            <a:r>
              <a:rPr lang="en-US" sz="2400" b="1" u="sng" dirty="0"/>
              <a:t>Grey Box Testing</a:t>
            </a:r>
            <a:endParaRPr lang="en-US" sz="24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7869" y="1828800"/>
            <a:ext cx="8088262" cy="54102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Palatino Linotype" panose="02040502050505030304" pitchFamily="18" charset="0"/>
                <a:ea typeface="+mn-lt"/>
                <a:cs typeface="+mn-lt"/>
              </a:rPr>
              <a:t>State model based testing</a:t>
            </a:r>
            <a:r>
              <a:rPr lang="en-US" sz="2000" dirty="0">
                <a:latin typeface="Palatino Linotype" panose="02040502050505030304" pitchFamily="18" charset="0"/>
                <a:ea typeface="+mn-lt"/>
                <a:cs typeface="+mn-lt"/>
              </a:rPr>
              <a:t> − This encompasses state coverage, state transition coverage, and state transition path coverage.</a:t>
            </a:r>
            <a:endParaRPr lang="en-US" sz="2000" dirty="0">
              <a:latin typeface="Palatino Linotype" panose="02040502050505030304" pitchFamily="18" charset="0"/>
            </a:endParaRPr>
          </a:p>
          <a:p>
            <a:pPr algn="just"/>
            <a:r>
              <a:rPr lang="en-US" sz="2000" b="1" dirty="0">
                <a:latin typeface="Palatino Linotype" panose="02040502050505030304" pitchFamily="18" charset="0"/>
                <a:ea typeface="+mn-lt"/>
                <a:cs typeface="+mn-lt"/>
              </a:rPr>
              <a:t>Use case based testing</a:t>
            </a:r>
            <a:r>
              <a:rPr lang="en-US" sz="2000" dirty="0">
                <a:latin typeface="Palatino Linotype" panose="02040502050505030304" pitchFamily="18" charset="0"/>
                <a:ea typeface="+mn-lt"/>
                <a:cs typeface="+mn-lt"/>
              </a:rPr>
              <a:t> − Each scenario in each use case is tested.</a:t>
            </a:r>
            <a:endParaRPr lang="en-US" sz="2000" dirty="0">
              <a:latin typeface="Palatino Linotype" panose="02040502050505030304" pitchFamily="18" charset="0"/>
            </a:endParaRPr>
          </a:p>
          <a:p>
            <a:pPr algn="just"/>
            <a:r>
              <a:rPr lang="en-US" sz="2000" b="1" dirty="0">
                <a:latin typeface="Palatino Linotype" panose="02040502050505030304" pitchFamily="18" charset="0"/>
                <a:ea typeface="+mn-lt"/>
                <a:cs typeface="+mn-lt"/>
              </a:rPr>
              <a:t>Class diagram based testing</a:t>
            </a:r>
            <a:r>
              <a:rPr lang="en-US" sz="2000" dirty="0">
                <a:latin typeface="Palatino Linotype" panose="02040502050505030304" pitchFamily="18" charset="0"/>
                <a:ea typeface="+mn-lt"/>
                <a:cs typeface="+mn-lt"/>
              </a:rPr>
              <a:t> − Each class, derived class, associations, and aggregations are tested.</a:t>
            </a:r>
            <a:endParaRPr lang="en-US" sz="2000" dirty="0">
              <a:latin typeface="Palatino Linotype" panose="02040502050505030304" pitchFamily="18" charset="0"/>
            </a:endParaRPr>
          </a:p>
          <a:p>
            <a:pPr algn="just"/>
            <a:r>
              <a:rPr lang="en-US" sz="2000" b="1" dirty="0">
                <a:latin typeface="Palatino Linotype" panose="02040502050505030304" pitchFamily="18" charset="0"/>
                <a:ea typeface="+mn-lt"/>
                <a:cs typeface="+mn-lt"/>
              </a:rPr>
              <a:t>Sequence diagram based testing</a:t>
            </a:r>
            <a:r>
              <a:rPr lang="en-US" sz="2000" dirty="0">
                <a:latin typeface="Palatino Linotype" panose="02040502050505030304" pitchFamily="18" charset="0"/>
                <a:ea typeface="+mn-lt"/>
                <a:cs typeface="+mn-lt"/>
              </a:rPr>
              <a:t> − The methods in the messages in the sequence diagrams are tested.</a:t>
            </a:r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86423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716749"/>
            <a:ext cx="8915400" cy="715962"/>
          </a:xfrm>
        </p:spPr>
        <p:txBody>
          <a:bodyPr>
            <a:noAutofit/>
          </a:bodyPr>
          <a:lstStyle/>
          <a:p>
            <a:r>
              <a:rPr lang="en-US" sz="2800" b="1" u="sng" dirty="0"/>
              <a:t>Techniques for Subsystem Testing</a:t>
            </a:r>
            <a:endParaRPr lang="en-US" sz="28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5969" y="1752600"/>
            <a:ext cx="8012062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  <a:ea typeface="+mn-lt"/>
                <a:cs typeface="+mn-lt"/>
              </a:rPr>
              <a:t>The two main approaches of subsystem testing are </a:t>
            </a: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  <a:ea typeface="+mn-lt"/>
              <a:cs typeface="+mn-lt"/>
            </a:endParaRPr>
          </a:p>
          <a:p>
            <a:r>
              <a:rPr lang="en-US" sz="2400" b="1" dirty="0">
                <a:latin typeface="Palatino Linotype" panose="02040502050505030304" pitchFamily="18" charset="0"/>
                <a:ea typeface="+mn-lt"/>
                <a:cs typeface="+mn-lt"/>
              </a:rPr>
              <a:t>Thread based testing </a:t>
            </a:r>
            <a:r>
              <a:rPr lang="en-US" sz="2400" dirty="0">
                <a:latin typeface="Palatino Linotype" panose="02040502050505030304" pitchFamily="18" charset="0"/>
                <a:ea typeface="+mn-lt"/>
                <a:cs typeface="+mn-lt"/>
              </a:rPr>
              <a:t>− All classes that are needed to realize a single use case in a subsystem are integrated and tested.</a:t>
            </a: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  <a:ea typeface="+mn-lt"/>
                <a:cs typeface="+mn-lt"/>
              </a:rPr>
              <a:t>Use based testing </a:t>
            </a:r>
            <a:r>
              <a:rPr lang="en-US" sz="2400" dirty="0">
                <a:latin typeface="Palatino Linotype" panose="02040502050505030304" pitchFamily="18" charset="0"/>
                <a:ea typeface="+mn-lt"/>
                <a:cs typeface="+mn-lt"/>
              </a:rPr>
              <a:t>− The interfaces and services of the modules at each level of hierarchy are tested.</a:t>
            </a: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82241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7747"/>
            <a:ext cx="8915400" cy="715962"/>
          </a:xfrm>
        </p:spPr>
        <p:txBody>
          <a:bodyPr>
            <a:noAutofit/>
          </a:bodyPr>
          <a:lstStyle/>
          <a:p>
            <a:r>
              <a:rPr lang="en-US" sz="2400" b="1" u="sng" dirty="0">
                <a:latin typeface="Palatino Linotype" panose="02040502050505030304" pitchFamily="18" charset="0"/>
              </a:rPr>
              <a:t>Categories of System Testing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1669" y="1828800"/>
            <a:ext cx="8240662" cy="5410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  <a:ea typeface="+mn-lt"/>
                <a:cs typeface="+mn-lt"/>
              </a:rPr>
              <a:t>Alpha testing</a:t>
            </a:r>
            <a:r>
              <a:rPr lang="en-US" sz="2000" dirty="0">
                <a:latin typeface="Palatino Linotype" panose="02040502050505030304" pitchFamily="18" charset="0"/>
                <a:ea typeface="+mn-lt"/>
                <a:cs typeface="+mn-lt"/>
              </a:rPr>
              <a:t> − This is carried out by the testing team within the organization that develops software.</a:t>
            </a: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r>
              <a:rPr lang="en-US" sz="2000" b="1" dirty="0">
                <a:latin typeface="Palatino Linotype" panose="02040502050505030304" pitchFamily="18" charset="0"/>
                <a:ea typeface="+mn-lt"/>
                <a:cs typeface="+mn-lt"/>
              </a:rPr>
              <a:t>Beta testing</a:t>
            </a:r>
            <a:r>
              <a:rPr lang="en-US" sz="2000" dirty="0">
                <a:latin typeface="Palatino Linotype" panose="02040502050505030304" pitchFamily="18" charset="0"/>
                <a:ea typeface="+mn-lt"/>
                <a:cs typeface="+mn-lt"/>
              </a:rPr>
              <a:t> − This is carried out by select group of co-operating customers.</a:t>
            </a: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r>
              <a:rPr lang="en-US" sz="2000" b="1" dirty="0">
                <a:latin typeface="Palatino Linotype" panose="02040502050505030304" pitchFamily="18" charset="0"/>
                <a:ea typeface="+mn-lt"/>
                <a:cs typeface="+mn-lt"/>
              </a:rPr>
              <a:t>Acceptance testing</a:t>
            </a:r>
            <a:r>
              <a:rPr lang="en-US" sz="2000" dirty="0">
                <a:latin typeface="Palatino Linotype" panose="02040502050505030304" pitchFamily="18" charset="0"/>
                <a:ea typeface="+mn-lt"/>
                <a:cs typeface="+mn-lt"/>
              </a:rPr>
              <a:t> − This is carried out by the customer before accepting the deliverables.</a:t>
            </a:r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34099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401</Words>
  <Application>Microsoft Office PowerPoint</Application>
  <PresentationFormat>On-screen Show (4:3)</PresentationFormat>
  <Paragraphs>170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Subject Name :Software Testing  Presentation  Title: OO Testing </vt:lpstr>
      <vt:lpstr>Objective</vt:lpstr>
      <vt:lpstr>Testing Object-Oriented Systems</vt:lpstr>
      <vt:lpstr>System Testing</vt:lpstr>
      <vt:lpstr>Unit Testing</vt:lpstr>
      <vt:lpstr>Subsystem Testing</vt:lpstr>
      <vt:lpstr>Grey Box Testing</vt:lpstr>
      <vt:lpstr>Techniques for Subsystem Testing</vt:lpstr>
      <vt:lpstr>Categories of System Testing</vt:lpstr>
      <vt:lpstr>Result &amp; Discussion</vt:lpstr>
      <vt:lpstr>Future Scope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Millimeter - Wave Antenna for 5G Applications</dc:title>
  <dc:creator>PRABU</dc:creator>
  <cp:lastModifiedBy>REVATHI R</cp:lastModifiedBy>
  <cp:revision>110</cp:revision>
  <dcterms:created xsi:type="dcterms:W3CDTF">2015-04-07T04:42:07Z</dcterms:created>
  <dcterms:modified xsi:type="dcterms:W3CDTF">2021-03-12T11:30:27Z</dcterms:modified>
</cp:coreProperties>
</file>