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notesMasterIdLst>
    <p:notesMasterId r:id="rId15"/>
  </p:notesMasterIdLst>
  <p:sldIdLst>
    <p:sldId id="256" r:id="rId3"/>
    <p:sldId id="257" r:id="rId4"/>
    <p:sldId id="258" r:id="rId5"/>
    <p:sldId id="278" r:id="rId6"/>
    <p:sldId id="260" r:id="rId7"/>
    <p:sldId id="264" r:id="rId8"/>
    <p:sldId id="266" r:id="rId9"/>
    <p:sldId id="267" r:id="rId10"/>
    <p:sldId id="268" r:id="rId11"/>
    <p:sldId id="271" r:id="rId12"/>
    <p:sldId id="265" r:id="rId13"/>
    <p:sldId id="27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07C9A-DDFA-4336-A520-50EF17862EE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CCA4D-E4A5-4A0B-9A1B-506EFF95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1D8BA-2871-43B6-95E6-118CE4B588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6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6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9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6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:Operating System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 </a:t>
            </a:r>
            <a:r>
              <a:rPr lang="en-IN" sz="2400" b="1" dirty="0">
                <a:solidFill>
                  <a:schemeClr val="accent2"/>
                </a:solidFill>
                <a:latin typeface="Palatino Linotype" pitchFamily="18" charset="0"/>
              </a:rPr>
              <a:t>SYSTEM SECURITY AND PROTECTION</a:t>
            </a:r>
            <a:br>
              <a:rPr lang="en-US" sz="2400" b="1" dirty="0">
                <a:solidFill>
                  <a:srgbClr val="20D1F4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162300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	</a:t>
            </a:r>
            <a:r>
              <a:rPr lang="en-US" sz="2000" b="1" dirty="0" err="1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Times New Roman" panose="02020603050405020304" pitchFamily="18" charset="0"/>
              </a:rPr>
              <a:t>  JEPPIAAR INSTITUTE OF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AFF18-B32A-4E7F-97E2-100306AF76FB}"/>
              </a:ext>
            </a:extLst>
          </p:cNvPr>
          <p:cNvSpPr txBox="1"/>
          <p:nvPr/>
        </p:nvSpPr>
        <p:spPr>
          <a:xfrm>
            <a:off x="609600" y="3886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Arial Black" pitchFamily="34" charset="0"/>
              </a:rPr>
              <a:t>PARVEEN KUMAR KK</a:t>
            </a:r>
          </a:p>
          <a:p>
            <a:r>
              <a:rPr lang="en-IN" b="1" i="1" dirty="0">
                <a:latin typeface="Arial Black" pitchFamily="34" charset="0"/>
              </a:rPr>
              <a:t>PRANESH S</a:t>
            </a:r>
          </a:p>
          <a:p>
            <a:r>
              <a:rPr lang="en-IN" b="1" i="1" dirty="0">
                <a:latin typeface="Arial Black" pitchFamily="34" charset="0"/>
              </a:rPr>
              <a:t>HARIKRISHNAN DR</a:t>
            </a:r>
          </a:p>
          <a:p>
            <a:r>
              <a:rPr lang="en-IN" b="1" i="1" dirty="0">
                <a:latin typeface="Arial Black" pitchFamily="34" charset="0"/>
              </a:rPr>
              <a:t>BALAJI R</a:t>
            </a:r>
          </a:p>
          <a:p>
            <a:r>
              <a:rPr lang="en-US" b="1" i="1" dirty="0">
                <a:latin typeface="Arial Black" pitchFamily="34" charset="0"/>
              </a:rPr>
              <a:t>CHANDRU  K</a:t>
            </a:r>
          </a:p>
          <a:p>
            <a:r>
              <a:rPr lang="en-US" b="1" i="1" dirty="0">
                <a:latin typeface="Arial Black" pitchFamily="34" charset="0"/>
              </a:rPr>
              <a:t>GOKUL 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7775E-3C69-4FCF-B816-2002E87A0B65}"/>
              </a:ext>
            </a:extLst>
          </p:cNvPr>
          <p:cNvSpPr txBox="1"/>
          <p:nvPr/>
        </p:nvSpPr>
        <p:spPr>
          <a:xfrm>
            <a:off x="6019800" y="3810000"/>
            <a:ext cx="2107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itchFamily="34" charset="0"/>
              </a:rPr>
              <a:t>210618104035</a:t>
            </a:r>
          </a:p>
          <a:p>
            <a:r>
              <a:rPr lang="en-IN" b="1" dirty="0">
                <a:latin typeface="Arial Black" pitchFamily="34" charset="0"/>
              </a:rPr>
              <a:t>210618104034</a:t>
            </a:r>
          </a:p>
          <a:p>
            <a:r>
              <a:rPr lang="en-IN" b="1" dirty="0">
                <a:latin typeface="Arial Black" pitchFamily="34" charset="0"/>
              </a:rPr>
              <a:t>210618104018</a:t>
            </a:r>
          </a:p>
          <a:p>
            <a:r>
              <a:rPr lang="en-IN" b="1" dirty="0">
                <a:latin typeface="Arial Black" pitchFamily="34" charset="0"/>
              </a:rPr>
              <a:t>210618104007</a:t>
            </a:r>
          </a:p>
          <a:p>
            <a:r>
              <a:rPr lang="en-IN" b="1" dirty="0">
                <a:latin typeface="Arial Black" pitchFamily="34" charset="0"/>
              </a:rPr>
              <a:t>210618104010</a:t>
            </a:r>
          </a:p>
          <a:p>
            <a:r>
              <a:rPr lang="en-IN" b="1" dirty="0">
                <a:latin typeface="Arial Black" pitchFamily="34" charset="0"/>
              </a:rPr>
              <a:t>210618104014</a:t>
            </a:r>
            <a:endParaRPr lang="en-US" b="1" dirty="0">
              <a:latin typeface="Arial Black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1DE53-ABA8-414A-9685-5FB06462FF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683"/>
            <a:ext cx="762651" cy="8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95020"/>
            <a:ext cx="6826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Role Based Access</a:t>
            </a:r>
            <a:r>
              <a:rPr sz="4400" b="0" spc="-6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Control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558290"/>
            <a:ext cx="7951470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Enforces </a:t>
            </a:r>
            <a:r>
              <a:rPr sz="3200" dirty="0">
                <a:latin typeface="Arial"/>
                <a:cs typeface="Arial"/>
              </a:rPr>
              <a:t>access controls depending upon  a user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role(s).</a:t>
            </a:r>
            <a:endParaRPr sz="3200">
              <a:latin typeface="Arial"/>
              <a:cs typeface="Arial"/>
            </a:endParaRPr>
          </a:p>
          <a:p>
            <a:pPr marL="367665" marR="332105" indent="-342900">
              <a:lnSpc>
                <a:spcPct val="100000"/>
              </a:lnSpc>
              <a:spcBef>
                <a:spcPts val="79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endParaRPr lang="en-IN" sz="3200" dirty="0">
              <a:latin typeface="Arial"/>
              <a:cs typeface="Arial"/>
            </a:endParaRPr>
          </a:p>
          <a:p>
            <a:pPr marL="367665" marR="332105" indent="-342900">
              <a:lnSpc>
                <a:spcPct val="100000"/>
              </a:lnSpc>
              <a:spcBef>
                <a:spcPts val="79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>
                <a:latin typeface="Arial"/>
                <a:cs typeface="Arial"/>
              </a:rPr>
              <a:t>Roles </a:t>
            </a:r>
            <a:r>
              <a:rPr sz="3200" dirty="0">
                <a:latin typeface="Arial"/>
                <a:cs typeface="Arial"/>
              </a:rPr>
              <a:t>represent specific organization  </a:t>
            </a:r>
            <a:r>
              <a:rPr sz="3200" spc="-5" dirty="0">
                <a:latin typeface="Arial"/>
                <a:cs typeface="Arial"/>
              </a:rPr>
              <a:t>duties </a:t>
            </a:r>
            <a:r>
              <a:rPr sz="3200" dirty="0">
                <a:latin typeface="Arial"/>
                <a:cs typeface="Arial"/>
              </a:rPr>
              <a:t>and are </a:t>
            </a:r>
            <a:r>
              <a:rPr sz="3200" spc="5" dirty="0">
                <a:latin typeface="Arial"/>
                <a:cs typeface="Arial"/>
              </a:rPr>
              <a:t>commonly mapped </a:t>
            </a:r>
            <a:r>
              <a:rPr sz="3200" spc="-5" dirty="0">
                <a:latin typeface="Arial"/>
                <a:cs typeface="Arial"/>
              </a:rPr>
              <a:t>to job  title. </a:t>
            </a:r>
            <a:r>
              <a:rPr sz="3200" spc="-10" dirty="0">
                <a:latin typeface="Arial"/>
                <a:cs typeface="Arial"/>
              </a:rPr>
              <a:t>Ex: </a:t>
            </a:r>
            <a:r>
              <a:rPr sz="3200" spc="-5" dirty="0">
                <a:latin typeface="Arial"/>
                <a:cs typeface="Arial"/>
              </a:rPr>
              <a:t>Administrator, </a:t>
            </a:r>
            <a:r>
              <a:rPr sz="3200" dirty="0">
                <a:latin typeface="Arial"/>
                <a:cs typeface="Arial"/>
              </a:rPr>
              <a:t>Developer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  <a:p>
            <a:pPr marL="367665" marR="56388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Reasons for taking Security</a:t>
            </a:r>
            <a:r>
              <a:rPr spc="-114" dirty="0"/>
              <a:t> </a:t>
            </a:r>
            <a:r>
              <a:rPr spc="-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2066290"/>
            <a:ext cx="6052185" cy="29705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prevent loss of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prevent </a:t>
            </a:r>
            <a:r>
              <a:rPr sz="3200" spc="-5" dirty="0">
                <a:latin typeface="Arial"/>
                <a:cs typeface="Arial"/>
              </a:rPr>
              <a:t>corruption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prevent compromise 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prevent </a:t>
            </a:r>
            <a:r>
              <a:rPr sz="3200" spc="-5" dirty="0">
                <a:latin typeface="Arial"/>
                <a:cs typeface="Arial"/>
              </a:rPr>
              <a:t>theft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prevent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sabotage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670" y="2776220"/>
            <a:ext cx="2874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Thank</a:t>
            </a:r>
            <a:r>
              <a:rPr sz="4400" spc="-105" dirty="0"/>
              <a:t> </a:t>
            </a:r>
            <a:r>
              <a:rPr sz="4400" spc="-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60735"/>
            <a:ext cx="4038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Introduct</a:t>
            </a:r>
            <a:r>
              <a:rPr lang="en-IN" spc="-10" dirty="0" err="1"/>
              <a:t>i</a:t>
            </a:r>
            <a:r>
              <a:rPr spc="-10"/>
              <a:t>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5769" y="1482090"/>
            <a:ext cx="8074025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26543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 b="1" spc="-5" dirty="0">
                <a:latin typeface="Arial"/>
                <a:cs typeface="Arial"/>
              </a:rPr>
              <a:t>Interference in resource utilization is </a:t>
            </a:r>
            <a:r>
              <a:rPr sz="3200" b="1" dirty="0">
                <a:latin typeface="Arial"/>
                <a:cs typeface="Arial"/>
              </a:rPr>
              <a:t>a  very </a:t>
            </a:r>
            <a:r>
              <a:rPr sz="3200" b="1" spc="-5" dirty="0">
                <a:latin typeface="Arial"/>
                <a:cs typeface="Arial"/>
              </a:rPr>
              <a:t>serious </a:t>
            </a:r>
            <a:r>
              <a:rPr sz="3200" b="1" dirty="0">
                <a:latin typeface="Arial"/>
                <a:cs typeface="Arial"/>
              </a:rPr>
              <a:t>threat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367665" marR="43180" indent="-342900">
              <a:lnSpc>
                <a:spcPct val="100000"/>
              </a:lnSpc>
              <a:spcBef>
                <a:spcPts val="79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nature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the threat depends on the  nature of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resource </a:t>
            </a:r>
            <a:r>
              <a:rPr sz="3200" b="1" dirty="0">
                <a:latin typeface="Arial"/>
                <a:cs typeface="Arial"/>
              </a:rPr>
              <a:t>and the </a:t>
            </a:r>
            <a:r>
              <a:rPr sz="3200" b="1" spc="-5" dirty="0">
                <a:latin typeface="Arial"/>
                <a:cs typeface="Arial"/>
              </a:rPr>
              <a:t>manner in  </a:t>
            </a:r>
            <a:r>
              <a:rPr sz="3200" b="1" dirty="0">
                <a:latin typeface="Arial"/>
                <a:cs typeface="Arial"/>
              </a:rPr>
              <a:t>which </a:t>
            </a:r>
            <a:r>
              <a:rPr sz="3200" b="1" spc="-5" dirty="0">
                <a:latin typeface="Arial"/>
                <a:cs typeface="Arial"/>
              </a:rPr>
              <a:t>it 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used.</a:t>
            </a:r>
            <a:endParaRPr sz="3200">
              <a:latin typeface="Arial"/>
              <a:cs typeface="Arial"/>
            </a:endParaRPr>
          </a:p>
          <a:p>
            <a:pPr marL="367665" marR="17780" indent="-342900">
              <a:lnSpc>
                <a:spcPct val="999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 b="1" spc="-5" dirty="0">
                <a:latin typeface="Arial"/>
                <a:cs typeface="Arial"/>
              </a:rPr>
              <a:t>In this session, </a:t>
            </a:r>
            <a:r>
              <a:rPr sz="3200" b="1" spc="10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discuss </a:t>
            </a:r>
            <a:r>
              <a:rPr sz="3200" b="1" dirty="0">
                <a:latin typeface="Arial"/>
                <a:cs typeface="Arial"/>
              </a:rPr>
              <a:t>threats to  </a:t>
            </a:r>
            <a:r>
              <a:rPr sz="3200" b="1" spc="-5" dirty="0">
                <a:latin typeface="Arial"/>
                <a:cs typeface="Arial"/>
              </a:rPr>
              <a:t>information </a:t>
            </a:r>
            <a:r>
              <a:rPr sz="3200" b="1" dirty="0">
                <a:latin typeface="Arial"/>
                <a:cs typeface="Arial"/>
              </a:rPr>
              <a:t>stored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files because </a:t>
            </a:r>
            <a:r>
              <a:rPr sz="3200" b="1" spc="-5" dirty="0">
                <a:latin typeface="Arial"/>
                <a:cs typeface="Arial"/>
              </a:rPr>
              <a:t>they  are the most common,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also the  most complex,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threats.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95020"/>
            <a:ext cx="5801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9995" algn="l"/>
              </a:tabLst>
            </a:pPr>
            <a:r>
              <a:rPr sz="4400" b="0" dirty="0">
                <a:latin typeface="Arial"/>
                <a:cs typeface="Arial"/>
              </a:rPr>
              <a:t>P</a:t>
            </a:r>
            <a:r>
              <a:rPr sz="4400" b="0" spc="-5" dirty="0">
                <a:latin typeface="Arial"/>
                <a:cs typeface="Arial"/>
              </a:rPr>
              <a:t>rote</a:t>
            </a:r>
            <a:r>
              <a:rPr sz="4400" b="0" dirty="0">
                <a:latin typeface="Arial"/>
                <a:cs typeface="Arial"/>
              </a:rPr>
              <a:t>c</a:t>
            </a:r>
            <a:r>
              <a:rPr sz="4400" b="0" spc="-5" dirty="0">
                <a:latin typeface="Arial"/>
                <a:cs typeface="Arial"/>
              </a:rPr>
              <a:t>t</a:t>
            </a:r>
            <a:r>
              <a:rPr sz="4400" b="0" spc="5" dirty="0">
                <a:latin typeface="Arial"/>
                <a:cs typeface="Arial"/>
              </a:rPr>
              <a:t>i</a:t>
            </a:r>
            <a:r>
              <a:rPr sz="4400" b="0" spc="-5" dirty="0">
                <a:latin typeface="Arial"/>
                <a:cs typeface="Arial"/>
              </a:rPr>
              <a:t>o</a:t>
            </a:r>
            <a:r>
              <a:rPr sz="4400" b="0" dirty="0">
                <a:latin typeface="Arial"/>
                <a:cs typeface="Arial"/>
              </a:rPr>
              <a:t>n</a:t>
            </a:r>
            <a:r>
              <a:rPr sz="4400" b="0" spc="-5" dirty="0">
                <a:latin typeface="Arial"/>
                <a:cs typeface="Arial"/>
              </a:rPr>
              <a:t> an</a:t>
            </a:r>
            <a:r>
              <a:rPr sz="4400" b="0" dirty="0">
                <a:latin typeface="Arial"/>
                <a:cs typeface="Arial"/>
              </a:rPr>
              <a:t>d	S</a:t>
            </a:r>
            <a:r>
              <a:rPr sz="4400" b="0" spc="-5" dirty="0">
                <a:latin typeface="Arial"/>
                <a:cs typeface="Arial"/>
              </a:rPr>
              <a:t>ecurity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67890"/>
            <a:ext cx="7870190" cy="21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</a:pPr>
            <a:r>
              <a:rPr sz="3600" spc="-855" baseline="12731">
                <a:solidFill>
                  <a:srgbClr val="00007C"/>
                </a:solidFill>
                <a:latin typeface="UnDotum"/>
                <a:cs typeface="UnDotum"/>
              </a:rPr>
              <a:t> </a:t>
            </a:r>
            <a:r>
              <a:rPr lang="en-IN" sz="3600" spc="-855" baseline="12731" dirty="0">
                <a:solidFill>
                  <a:srgbClr val="00007C"/>
                </a:solidFill>
                <a:latin typeface="UnDotum"/>
                <a:cs typeface="UnDotum"/>
              </a:rPr>
              <a:t>                </a:t>
            </a:r>
            <a:r>
              <a:rPr sz="3200" b="1" spc="-5">
                <a:latin typeface="Arial"/>
                <a:cs typeface="Arial"/>
              </a:rPr>
              <a:t>OS </a:t>
            </a:r>
            <a:r>
              <a:rPr sz="3200" b="1" spc="-5" dirty="0">
                <a:latin typeface="Arial"/>
                <a:cs typeface="Arial"/>
              </a:rPr>
              <a:t>use </a:t>
            </a:r>
            <a:r>
              <a:rPr sz="3200" b="1" spc="10" dirty="0">
                <a:latin typeface="Arial"/>
                <a:cs typeface="Arial"/>
              </a:rPr>
              <a:t>two </a:t>
            </a:r>
            <a:r>
              <a:rPr sz="3200" b="1" dirty="0">
                <a:latin typeface="Arial"/>
                <a:cs typeface="Arial"/>
              </a:rPr>
              <a:t>sets of </a:t>
            </a:r>
            <a:r>
              <a:rPr sz="3200" b="1" spc="-5" dirty="0">
                <a:latin typeface="Arial"/>
                <a:cs typeface="Arial"/>
              </a:rPr>
              <a:t>techniques </a:t>
            </a:r>
            <a:r>
              <a:rPr sz="3200" b="1">
                <a:latin typeface="Arial"/>
                <a:cs typeface="Arial"/>
              </a:rPr>
              <a:t>to  </a:t>
            </a:r>
            <a:r>
              <a:rPr lang="en-IN" sz="3200" b="1" dirty="0">
                <a:latin typeface="Arial"/>
                <a:cs typeface="Arial"/>
              </a:rPr>
              <a:t>            </a:t>
            </a:r>
            <a:r>
              <a:rPr sz="3200" b="1" spc="-5">
                <a:latin typeface="Arial"/>
                <a:cs typeface="Arial"/>
              </a:rPr>
              <a:t>counter </a:t>
            </a:r>
            <a:r>
              <a:rPr sz="3200" b="1" spc="-5" dirty="0">
                <a:latin typeface="Arial"/>
                <a:cs typeface="Arial"/>
              </a:rPr>
              <a:t>threats to information namely:</a:t>
            </a:r>
            <a:endParaRPr sz="3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90"/>
              </a:spcBef>
            </a:pPr>
            <a:r>
              <a:rPr sz="3375" spc="-382" baseline="11111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r>
              <a:rPr sz="3375" spc="-637" baseline="11111">
                <a:solidFill>
                  <a:srgbClr val="9999CC"/>
                </a:solidFill>
                <a:latin typeface="UnDotum"/>
                <a:cs typeface="UnDotum"/>
              </a:rPr>
              <a:t> </a:t>
            </a:r>
            <a:r>
              <a:rPr lang="en-IN" sz="3375" spc="-637" baseline="11111" dirty="0">
                <a:solidFill>
                  <a:srgbClr val="9999CC"/>
                </a:solidFill>
                <a:latin typeface="UnDotum"/>
                <a:cs typeface="UnDotum"/>
              </a:rPr>
              <a:t> </a:t>
            </a:r>
            <a:r>
              <a:rPr lang="en-IN" sz="3375" spc="-637" dirty="0">
                <a:solidFill>
                  <a:srgbClr val="9999CC"/>
                </a:solidFill>
                <a:latin typeface="UnDotum"/>
                <a:cs typeface="UnDotum"/>
              </a:rPr>
              <a:t>   </a:t>
            </a:r>
            <a:r>
              <a:rPr sz="2800" b="1" spc="-5">
                <a:latin typeface="Arial"/>
                <a:cs typeface="Arial"/>
              </a:rPr>
              <a:t>Protection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700"/>
              </a:spcBef>
            </a:pPr>
            <a:r>
              <a:rPr sz="3375" spc="-382" baseline="11111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r>
              <a:rPr sz="3375" spc="-637" baseline="11111">
                <a:solidFill>
                  <a:srgbClr val="9999CC"/>
                </a:solidFill>
                <a:latin typeface="UnDotum"/>
                <a:cs typeface="UnDotum"/>
              </a:rPr>
              <a:t> </a:t>
            </a:r>
            <a:r>
              <a:rPr lang="en-IN" sz="3375" spc="-637" baseline="11111" dirty="0">
                <a:solidFill>
                  <a:srgbClr val="9999CC"/>
                </a:solidFill>
                <a:latin typeface="UnDotum"/>
                <a:cs typeface="UnDotum"/>
              </a:rPr>
              <a:t>       </a:t>
            </a:r>
            <a:r>
              <a:rPr sz="2800" b="1" spc="-5"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009B-7B94-49F4-8315-439585C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spc="-5" dirty="0">
                <a:latin typeface="Arial"/>
                <a:cs typeface="Arial"/>
              </a:rPr>
              <a:t>Protection</a:t>
            </a:r>
            <a:br>
              <a:rPr lang="en-US" sz="5400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958-F498-473A-91FE-5C96AF87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55520"/>
          </a:xfrm>
        </p:spPr>
        <p:txBody>
          <a:bodyPr/>
          <a:lstStyle/>
          <a:p>
            <a:r>
              <a:rPr lang="en-US" sz="2800" b="1" spc="-5" dirty="0">
                <a:latin typeface="Arial"/>
                <a:cs typeface="Arial"/>
              </a:rPr>
              <a:t>It involves guarding </a:t>
            </a:r>
            <a:r>
              <a:rPr lang="en-US" sz="2800" b="1" dirty="0">
                <a:latin typeface="Arial"/>
                <a:cs typeface="Arial"/>
              </a:rPr>
              <a:t>a </a:t>
            </a:r>
            <a:r>
              <a:rPr lang="en-US" sz="2800" b="1" spc="-5" dirty="0">
                <a:latin typeface="Arial"/>
                <a:cs typeface="Arial"/>
              </a:rPr>
              <a:t>user’s data and  programs against interference </a:t>
            </a:r>
            <a:r>
              <a:rPr lang="en-US" sz="2800" b="1" dirty="0">
                <a:latin typeface="Arial"/>
                <a:cs typeface="Arial"/>
              </a:rPr>
              <a:t>by </a:t>
            </a:r>
            <a:r>
              <a:rPr lang="en-US" sz="2800" b="1" spc="-5" dirty="0">
                <a:latin typeface="Arial"/>
                <a:cs typeface="Arial"/>
              </a:rPr>
              <a:t>other  authorized </a:t>
            </a:r>
            <a:r>
              <a:rPr lang="en-US" sz="2800" b="1" dirty="0">
                <a:latin typeface="Arial"/>
                <a:cs typeface="Arial"/>
              </a:rPr>
              <a:t>users of the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47420"/>
            <a:ext cx="20440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"/>
                <a:cs typeface="Arial"/>
              </a:rPr>
              <a:t>S</a:t>
            </a:r>
            <a:r>
              <a:rPr sz="4400" b="0" spc="-5" dirty="0">
                <a:latin typeface="Arial"/>
                <a:cs typeface="Arial"/>
              </a:rPr>
              <a:t>e</a:t>
            </a:r>
            <a:r>
              <a:rPr sz="4400" b="0" dirty="0">
                <a:latin typeface="Arial"/>
                <a:cs typeface="Arial"/>
              </a:rPr>
              <a:t>c</a:t>
            </a:r>
            <a:r>
              <a:rPr sz="4400" b="0" spc="-5" dirty="0">
                <a:latin typeface="Arial"/>
                <a:cs typeface="Arial"/>
              </a:rPr>
              <a:t>u</a:t>
            </a:r>
            <a:r>
              <a:rPr sz="4400" b="0" spc="-10" dirty="0">
                <a:latin typeface="Arial"/>
                <a:cs typeface="Arial"/>
              </a:rPr>
              <a:t>r</a:t>
            </a:r>
            <a:r>
              <a:rPr sz="4400" b="0" spc="5" dirty="0">
                <a:latin typeface="Arial"/>
                <a:cs typeface="Arial"/>
              </a:rPr>
              <a:t>i</a:t>
            </a:r>
            <a:r>
              <a:rPr sz="4400" b="0" spc="-5" dirty="0">
                <a:latin typeface="Arial"/>
                <a:cs typeface="Arial"/>
              </a:rPr>
              <a:t>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69" y="2346959"/>
            <a:ext cx="8634731" cy="13917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0365" marR="30480" indent="-342900">
              <a:lnSpc>
                <a:spcPct val="89900"/>
              </a:lnSpc>
              <a:spcBef>
                <a:spcPts val="484"/>
              </a:spcBef>
            </a:pPr>
            <a:r>
              <a:rPr sz="3600" spc="-855" baseline="12731" dirty="0">
                <a:solidFill>
                  <a:srgbClr val="00007C"/>
                </a:solidFill>
                <a:latin typeface="UnDotum"/>
                <a:cs typeface="UnDotum"/>
              </a:rPr>
              <a:t> </a:t>
            </a:r>
            <a:r>
              <a:rPr sz="3200" b="1" spc="-5" dirty="0">
                <a:latin typeface="Arial"/>
                <a:cs typeface="Arial"/>
              </a:rPr>
              <a:t>It involves guarding </a:t>
            </a:r>
            <a:r>
              <a:rPr sz="3200" b="1" dirty="0">
                <a:latin typeface="Arial"/>
                <a:cs typeface="Arial"/>
              </a:rPr>
              <a:t>of a </a:t>
            </a:r>
            <a:r>
              <a:rPr sz="3200" b="1" spc="-5" dirty="0">
                <a:latin typeface="Arial"/>
                <a:cs typeface="Arial"/>
              </a:rPr>
              <a:t>user’s data 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programs against interference by  </a:t>
            </a:r>
            <a:r>
              <a:rPr sz="3200" b="1" dirty="0">
                <a:latin typeface="Arial"/>
                <a:cs typeface="Arial"/>
              </a:rPr>
              <a:t>external </a:t>
            </a:r>
            <a:r>
              <a:rPr sz="3200" b="1" spc="-5" dirty="0">
                <a:latin typeface="Arial"/>
                <a:cs typeface="Arial"/>
              </a:rPr>
              <a:t>entities, e.g. unauthorized  persons.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95020"/>
            <a:ext cx="4095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Security</a:t>
            </a:r>
            <a:r>
              <a:rPr sz="4400" b="0" spc="-80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Threats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015490"/>
            <a:ext cx="7590155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80645" indent="-342900">
              <a:lnSpc>
                <a:spcPct val="999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b="1" spc="-5" dirty="0">
                <a:latin typeface="Arial"/>
                <a:cs typeface="Arial"/>
              </a:rPr>
              <a:t>Direct: </a:t>
            </a:r>
            <a:r>
              <a:rPr sz="3200" spc="-5" dirty="0">
                <a:latin typeface="Arial"/>
                <a:cs typeface="Arial"/>
              </a:rPr>
              <a:t>This is </a:t>
            </a:r>
            <a:r>
              <a:rPr sz="3200" dirty="0">
                <a:latin typeface="Arial"/>
                <a:cs typeface="Arial"/>
              </a:rPr>
              <a:t>any direct </a:t>
            </a:r>
            <a:r>
              <a:rPr sz="3200" spc="-5" dirty="0">
                <a:latin typeface="Arial"/>
                <a:cs typeface="Arial"/>
              </a:rPr>
              <a:t>attack </a:t>
            </a:r>
            <a:r>
              <a:rPr sz="3200" dirty="0">
                <a:latin typeface="Arial"/>
                <a:cs typeface="Arial"/>
              </a:rPr>
              <a:t>on your  </a:t>
            </a:r>
            <a:r>
              <a:rPr sz="3200" spc="-5" dirty="0">
                <a:latin typeface="Arial"/>
                <a:cs typeface="Arial"/>
              </a:rPr>
              <a:t>specific </a:t>
            </a:r>
            <a:r>
              <a:rPr sz="3200" dirty="0">
                <a:latin typeface="Arial"/>
                <a:cs typeface="Arial"/>
              </a:rPr>
              <a:t>systems, </a:t>
            </a:r>
            <a:r>
              <a:rPr sz="3200" spc="-5" dirty="0">
                <a:latin typeface="Arial"/>
                <a:cs typeface="Arial"/>
              </a:rPr>
              <a:t>whether from outside  </a:t>
            </a:r>
            <a:r>
              <a:rPr sz="3200" dirty="0">
                <a:latin typeface="Arial"/>
                <a:cs typeface="Arial"/>
              </a:rPr>
              <a:t>hackers or </a:t>
            </a:r>
            <a:r>
              <a:rPr sz="3200" spc="-5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disgruntled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insiders.</a:t>
            </a:r>
            <a:endParaRPr sz="3200">
              <a:latin typeface="Arial"/>
              <a:cs typeface="Arial"/>
            </a:endParaRPr>
          </a:p>
          <a:p>
            <a:pPr marL="380365" marR="3048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b="1" spc="-5" dirty="0">
                <a:latin typeface="Arial"/>
                <a:cs typeface="Arial"/>
              </a:rPr>
              <a:t>Indirect: </a:t>
            </a:r>
            <a:r>
              <a:rPr sz="320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general random </a:t>
            </a:r>
            <a:r>
              <a:rPr sz="3200" spc="-5" dirty="0">
                <a:latin typeface="Arial"/>
                <a:cs typeface="Arial"/>
              </a:rPr>
              <a:t>attack,  </a:t>
            </a:r>
            <a:r>
              <a:rPr sz="3200" spc="5" dirty="0">
                <a:latin typeface="Arial"/>
                <a:cs typeface="Arial"/>
              </a:rPr>
              <a:t>most commonly </a:t>
            </a:r>
            <a:r>
              <a:rPr sz="3200" dirty="0">
                <a:latin typeface="Arial"/>
                <a:cs typeface="Arial"/>
              </a:rPr>
              <a:t>computer viruses,  computer </a:t>
            </a:r>
            <a:r>
              <a:rPr sz="3200" spc="-5" dirty="0">
                <a:latin typeface="Arial"/>
                <a:cs typeface="Arial"/>
              </a:rPr>
              <a:t>worms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Trojan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horses.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95020"/>
            <a:ext cx="35674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Authentication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69" y="1634490"/>
            <a:ext cx="7042784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>
              <a:lnSpc>
                <a:spcPct val="999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Goal of </a:t>
            </a:r>
            <a:r>
              <a:rPr sz="3200" spc="-5" dirty="0">
                <a:latin typeface="Arial"/>
                <a:cs typeface="Arial"/>
              </a:rPr>
              <a:t>Authentication: </a:t>
            </a:r>
            <a:r>
              <a:rPr sz="3200" dirty="0">
                <a:latin typeface="Arial"/>
                <a:cs typeface="Arial"/>
              </a:rPr>
              <a:t>Reasonable  assurance that anyone </a:t>
            </a:r>
            <a:r>
              <a:rPr sz="3200" spc="-5" dirty="0">
                <a:latin typeface="Arial"/>
                <a:cs typeface="Arial"/>
              </a:rPr>
              <a:t>who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attempts 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access a system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network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legitimate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user.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3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Mechanisms:</a:t>
            </a:r>
            <a:endParaRPr sz="32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690"/>
              </a:spcBef>
            </a:pPr>
            <a:r>
              <a:rPr sz="3375" spc="-382" baseline="11111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r>
              <a:rPr sz="3375" spc="-637" baseline="11111" dirty="0">
                <a:solidFill>
                  <a:srgbClr val="9999CC"/>
                </a:solidFill>
                <a:latin typeface="UnDotum"/>
                <a:cs typeface="UnDotum"/>
              </a:rPr>
              <a:t> </a:t>
            </a:r>
            <a:r>
              <a:rPr sz="2800" b="1" spc="-5" dirty="0">
                <a:latin typeface="Arial"/>
                <a:cs typeface="Arial"/>
              </a:rPr>
              <a:t>Password</a:t>
            </a:r>
            <a:endParaRPr sz="28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700"/>
              </a:spcBef>
            </a:pPr>
            <a:r>
              <a:rPr sz="3375" spc="-382" baseline="11111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2800" b="1" spc="-10" dirty="0">
                <a:latin typeface="Arial"/>
                <a:cs typeface="Arial"/>
              </a:rPr>
              <a:t>Physical </a:t>
            </a:r>
            <a:r>
              <a:rPr sz="2800" b="1" spc="-5" dirty="0">
                <a:latin typeface="Arial"/>
                <a:cs typeface="Arial"/>
              </a:rPr>
              <a:t>token </a:t>
            </a:r>
            <a:r>
              <a:rPr sz="2800" b="1" spc="-10" dirty="0">
                <a:latin typeface="Arial"/>
                <a:cs typeface="Arial"/>
              </a:rPr>
              <a:t>or </a:t>
            </a:r>
            <a:r>
              <a:rPr sz="2800" b="1" spc="-5" dirty="0">
                <a:latin typeface="Arial"/>
                <a:cs typeface="Arial"/>
              </a:rPr>
              <a:t>an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artifact</a:t>
            </a:r>
            <a:endParaRPr sz="28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700"/>
              </a:spcBef>
            </a:pPr>
            <a:r>
              <a:rPr sz="3375" spc="-382" baseline="11111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2800" b="1" spc="-5" dirty="0">
                <a:latin typeface="Arial"/>
                <a:cs typeface="Arial"/>
              </a:rPr>
              <a:t>Biometric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measure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95020"/>
            <a:ext cx="4001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Security</a:t>
            </a:r>
            <a:r>
              <a:rPr sz="4400" b="0" spc="-6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Models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015490"/>
            <a:ext cx="7542530" cy="3309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0365" marR="30480" indent="-342900">
              <a:lnSpc>
                <a:spcPts val="3829"/>
              </a:lnSpc>
              <a:spcBef>
                <a:spcPts val="235"/>
              </a:spcBef>
            </a:pPr>
            <a:r>
              <a:rPr sz="3600" spc="-855" baseline="12731" dirty="0">
                <a:solidFill>
                  <a:srgbClr val="00007C"/>
                </a:solidFill>
                <a:latin typeface="UnDotum"/>
                <a:cs typeface="UnDotum"/>
              </a:rPr>
              <a:t> </a:t>
            </a:r>
            <a:r>
              <a:rPr sz="3200" spc="-5" dirty="0">
                <a:latin typeface="Arial"/>
                <a:cs typeface="Arial"/>
              </a:rPr>
              <a:t>Security </a:t>
            </a:r>
            <a:r>
              <a:rPr sz="3200" spc="5" dirty="0">
                <a:latin typeface="Arial"/>
                <a:cs typeface="Arial"/>
              </a:rPr>
              <a:t>models </a:t>
            </a:r>
            <a:r>
              <a:rPr sz="3200" dirty="0">
                <a:latin typeface="Arial"/>
                <a:cs typeface="Arial"/>
              </a:rPr>
              <a:t>can be </a:t>
            </a:r>
            <a:r>
              <a:rPr sz="3200" spc="-5" dirty="0">
                <a:latin typeface="Arial"/>
                <a:cs typeface="Arial"/>
              </a:rPr>
              <a:t>discretionary </a:t>
            </a:r>
            <a:r>
              <a:rPr sz="3200" dirty="0">
                <a:latin typeface="Arial"/>
                <a:cs typeface="Arial"/>
              </a:rPr>
              <a:t>or  mandatory.</a:t>
            </a:r>
            <a:endParaRPr sz="3200">
              <a:latin typeface="Arial"/>
              <a:cs typeface="Arial"/>
            </a:endParaRPr>
          </a:p>
          <a:p>
            <a:pPr marL="780415" marR="49530" indent="-285750">
              <a:lnSpc>
                <a:spcPct val="100000"/>
              </a:lnSpc>
              <a:spcBef>
                <a:spcPts val="575"/>
              </a:spcBef>
            </a:pPr>
            <a:r>
              <a:rPr sz="3375" spc="-382" baseline="11111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2800" b="1" spc="-10" dirty="0">
                <a:latin typeface="Arial"/>
                <a:cs typeface="Arial"/>
              </a:rPr>
              <a:t>Discretionary: </a:t>
            </a:r>
            <a:r>
              <a:rPr sz="2800" spc="-5" dirty="0">
                <a:latin typeface="Arial"/>
                <a:cs typeface="Arial"/>
              </a:rPr>
              <a:t>Holders of right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5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allowed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transfer them at their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discretion.</a:t>
            </a:r>
            <a:endParaRPr sz="2800">
              <a:latin typeface="Arial"/>
              <a:cs typeface="Arial"/>
            </a:endParaRPr>
          </a:p>
          <a:p>
            <a:pPr marL="780415" marR="447040" indent="-285750">
              <a:lnSpc>
                <a:spcPct val="100000"/>
              </a:lnSpc>
              <a:spcBef>
                <a:spcPts val="690"/>
              </a:spcBef>
            </a:pPr>
            <a:r>
              <a:rPr sz="3375" spc="-382" baseline="11111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2800" b="1" spc="-10" dirty="0">
                <a:latin typeface="Arial"/>
                <a:cs typeface="Arial"/>
              </a:rPr>
              <a:t>Mandatory: </a:t>
            </a:r>
            <a:r>
              <a:rPr sz="2800" spc="-5" dirty="0">
                <a:latin typeface="Arial"/>
                <a:cs typeface="Arial"/>
              </a:rPr>
              <a:t>Only designated roles are  allowed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grant </a:t>
            </a:r>
            <a:r>
              <a:rPr sz="2800" dirty="0">
                <a:latin typeface="Arial"/>
                <a:cs typeface="Arial"/>
              </a:rPr>
              <a:t>rights </a:t>
            </a:r>
            <a:r>
              <a:rPr sz="2800" spc="-5" dirty="0">
                <a:latin typeface="Arial"/>
                <a:cs typeface="Arial"/>
              </a:rPr>
              <a:t>and users cannot  transfer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46381"/>
            <a:ext cx="7368539" cy="158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 </a:t>
            </a:r>
            <a:r>
              <a:rPr spc="-10" dirty="0"/>
              <a:t>policy Vs. </a:t>
            </a:r>
            <a:r>
              <a:rPr spc="-5" dirty="0"/>
              <a:t>Security</a:t>
            </a:r>
            <a:r>
              <a:rPr spc="-16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965959"/>
            <a:ext cx="8034655" cy="36842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0365" marR="30480" indent="-342900">
              <a:lnSpc>
                <a:spcPct val="899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b="1" spc="-5" dirty="0">
                <a:latin typeface="Arial"/>
                <a:cs typeface="Arial"/>
              </a:rPr>
              <a:t>Security Policy: </a:t>
            </a:r>
            <a:r>
              <a:rPr sz="3200" spc="-5" dirty="0">
                <a:latin typeface="Arial"/>
                <a:cs typeface="Arial"/>
              </a:rPr>
              <a:t>Outlines </a:t>
            </a:r>
            <a:r>
              <a:rPr sz="3200" dirty="0">
                <a:latin typeface="Arial"/>
                <a:cs typeface="Arial"/>
              </a:rPr>
              <a:t>several high  </a:t>
            </a:r>
            <a:r>
              <a:rPr sz="3200" spc="-5" dirty="0">
                <a:latin typeface="Arial"/>
                <a:cs typeface="Arial"/>
              </a:rPr>
              <a:t>level </a:t>
            </a:r>
            <a:r>
              <a:rPr sz="3200" dirty="0">
                <a:latin typeface="Arial"/>
                <a:cs typeface="Arial"/>
              </a:rPr>
              <a:t>points: how </a:t>
            </a:r>
            <a:r>
              <a:rPr sz="3200" spc="-5" dirty="0">
                <a:latin typeface="Arial"/>
                <a:cs typeface="Arial"/>
              </a:rPr>
              <a:t>the data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accessed,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spc="5" dirty="0">
                <a:latin typeface="Arial"/>
                <a:cs typeface="Arial"/>
              </a:rPr>
              <a:t>amount </a:t>
            </a:r>
            <a:r>
              <a:rPr sz="3200" dirty="0">
                <a:latin typeface="Arial"/>
                <a:cs typeface="Arial"/>
              </a:rPr>
              <a:t>of security </a:t>
            </a:r>
            <a:r>
              <a:rPr sz="3200" spc="-5" dirty="0">
                <a:latin typeface="Arial"/>
                <a:cs typeface="Arial"/>
              </a:rPr>
              <a:t>required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what are  the steps when </a:t>
            </a:r>
            <a:r>
              <a:rPr sz="3200" dirty="0">
                <a:latin typeface="Arial"/>
                <a:cs typeface="Arial"/>
              </a:rPr>
              <a:t>these requirements are  not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met.</a:t>
            </a:r>
            <a:endParaRPr sz="3200">
              <a:latin typeface="Arial"/>
              <a:cs typeface="Arial"/>
            </a:endParaRPr>
          </a:p>
          <a:p>
            <a:pPr marL="380365" marR="370205" indent="-342900">
              <a:lnSpc>
                <a:spcPct val="90000"/>
              </a:lnSpc>
              <a:spcBef>
                <a:spcPts val="795"/>
              </a:spcBef>
              <a:buClr>
                <a:srgbClr val="00007C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b="1" spc="-5" dirty="0">
                <a:latin typeface="Arial"/>
                <a:cs typeface="Arial"/>
              </a:rPr>
              <a:t>Security Model: </a:t>
            </a:r>
            <a:r>
              <a:rPr sz="3200" dirty="0">
                <a:latin typeface="Arial"/>
                <a:cs typeface="Arial"/>
              </a:rPr>
              <a:t>The mechanism </a:t>
            </a:r>
            <a:r>
              <a:rPr sz="3200" spc="-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support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security </a:t>
            </a:r>
            <a:r>
              <a:rPr sz="3200" spc="-5" dirty="0">
                <a:latin typeface="Arial"/>
                <a:cs typeface="Arial"/>
              </a:rPr>
              <a:t>policy. This involves  in the </a:t>
            </a:r>
            <a:r>
              <a:rPr sz="3200" dirty="0">
                <a:latin typeface="Arial"/>
                <a:cs typeface="Arial"/>
              </a:rPr>
              <a:t>design of </a:t>
            </a:r>
            <a:r>
              <a:rPr sz="3200" spc="-5" dirty="0">
                <a:latin typeface="Arial"/>
                <a:cs typeface="Arial"/>
              </a:rPr>
              <a:t>the security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</TotalTime>
  <Words>416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Flow</vt:lpstr>
      <vt:lpstr>Office Theme</vt:lpstr>
      <vt:lpstr>  Subject Name :Operating System  Presentation  Title:  SYSTEM SECURITY AND PROTECTION </vt:lpstr>
      <vt:lpstr>Introduction</vt:lpstr>
      <vt:lpstr>Protection and Security</vt:lpstr>
      <vt:lpstr>Protection </vt:lpstr>
      <vt:lpstr>Security</vt:lpstr>
      <vt:lpstr>Security Threats</vt:lpstr>
      <vt:lpstr>Authentication</vt:lpstr>
      <vt:lpstr>Security Models</vt:lpstr>
      <vt:lpstr>Security policy Vs. Security Model</vt:lpstr>
      <vt:lpstr>Role Based Access Control</vt:lpstr>
      <vt:lpstr>Reasons for taking Security 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Balaji</dc:creator>
  <cp:lastModifiedBy>Windows User</cp:lastModifiedBy>
  <cp:revision>15</cp:revision>
  <dcterms:created xsi:type="dcterms:W3CDTF">2020-02-03T13:57:13Z</dcterms:created>
  <dcterms:modified xsi:type="dcterms:W3CDTF">2021-03-12T18:03:31Z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2020-02-03T00:00:00Z</vt:filetime>
  </property>
</Properties>
</file>