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62" r:id="rId4"/>
    <p:sldId id="269" r:id="rId5"/>
    <p:sldId id="259" r:id="rId6"/>
    <p:sldId id="257" r:id="rId7"/>
    <p:sldId id="265" r:id="rId8"/>
    <p:sldId id="268" r:id="rId9"/>
    <p:sldId id="258" r:id="rId10"/>
    <p:sldId id="267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EBB99-4D60-4EB5-8E28-EB5628D883A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C7C64-4164-4381-8C2B-33B2B6E37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7C66-E6B0-4DFE-B170-1331936F3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8B028-A440-42F5-BDB1-7CA8F471D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6C9C-729D-4012-A17A-E2E4A097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3572-DEB7-42BD-B1D3-F23A0A9D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544C-CADA-4913-8624-5585ABB6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C1CC-36F6-44A9-AC36-C89972A2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B469-00B4-4C68-A647-9E2274B86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2111-406E-4238-9F03-A7E9B53F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4E28-6793-406F-A7FC-2C93652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6054-02B5-48EA-B9C4-FA6010B2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DCF9A-ED09-476D-846C-CBC14107F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CDB1E-35ED-4878-92D6-31E99A6F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15C8-E139-41AE-8D82-16BECC6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ACA0-F047-450A-891F-F965C045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A706-84DF-4AA3-8350-80AF6A18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F2F1-7035-4DA4-923E-1C361C71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75E9-2D2A-4C35-B901-D9106757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7447-1D10-423E-8057-41AF1DC6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564-0908-4515-A7BB-438482A8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6A4F-933E-4605-B2D5-25956F41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DFF4-2978-48EE-B7CB-89650F46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91EC2-8AB1-4FD4-9711-831299B77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9900-D07A-44A9-AFAC-B43BD807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F6F1-28DC-4FD1-85A8-2E377E8D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F51F-4AC4-4D5F-AE29-03591CC2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BFEE-D032-4BE7-825F-7787A55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BA26-2DAB-4DA2-AD1D-5C310F19D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ED13A-BD90-4FB6-A8A4-D30DF792F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454AB-380C-4B04-83F7-0888C858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657D7-9874-4E8A-929C-D94A1ABB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8A4F5-FD99-4278-9CEA-9AC679D2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6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7BF3-FFC4-40D3-ADF8-E467CD54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4FCBA-EB57-4016-BA40-9E45DE9D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43FB-5F27-4594-BE55-87EF73E2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43F0B-9D94-40FF-888C-9D036D727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0ECEA-A3CD-4072-838E-F87C71F77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9AD13-0A20-4573-BED6-ED1D5D51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4B09C-CD5C-420D-8EF5-C96D55CC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D8722-DD9C-48E6-A85D-C484237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8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D594-4415-404F-9B27-1654B2C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73D4D-7758-45CC-B537-A9C4EFE4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7B0B0-EE1F-4A83-B52F-4710FDDF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DCF2E-45BA-412B-A9C7-C2840462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E8554-6001-48AD-BF39-9F8AAC79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12268-603E-40CC-9224-53206E31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9AFBD-B592-4527-8D03-9FF36E83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1013-C638-470B-B0A3-3102403B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270E-355C-4EC3-B956-0C188E49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6256C-D01E-46E8-AE11-FEBF0007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39AB-02DB-4249-9621-2243379F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2C112-DD4E-4256-B7DF-2DCE801C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AA8B-0F82-4300-B0D7-0B85C9FE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2077-E443-4E57-B13F-EAF3F6A9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9C784-3722-44C3-9772-7DCDBE6BD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6E5B4-8D36-488B-BA55-3863A33D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2E945-1474-4969-A4F9-0DBACEA5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C536-108F-4F0D-B169-331514B6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530C-82E1-41C1-9314-9138908C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2A322-2CCC-4FA7-A76B-44564B2A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310E-5170-4D5F-8293-A1A7E44B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06F1A-DCAF-460B-87A9-3893217DD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6EB1-5FA7-4087-A941-B5E86F8CEC9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7406-2E3B-4003-A5D4-F2D7FCD7D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0175A-1E23-4521-A201-4E18989BE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301F-0A09-4717-8825-69D825B2C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ccumulator_(computing)#cite_ref-ENIAC_4-1" TargetMode="External"/><Relationship Id="rId13" Type="http://schemas.openxmlformats.org/officeDocument/2006/relationships/hyperlink" Target="https://en.wikipedia.org/wiki/Maynard,_Massachusetts" TargetMode="External"/><Relationship Id="rId3" Type="http://schemas.openxmlformats.org/officeDocument/2006/relationships/hyperlink" Target="http://www.freescale.com/webapp/sps/site/overview.jsp?code=DRMCRHC16OV&amp;srch=1" TargetMode="External"/><Relationship Id="rId7" Type="http://schemas.openxmlformats.org/officeDocument/2006/relationships/hyperlink" Target="https://en.wikipedia.org/wiki/Accumulator_(computing)#cite_ref-ENIAC_4-0" TargetMode="External"/><Relationship Id="rId12" Type="http://schemas.openxmlformats.org/officeDocument/2006/relationships/hyperlink" Target="https://en.wikipedia.org/wiki/Digital_Equipment_Corporation" TargetMode="External"/><Relationship Id="rId2" Type="http://schemas.openxmlformats.org/officeDocument/2006/relationships/hyperlink" Target="https://web.archive.org/web/20070928031937/http:/www.freescale.com/webapp/sps/site/overview.jsp?code=DRMCRHC16OV&amp;srch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ano.co.uk/ludgate/" TargetMode="External"/><Relationship Id="rId11" Type="http://schemas.openxmlformats.org/officeDocument/2006/relationships/hyperlink" Target="https://en.wikipedia.org/wiki/Accumulator_(computing)#cite_ref-5" TargetMode="External"/><Relationship Id="rId5" Type="http://schemas.openxmlformats.org/officeDocument/2006/relationships/hyperlink" Target="https://en.wikipedia.org/wiki/Accumulator_(computing)#cite_ref-3" TargetMode="External"/><Relationship Id="rId15" Type="http://schemas.openxmlformats.org/officeDocument/2006/relationships/hyperlink" Target="https://en.wikipedia.org/wiki/PDP-8" TargetMode="External"/><Relationship Id="rId10" Type="http://schemas.openxmlformats.org/officeDocument/2006/relationships/hyperlink" Target="https://en.wikipedia.org/wiki/Special:BookSources/9780262334419" TargetMode="External"/><Relationship Id="rId4" Type="http://schemas.openxmlformats.org/officeDocument/2006/relationships/hyperlink" Target="https://en.wikipedia.org/wiki/Accumulator_(computing)#cite_ref-2" TargetMode="External"/><Relationship Id="rId9" Type="http://schemas.openxmlformats.org/officeDocument/2006/relationships/hyperlink" Target="https://en.wikipedia.org/wiki/International_Standard_Book_Number" TargetMode="External"/><Relationship Id="rId14" Type="http://schemas.openxmlformats.org/officeDocument/2006/relationships/hyperlink" Target="http://bitsavers.trailing-edge.com/pdf/dec/pdp1/F15B_PDP1_Handbook_196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239732"/>
            <a:ext cx="8663729" cy="2036868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Subject Name :Computer Architecture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Presentation  Title: Single Accumulator Based CPU </a:t>
            </a:r>
            <a:r>
              <a:rPr lang="en-US" sz="2400" b="1" dirty="0" err="1">
                <a:solidFill>
                  <a:schemeClr val="accent2"/>
                </a:solidFill>
                <a:latin typeface="Palatino Linotype" pitchFamily="18" charset="0"/>
              </a:rPr>
              <a:t>Organisation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399" y="3162300"/>
            <a:ext cx="8839200" cy="1219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latin typeface="Palatino Linotype" pitchFamily="18" charset="0"/>
              </a:rPr>
              <a:t>	Students Name	 		  	</a:t>
            </a:r>
            <a:r>
              <a:rPr lang="en-US" sz="2000" b="1" dirty="0" err="1">
                <a:latin typeface="Palatino Linotype" pitchFamily="18" charset="0"/>
              </a:rPr>
              <a:t>Reg.No</a:t>
            </a:r>
            <a:r>
              <a:rPr lang="en-US" sz="2000" b="1" dirty="0">
                <a:latin typeface="Palatino Linotype" pitchFamily="18" charset="0"/>
              </a:rPr>
              <a:t>:</a:t>
            </a:r>
          </a:p>
          <a:p>
            <a:pPr algn="l"/>
            <a:r>
              <a:rPr lang="en-US" sz="2000" b="1" dirty="0">
                <a:latin typeface="Palatino Linotype" pitchFamily="18" charset="0"/>
              </a:rPr>
              <a:t>	1.Prabha .k                                             210618104032</a:t>
            </a:r>
          </a:p>
          <a:p>
            <a:pPr algn="l"/>
            <a:r>
              <a:rPr lang="en-US" sz="2000" b="1" dirty="0">
                <a:latin typeface="Palatino Linotype" pitchFamily="18" charset="0"/>
              </a:rPr>
              <a:t>	2.Moreen </a:t>
            </a:r>
            <a:r>
              <a:rPr lang="en-US" sz="2000" b="1" dirty="0" err="1">
                <a:latin typeface="Palatino Linotype" pitchFamily="18" charset="0"/>
              </a:rPr>
              <a:t>Joice.J</a:t>
            </a:r>
            <a:r>
              <a:rPr lang="en-US" sz="2000" b="1" dirty="0">
                <a:latin typeface="Palatino Linotype" pitchFamily="18" charset="0"/>
              </a:rPr>
              <a:t>                                    210618104030                                </a:t>
            </a:r>
          </a:p>
          <a:p>
            <a:pPr algn="l"/>
            <a:r>
              <a:rPr lang="en-US" sz="2000" b="1" dirty="0">
                <a:latin typeface="Palatino Linotype" pitchFamily="18" charset="0"/>
              </a:rPr>
              <a:t>	3.Vidula .V                                             210618104054</a:t>
            </a:r>
          </a:p>
          <a:p>
            <a:pPr algn="l"/>
            <a:r>
              <a:rPr lang="en-US" sz="2000" b="1" dirty="0">
                <a:latin typeface="Palatino Linotype" pitchFamily="18" charset="0"/>
              </a:rPr>
              <a:t>	4.Abarna .E                                             210618104001</a:t>
            </a:r>
          </a:p>
          <a:p>
            <a:pPr algn="l"/>
            <a:r>
              <a:rPr lang="en-US" sz="2000" b="1" dirty="0">
                <a:latin typeface="Palatino Linotype" pitchFamily="18" charset="0"/>
              </a:rPr>
              <a:t>              5.Saranya .I                                             210618104045</a:t>
            </a:r>
          </a:p>
          <a:p>
            <a:pPr algn="l"/>
            <a:r>
              <a:rPr lang="en-US" sz="2000" b="1" dirty="0">
                <a:latin typeface="Palatino Linotype" pitchFamily="18" charset="0"/>
              </a:rPr>
              <a:t>              6.Swetha .P                                              210618104052</a:t>
            </a:r>
          </a:p>
          <a:p>
            <a:endParaRPr lang="en-US" sz="2000" b="1" dirty="0">
              <a:latin typeface="Palatino Linotype" pitchFamily="18" charset="0"/>
            </a:endParaRPr>
          </a:p>
          <a:p>
            <a:endParaRPr lang="en-US" sz="2000" dirty="0"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1524000" y="478691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1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93296E-B523-47A8-BEDB-E5FFD519EB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70" y="381001"/>
            <a:ext cx="1119930" cy="9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AA05-34C5-4905-B941-B0D12D5C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7FA6-0E17-45A6-BAAF-833E754D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complex expressions are computed, program size increases due to the usage of many short instructions to execute it. Thus memory size increases.</a:t>
            </a:r>
          </a:p>
          <a:p>
            <a:r>
              <a:rPr lang="en-US" dirty="0"/>
              <a:t>As the number of instructions increases for a program, the execution time increases.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56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6DB6B-4D6C-4551-9A0A-FBC9A203426A}"/>
              </a:ext>
            </a:extLst>
          </p:cNvPr>
          <p:cNvSpPr/>
          <p:nvPr/>
        </p:nvSpPr>
        <p:spPr>
          <a:xfrm>
            <a:off x="4299228" y="196000"/>
            <a:ext cx="3058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FB73-E809-4AFA-AF3B-A54CC5AFB128}"/>
              </a:ext>
            </a:extLst>
          </p:cNvPr>
          <p:cNvSpPr/>
          <p:nvPr/>
        </p:nvSpPr>
        <p:spPr>
          <a:xfrm>
            <a:off x="1727981" y="1450504"/>
            <a:ext cx="87360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2"/>
              </a:rPr>
              <a:t>"HC16 Overview"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Freescale.com. Archived from </a:t>
            </a:r>
            <a:r>
              <a:rPr lang="en-US" b="0" i="1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3"/>
              </a:rPr>
              <a:t>the original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on 28 September 2007. Retrieved 2008-09-22.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Jump up"/>
              </a:rPr>
              <a:t>^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J. Presper Eckert, "A Survey of Digital Computer Memory Systems", IEEE Annals of the History of Computing, 1988, pp. 15-28.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Jump up"/>
              </a:rPr>
              <a:t>^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6"/>
              </a:rPr>
              <a:t>"The Feasibility of Ludgate's Analytical Machine"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^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Jump up </a:t>
            </a:r>
            <a:r>
              <a:rPr lang="en-US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to:</a:t>
            </a:r>
            <a:r>
              <a:rPr lang="en-US" b="1" i="1" u="none" strike="noStrike" baseline="30000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1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/>
              </a:rPr>
              <a:t>b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Haigh, Thomas; Priestley, Mark;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Ropefir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Crispin (2016). ENIAC in Action: Making and Remaking the Modern Computer. MIT Press. </a:t>
            </a:r>
            <a:r>
              <a:rPr lang="en-US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International Standard Book Number"/>
              </a:rPr>
              <a:t>ISBN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Special:BookSources/9780262334419"/>
              </a:rPr>
              <a:t>9780262334419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 tooltip="Jump up"/>
              </a:rPr>
              <a:t>^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2" tooltip="Digital Equipment Corporation"/>
              </a:rPr>
              <a:t>Digital Equipment Corporation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 tooltip="Maynard, Massachusetts"/>
              </a:rPr>
              <a:t>Maynard, Massachusetts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(1961) "</a:t>
            </a:r>
            <a:r>
              <a:rPr lang="en-US" b="0" i="0" u="none" strike="noStrike" dirty="0">
                <a:solidFill>
                  <a:srgbClr val="663366"/>
                </a:solidFill>
                <a:effectLst/>
                <a:latin typeface="Arial" panose="020B0604020202020204" pitchFamily="34" charset="0"/>
                <a:hlinkClick r:id="rId14"/>
              </a:rPr>
              <a:t>PROGRAMMED DATA PROCESSOR-1 MANUAL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", page 7: PDP-1 system block diagram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accessdate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=2014-07-03. The PDP-1 was an 18-bit processor, and was a predecessor of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5" tooltip="PDP-8"/>
              </a:rPr>
              <a:t>PDP-8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6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D5C93C-8108-432D-A36B-877B54124EA4}"/>
              </a:ext>
            </a:extLst>
          </p:cNvPr>
          <p:cNvSpPr/>
          <p:nvPr/>
        </p:nvSpPr>
        <p:spPr>
          <a:xfrm>
            <a:off x="2491410" y="2399301"/>
            <a:ext cx="78717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93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6B57-0B05-4C3B-94C6-50DDAE86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052" y="2923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Single Accumulator based CPU organization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4B34D-9BCF-45AB-B6B1-92707DA8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052" y="1955409"/>
            <a:ext cx="9340948" cy="4610221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endParaRPr lang="en-US" dirty="0"/>
          </a:p>
          <a:p>
            <a:pPr algn="just" fontAlgn="base"/>
            <a:r>
              <a:rPr lang="en-US" dirty="0"/>
              <a:t>The computers, present in the early days of computer history, had accumulator based CPUs. </a:t>
            </a:r>
          </a:p>
          <a:p>
            <a:pPr algn="just" fontAlgn="base"/>
            <a:r>
              <a:rPr lang="en-US" dirty="0"/>
              <a:t>In this type of CPU organization, the accumulator register is used implicitly for processing all instructions of a program and store the results into the accumulator. </a:t>
            </a:r>
          </a:p>
          <a:p>
            <a:pPr algn="just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4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6B57-0B05-4C3B-94C6-50DDAE86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052" y="2923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Single Accumulator based CPU organization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4B34D-9BCF-45AB-B6B1-92707DA8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052" y="1955409"/>
            <a:ext cx="9340948" cy="4610221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algn="just" fontAlgn="base"/>
            <a:r>
              <a:rPr lang="en-US" dirty="0"/>
              <a:t>&gt;The main points about Single Accumulator based CPU </a:t>
            </a:r>
            <a:r>
              <a:rPr lang="en-US" dirty="0" err="1"/>
              <a:t>Organisation</a:t>
            </a:r>
            <a:r>
              <a:rPr lang="en-US" dirty="0"/>
              <a:t> are:</a:t>
            </a:r>
          </a:p>
          <a:p>
            <a:pPr algn="just" fontAlgn="base"/>
            <a:r>
              <a:rPr lang="en-US" dirty="0"/>
              <a:t>In this CPU Organization, the first ALU operand is always stored into the Accumulator and the second operand is present either in Registers or in the Memory.</a:t>
            </a:r>
          </a:p>
          <a:p>
            <a:pPr algn="just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6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D44F-C5F1-4B89-BCB0-4D98307D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Single Accumulator based CPU organization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79E6-582B-41B9-B036-AEC5A41B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 fontAlgn="base"/>
            <a:r>
              <a:rPr lang="en-US" dirty="0"/>
              <a:t>Accumulator is the default address thus after data manipulation the results are stored into the accumulator.</a:t>
            </a:r>
          </a:p>
          <a:p>
            <a:pPr algn="just" fontAlgn="base"/>
            <a:r>
              <a:rPr lang="en-US" dirty="0"/>
              <a:t>One address instruction is used in this type of organization.</a:t>
            </a:r>
          </a:p>
          <a:p>
            <a:r>
              <a:rPr lang="en-US" dirty="0"/>
              <a:t>The instruction format that is used by this CPU </a:t>
            </a:r>
            <a:r>
              <a:rPr lang="en-US" dirty="0" err="1"/>
              <a:t>Organisation</a:t>
            </a:r>
            <a:r>
              <a:rPr lang="en-US" dirty="0"/>
              <a:t> is </a:t>
            </a:r>
            <a:r>
              <a:rPr lang="en-US" b="1" dirty="0"/>
              <a:t>One address field</a:t>
            </a:r>
            <a:r>
              <a:rPr lang="en-US" dirty="0"/>
              <a:t>. Due to this the CPU is known as </a:t>
            </a:r>
            <a:r>
              <a:rPr lang="en-US" b="1" dirty="0"/>
              <a:t>One Address Machine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81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AB8BB2-2857-4D45-A5DA-4DA18A45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4" y="1856935"/>
            <a:ext cx="5219113" cy="55848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192EDF-45F5-45CF-9B55-2E0707D88014}"/>
              </a:ext>
            </a:extLst>
          </p:cNvPr>
          <p:cNvSpPr/>
          <p:nvPr/>
        </p:nvSpPr>
        <p:spPr>
          <a:xfrm>
            <a:off x="3436957" y="364812"/>
            <a:ext cx="4305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Block Diagra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51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6B57-0B05-4C3B-94C6-50DDAE861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6A2530-DB52-4232-9324-81CDF7F490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6210" y="697663"/>
            <a:ext cx="9547477" cy="2118472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–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-apple-system"/>
              </a:rPr>
              <a:t>In this type of operation, the data is transferred from a source to a destination.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ex: LOAD X, STORE 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&gt;Here LOAD is memory read operation that is data is transfer from memory to accumulator and STORE is memory write operation that is data is transfer from accumulator to memory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25016-D9E0-4507-A8AC-7D992B0DEC50}"/>
              </a:ext>
            </a:extLst>
          </p:cNvPr>
          <p:cNvSpPr txBox="1"/>
          <p:nvPr/>
        </p:nvSpPr>
        <p:spPr>
          <a:xfrm>
            <a:off x="633045" y="575389"/>
            <a:ext cx="350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lgerian" panose="04020705040A02060702" pitchFamily="82" charset="0"/>
                <a:cs typeface="Aldhabi" panose="020B0604020202020204" pitchFamily="2" charset="-78"/>
              </a:rPr>
              <a:t>Data transfer operation</a:t>
            </a:r>
          </a:p>
        </p:txBody>
      </p:sp>
    </p:spTree>
    <p:extLst>
      <p:ext uri="{BB962C8B-B14F-4D97-AF65-F5344CB8AC3E}">
        <p14:creationId xmlns:p14="http://schemas.microsoft.com/office/powerpoint/2010/main" val="234337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567D09E-6C52-43BA-9CBD-A8A68D5DB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685939"/>
            <a:ext cx="10515600" cy="4351338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u="sng" dirty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ALUoperation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–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-apple-system"/>
              </a:rPr>
              <a:t>In this type of operation, arithmetic operations are performed on the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ex: MULT X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&gt;where X is the address of the operand. The MULT instruction in this example performs the operation,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 &lt;-- AC * M[X]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736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033A-D011-4482-9F72-7BC73635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&gt;AC is the Accumulator and M[X] is the memory word located at location X.</a:t>
            </a:r>
            <a:endParaRPr lang="en-US" altLang="en-US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&gt;This type of CPU organization is first used in </a:t>
            </a:r>
            <a:r>
              <a:rPr lang="en-US" altLang="en-US" b="1" dirty="0">
                <a:solidFill>
                  <a:srgbClr val="000000"/>
                </a:solidFill>
                <a:latin typeface="-apple-system"/>
              </a:rPr>
              <a:t>PDP-8 processor </a:t>
            </a: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and is used for process control and laboratory applications.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-apple-system"/>
              </a:rPr>
              <a:t>&gt;It has been totally replaced by the introduction of the new general register based CPU.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74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6B57-0B05-4C3B-94C6-50DDAE861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28" y="167482"/>
            <a:ext cx="10217834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4B34D-9BCF-45AB-B6B1-92707DA8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67" y="2870200"/>
            <a:ext cx="9144000" cy="367127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of the operands is always held by the accumulator register. This results in short instructions and less memory space.</a:t>
            </a:r>
          </a:p>
          <a:p>
            <a:pPr algn="just"/>
            <a:r>
              <a:rPr lang="en-US" dirty="0"/>
              <a:t>Instruction cycle takes less time because it saves time in instruction fetching from memory.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6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284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Subject Name :Computer Architecture  Presentation  Title: Single Accumulator Based CPU Organisation </vt:lpstr>
      <vt:lpstr>Single Accumulator based CPU organization </vt:lpstr>
      <vt:lpstr>Single Accumulator based CPU organization </vt:lpstr>
      <vt:lpstr>Single Accumulator based CPU organization</vt:lpstr>
      <vt:lpstr>PowerPoint Presentation</vt:lpstr>
      <vt:lpstr> </vt:lpstr>
      <vt:lpstr>PowerPoint Presentation</vt:lpstr>
      <vt:lpstr>PowerPoint Presentation</vt:lpstr>
      <vt:lpstr>Advantages</vt:lpstr>
      <vt:lpstr>Disadvantages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Accumulator based CPU organization</dc:title>
  <dc:creator>Admin</dc:creator>
  <cp:lastModifiedBy>REVATHI R</cp:lastModifiedBy>
  <cp:revision>7</cp:revision>
  <dcterms:created xsi:type="dcterms:W3CDTF">2020-03-06T05:20:48Z</dcterms:created>
  <dcterms:modified xsi:type="dcterms:W3CDTF">2021-03-12T11:32:03Z</dcterms:modified>
</cp:coreProperties>
</file>