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D1CDE-C96B-4D20-92F6-DE1910A6B485}" type="datetimeFigureOut">
              <a:rPr lang="en-US" smtClean="0"/>
              <a:pPr/>
              <a:t>3/12/2021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E5FC6-EB20-4430-9EC1-DA5978BB419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E5FC6-EB20-4430-9EC1-DA5978BB4193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E5C0-29E3-43B2-9E32-676F05208B50}" type="datetimeFigureOut">
              <a:rPr lang="en-US" smtClean="0"/>
              <a:pPr/>
              <a:t>3/12/2021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9D01-FB61-42AF-8AD8-0D0AA470DF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E5C0-29E3-43B2-9E32-676F05208B50}" type="datetimeFigureOut">
              <a:rPr lang="en-US" smtClean="0"/>
              <a:pPr/>
              <a:t>3/12/2021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9D01-FB61-42AF-8AD8-0D0AA470DF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E5C0-29E3-43B2-9E32-676F05208B50}" type="datetimeFigureOut">
              <a:rPr lang="en-US" smtClean="0"/>
              <a:pPr/>
              <a:t>3/12/2021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9D01-FB61-42AF-8AD8-0D0AA470DF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E5C0-29E3-43B2-9E32-676F05208B50}" type="datetimeFigureOut">
              <a:rPr lang="en-US" smtClean="0"/>
              <a:pPr/>
              <a:t>3/12/2021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9D01-FB61-42AF-8AD8-0D0AA470DF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E5C0-29E3-43B2-9E32-676F05208B50}" type="datetimeFigureOut">
              <a:rPr lang="en-US" smtClean="0"/>
              <a:pPr/>
              <a:t>3/12/2021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9D01-FB61-42AF-8AD8-0D0AA470DF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E5C0-29E3-43B2-9E32-676F05208B50}" type="datetimeFigureOut">
              <a:rPr lang="en-US" smtClean="0"/>
              <a:pPr/>
              <a:t>3/12/2021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9D01-FB61-42AF-8AD8-0D0AA470DF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E5C0-29E3-43B2-9E32-676F05208B50}" type="datetimeFigureOut">
              <a:rPr lang="en-US" smtClean="0"/>
              <a:pPr/>
              <a:t>3/12/2021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9D01-FB61-42AF-8AD8-0D0AA470DF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E5C0-29E3-43B2-9E32-676F05208B50}" type="datetimeFigureOut">
              <a:rPr lang="en-US" smtClean="0"/>
              <a:pPr/>
              <a:t>3/12/2021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9D01-FB61-42AF-8AD8-0D0AA470DF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E5C0-29E3-43B2-9E32-676F05208B50}" type="datetimeFigureOut">
              <a:rPr lang="en-US" smtClean="0"/>
              <a:pPr/>
              <a:t>3/12/2021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9D01-FB61-42AF-8AD8-0D0AA470DF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E5C0-29E3-43B2-9E32-676F05208B50}" type="datetimeFigureOut">
              <a:rPr lang="en-US" smtClean="0"/>
              <a:pPr/>
              <a:t>3/12/2021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9D01-FB61-42AF-8AD8-0D0AA470DF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E5C0-29E3-43B2-9E32-676F05208B50}" type="datetimeFigureOut">
              <a:rPr lang="en-US" smtClean="0"/>
              <a:pPr/>
              <a:t>3/12/2021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9D01-FB61-42AF-8AD8-0D0AA470DF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AE5C0-29E3-43B2-9E32-676F05208B50}" type="datetimeFigureOut">
              <a:rPr lang="en-US" smtClean="0"/>
              <a:pPr/>
              <a:t>3/12/2021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D9D01-FB61-42AF-8AD8-0D0AA470DF2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resh2refresh.com/c/c-arithmetic-functions/c-round-function/" TargetMode="External"/><Relationship Id="rId2" Type="http://schemas.openxmlformats.org/officeDocument/2006/relationships/hyperlink" Target="http://fresh2refresh.com/c/c-arithmetic-functions/c-floor-func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resh2refresh.com/c/c-arithmetic-functions/c-sin-cos-tan-exp-log-function/" TargetMode="External"/><Relationship Id="rId4" Type="http://schemas.openxmlformats.org/officeDocument/2006/relationships/hyperlink" Target="http://fresh2refresh.com/c/c-arithmetic-functions/c-ceil-functio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resh2refresh.com/c/c-arithmetic-functions/c-sin-cos-tan-exp-log-func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resh2refresh.com/c/c-arithmetic-functions/c-trunc-function/" TargetMode="External"/><Relationship Id="rId5" Type="http://schemas.openxmlformats.org/officeDocument/2006/relationships/hyperlink" Target="http://fresh2refresh.com/c/c-arithmetic-functions/c-pow-function/" TargetMode="External"/><Relationship Id="rId4" Type="http://schemas.openxmlformats.org/officeDocument/2006/relationships/hyperlink" Target="http://fresh2refresh.com/c/c-arithmetic-functions/c-sqrt-function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Palatino Linotype" pitchFamily="18" charset="0"/>
                <a:cs typeface="Times New Roman" panose="02020603050405020304" pitchFamily="18" charset="0"/>
              </a:rPr>
              <a:t>JEPPIAAR INSTITUTE OF TECHNOLOGY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“Self-Belief | Self Discipline | Self Respect”</a:t>
            </a: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b="1" dirty="0">
                <a:solidFill>
                  <a:srgbClr val="0070C0"/>
                </a:solidFill>
                <a:latin typeface="Palatino Linotype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1643050"/>
            <a:ext cx="9144000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Palatino Linotype" pitchFamily="18" charset="0"/>
              </a:rPr>
              <a:t>Subject Name : PROGRAMMING IN C LANGUAGE</a:t>
            </a:r>
            <a:br>
              <a:rPr lang="en-US" sz="2000" b="1" dirty="0">
                <a:solidFill>
                  <a:schemeClr val="accent2"/>
                </a:solidFill>
                <a:latin typeface="Palatino Linotype" pitchFamily="18" charset="0"/>
              </a:rPr>
            </a:br>
            <a:br>
              <a:rPr lang="en-US" sz="2000" b="1" dirty="0">
                <a:solidFill>
                  <a:schemeClr val="accent2"/>
                </a:solidFill>
                <a:latin typeface="Palatino Linotype" pitchFamily="18" charset="0"/>
              </a:rPr>
            </a:br>
            <a:r>
              <a:rPr lang="en-US" sz="2000" b="1" dirty="0">
                <a:solidFill>
                  <a:schemeClr val="accent2"/>
                </a:solidFill>
                <a:latin typeface="Palatino Linotype" pitchFamily="18" charset="0"/>
              </a:rPr>
              <a:t>Presentation Title : STRING OPERATIONS AND MATH OPERATIONS</a:t>
            </a:r>
          </a:p>
          <a:p>
            <a:endParaRPr lang="en-US" sz="2000" b="1" dirty="0">
              <a:solidFill>
                <a:schemeClr val="accent2"/>
              </a:solidFill>
              <a:latin typeface="Palatino Linotype" pitchFamily="18" charset="0"/>
            </a:endParaRPr>
          </a:p>
          <a:p>
            <a:endParaRPr lang="en-US" sz="2000" b="1" dirty="0">
              <a:solidFill>
                <a:schemeClr val="accent2"/>
              </a:solidFill>
              <a:latin typeface="Palatino Linotype" pitchFamily="18" charset="0"/>
            </a:endParaRPr>
          </a:p>
          <a:p>
            <a:r>
              <a:rPr lang="en-US" sz="2000" b="1" dirty="0">
                <a:solidFill>
                  <a:schemeClr val="accent2"/>
                </a:solidFill>
                <a:latin typeface="Palatino Linotype" pitchFamily="18" charset="0"/>
              </a:rPr>
              <a:t>Team Members:</a:t>
            </a:r>
          </a:p>
          <a:p>
            <a:endParaRPr lang="en-US" sz="2000" b="1" dirty="0">
              <a:solidFill>
                <a:schemeClr val="accent2"/>
              </a:solidFill>
              <a:latin typeface="Palatino Linotype" pitchFamily="18" charset="0"/>
            </a:endParaRPr>
          </a:p>
          <a:p>
            <a:r>
              <a:rPr lang="en-US" sz="2000" b="1" dirty="0">
                <a:latin typeface="Palatino Linotype" pitchFamily="18" charset="0"/>
              </a:rPr>
              <a:t>Students Name                                                                    Reg no.</a:t>
            </a:r>
          </a:p>
          <a:p>
            <a:endParaRPr lang="en-US" sz="2000" b="1" dirty="0">
              <a:latin typeface="Palatino Linotype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Palatino Linotype" pitchFamily="18" charset="0"/>
              </a:rPr>
              <a:t>KALKI  R                                                                  210619104019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Palatino Linotype" pitchFamily="18" charset="0"/>
              </a:rPr>
              <a:t>KANDUKURI  RANJITH  KUMAR                   210619104020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Palatino Linotype" pitchFamily="18" charset="0"/>
              </a:rPr>
              <a:t>KARAN  V                                                               210619104021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Palatino Linotype" pitchFamily="18" charset="0"/>
              </a:rPr>
              <a:t>KARTHICKEYAN  </a:t>
            </a:r>
            <a:r>
              <a:rPr lang="en-US" sz="2000" b="1">
                <a:latin typeface="Palatino Linotype" pitchFamily="18" charset="0"/>
              </a:rPr>
              <a:t>S                                             210619104022</a:t>
            </a:r>
            <a:endParaRPr lang="en-US" sz="2000" b="1" dirty="0">
              <a:latin typeface="Palatino Linotype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Palatino Linotype" pitchFamily="18" charset="0"/>
              </a:rPr>
              <a:t>KATHIRAVAN  S                                                   210619104023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Palatino Linotype" pitchFamily="18" charset="0"/>
              </a:rPr>
              <a:t>KAVIYA  V	                                                              210619104024</a:t>
            </a:r>
          </a:p>
          <a:p>
            <a:r>
              <a:rPr lang="en-US" sz="2000" b="1" dirty="0">
                <a:latin typeface="Palatino Linotype" pitchFamily="18" charset="0"/>
              </a:rPr>
              <a:t>  		  	</a:t>
            </a:r>
          </a:p>
          <a:p>
            <a:r>
              <a:rPr lang="en-US" sz="2000" b="1" dirty="0">
                <a:latin typeface="Palatino Linotype" pitchFamily="18" charset="0"/>
              </a:rPr>
              <a:t>	</a:t>
            </a:r>
            <a:endParaRPr lang="en-US" sz="2000" b="1" dirty="0">
              <a:solidFill>
                <a:schemeClr val="accent2"/>
              </a:solidFill>
              <a:latin typeface="Palatino Linotype" pitchFamily="18" charset="0"/>
            </a:endParaRPr>
          </a:p>
          <a:p>
            <a:endParaRPr lang="en-US" b="1" dirty="0">
              <a:solidFill>
                <a:schemeClr val="accent2"/>
              </a:solidFill>
              <a:latin typeface="Palatino Linotype" pitchFamily="18" charset="0"/>
            </a:endParaRPr>
          </a:p>
          <a:p>
            <a:endParaRPr lang="en-US" b="1" dirty="0">
              <a:solidFill>
                <a:schemeClr val="accent2"/>
              </a:solidFill>
              <a:latin typeface="Palatino Linotype" pitchFamily="18" charset="0"/>
            </a:endParaRPr>
          </a:p>
          <a:p>
            <a:r>
              <a:rPr lang="en-US" b="1" dirty="0">
                <a:latin typeface="Palatino Linotype" pitchFamily="18" charset="0"/>
              </a:rPr>
              <a:t>	</a:t>
            </a:r>
            <a:endParaRPr lang="en-US" sz="2000" b="1" dirty="0">
              <a:latin typeface="Palatino Linotype" pitchFamily="18" charset="0"/>
            </a:endParaRPr>
          </a:p>
          <a:p>
            <a:endParaRPr lang="en-US" sz="2000" b="1" dirty="0">
              <a:latin typeface="Palatino Linotype" pitchFamily="18" charset="0"/>
            </a:endParaRPr>
          </a:p>
          <a:p>
            <a:r>
              <a:rPr lang="en-US" sz="2000" b="1" dirty="0">
                <a:latin typeface="Palatino Linotype" pitchFamily="18" charset="0"/>
              </a:rPr>
              <a:t>                                       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93296E-B523-47A8-BEDB-E5FFD519EB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70" y="381000"/>
            <a:ext cx="1119930" cy="906999"/>
          </a:xfrm>
          <a:prstGeom prst="rect">
            <a:avLst/>
          </a:prstGeom>
        </p:spPr>
      </p:pic>
      <p:pic>
        <p:nvPicPr>
          <p:cNvPr id="7" name="Picture 6" descr="F:\SUBJECTS\JIT_COURSE FILE CONTENTS\JIT_ISO _DNV GL_ISO 9001-2015\ISO_Images_Logo\ISO 9001-2015 (JPG).jpg">
            <a:extLst>
              <a:ext uri="{FF2B5EF4-FFF2-40B4-BE49-F238E27FC236}">
                <a16:creationId xmlns:a16="http://schemas.microsoft.com/office/drawing/2014/main" id="{00000000-0008-0000-0500-00000300000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81000"/>
            <a:ext cx="891329" cy="858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7"/>
            </a:pPr>
            <a:r>
              <a:rPr lang="en-IN" sz="2800" b="1" i="1" u="sng" dirty="0">
                <a:solidFill>
                  <a:srgbClr val="FF0000"/>
                </a:solidFill>
              </a:rPr>
              <a:t>Strcpy</a:t>
            </a:r>
          </a:p>
          <a:p>
            <a:pPr marL="514350" indent="-514350">
              <a:buNone/>
            </a:pPr>
            <a:r>
              <a:rPr lang="en-US" sz="1900" b="1" u="sng" dirty="0">
                <a:latin typeface="Times New Roman" pitchFamily="18" charset="0"/>
                <a:cs typeface="Times New Roman" pitchFamily="18" charset="0"/>
              </a:rPr>
              <a:t>Syntax:</a:t>
            </a:r>
            <a:endParaRPr lang="en-IN" sz="1900" b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char *strcpy( char *str1, char *str2)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It copies the string str2 into string str1, including the end character (terminator char ‘\0’).</a:t>
            </a:r>
          </a:p>
          <a:p>
            <a:pPr>
              <a:buNone/>
            </a:pPr>
            <a:endParaRPr lang="en-IN" sz="19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900" b="1" u="sng" dirty="0">
                <a:latin typeface="Times New Roman" pitchFamily="18" charset="0"/>
                <a:cs typeface="Times New Roman" pitchFamily="18" charset="0"/>
              </a:rPr>
              <a:t>Example of strcpy:</a:t>
            </a:r>
            <a:endParaRPr lang="en-IN" sz="1900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#include &lt;stdio.h&gt;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#include &lt;string.h&gt;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int main() 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     char s1[30] = "string 1";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     char s2[30] = "string 2 : I’m gonna copied into s1"; 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     strcpy(s1,s2); 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     printf("String s1 is: %s", s1);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     return 0; 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>
              <a:buNone/>
            </a:pPr>
            <a:r>
              <a:rPr lang="en-IN" sz="1900" b="1" dirty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String s1 is: string 2: I’m gonna copied into s1</a:t>
            </a:r>
            <a:endParaRPr lang="en-IN" dirty="0"/>
          </a:p>
        </p:txBody>
      </p:sp>
    </p:spTree>
  </p:cSld>
  <p:clrMapOvr>
    <a:masterClrMapping/>
  </p:clrMapOvr>
  <p:transition spd="slow">
    <p:wipe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</p:spPr>
        <p:txBody>
          <a:bodyPr/>
          <a:lstStyle/>
          <a:p>
            <a:r>
              <a:rPr lang="en-US" b="1" i="1" u="sng" dirty="0">
                <a:latin typeface="Bookman Old Style" pitchFamily="18" charset="0"/>
              </a:rPr>
              <a:t>MATH OPERATIONS</a:t>
            </a:r>
            <a:endParaRPr lang="en-IN" b="1" i="1" u="sng" dirty="0">
              <a:latin typeface="Bookman Old Style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786454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I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math.h</a:t>
            </a:r>
            <a:r>
              <a:rPr lang="en-IN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I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header file supports all the mathematical related functions</a:t>
            </a:r>
          </a:p>
          <a:p>
            <a:pPr>
              <a:buNone/>
            </a:pPr>
            <a:r>
              <a:rPr lang="en-I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in C language. All the arithmetic functions used in C language are given </a:t>
            </a:r>
          </a:p>
          <a:p>
            <a:pPr>
              <a:buNone/>
            </a:pPr>
            <a:r>
              <a:rPr lang="en-I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below.</a:t>
            </a:r>
          </a:p>
          <a:p>
            <a:pPr>
              <a:buNone/>
            </a:pPr>
            <a:r>
              <a:rPr lang="en-IN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endParaRPr lang="en-IN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  <a:hlinkClick r:id="rId2" tooltip="C – floor() function"/>
              </a:rPr>
              <a:t>floor ( )</a:t>
            </a: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This function returns the nearest integer which is less than or</a:t>
            </a:r>
          </a:p>
          <a:p>
            <a:pPr>
              <a:buNone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equal to the argument passed to this function.</a:t>
            </a:r>
          </a:p>
          <a:p>
            <a:pPr>
              <a:buNone/>
            </a:pPr>
            <a:r>
              <a:rPr lang="en-I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3" tooltip="C – round() function"/>
              </a:rPr>
              <a:t>round ( )</a:t>
            </a:r>
            <a:r>
              <a:rPr lang="en-I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This function returns the nearest integer value of the</a:t>
            </a:r>
          </a:p>
          <a:p>
            <a:pPr>
              <a:buNone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float/double/long double argument passed to this function. If decimal value is </a:t>
            </a:r>
          </a:p>
          <a:p>
            <a:pPr>
              <a:buNone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from “.1 to .5”, it returns integer value less than the argument. If decimal value </a:t>
            </a:r>
          </a:p>
          <a:p>
            <a:pPr>
              <a:buNone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is from “.6 to .9”, it returns the integer value greater than the argument. </a:t>
            </a:r>
          </a:p>
          <a:p>
            <a:pPr>
              <a:buNone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  <a:hlinkClick r:id="rId4" tooltip="C – ceil() function"/>
              </a:rPr>
              <a:t>ceil ( )</a:t>
            </a: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This function returns nearest integer value which is greater than or equal</a:t>
            </a:r>
          </a:p>
          <a:p>
            <a:pPr>
              <a:buNone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to the argument passed to this function.</a:t>
            </a:r>
          </a:p>
          <a:p>
            <a:pPr>
              <a:buNone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  <a:hlinkClick r:id="rId5" tooltip="C – sin() cos() tan() exp() log() function"/>
              </a:rPr>
              <a:t>sin ( )</a:t>
            </a: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This function is used to calculate sine value. </a:t>
            </a:r>
          </a:p>
          <a:p>
            <a:pPr>
              <a:buNone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  <a:hlinkClick r:id="rId5" tooltip="C – sin() cos() tan() exp() log() function"/>
              </a:rPr>
              <a:t>cos ( )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This function is used to calculate cosine.</a:t>
            </a:r>
          </a:p>
          <a:p>
            <a:pPr>
              <a:buNone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  <a:hlinkClick r:id="rId5" tooltip="C – sin() cos() tan() exp() log() function"/>
              </a:rPr>
              <a:t>cosh ( )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This function is used to calculate hyperbolic cosine</a:t>
            </a:r>
            <a:r>
              <a:rPr lang="en-IN" dirty="0"/>
              <a:t>.</a:t>
            </a:r>
          </a:p>
        </p:txBody>
      </p:sp>
    </p:spTree>
  </p:cSld>
  <p:clrMapOvr>
    <a:masterClrMapping/>
  </p:clrMapOvr>
  <p:transition spd="slow">
    <p:plu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  <a:hlinkClick r:id="rId3" tooltip="C – sin() cos() tan() exp() log() function"/>
              </a:rPr>
              <a:t>exp ( )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This function is used to calculate the exponential “e” to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x</a:t>
            </a:r>
            <a:r>
              <a:rPr lang="en-IN" sz="2800" baseline="30000" dirty="0">
                <a:latin typeface="Times New Roman" pitchFamily="18" charset="0"/>
                <a:cs typeface="Times New Roman" pitchFamily="18" charset="0"/>
              </a:rPr>
              <a:t>th 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power.</a:t>
            </a:r>
          </a:p>
          <a:p>
            <a:pPr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  <a:hlinkClick r:id="rId3" tooltip="C – sin() cos() tan() exp() log() function"/>
              </a:rPr>
              <a:t>tan ( )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This function is used to calculate tangent. </a:t>
            </a:r>
          </a:p>
          <a:p>
            <a:pPr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  <a:hlinkClick r:id="rId3" tooltip="C – sin() cos() tan() exp() log() function"/>
              </a:rPr>
              <a:t>tanh ( )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This function is used to calculate hyperbolic tangent. </a:t>
            </a:r>
          </a:p>
          <a:p>
            <a:pPr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  <a:hlinkClick r:id="rId3" tooltip="C – sin() cos() tan() exp() log() function"/>
              </a:rPr>
              <a:t>sinh ( )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This function is used to calculate hyperbolic sine.</a:t>
            </a:r>
          </a:p>
          <a:p>
            <a:pPr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  <a:hlinkClick r:id="rId3" tooltip="C – sin() cos() tan() exp() log() function"/>
              </a:rPr>
              <a:t>log ( )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This function is used to calculates natural logarithm.</a:t>
            </a:r>
          </a:p>
          <a:p>
            <a:pPr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  <a:hlinkClick r:id="rId3" tooltip="C – sin() cos() tan() exp() log() function"/>
              </a:rPr>
              <a:t>log10 ( )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This function is used to calculates base 10 logarithm. </a:t>
            </a:r>
          </a:p>
          <a:p>
            <a:pPr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  <a:hlinkClick r:id="rId4" tooltip="C – sqrt() function"/>
              </a:rPr>
              <a:t>sqrt ( )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This function is used to find square root of the 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argument passed to this function.</a:t>
            </a:r>
          </a:p>
          <a:p>
            <a:pPr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  <a:hlinkClick r:id="rId5" tooltip="C – pow() function"/>
              </a:rPr>
              <a:t>pow ( )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This is used to find the power of the given number.</a:t>
            </a:r>
          </a:p>
          <a:p>
            <a:pPr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  <a:hlinkClick r:id="rId6" tooltip="C – trunc() function"/>
              </a:rPr>
              <a:t>trunc( )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This function truncates the decimal value from 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floating point value and returns integer value.</a:t>
            </a:r>
          </a:p>
        </p:txBody>
      </p:sp>
    </p:spTree>
  </p:cSld>
  <p:clrMapOvr>
    <a:masterClrMapping/>
  </p:clrMapOvr>
  <p:transition spd="slow">
    <p:wheel spokes="3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85860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math.h - abs() function Example in C</a:t>
            </a:r>
            <a:br>
              <a:rPr lang="en-IN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550070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#include &lt;stdio.h&gt; 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#include &lt;math.h&gt;</a:t>
            </a:r>
          </a:p>
          <a:p>
            <a:pPr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int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number, a; 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printf("Please enter a number from keyboard to calculate the absolute value\n");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scanf("%d", &amp;number); 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a = abs(number);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000" dirty="0"/>
              <a:t>printf("Calculated absolute value is : %d\n", a); </a:t>
            </a:r>
          </a:p>
          <a:p>
            <a:pPr>
              <a:buNone/>
            </a:pPr>
            <a:r>
              <a:rPr lang="en-IN" sz="2000" b="1" dirty="0"/>
              <a:t>     return</a:t>
            </a:r>
            <a:r>
              <a:rPr lang="en-IN" sz="2000" dirty="0"/>
              <a:t> 0;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Output :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Please enter a number from keyboard to calculate the absolute value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12.3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Calculated absolute value is : 12</a:t>
            </a: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4422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math.h - sqrt() function Example in C</a:t>
            </a:r>
            <a:br>
              <a:rPr lang="en-IN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57214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#include &lt;stdio.h&gt;</a:t>
            </a:r>
          </a:p>
          <a:p>
            <a:pPr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#include &lt;math.h&gt;</a:t>
            </a:r>
          </a:p>
          <a:p>
            <a:pPr>
              <a:buNone/>
            </a:pP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main() </a:t>
            </a:r>
          </a:p>
          <a:p>
            <a:pPr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number, a;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printf("Please enter a number from keyboard to calculate the square root of\n"); </a:t>
            </a:r>
          </a:p>
          <a:p>
            <a:pPr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     scanf("%f", &amp;number);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a = sqrt(number);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printf("Calculated square root value is : %.2lf\n", a);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0; </a:t>
            </a:r>
          </a:p>
          <a:p>
            <a:pPr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200" b="1" u="sng" dirty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Please enter a number from keyboard to calculate the square root of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92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Calculated square root value is : 9.59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slow">
    <p:split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math.h - floor() function Example in C</a:t>
            </a:r>
            <a:br>
              <a:rPr lang="en-IN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5721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#include &lt;stdio.h&gt;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#include &lt;math.h&gt;</a:t>
            </a:r>
          </a:p>
          <a:p>
            <a:pPr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main() 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number, a;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printf("Please enter a number from keyboard  to round it up\n");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scanf("%f", &amp;number);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= floor(number);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2000" dirty="0"/>
              <a:t>printf("Calculated round up number is : %.2f\n", a);</a:t>
            </a:r>
          </a:p>
          <a:p>
            <a:pPr>
              <a:buNone/>
            </a:pPr>
            <a:r>
              <a:rPr lang="en-IN" sz="2000" dirty="0"/>
              <a:t>      </a:t>
            </a:r>
            <a:r>
              <a:rPr lang="en-IN" sz="2000" b="1" dirty="0"/>
              <a:t>return</a:t>
            </a:r>
            <a:r>
              <a:rPr lang="en-IN" sz="2000" dirty="0"/>
              <a:t> 0;</a:t>
            </a:r>
          </a:p>
          <a:p>
            <a:pPr>
              <a:buNone/>
            </a:pPr>
            <a:r>
              <a:rPr lang="en-IN" sz="2000" dirty="0"/>
              <a:t>}</a:t>
            </a:r>
          </a:p>
          <a:p>
            <a:pPr>
              <a:buNone/>
            </a:pPr>
            <a:r>
              <a:rPr lang="en-IN" sz="2000" b="1" u="sng" dirty="0">
                <a:latin typeface="Times New Roman" pitchFamily="18" charset="0"/>
                <a:cs typeface="Times New Roman" pitchFamily="18" charset="0"/>
              </a:rPr>
              <a:t>Output: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Please enter a number from keyboard to round it up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93.67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Calculated round up number : 93.00 </a:t>
            </a: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 spd="slow">
    <p:strips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math.h - ceil() function Example in C</a:t>
            </a:r>
            <a:br>
              <a:rPr lang="en-IN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71501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include &lt;stdio.h&gt;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#include &lt;math.h&gt;</a:t>
            </a:r>
          </a:p>
          <a:p>
            <a:pPr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main() 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number, a;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printf("Please enter a number from keyboard to found out it's ceil value\n");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scanf("%f", &amp;number);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= ceil(number);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printf("Calculated ceil number is : %.3f\n", a);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0;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} </a:t>
            </a: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b="1" u="sng" dirty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Please enter a number from keyboard to found it’s ceil value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373.21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Calculated ceil number is : 374.000</a:t>
            </a: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br>
              <a:rPr lang="en-IN" sz="2000" dirty="0"/>
            </a:br>
            <a:endParaRPr lang="en-IN" sz="2000" dirty="0"/>
          </a:p>
          <a:p>
            <a:pPr>
              <a:buNone/>
            </a:pPr>
            <a:endParaRPr lang="en-IN" sz="2000" dirty="0"/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omb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5992"/>
            <a:ext cx="9144000" cy="457200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7200" b="1" i="1" u="sng" dirty="0">
                <a:solidFill>
                  <a:srgbClr val="FF0000"/>
                </a:solidFill>
              </a:rPr>
              <a:t>THANK YOU</a:t>
            </a:r>
            <a:endParaRPr lang="en-IN" sz="7200" b="1" i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omb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i="1" u="sng" dirty="0">
                <a:solidFill>
                  <a:srgbClr val="00B050"/>
                </a:solidFill>
                <a:latin typeface="Bookman Old Style" pitchFamily="18" charset="0"/>
              </a:rPr>
              <a:t>SRTING OPERATIONS</a:t>
            </a:r>
            <a:br>
              <a:rPr lang="en-US" u="sng" dirty="0">
                <a:solidFill>
                  <a:srgbClr val="00B050"/>
                </a:solidFill>
              </a:rPr>
            </a:b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Aparajita" pitchFamily="34" charset="0"/>
                <a:cs typeface="Aparajita" pitchFamily="34" charset="0"/>
              </a:rPr>
              <a:t>In this presentation, we learn how to declare strings, how to work with strings in C programming and how to use the pre-defined string handling functions.</a:t>
            </a:r>
          </a:p>
          <a:p>
            <a:r>
              <a:rPr lang="en-IN" sz="3000" dirty="0">
                <a:latin typeface="Aparajita" pitchFamily="34" charset="0"/>
                <a:cs typeface="Aparajita" pitchFamily="34" charset="0"/>
              </a:rPr>
              <a:t>We will see how to compare two strings, concatenate strings, copy one string to another &amp; perform various string manipulation operations. </a:t>
            </a:r>
          </a:p>
          <a:p>
            <a:r>
              <a:rPr lang="en-IN" sz="3000" dirty="0">
                <a:latin typeface="Aparajita" pitchFamily="34" charset="0"/>
                <a:cs typeface="Aparajita" pitchFamily="34" charset="0"/>
              </a:rPr>
              <a:t>We can perform such operations using the pre-defined functions of </a:t>
            </a:r>
            <a:r>
              <a:rPr lang="en-IN" sz="3000" b="1" i="1" u="sng" dirty="0">
                <a:solidFill>
                  <a:srgbClr val="0070C0"/>
                </a:solidFill>
                <a:latin typeface="Aparajita" pitchFamily="34" charset="0"/>
                <a:cs typeface="Aparajita" pitchFamily="34" charset="0"/>
              </a:rPr>
              <a:t>“string.h”  </a:t>
            </a:r>
            <a:r>
              <a:rPr lang="en-IN" sz="3000" dirty="0">
                <a:latin typeface="Aparajita" pitchFamily="34" charset="0"/>
                <a:cs typeface="Aparajita" pitchFamily="34" charset="0"/>
              </a:rPr>
              <a:t>header file. In order to use these string functions you must include string.h file in your C program.</a:t>
            </a:r>
          </a:p>
          <a:p>
            <a:endParaRPr lang="en-IN" dirty="0"/>
          </a:p>
        </p:txBody>
      </p:sp>
    </p:spTree>
  </p:cSld>
  <p:clrMapOvr>
    <a:masterClrMapping/>
  </p:clrMapOvr>
  <p:transition spd="slow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/>
          </a:bodyPr>
          <a:lstStyle/>
          <a:p>
            <a:r>
              <a:rPr lang="en-IN" b="1" i="1" u="sng" dirty="0">
                <a:solidFill>
                  <a:srgbClr val="00B050"/>
                </a:solidFill>
                <a:latin typeface="Bookman Old Style" pitchFamily="18" charset="0"/>
              </a:rPr>
              <a:t>STRING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00240"/>
            <a:ext cx="9144000" cy="485776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parajita" pitchFamily="34" charset="0"/>
                <a:cs typeface="Aparajita" pitchFamily="34" charset="0"/>
              </a:rPr>
              <a:t>char str1[]={‘A’, ’B’, ‘C’, ‘D’, ‘\0’};</a:t>
            </a:r>
          </a:p>
          <a:p>
            <a:r>
              <a:rPr lang="en-US" sz="3000" dirty="0">
                <a:latin typeface="Aparajita" pitchFamily="34" charset="0"/>
                <a:cs typeface="Aparajita" pitchFamily="34" charset="0"/>
              </a:rPr>
              <a:t>char str2[]= “ABCD”;</a:t>
            </a:r>
          </a:p>
          <a:p>
            <a:endParaRPr lang="en-US" sz="3000" dirty="0">
              <a:latin typeface="Aparajita" pitchFamily="34" charset="0"/>
              <a:cs typeface="Aparajita" pitchFamily="34" charset="0"/>
            </a:endParaRPr>
          </a:p>
          <a:p>
            <a:r>
              <a:rPr lang="en-IN" sz="3000" dirty="0">
                <a:latin typeface="Aparajita" pitchFamily="34" charset="0"/>
                <a:cs typeface="Aparajita" pitchFamily="34" charset="0"/>
              </a:rPr>
              <a:t>char address[]={'T', 'E', 'X', 'A', 'S', '\0'};</a:t>
            </a:r>
          </a:p>
          <a:p>
            <a:r>
              <a:rPr lang="en-IN" sz="3000" dirty="0">
                <a:latin typeface="Aparajita" pitchFamily="34" charset="0"/>
                <a:cs typeface="Aparajita" pitchFamily="34" charset="0"/>
              </a:rPr>
              <a:t>char address[]= "TEXAS";</a:t>
            </a:r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rgbClr val="00B050"/>
                </a:solidFill>
                <a:latin typeface="Bookman Old Style" pitchFamily="18" charset="0"/>
              </a:rPr>
              <a:t>STRING FUNCTIONS</a:t>
            </a:r>
            <a:endParaRPr lang="en-IN" b="1" i="1" u="sng" dirty="0">
              <a:solidFill>
                <a:srgbClr val="00B050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85789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Strlen</a:t>
            </a:r>
          </a:p>
          <a:p>
            <a:pPr>
              <a:buNone/>
            </a:pPr>
            <a:r>
              <a:rPr lang="en-IN" sz="1900" b="1" u="sng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size_t strlen(const char *str) 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It returns the length of the string without including end character</a:t>
            </a:r>
            <a:r>
              <a:rPr lang="en-IN" sz="1900" b="1" dirty="0">
                <a:latin typeface="Times New Roman" pitchFamily="18" charset="0"/>
                <a:cs typeface="Times New Roman" pitchFamily="18" charset="0"/>
              </a:rPr>
              <a:t> (terminating char ‘\0’)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IN" sz="1900" b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900" b="1" u="sng" dirty="0">
                <a:latin typeface="Times New Roman" pitchFamily="18" charset="0"/>
                <a:cs typeface="Times New Roman" pitchFamily="18" charset="0"/>
              </a:rPr>
              <a:t>Example of strlen:</a:t>
            </a:r>
            <a:endParaRPr lang="en-IN" sz="1900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#include &lt;stdio.h&gt;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#include &lt;string.h&gt;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int main() 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    char str1[20] = "Beginners Book";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    printf("Length of string str1: %d", strlen(str1));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    return 0;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} </a:t>
            </a:r>
          </a:p>
          <a:p>
            <a:pPr>
              <a:buNone/>
            </a:pPr>
            <a:r>
              <a:rPr lang="en-IN" sz="1900" b="1" u="sng" dirty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Length of string str1: 13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 startAt="2"/>
            </a:pPr>
            <a:r>
              <a:rPr lang="en-IN" sz="3000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Strnlen</a:t>
            </a:r>
          </a:p>
          <a:p>
            <a:pPr marL="457200" indent="-457200">
              <a:buNone/>
            </a:pPr>
            <a:r>
              <a:rPr lang="en-IN" sz="2100" b="1" u="sng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>
              <a:buNone/>
            </a:pP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size_t strnlen(const char *str, size_t maxlen)</a:t>
            </a:r>
          </a:p>
          <a:p>
            <a:pPr>
              <a:buNone/>
            </a:pP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It returns length of the string if it is less than the value specified for maxlen (maximum</a:t>
            </a:r>
          </a:p>
          <a:p>
            <a:pPr>
              <a:buNone/>
            </a:pP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length) otherwise it returns maxlen value.</a:t>
            </a:r>
          </a:p>
          <a:p>
            <a:pPr>
              <a:buNone/>
            </a:pPr>
            <a:endParaRPr lang="en-IN" sz="21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100" b="1" u="sng" dirty="0">
                <a:latin typeface="Times New Roman" pitchFamily="18" charset="0"/>
                <a:cs typeface="Times New Roman" pitchFamily="18" charset="0"/>
              </a:rPr>
              <a:t>Example of strnlen:</a:t>
            </a:r>
          </a:p>
          <a:p>
            <a:pPr>
              <a:buNone/>
            </a:pPr>
            <a:endParaRPr lang="en-IN" sz="2100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#include &lt;stdio.h&gt; </a:t>
            </a:r>
          </a:p>
          <a:p>
            <a:pPr>
              <a:buNone/>
            </a:pP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#include &lt;string.h&gt; </a:t>
            </a:r>
          </a:p>
          <a:p>
            <a:pPr>
              <a:buNone/>
            </a:pP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int main() </a:t>
            </a:r>
          </a:p>
          <a:p>
            <a:pPr>
              <a:buNone/>
            </a:pP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>
              <a:buNone/>
            </a:pP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     char str1[20] = "Beginners Book "; </a:t>
            </a:r>
          </a:p>
          <a:p>
            <a:pPr>
              <a:buNone/>
            </a:pP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     printf("Length of string str1 when maxlen is 30: %d", strnlen(str1, 30)); </a:t>
            </a:r>
          </a:p>
          <a:p>
            <a:pPr>
              <a:buNone/>
            </a:pP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     printf("Length of string str1 when maxlen is 10: %d", strnlen(str1, 10)); </a:t>
            </a:r>
          </a:p>
          <a:p>
            <a:pPr>
              <a:buNone/>
            </a:pP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     return 0;</a:t>
            </a:r>
          </a:p>
          <a:p>
            <a:pPr>
              <a:buNone/>
            </a:pP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 } </a:t>
            </a:r>
          </a:p>
          <a:p>
            <a:pPr>
              <a:buNone/>
            </a:pPr>
            <a:r>
              <a:rPr lang="en-IN" sz="2100" b="1" u="sng" dirty="0">
                <a:latin typeface="Times New Roman" pitchFamily="18" charset="0"/>
                <a:cs typeface="Times New Roman" pitchFamily="18" charset="0"/>
              </a:rPr>
              <a:t>Output:</a:t>
            </a:r>
            <a:br>
              <a:rPr lang="en-IN" sz="2100" dirty="0">
                <a:latin typeface="Times New Roman" pitchFamily="18" charset="0"/>
                <a:cs typeface="Times New Roman" pitchFamily="18" charset="0"/>
              </a:rPr>
            </a:b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Length of string str1 when maxlen is 30: 13</a:t>
            </a:r>
            <a:br>
              <a:rPr lang="en-IN" sz="1900" dirty="0">
                <a:latin typeface="Times New Roman" pitchFamily="18" charset="0"/>
                <a:cs typeface="Times New Roman" pitchFamily="18" charset="0"/>
              </a:rPr>
            </a:b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Length of string str1 when maxlen is 10: 10</a:t>
            </a:r>
          </a:p>
          <a:p>
            <a:endParaRPr lang="en-IN" dirty="0"/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500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 Strcmp</a:t>
            </a:r>
          </a:p>
          <a:p>
            <a:pPr>
              <a:buNone/>
            </a:pPr>
            <a:r>
              <a:rPr lang="en-US" sz="1500" b="1" u="sng" dirty="0">
                <a:latin typeface="Times New Roman" pitchFamily="18" charset="0"/>
                <a:cs typeface="Times New Roman" pitchFamily="18" charset="0"/>
              </a:rPr>
              <a:t>Syntax:</a:t>
            </a:r>
            <a:endParaRPr lang="en-IN" sz="1500" b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int strcmp(const char *str1, const char *str2) </a:t>
            </a:r>
          </a:p>
          <a:p>
            <a:pPr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It compares the two strings and returns an integer value. If both the strings are same (equal)</a:t>
            </a:r>
          </a:p>
          <a:p>
            <a:pPr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then this function would return 0 otherwise it may return a negative or positive value based </a:t>
            </a:r>
          </a:p>
          <a:p>
            <a:pPr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on the comparison.</a:t>
            </a:r>
          </a:p>
          <a:p>
            <a:pPr>
              <a:buNone/>
            </a:pPr>
            <a:endParaRPr lang="en-IN" sz="15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500" b="1" u="sng" dirty="0">
                <a:latin typeface="Times New Roman" pitchFamily="18" charset="0"/>
                <a:cs typeface="Times New Roman" pitchFamily="18" charset="0"/>
              </a:rPr>
              <a:t>Example of strcmp:</a:t>
            </a:r>
          </a:p>
          <a:p>
            <a:pPr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#include &lt;stdio.h&gt;                                                                        </a:t>
            </a:r>
            <a:r>
              <a:rPr lang="en-IN" sz="1500" b="1" u="sng" dirty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 #include &lt;string.h&gt;                                                                      </a:t>
            </a:r>
            <a:r>
              <a:rPr lang="en-IN" sz="1500" dirty="0"/>
              <a:t>string 1 and 2 are different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                                                      </a:t>
            </a:r>
          </a:p>
          <a:p>
            <a:pPr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 int main()</a:t>
            </a:r>
          </a:p>
          <a:p>
            <a:pPr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 { </a:t>
            </a:r>
          </a:p>
          <a:p>
            <a:pPr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     char s1[20] = "Beginners Book";</a:t>
            </a:r>
          </a:p>
          <a:p>
            <a:pPr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     char s2[20] = "BeginnersBook.COM"; </a:t>
            </a:r>
          </a:p>
          <a:p>
            <a:pPr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     if (strcmp(s1, s2) ==0) </a:t>
            </a:r>
          </a:p>
          <a:p>
            <a:pPr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    { </a:t>
            </a:r>
          </a:p>
          <a:p>
            <a:pPr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        printf("string 1 and string 2 are equal");</a:t>
            </a:r>
          </a:p>
          <a:p>
            <a:pPr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    } </a:t>
            </a:r>
          </a:p>
          <a:p>
            <a:pPr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    else </a:t>
            </a:r>
          </a:p>
          <a:p>
            <a:pPr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    { </a:t>
            </a:r>
          </a:p>
          <a:p>
            <a:pPr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       printf("string 1 and 2 are different");</a:t>
            </a:r>
          </a:p>
          <a:p>
            <a:pPr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    } </a:t>
            </a:r>
          </a:p>
          <a:p>
            <a:pPr>
              <a:buNone/>
            </a:pPr>
            <a:r>
              <a:rPr lang="en-IN" sz="1500" dirty="0"/>
              <a:t>   return 0;</a:t>
            </a:r>
          </a:p>
          <a:p>
            <a:pPr>
              <a:buNone/>
            </a:pPr>
            <a:r>
              <a:rPr lang="en-US" sz="1500" u="sng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1500" b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5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 startAt="4"/>
            </a:pPr>
            <a:r>
              <a:rPr lang="en-IN" sz="2800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Strncmp</a:t>
            </a:r>
          </a:p>
          <a:p>
            <a:pPr marL="514350" indent="-514350">
              <a:buNone/>
            </a:pPr>
            <a:r>
              <a:rPr lang="en-US" sz="19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Syntax:</a:t>
            </a:r>
            <a:endParaRPr lang="en-IN" sz="19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int strncmp(const char *str1, const char *str2, size_t n)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It compares both the string till n characters or in other words it compares first n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characters of both the strings.</a:t>
            </a:r>
          </a:p>
          <a:p>
            <a:pPr>
              <a:buNone/>
            </a:pPr>
            <a:endParaRPr lang="en-IN" sz="19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900" b="1" u="sng" dirty="0">
                <a:latin typeface="Times New Roman" pitchFamily="18" charset="0"/>
                <a:cs typeface="Times New Roman" pitchFamily="18" charset="0"/>
              </a:rPr>
              <a:t>Example of strncmp:</a:t>
            </a:r>
          </a:p>
          <a:p>
            <a:pPr>
              <a:buNone/>
            </a:pPr>
            <a:r>
              <a:rPr lang="en-IN" sz="2000" dirty="0"/>
              <a:t>#include &lt;stdio.h&gt;                                                            </a:t>
            </a:r>
            <a:r>
              <a:rPr lang="en-IN" sz="2000" b="1" u="sng" dirty="0"/>
              <a:t>Output:</a:t>
            </a:r>
          </a:p>
          <a:p>
            <a:pPr>
              <a:buNone/>
            </a:pPr>
            <a:r>
              <a:rPr lang="en-IN" sz="2000" dirty="0"/>
              <a:t>#include &lt;string.h&gt;                                                           string1 and string 2 are equal </a:t>
            </a:r>
          </a:p>
          <a:p>
            <a:pPr>
              <a:buNone/>
            </a:pPr>
            <a:r>
              <a:rPr lang="en-IN" sz="2000" dirty="0"/>
              <a:t> int main() </a:t>
            </a:r>
          </a:p>
          <a:p>
            <a:pPr>
              <a:buNone/>
            </a:pPr>
            <a:r>
              <a:rPr lang="en-IN" sz="2000" dirty="0"/>
              <a:t>{ </a:t>
            </a:r>
          </a:p>
          <a:p>
            <a:pPr>
              <a:buNone/>
            </a:pPr>
            <a:r>
              <a:rPr lang="en-IN" sz="2000" dirty="0"/>
              <a:t>     char s1[20] = "Beginners Book";</a:t>
            </a:r>
          </a:p>
          <a:p>
            <a:pPr>
              <a:buNone/>
            </a:pPr>
            <a:r>
              <a:rPr lang="en-IN" sz="2000" dirty="0"/>
              <a:t>     char s2[20] = "BeginnersBook.COM"; </a:t>
            </a:r>
          </a:p>
          <a:p>
            <a:pPr>
              <a:buNone/>
            </a:pPr>
            <a:r>
              <a:rPr lang="en-IN" sz="2000" dirty="0"/>
              <a:t>      if (strncmp(s1, s2, 8) ==0)</a:t>
            </a:r>
          </a:p>
          <a:p>
            <a:pPr>
              <a:buNone/>
            </a:pPr>
            <a:r>
              <a:rPr lang="en-IN" sz="2000" dirty="0"/>
              <a:t>      {</a:t>
            </a:r>
          </a:p>
          <a:p>
            <a:pPr>
              <a:buNone/>
            </a:pPr>
            <a:r>
              <a:rPr lang="en-IN" sz="2000" dirty="0"/>
              <a:t>          printf("string 1 and string 2 are equal");</a:t>
            </a:r>
          </a:p>
          <a:p>
            <a:pPr>
              <a:buNone/>
            </a:pPr>
            <a:r>
              <a:rPr lang="en-IN" sz="2000" dirty="0"/>
              <a:t>      }</a:t>
            </a:r>
          </a:p>
          <a:p>
            <a:pPr>
              <a:buNone/>
            </a:pPr>
            <a:r>
              <a:rPr lang="en-IN" sz="2000" dirty="0"/>
              <a:t>      else</a:t>
            </a:r>
          </a:p>
          <a:p>
            <a:pPr>
              <a:buNone/>
            </a:pPr>
            <a:r>
              <a:rPr lang="en-IN" sz="2000" dirty="0"/>
              <a:t>      { </a:t>
            </a:r>
          </a:p>
          <a:p>
            <a:pPr>
              <a:buNone/>
            </a:pPr>
            <a:r>
              <a:rPr lang="en-IN" sz="2000" dirty="0"/>
              <a:t>          printf("string 1 and 2 are different"); </a:t>
            </a:r>
          </a:p>
          <a:p>
            <a:pPr>
              <a:buNone/>
            </a:pPr>
            <a:r>
              <a:rPr lang="en-IN" sz="2000" dirty="0"/>
              <a:t>      } </a:t>
            </a:r>
          </a:p>
          <a:p>
            <a:pPr>
              <a:buNone/>
            </a:pPr>
            <a:r>
              <a:rPr lang="en-IN" sz="2000" dirty="0"/>
              <a:t>      return 0;</a:t>
            </a:r>
          </a:p>
          <a:p>
            <a:pPr>
              <a:buNone/>
            </a:pP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19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514350" indent="-514350">
              <a:buAutoNum type="arabicPeriod" startAt="5"/>
            </a:pPr>
            <a:r>
              <a:rPr lang="en-IN" sz="2800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Strcat</a:t>
            </a:r>
          </a:p>
          <a:p>
            <a:pPr marL="514350" indent="-514350">
              <a:buNone/>
            </a:pPr>
            <a:r>
              <a:rPr lang="en-US" sz="19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514350" indent="-514350">
              <a:buNone/>
            </a:pPr>
            <a:r>
              <a:rPr lang="sv-SE" sz="1900" dirty="0">
                <a:latin typeface="Times New Roman" pitchFamily="18" charset="0"/>
                <a:cs typeface="Times New Roman" pitchFamily="18" charset="0"/>
              </a:rPr>
              <a:t>char *strcat(char *str1, char *str2)</a:t>
            </a:r>
          </a:p>
          <a:p>
            <a:pPr marL="514350" indent="-514350"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It concatenates two strings and returns the concatenated string.</a:t>
            </a:r>
          </a:p>
          <a:p>
            <a:pPr marL="514350" indent="-514350">
              <a:buNone/>
            </a:pPr>
            <a:endParaRPr lang="en-US" sz="19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900" b="1" u="sng" dirty="0">
                <a:latin typeface="Times New Roman" pitchFamily="18" charset="0"/>
                <a:cs typeface="Times New Roman" pitchFamily="18" charset="0"/>
              </a:rPr>
              <a:t>Example of strcat</a:t>
            </a:r>
            <a:r>
              <a:rPr lang="en-IN" sz="2000" b="1" dirty="0"/>
              <a:t>:</a:t>
            </a:r>
            <a:endParaRPr lang="en-IN" sz="2000" dirty="0"/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#include &lt;stdio.h&gt;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#include &lt;string.h&gt;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int main()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{ 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     char s1[10] = "Hello";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     char s2[10] = "World";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     strcat(s1,s2);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     printf("Output string after concatenation: %s", s1); 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     return 0;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>
              <a:buNone/>
            </a:pPr>
            <a:endParaRPr lang="en-IN" sz="19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900" b="1" u="sng" dirty="0">
                <a:latin typeface="Times New Roman" pitchFamily="18" charset="0"/>
                <a:cs typeface="Times New Roman" pitchFamily="18" charset="0"/>
              </a:rPr>
              <a:t>Output:</a:t>
            </a:r>
            <a:endParaRPr lang="en-IN" sz="1900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/>
              <a:t>Output string after concatenation: Hello World</a:t>
            </a:r>
            <a:endParaRPr lang="en-US" sz="19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IN" sz="19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514350" indent="-514350">
              <a:buAutoNum type="arabicPeriod" startAt="6"/>
            </a:pPr>
            <a:r>
              <a:rPr lang="en-IN" sz="2800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Strncat</a:t>
            </a:r>
          </a:p>
          <a:p>
            <a:pPr marL="514350" indent="-514350">
              <a:buNone/>
            </a:pPr>
            <a:r>
              <a:rPr lang="en-US" sz="19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Syntax :</a:t>
            </a:r>
            <a:endParaRPr lang="en-IN" sz="19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char *strncat(char *str1, char *str2, int n)</a:t>
            </a:r>
            <a:r>
              <a:rPr lang="en-IN" dirty="0"/>
              <a:t> 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It concatenates n characters of str2 to string str1. A terminator char (‘\0’) will always be </a:t>
            </a:r>
          </a:p>
          <a:p>
            <a:pPr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appended at the end of the concatenated string.</a:t>
            </a:r>
          </a:p>
          <a:p>
            <a:pPr>
              <a:buNone/>
            </a:pPr>
            <a:endParaRPr lang="en-IN" sz="19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900" b="1" u="sng" dirty="0">
                <a:latin typeface="Times New Roman" pitchFamily="18" charset="0"/>
                <a:cs typeface="Times New Roman" pitchFamily="18" charset="0"/>
              </a:rPr>
              <a:t>Example of strncat:</a:t>
            </a:r>
            <a:endParaRPr lang="en-IN" sz="1900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/>
              <a:t>#include &lt;stdio.h&gt;</a:t>
            </a:r>
          </a:p>
          <a:p>
            <a:pPr>
              <a:buNone/>
            </a:pPr>
            <a:r>
              <a:rPr lang="en-IN" sz="2000" dirty="0"/>
              <a:t>#include &lt;string.h&gt; </a:t>
            </a:r>
          </a:p>
          <a:p>
            <a:pPr>
              <a:buNone/>
            </a:pPr>
            <a:r>
              <a:rPr lang="en-IN" sz="2000" dirty="0"/>
              <a:t>int main()</a:t>
            </a:r>
          </a:p>
          <a:p>
            <a:pPr>
              <a:buNone/>
            </a:pPr>
            <a:r>
              <a:rPr lang="en-IN" sz="2000" dirty="0"/>
              <a:t> { </a:t>
            </a:r>
          </a:p>
          <a:p>
            <a:pPr>
              <a:buNone/>
            </a:pPr>
            <a:r>
              <a:rPr lang="en-IN" sz="2000" dirty="0"/>
              <a:t>      char s1[10] = "Hello";</a:t>
            </a:r>
          </a:p>
          <a:p>
            <a:pPr>
              <a:buNone/>
            </a:pPr>
            <a:r>
              <a:rPr lang="en-IN" sz="2000" dirty="0"/>
              <a:t>      char s2[10] = "World"; strncat(s1,s2, 3); </a:t>
            </a:r>
          </a:p>
          <a:p>
            <a:pPr>
              <a:buNone/>
            </a:pPr>
            <a:r>
              <a:rPr lang="en-IN" sz="2000" dirty="0"/>
              <a:t>      printf("Concatenation using strncat: %s", s1);</a:t>
            </a:r>
          </a:p>
          <a:p>
            <a:pPr>
              <a:buNone/>
            </a:pPr>
            <a:r>
              <a:rPr lang="en-IN" sz="2000" dirty="0"/>
              <a:t>      return 0;</a:t>
            </a:r>
          </a:p>
          <a:p>
            <a:pPr>
              <a:buNone/>
            </a:pPr>
            <a:r>
              <a:rPr lang="en-IN" sz="2000" dirty="0"/>
              <a:t> }</a:t>
            </a:r>
          </a:p>
          <a:p>
            <a:pPr>
              <a:buNone/>
            </a:pPr>
            <a:r>
              <a:rPr lang="en-IN" sz="1900" b="1" u="sng" dirty="0"/>
              <a:t>Output:</a:t>
            </a:r>
            <a:endParaRPr lang="en-IN" sz="1900" u="sng" dirty="0"/>
          </a:p>
          <a:p>
            <a:pPr>
              <a:buNone/>
            </a:pPr>
            <a:r>
              <a:rPr lang="en-IN" sz="2000" dirty="0"/>
              <a:t>Concatenation using strncat: HelloWor</a:t>
            </a:r>
            <a:endParaRPr lang="en-IN" sz="19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9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ransition spd="slow">
    <p:circl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1848</Words>
  <Application>Microsoft Office PowerPoint</Application>
  <PresentationFormat>On-screen Show (4:3)</PresentationFormat>
  <Paragraphs>272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SRTING OPERATIONS  </vt:lpstr>
      <vt:lpstr>STRING DECLARATION</vt:lpstr>
      <vt:lpstr>STRING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 OPERATIONS</vt:lpstr>
      <vt:lpstr>PowerPoint Presentation</vt:lpstr>
      <vt:lpstr>math.h - abs() function Example in C </vt:lpstr>
      <vt:lpstr>math.h - sqrt() function Example in C </vt:lpstr>
      <vt:lpstr>math.h - floor() function Example in C </vt:lpstr>
      <vt:lpstr>math.h - ceil() function Example in C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JEPPIAAR INSTITUTE OF TECHNOLOGY  GROUP PRESENTATION  STRING OPERATIONS AND MATH OPERATIONS</dc:title>
  <dc:creator>INTEL</dc:creator>
  <cp:lastModifiedBy>Dell</cp:lastModifiedBy>
  <cp:revision>45</cp:revision>
  <dcterms:created xsi:type="dcterms:W3CDTF">2020-03-01T07:50:08Z</dcterms:created>
  <dcterms:modified xsi:type="dcterms:W3CDTF">2021-03-12T18:09:06Z</dcterms:modified>
</cp:coreProperties>
</file>