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sldIdLst>
    <p:sldId id="269" r:id="rId3"/>
    <p:sldId id="256" r:id="rId4"/>
    <p:sldId id="257" r:id="rId5"/>
    <p:sldId id="258" r:id="rId6"/>
    <p:sldId id="259" r:id="rId7"/>
    <p:sldId id="260" r:id="rId8"/>
    <p:sldId id="262"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11685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9369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6648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727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68411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57596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5515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52614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88553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18464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D42E5E-53D3-438F-8C77-98C4C482368D}" type="datetimeFigureOut">
              <a:rPr lang="en-IN" smtClean="0">
                <a:solidFill>
                  <a:prstClr val="black">
                    <a:tint val="75000"/>
                  </a:prstClr>
                </a:solidFill>
              </a:rPr>
              <a:pPr/>
              <a:t>25-03-2020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F5F46E5-D7BE-4B2C-B708-5E3C3A5F9D6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296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69D42E5E-53D3-438F-8C77-98C4C482368D}" type="datetimeFigureOut">
              <a:rPr lang="en-IN" smtClean="0">
                <a:solidFill>
                  <a:prstClr val="black">
                    <a:tint val="75000"/>
                  </a:prstClr>
                </a:solidFill>
              </a:rPr>
              <a:pPr defTabSz="914400"/>
              <a:t>25-03-2020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F5F46E5-D7BE-4B2C-B708-5E3C3A5F9D6B}" type="slidenum">
              <a:rPr lang="en-IN" smtClean="0">
                <a:solidFill>
                  <a:prstClr val="black">
                    <a:tint val="75000"/>
                  </a:prstClr>
                </a:solidFill>
              </a:rPr>
              <a:pPr defTabSz="914400"/>
              <a:t>‹#›</a:t>
            </a:fld>
            <a:endParaRPr lang="en-IN">
              <a:solidFill>
                <a:prstClr val="black">
                  <a:tint val="75000"/>
                </a:prstClr>
              </a:solidFill>
            </a:endParaRPr>
          </a:p>
        </p:txBody>
      </p:sp>
    </p:spTree>
    <p:extLst>
      <p:ext uri="{BB962C8B-B14F-4D97-AF65-F5344CB8AC3E}">
        <p14:creationId xmlns:p14="http://schemas.microsoft.com/office/powerpoint/2010/main" val="161678382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indowsitpro.com/windows-server-2016/top-ten-new-featureswindows-server-2016#slide-7-field_images-141231" TargetMode="External"/><Relationship Id="rId2" Type="http://schemas.openxmlformats.org/officeDocument/2006/relationships/hyperlink" Target="https://www.serverpronto.com/spu/2016/01/everything-you-need-to-knowabout-windows-server-2016/" TargetMode="External"/><Relationship Id="rId1" Type="http://schemas.openxmlformats.org/officeDocument/2006/relationships/slideLayout" Target="../slideLayouts/slideLayout7.xml"/><Relationship Id="rId4" Type="http://schemas.openxmlformats.org/officeDocument/2006/relationships/hyperlink" Target="https://www.entrepreneur.com/article/20085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952"/>
            <a:ext cx="9144000" cy="1452785"/>
          </a:xfrm>
        </p:spPr>
        <p:txBody>
          <a:bodyPr/>
          <a:lstStyle/>
          <a:p>
            <a:pPr lvl="0" fontAlgn="base">
              <a:lnSpc>
                <a:spcPct val="100000"/>
              </a:lnSpc>
              <a:spcAft>
                <a:spcPct val="0"/>
              </a:spcAft>
            </a:pPr>
            <a:r>
              <a:rPr lang="en-IN" sz="2400" b="1" dirty="0">
                <a:solidFill>
                  <a:srgbClr val="000000"/>
                </a:solidFill>
                <a:latin typeface="Palatino Linotype" panose="02040502050505030304" pitchFamily="18" charset="0"/>
                <a:cs typeface="Times New Roman" panose="02020603050405020304" pitchFamily="18" charset="0"/>
              </a:rPr>
              <a:t> JEPPIAAR INSTITUTE OF TECHNOLOGY</a:t>
            </a:r>
            <a:br>
              <a:rPr lang="en-IN" sz="2400" b="1" dirty="0">
                <a:solidFill>
                  <a:srgbClr val="000000"/>
                </a:solidFill>
                <a:latin typeface="Palatino Linotype" panose="02040502050505030304" pitchFamily="18" charset="0"/>
                <a:cs typeface="Times New Roman" panose="02020603050405020304" pitchFamily="18" charset="0"/>
              </a:rPr>
            </a:br>
            <a:r>
              <a:rPr lang="en-US" sz="1400" b="1" dirty="0">
                <a:solidFill>
                  <a:srgbClr val="000000"/>
                </a:solidFill>
                <a:latin typeface="Times New Roman" panose="02020603050405020304" pitchFamily="18" charset="0"/>
                <a:cs typeface="Times New Roman" panose="02020603050405020304" pitchFamily="18" charset="0"/>
              </a:rPr>
              <a:t>“Self-Belief | Self Discipline | Self Respect”</a:t>
            </a:r>
            <a:br>
              <a:rPr lang="en-US" sz="1400" b="1" dirty="0">
                <a:solidFill>
                  <a:srgbClr val="000000"/>
                </a:solidFill>
                <a:latin typeface="Times New Roman" panose="02020603050405020304" pitchFamily="18" charset="0"/>
                <a:cs typeface="Times New Roman" panose="02020603050405020304" pitchFamily="18" charset="0"/>
              </a:rPr>
            </a:br>
            <a:br>
              <a:rPr lang="en-US" sz="1400" b="1" dirty="0">
                <a:solidFill>
                  <a:srgbClr val="000000"/>
                </a:solidFill>
                <a:latin typeface="Times New Roman" panose="02020603050405020304" pitchFamily="18" charset="0"/>
                <a:cs typeface="Times New Roman" panose="02020603050405020304" pitchFamily="18" charset="0"/>
              </a:rPr>
            </a:br>
            <a:r>
              <a:rPr lang="en-IN" sz="2200" b="1" dirty="0">
                <a:solidFill>
                  <a:srgbClr val="0070C0"/>
                </a:solidFill>
                <a:latin typeface="Palatino Linotype" panose="02040502050505030304" pitchFamily="18" charset="0"/>
                <a:cs typeface="Times New Roman" panose="02020603050405020304" pitchFamily="18" charset="0"/>
              </a:rPr>
              <a:t>Department of Computer Science and Engineering</a:t>
            </a:r>
            <a:endParaRPr lang="en-IN" dirty="0"/>
          </a:p>
        </p:txBody>
      </p:sp>
      <p:sp>
        <p:nvSpPr>
          <p:cNvPr id="3" name="Subtitle 2"/>
          <p:cNvSpPr>
            <a:spLocks noGrp="1"/>
          </p:cNvSpPr>
          <p:nvPr>
            <p:ph type="subTitle" idx="1"/>
          </p:nvPr>
        </p:nvSpPr>
        <p:spPr>
          <a:xfrm>
            <a:off x="1609458" y="3349936"/>
            <a:ext cx="9144000" cy="3508064"/>
          </a:xfrm>
        </p:spPr>
        <p:txBody>
          <a:bodyPr>
            <a:noAutofit/>
          </a:bodyPr>
          <a:lstStyle/>
          <a:p>
            <a:pPr lvl="0" algn="l" fontAlgn="base">
              <a:lnSpc>
                <a:spcPct val="100000"/>
              </a:lnSpc>
              <a:spcBef>
                <a:spcPct val="20000"/>
              </a:spcBef>
              <a:spcAft>
                <a:spcPct val="0"/>
              </a:spcAft>
            </a:pPr>
            <a:r>
              <a:rPr lang="en-US" sz="2000" b="1" dirty="0">
                <a:solidFill>
                  <a:srgbClr val="C0504D"/>
                </a:solidFill>
                <a:latin typeface="Palatino Linotype" panose="02040502050505030304" pitchFamily="18" charset="0"/>
              </a:rPr>
              <a:t>  Team Members</a:t>
            </a:r>
            <a:r>
              <a:rPr lang="en-US" sz="2000" b="1">
                <a:solidFill>
                  <a:srgbClr val="C0504D"/>
                </a:solidFill>
                <a:latin typeface="Palatino Linotype" panose="02040502050505030304" pitchFamily="18" charset="0"/>
              </a:rPr>
              <a:t>:                                    Team No:7</a:t>
            </a:r>
            <a:endParaRPr lang="en-US" sz="2000" b="1" dirty="0">
              <a:solidFill>
                <a:srgbClr val="C0504D"/>
              </a:solidFill>
              <a:latin typeface="Palatino Linotype" panose="02040502050505030304" pitchFamily="18" charset="0"/>
            </a:endParaRP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Students Name	 		  	</a:t>
            </a:r>
            <a:r>
              <a:rPr lang="en-US" sz="2000" b="1" dirty="0" err="1">
                <a:solidFill>
                  <a:prstClr val="black"/>
                </a:solidFill>
                <a:latin typeface="Palatino Linotype" panose="02040502050505030304" pitchFamily="18" charset="0"/>
              </a:rPr>
              <a:t>Reg.No</a:t>
            </a:r>
            <a:r>
              <a:rPr lang="en-US" sz="2000" b="1" dirty="0">
                <a:solidFill>
                  <a:prstClr val="black"/>
                </a:solidFill>
                <a:latin typeface="Palatino Linotype" panose="02040502050505030304" pitchFamily="18" charset="0"/>
              </a:rPr>
              <a:t>:</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1. </a:t>
            </a:r>
            <a:r>
              <a:rPr lang="en-US" sz="2000" b="1" dirty="0" err="1">
                <a:solidFill>
                  <a:prstClr val="black"/>
                </a:solidFill>
                <a:latin typeface="Palatino Linotype" panose="02040502050505030304" pitchFamily="18" charset="0"/>
              </a:rPr>
              <a:t>Sangam</a:t>
            </a:r>
            <a:r>
              <a:rPr lang="en-US" sz="2000" b="1" dirty="0">
                <a:solidFill>
                  <a:prstClr val="black"/>
                </a:solidFill>
                <a:latin typeface="Palatino Linotype" panose="02040502050505030304" pitchFamily="18" charset="0"/>
              </a:rPr>
              <a:t> </a:t>
            </a:r>
            <a:r>
              <a:rPr lang="en-US" sz="2000" b="1" dirty="0" err="1">
                <a:solidFill>
                  <a:prstClr val="black"/>
                </a:solidFill>
                <a:latin typeface="Palatino Linotype" panose="02040502050505030304" pitchFamily="18" charset="0"/>
              </a:rPr>
              <a:t>malla.B</a:t>
            </a:r>
            <a:r>
              <a:rPr lang="en-US" sz="2000" b="1" dirty="0">
                <a:solidFill>
                  <a:prstClr val="black"/>
                </a:solidFill>
                <a:latin typeface="Palatino Linotype" panose="02040502050505030304" pitchFamily="18" charset="0"/>
              </a:rPr>
              <a:t>                                    210618104041</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2.Muthu </a:t>
            </a:r>
            <a:r>
              <a:rPr lang="en-US" sz="2000" b="1" dirty="0" err="1">
                <a:solidFill>
                  <a:prstClr val="black"/>
                </a:solidFill>
                <a:latin typeface="Palatino Linotype" panose="02040502050505030304" pitchFamily="18" charset="0"/>
              </a:rPr>
              <a:t>krishnan.P.R</a:t>
            </a:r>
            <a:r>
              <a:rPr lang="en-US" sz="2000" b="1" dirty="0">
                <a:solidFill>
                  <a:prstClr val="black"/>
                </a:solidFill>
                <a:latin typeface="Palatino Linotype" panose="02040502050505030304" pitchFamily="18" charset="0"/>
              </a:rPr>
              <a:t>                              210618104031</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3. </a:t>
            </a:r>
            <a:r>
              <a:rPr lang="en-US" sz="2000" b="1" dirty="0" err="1">
                <a:solidFill>
                  <a:prstClr val="black"/>
                </a:solidFill>
                <a:latin typeface="Palatino Linotype" panose="02040502050505030304" pitchFamily="18" charset="0"/>
              </a:rPr>
              <a:t>Ragul.R</a:t>
            </a:r>
            <a:r>
              <a:rPr lang="en-US" sz="2000" b="1" dirty="0">
                <a:solidFill>
                  <a:prstClr val="black"/>
                </a:solidFill>
                <a:latin typeface="Palatino Linotype" panose="02040502050505030304" pitchFamily="18" charset="0"/>
              </a:rPr>
              <a:t>                                                   210618104037         </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4.Ruban </a:t>
            </a:r>
            <a:r>
              <a:rPr lang="en-US" sz="2000" b="1" dirty="0" err="1">
                <a:solidFill>
                  <a:prstClr val="black"/>
                </a:solidFill>
                <a:latin typeface="Palatino Linotype" panose="02040502050505030304" pitchFamily="18" charset="0"/>
              </a:rPr>
              <a:t>melo.X</a:t>
            </a:r>
            <a:r>
              <a:rPr lang="en-US" sz="2000" b="1" dirty="0">
                <a:solidFill>
                  <a:prstClr val="black"/>
                </a:solidFill>
                <a:latin typeface="Palatino Linotype" panose="02040502050505030304" pitchFamily="18" charset="0"/>
              </a:rPr>
              <a:t>                                         210618104040</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5.Richard </a:t>
            </a:r>
            <a:r>
              <a:rPr lang="en-US" sz="2000" b="1" dirty="0" err="1">
                <a:solidFill>
                  <a:prstClr val="black"/>
                </a:solidFill>
                <a:latin typeface="Palatino Linotype" panose="02040502050505030304" pitchFamily="18" charset="0"/>
              </a:rPr>
              <a:t>joseph.P</a:t>
            </a:r>
            <a:r>
              <a:rPr lang="en-US" sz="2000" b="1" dirty="0">
                <a:solidFill>
                  <a:prstClr val="black"/>
                </a:solidFill>
                <a:latin typeface="Palatino Linotype" panose="02040502050505030304" pitchFamily="18" charset="0"/>
              </a:rPr>
              <a:t>                                    210618104039</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6.Surya.K                                                     210618104051</a:t>
            </a:r>
          </a:p>
          <a:p>
            <a:pPr lvl="0" algn="l" fontAlgn="base">
              <a:lnSpc>
                <a:spcPct val="100000"/>
              </a:lnSpc>
              <a:spcBef>
                <a:spcPct val="20000"/>
              </a:spcBef>
              <a:spcAft>
                <a:spcPct val="0"/>
              </a:spcAft>
            </a:pPr>
            <a:r>
              <a:rPr lang="en-US" sz="2000" b="1" dirty="0">
                <a:solidFill>
                  <a:prstClr val="black"/>
                </a:solidFill>
                <a:latin typeface="Palatino Linotype" panose="02040502050505030304" pitchFamily="18" charset="0"/>
              </a:rPr>
              <a:t>              7.Liroshin.L                                                 210618104028</a:t>
            </a:r>
          </a:p>
          <a:p>
            <a:pPr lvl="0" fontAlgn="base">
              <a:lnSpc>
                <a:spcPct val="100000"/>
              </a:lnSpc>
              <a:spcBef>
                <a:spcPct val="20000"/>
              </a:spcBef>
              <a:spcAft>
                <a:spcPct val="0"/>
              </a:spcAft>
            </a:pPr>
            <a:endParaRPr lang="en-US" sz="2000" b="1" dirty="0">
              <a:solidFill>
                <a:prstClr val="black"/>
              </a:solidFill>
              <a:latin typeface="Palatino Linotype" panose="02040502050505030304" pitchFamily="18" charset="0"/>
            </a:endParaRPr>
          </a:p>
          <a:p>
            <a:endParaRPr lang="en-IN" sz="2000" dirty="0"/>
          </a:p>
        </p:txBody>
      </p:sp>
      <p:sp>
        <p:nvSpPr>
          <p:cNvPr id="5" name="Rectangle 4"/>
          <p:cNvSpPr/>
          <p:nvPr/>
        </p:nvSpPr>
        <p:spPr>
          <a:xfrm>
            <a:off x="3048000" y="2321005"/>
            <a:ext cx="6096000" cy="1200329"/>
          </a:xfrm>
          <a:prstGeom prst="rect">
            <a:avLst/>
          </a:prstGeom>
        </p:spPr>
        <p:txBody>
          <a:bodyPr>
            <a:spAutoFit/>
          </a:bodyPr>
          <a:lstStyle/>
          <a:p>
            <a:pPr defTabSz="914400">
              <a:defRPr/>
            </a:pPr>
            <a:r>
              <a:rPr lang="en-US" b="1" kern="0" dirty="0">
                <a:solidFill>
                  <a:srgbClr val="C0504D"/>
                </a:solidFill>
                <a:latin typeface="Palatino Linotype" pitchFamily="18" charset="0"/>
              </a:rPr>
              <a:t>Subject Name : Operating System</a:t>
            </a:r>
            <a:br>
              <a:rPr lang="en-US" b="1" kern="0" dirty="0">
                <a:solidFill>
                  <a:srgbClr val="C0504D"/>
                </a:solidFill>
                <a:latin typeface="Palatino Linotype" pitchFamily="18" charset="0"/>
              </a:rPr>
            </a:br>
            <a:br>
              <a:rPr lang="en-US" b="1" kern="0" dirty="0">
                <a:solidFill>
                  <a:srgbClr val="C0504D"/>
                </a:solidFill>
                <a:latin typeface="Palatino Linotype" pitchFamily="18" charset="0"/>
              </a:rPr>
            </a:br>
            <a:r>
              <a:rPr lang="en-US" b="1" kern="0" dirty="0">
                <a:solidFill>
                  <a:srgbClr val="C0504D"/>
                </a:solidFill>
                <a:latin typeface="Palatino Linotype" pitchFamily="18" charset="0"/>
              </a:rPr>
              <a:t>Presentation  Title:  Top 5 Server Operating System</a:t>
            </a:r>
            <a:br>
              <a:rPr lang="en-US" b="1" kern="0" dirty="0">
                <a:solidFill>
                  <a:srgbClr val="C0504D"/>
                </a:solidFill>
                <a:latin typeface="Palatino Linotype" pitchFamily="18" charset="0"/>
              </a:rPr>
            </a:br>
            <a:endParaRPr lang="en-IN" kern="0" dirty="0">
              <a:solidFill>
                <a:sysClr val="windowText" lastClr="000000"/>
              </a:solidFill>
            </a:endParaRPr>
          </a:p>
        </p:txBody>
      </p:sp>
      <p:pic>
        <p:nvPicPr>
          <p:cNvPr id="6" name="Picture 5"/>
          <p:cNvPicPr>
            <a:picLocks noChangeAspect="1"/>
          </p:cNvPicPr>
          <p:nvPr/>
        </p:nvPicPr>
        <p:blipFill>
          <a:blip r:embed="rId2"/>
          <a:stretch>
            <a:fillRect/>
          </a:stretch>
        </p:blipFill>
        <p:spPr>
          <a:xfrm>
            <a:off x="1680965" y="379935"/>
            <a:ext cx="1121761" cy="902286"/>
          </a:xfrm>
          <a:prstGeom prst="rect">
            <a:avLst/>
          </a:prstGeom>
        </p:spPr>
      </p:pic>
      <p:pic>
        <p:nvPicPr>
          <p:cNvPr id="7" name="Picture 6"/>
          <p:cNvPicPr>
            <a:picLocks noChangeAspect="1"/>
          </p:cNvPicPr>
          <p:nvPr/>
        </p:nvPicPr>
        <p:blipFill>
          <a:blip r:embed="rId3"/>
          <a:stretch>
            <a:fillRect/>
          </a:stretch>
        </p:blipFill>
        <p:spPr>
          <a:xfrm>
            <a:off x="9574139" y="303023"/>
            <a:ext cx="890093" cy="853514"/>
          </a:xfrm>
          <a:prstGeom prst="rect">
            <a:avLst/>
          </a:prstGeom>
        </p:spPr>
      </p:pic>
    </p:spTree>
    <p:extLst>
      <p:ext uri="{BB962C8B-B14F-4D97-AF65-F5344CB8AC3E}">
        <p14:creationId xmlns:p14="http://schemas.microsoft.com/office/powerpoint/2010/main" val="390994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987" y="196155"/>
            <a:ext cx="9773539" cy="366254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Leading Server OS vendors</a:t>
            </a:r>
          </a:p>
          <a:p>
            <a:endParaRPr lang="en-US" sz="36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Microsoft </a:t>
            </a:r>
            <a:r>
              <a:rPr lang="en-US" sz="2000" dirty="0">
                <a:latin typeface="Times New Roman" panose="02020603050405020304" pitchFamily="18" charset="0"/>
                <a:cs typeface="Times New Roman" panose="02020603050405020304" pitchFamily="18" charset="0"/>
              </a:rPr>
              <a:t>: Microsoft came up with the only non-Linux hypervisor, Hyper-V,</a:t>
            </a:r>
          </a:p>
          <a:p>
            <a:r>
              <a:rPr lang="en-US" sz="2000" dirty="0">
                <a:latin typeface="Times New Roman" panose="02020603050405020304" pitchFamily="18" charset="0"/>
                <a:cs typeface="Times New Roman" panose="02020603050405020304" pitchFamily="18" charset="0"/>
              </a:rPr>
              <a:t>to compete in a tight server virtualization market that VMware currently</a:t>
            </a:r>
          </a:p>
          <a:p>
            <a:r>
              <a:rPr lang="en-US" sz="2000" dirty="0">
                <a:latin typeface="Times New Roman" panose="02020603050405020304" pitchFamily="18" charset="0"/>
                <a:cs typeface="Times New Roman" panose="02020603050405020304" pitchFamily="18" charset="0"/>
              </a:rPr>
              <a:t>dominates. Not easily outdone in the data center space, Microsoft offers</a:t>
            </a:r>
          </a:p>
          <a:p>
            <a:r>
              <a:rPr lang="en-US" sz="2000" dirty="0">
                <a:latin typeface="Times New Roman" panose="02020603050405020304" pitchFamily="18" charset="0"/>
                <a:cs typeface="Times New Roman" panose="02020603050405020304" pitchFamily="18" charset="0"/>
              </a:rPr>
              <a:t>attractive licensing for its Hyper-V product and the operating systems that</a:t>
            </a:r>
          </a:p>
          <a:p>
            <a:r>
              <a:rPr lang="en-US" sz="2000" dirty="0">
                <a:latin typeface="Times New Roman" panose="02020603050405020304" pitchFamily="18" charset="0"/>
                <a:cs typeface="Times New Roman" panose="02020603050405020304" pitchFamily="18" charset="0"/>
              </a:rPr>
              <a:t>live on it.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Citrix: </a:t>
            </a:r>
            <a:r>
              <a:rPr lang="en-US" sz="2000" dirty="0">
                <a:latin typeface="Times New Roman" panose="02020603050405020304" pitchFamily="18" charset="0"/>
                <a:cs typeface="Times New Roman" panose="02020603050405020304" pitchFamily="18" charset="0"/>
              </a:rPr>
              <a:t>was once the lone wolf of application virtualization, but now it also</a:t>
            </a:r>
          </a:p>
          <a:p>
            <a:r>
              <a:rPr lang="en-US" sz="2000" dirty="0">
                <a:latin typeface="Times New Roman" panose="02020603050405020304" pitchFamily="18" charset="0"/>
                <a:cs typeface="Times New Roman" panose="02020603050405020304" pitchFamily="18" charset="0"/>
              </a:rPr>
              <a:t>owns the world's most-used cloud vendor software: </a:t>
            </a:r>
            <a:r>
              <a:rPr lang="en-US" sz="2000" dirty="0" err="1">
                <a:latin typeface="Times New Roman" panose="02020603050405020304" pitchFamily="18" charset="0"/>
                <a:cs typeface="Times New Roman" panose="02020603050405020304" pitchFamily="18" charset="0"/>
              </a:rPr>
              <a:t>Xen</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1956987" y="3942747"/>
            <a:ext cx="8240995"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Red Hat </a:t>
            </a:r>
            <a:r>
              <a:rPr lang="en-US" sz="2000" dirty="0">
                <a:latin typeface="Times New Roman" panose="02020603050405020304" pitchFamily="18" charset="0"/>
                <a:cs typeface="Times New Roman" panose="02020603050405020304" pitchFamily="18" charset="0"/>
              </a:rPr>
              <a:t>: For the past 15 years, everyone has recognized Red Hat as an</a:t>
            </a:r>
          </a:p>
          <a:p>
            <a:r>
              <a:rPr lang="en-US" sz="2000" dirty="0">
                <a:latin typeface="Times New Roman" panose="02020603050405020304" pitchFamily="18" charset="0"/>
                <a:cs typeface="Times New Roman" panose="02020603050405020304" pitchFamily="18" charset="0"/>
              </a:rPr>
              <a:t>industry leader and open source champion. Hailed as the most successful</a:t>
            </a:r>
          </a:p>
          <a:p>
            <a:r>
              <a:rPr lang="en-US" sz="2000" dirty="0">
                <a:latin typeface="Times New Roman" panose="02020603050405020304" pitchFamily="18" charset="0"/>
                <a:cs typeface="Times New Roman" panose="02020603050405020304" pitchFamily="18" charset="0"/>
              </a:rPr>
              <a:t>open source company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Oracle </a:t>
            </a:r>
            <a:r>
              <a:rPr lang="en-US" sz="2000" dirty="0">
                <a:latin typeface="Times New Roman" panose="02020603050405020304" pitchFamily="18" charset="0"/>
                <a:cs typeface="Times New Roman" panose="02020603050405020304" pitchFamily="18" charset="0"/>
              </a:rPr>
              <a:t>: If Oracle's world domination of the enterprise database server</a:t>
            </a:r>
          </a:p>
          <a:p>
            <a:r>
              <a:rPr lang="en-US" sz="2000" dirty="0">
                <a:latin typeface="Times New Roman" panose="02020603050405020304" pitchFamily="18" charset="0"/>
                <a:cs typeface="Times New Roman" panose="02020603050405020304" pitchFamily="18" charset="0"/>
              </a:rPr>
              <a:t>market doesn't impress you, its acquisition of Sun Microsystems. Additionally,</a:t>
            </a:r>
          </a:p>
          <a:p>
            <a:r>
              <a:rPr lang="en-US" sz="2000" dirty="0">
                <a:latin typeface="Times New Roman" panose="02020603050405020304" pitchFamily="18" charset="0"/>
                <a:cs typeface="Times New Roman" panose="02020603050405020304" pitchFamily="18" charset="0"/>
              </a:rPr>
              <a:t>Oracle owns an operating system (Sun Solaris), multiple virtualization</a:t>
            </a:r>
          </a:p>
          <a:p>
            <a:r>
              <a:rPr lang="en-US" sz="2000" dirty="0">
                <a:latin typeface="Times New Roman" panose="02020603050405020304" pitchFamily="18" charset="0"/>
                <a:cs typeface="Times New Roman" panose="02020603050405020304" pitchFamily="18" charset="0"/>
              </a:rPr>
              <a:t>software solutions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30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889844"/>
            <a:ext cx="9027208" cy="3662541"/>
          </a:xfrm>
          <a:prstGeom prst="rect">
            <a:avLst/>
          </a:prstGeom>
        </p:spPr>
        <p:txBody>
          <a:bodyPr wrap="square">
            <a:spAutoFit/>
          </a:bodyPr>
          <a:lstStyle/>
          <a:p>
            <a:r>
              <a:rPr lang="en-IN" sz="3600" dirty="0">
                <a:latin typeface="Times New Roman" panose="02020603050405020304" pitchFamily="18" charset="0"/>
                <a:cs typeface="Times New Roman" panose="02020603050405020304" pitchFamily="18" charset="0"/>
              </a:rPr>
              <a:t>References</a:t>
            </a:r>
          </a:p>
          <a:p>
            <a:endParaRPr lang="en-IN" sz="3600" dirty="0">
              <a:latin typeface="Times New Roman" panose="02020603050405020304" pitchFamily="18" charset="0"/>
              <a:cs typeface="Times New Roman" panose="02020603050405020304" pitchFamily="18" charset="0"/>
            </a:endParaRPr>
          </a:p>
          <a:p>
            <a:pPr marL="457200" indent="-457200">
              <a:buAutoNum type="arabicPeriod"/>
            </a:pPr>
            <a:r>
              <a:rPr lang="en-IN" sz="2000" dirty="0">
                <a:latin typeface="Times New Roman" panose="02020603050405020304" pitchFamily="18" charset="0"/>
                <a:cs typeface="Times New Roman" panose="02020603050405020304" pitchFamily="18" charset="0"/>
                <a:hlinkClick r:id="rId2"/>
              </a:rPr>
              <a:t>https://www.serverpronto.com/spu/2016/01/everything-you-need-to-knowabout-windows-server-2016/</a:t>
            </a:r>
            <a:endParaRPr lang="en-IN"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hlinkClick r:id="rId3"/>
              </a:rPr>
              <a:t>http://windowsitpro.com/windows-server-2016/top-ten-new-featureswindows-      server-2016#slide-7-field_images-141231</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hlinkClick r:id="rId4"/>
              </a:rPr>
              <a:t>https://www.entrepreneur.com/article/200856</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72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5679" y="1945373"/>
            <a:ext cx="6795450" cy="1569660"/>
          </a:xfrm>
          <a:prstGeom prst="rect">
            <a:avLst/>
          </a:prstGeom>
        </p:spPr>
        <p:txBody>
          <a:bodyPr wrap="none">
            <a:spAutoFit/>
          </a:bodyPr>
          <a:lstStyle/>
          <a:p>
            <a:r>
              <a:rPr lang="en-IN" sz="9600" b="1" dirty="0">
                <a:latin typeface="Algerian" panose="04020705040A02060702" pitchFamily="82" charset="0"/>
              </a:rPr>
              <a:t>thank you</a:t>
            </a:r>
          </a:p>
        </p:txBody>
      </p:sp>
    </p:spTree>
    <p:extLst>
      <p:ext uri="{BB962C8B-B14F-4D97-AF65-F5344CB8AC3E}">
        <p14:creationId xmlns:p14="http://schemas.microsoft.com/office/powerpoint/2010/main" val="14908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Top 5 Server Operating</a:t>
            </a:r>
            <a:br>
              <a:rPr lang="en-US" dirty="0">
                <a:latin typeface="Algerian" panose="04020705040A02060702" pitchFamily="82" charset="0"/>
              </a:rPr>
            </a:br>
            <a:r>
              <a:rPr lang="en-US" dirty="0">
                <a:latin typeface="Algerian" panose="04020705040A02060702" pitchFamily="82" charset="0"/>
              </a:rPr>
              <a:t>            Systems</a:t>
            </a:r>
            <a:endParaRPr lang="en-IN" dirty="0">
              <a:latin typeface="Algerian" panose="04020705040A02060702"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208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012" y="940304"/>
            <a:ext cx="8911687" cy="1280890"/>
          </a:xfrm>
        </p:spPr>
        <p:txBody>
          <a:bodyPr/>
          <a:lstStyle/>
          <a:p>
            <a:r>
              <a:rPr lang="en-IN" dirty="0">
                <a:latin typeface="Times New Roman" panose="02020603050405020304" pitchFamily="18" charset="0"/>
                <a:cs typeface="Times New Roman" panose="02020603050405020304" pitchFamily="18" charset="0"/>
              </a:rPr>
              <a:t>Objectives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To learn about Server 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Different Types of Server OS &amp; Their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Things to consider when choosing a Server 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Knowing about Leading Server OS Vendors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Linux distribution for client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23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2265" y="2165510"/>
            <a:ext cx="9058542"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server operating system, also called a server OS, is an operating system specifically designed to run on servers, which are specialized computers that operate within a client/server architecture to serve the requests of client computers on the network.</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349951" y="1013882"/>
            <a:ext cx="4272897" cy="646331"/>
          </a:xfrm>
          <a:prstGeom prst="rect">
            <a:avLst/>
          </a:prstGeom>
        </p:spPr>
        <p:txBody>
          <a:bodyPr wrap="square">
            <a:spAutoFit/>
          </a:bodyPr>
          <a:lstStyle/>
          <a:p>
            <a:r>
              <a:rPr lang="en-IN" sz="3600" dirty="0">
                <a:latin typeface="Times New Roman" panose="02020603050405020304" pitchFamily="18" charset="0"/>
                <a:cs typeface="Times New Roman" panose="02020603050405020304" pitchFamily="18" charset="0"/>
              </a:rPr>
              <a:t>What is Server OS? </a:t>
            </a:r>
          </a:p>
        </p:txBody>
      </p:sp>
    </p:spTree>
    <p:extLst>
      <p:ext uri="{BB962C8B-B14F-4D97-AF65-F5344CB8AC3E}">
        <p14:creationId xmlns:p14="http://schemas.microsoft.com/office/powerpoint/2010/main" val="206082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2983" y="612845"/>
            <a:ext cx="10015671" cy="526297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Why is it necessary!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Basically what Server OS does is - it provides an interface between the user</a:t>
            </a:r>
          </a:p>
          <a:p>
            <a:r>
              <a:rPr lang="en-US" sz="2000" dirty="0">
                <a:latin typeface="Times New Roman" panose="02020603050405020304" pitchFamily="18" charset="0"/>
                <a:cs typeface="Times New Roman" panose="02020603050405020304" pitchFamily="18" charset="0"/>
              </a:rPr>
              <a:t>and the system or application which can be graphical ( Windows Server) or</a:t>
            </a:r>
          </a:p>
          <a:p>
            <a:r>
              <a:rPr lang="en-US" sz="2000" dirty="0">
                <a:latin typeface="Times New Roman" panose="02020603050405020304" pitchFamily="18" charset="0"/>
                <a:cs typeface="Times New Roman" panose="02020603050405020304" pitchFamily="18" charset="0"/>
              </a:rPr>
              <a:t>Terminal/Command Line based on the OS you are using.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To help manage, store, send and process data large number of documents</a:t>
            </a:r>
          </a:p>
          <a:p>
            <a:r>
              <a:rPr lang="en-US" sz="2000" dirty="0">
                <a:latin typeface="Times New Roman" panose="02020603050405020304" pitchFamily="18" charset="0"/>
                <a:cs typeface="Times New Roman" panose="02020603050405020304" pitchFamily="18" charset="0"/>
              </a:rPr>
              <a:t>and their files . to, 24 hours a day, 7 days a week, 356 days a year.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Flexible networking capabilities , Tight system security, Transparent data</a:t>
            </a:r>
          </a:p>
          <a:p>
            <a:r>
              <a:rPr lang="en-US" sz="2000" dirty="0">
                <a:latin typeface="Times New Roman" panose="02020603050405020304" pitchFamily="18" charset="0"/>
                <a:cs typeface="Times New Roman" panose="02020603050405020304" pitchFamily="18" charset="0"/>
              </a:rPr>
              <a:t>transfer between different devices. Automation capabilities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Advanced backup facilities to permit regular and frequent online backups</a:t>
            </a:r>
          </a:p>
          <a:p>
            <a:r>
              <a:rPr lang="en-US" sz="2000" dirty="0">
                <a:latin typeface="Times New Roman" panose="02020603050405020304" pitchFamily="18" charset="0"/>
                <a:cs typeface="Times New Roman" panose="02020603050405020304" pitchFamily="18" charset="0"/>
              </a:rPr>
              <a:t>of critical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Reconfigure and update both hardware and software to some extent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6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970" y="646331"/>
            <a:ext cx="10588238"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Administration </a:t>
            </a:r>
            <a:r>
              <a:rPr lang="en-US" sz="2000" dirty="0">
                <a:latin typeface="Times New Roman" panose="02020603050405020304" pitchFamily="18" charset="0"/>
                <a:cs typeface="Times New Roman" panose="02020603050405020304" pitchFamily="18" charset="0"/>
              </a:rPr>
              <a:t>- what tools are available and how easy are they to use.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Security  </a:t>
            </a:r>
            <a:r>
              <a:rPr lang="en-US" sz="2000" dirty="0">
                <a:latin typeface="Times New Roman" panose="02020603050405020304" pitchFamily="18" charset="0"/>
                <a:cs typeface="Times New Roman" panose="02020603050405020304" pitchFamily="18" charset="0"/>
              </a:rPr>
              <a:t>: perhaps the most important feature, and the hardest to judge and get</a:t>
            </a:r>
          </a:p>
          <a:p>
            <a:r>
              <a:rPr lang="en-US" sz="2000" dirty="0">
                <a:latin typeface="Times New Roman" panose="02020603050405020304" pitchFamily="18" charset="0"/>
                <a:cs typeface="Times New Roman" panose="02020603050405020304" pitchFamily="18" charset="0"/>
              </a:rPr>
              <a:t>right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Stability </a:t>
            </a:r>
            <a:r>
              <a:rPr lang="en-US" sz="2000" dirty="0">
                <a:latin typeface="Times New Roman" panose="02020603050405020304" pitchFamily="18" charset="0"/>
                <a:cs typeface="Times New Roman" panose="02020603050405020304" pitchFamily="18" charset="0"/>
              </a:rPr>
              <a:t>- what is the downtime.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Features </a:t>
            </a:r>
            <a:r>
              <a:rPr lang="en-US" sz="2000" dirty="0">
                <a:latin typeface="Times New Roman" panose="02020603050405020304" pitchFamily="18" charset="0"/>
                <a:cs typeface="Times New Roman" panose="02020603050405020304" pitchFamily="18" charset="0"/>
              </a:rPr>
              <a:t>- does it have the specific services you want built in (for instance, or an</a:t>
            </a:r>
          </a:p>
          <a:p>
            <a:r>
              <a:rPr lang="en-US" sz="2000" dirty="0">
                <a:latin typeface="Times New Roman" panose="02020603050405020304" pitchFamily="18" charset="0"/>
                <a:cs typeface="Times New Roman" panose="02020603050405020304" pitchFamily="18" charset="0"/>
              </a:rPr>
              <a:t>FTP server for remote file access)</a:t>
            </a:r>
          </a:p>
          <a:p>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805492" y="0"/>
            <a:ext cx="6276077"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Things to look for in a server OS</a:t>
            </a:r>
            <a:endParaRPr lang="en-IN"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1418603" y="3699931"/>
            <a:ext cx="9129758" cy="286232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Performance </a:t>
            </a:r>
            <a:r>
              <a:rPr lang="en-US" sz="2000" dirty="0">
                <a:latin typeface="Times New Roman" panose="02020603050405020304" pitchFamily="18" charset="0"/>
                <a:cs typeface="Times New Roman" panose="02020603050405020304" pitchFamily="18" charset="0"/>
              </a:rPr>
              <a:t>- is the server OS, and the hardware platform it runs on, fast enough</a:t>
            </a:r>
          </a:p>
          <a:p>
            <a:r>
              <a:rPr lang="en-US" sz="2000" dirty="0">
                <a:latin typeface="Times New Roman" panose="02020603050405020304" pitchFamily="18" charset="0"/>
                <a:cs typeface="Times New Roman" panose="02020603050405020304" pitchFamily="18" charset="0"/>
              </a:rPr>
              <a:t>for your needs?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Hardware requirements </a:t>
            </a:r>
            <a:r>
              <a:rPr lang="en-US" sz="2000" dirty="0">
                <a:latin typeface="Times New Roman" panose="02020603050405020304" pitchFamily="18" charset="0"/>
                <a:cs typeface="Times New Roman" panose="02020603050405020304" pitchFamily="18" charset="0"/>
              </a:rPr>
              <a:t>- whether the server OS can run on Intel or AMD</a:t>
            </a:r>
          </a:p>
          <a:p>
            <a:r>
              <a:rPr lang="en-US" sz="2000" dirty="0">
                <a:latin typeface="Times New Roman" panose="02020603050405020304" pitchFamily="18" charset="0"/>
                <a:cs typeface="Times New Roman" panose="02020603050405020304" pitchFamily="18" charset="0"/>
              </a:rPr>
              <a:t>hardware, or whether it requires a proprietary platform</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Scalability </a:t>
            </a:r>
            <a:r>
              <a:rPr lang="en-US" sz="2000" dirty="0">
                <a:latin typeface="Times New Roman" panose="02020603050405020304" pitchFamily="18" charset="0"/>
                <a:cs typeface="Times New Roman" panose="02020603050405020304" pitchFamily="18" charset="0"/>
              </a:rPr>
              <a:t>- how many clients can reasonably access this 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Third-party applications </a:t>
            </a:r>
            <a:r>
              <a:rPr lang="en-US" sz="2000" dirty="0">
                <a:latin typeface="Times New Roman" panose="02020603050405020304" pitchFamily="18" charset="0"/>
                <a:cs typeface="Times New Roman" panose="02020603050405020304" pitchFamily="18" charset="0"/>
              </a:rPr>
              <a:t>- what products are available for the platforms</a:t>
            </a:r>
          </a:p>
        </p:txBody>
      </p:sp>
    </p:spTree>
    <p:extLst>
      <p:ext uri="{BB962C8B-B14F-4D97-AF65-F5344CB8AC3E}">
        <p14:creationId xmlns:p14="http://schemas.microsoft.com/office/powerpoint/2010/main" val="382131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1049" y="0"/>
            <a:ext cx="9340553" cy="3108543"/>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5 Best Server Operating 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Windows Server </a:t>
            </a:r>
            <a:r>
              <a:rPr lang="en-US" sz="2000" dirty="0">
                <a:latin typeface="Times New Roman" panose="02020603050405020304" pitchFamily="18" charset="0"/>
                <a:cs typeface="Times New Roman" panose="02020603050405020304" pitchFamily="18" charset="0"/>
              </a:rPr>
              <a:t>: (2000 , 2003 R2 , Small Business Server 2008 ) : It can be used as small business servers. Familiar interface; wide support  , mass of third party development for the platform, reasonable price tag , File Support, Maintenance &amp; Installation.</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Linux: (Red Hat) </a:t>
            </a:r>
            <a:r>
              <a:rPr lang="en-US" sz="2000" dirty="0">
                <a:latin typeface="Times New Roman" panose="02020603050405020304" pitchFamily="18" charset="0"/>
                <a:cs typeface="Times New Roman" panose="02020603050405020304" pitchFamily="18" charset="0"/>
              </a:rPr>
              <a:t>: Software packages and licensing/support models. Prices range considerably, as well, from free to a couple thousand dollars.</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031049" y="3200742"/>
            <a:ext cx="9608323" cy="347787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FreeBSD</a:t>
            </a:r>
            <a:r>
              <a:rPr lang="en-US" sz="2000" dirty="0">
                <a:latin typeface="Times New Roman" panose="02020603050405020304" pitchFamily="18" charset="0"/>
                <a:cs typeface="Times New Roman" panose="02020603050405020304" pitchFamily="18" charset="0"/>
              </a:rPr>
              <a:t> : It's derived from BSD, a version of Unix .  ideal for </a:t>
            </a:r>
            <a:r>
              <a:rPr lang="en-US" sz="2000" dirty="0" err="1">
                <a:latin typeface="Times New Roman" panose="02020603050405020304" pitchFamily="18" charset="0"/>
                <a:cs typeface="Times New Roman" panose="02020603050405020304" pitchFamily="18" charset="0"/>
              </a:rPr>
              <a:t>highperformance</a:t>
            </a:r>
            <a:r>
              <a:rPr lang="en-US" sz="2000" dirty="0">
                <a:latin typeface="Times New Roman" panose="02020603050405020304" pitchFamily="18" charset="0"/>
                <a:cs typeface="Times New Roman" panose="02020603050405020304" pitchFamily="18" charset="0"/>
              </a:rPr>
              <a:t> network applications as well as being easy to use.  longest</a:t>
            </a:r>
          </a:p>
          <a:p>
            <a:r>
              <a:rPr lang="en-US" sz="2000" dirty="0">
                <a:latin typeface="Times New Roman" panose="02020603050405020304" pitchFamily="18" charset="0"/>
                <a:cs typeface="Times New Roman" panose="02020603050405020304" pitchFamily="18" charset="0"/>
              </a:rPr>
              <a:t>uptime ,  no crashes , no real licensing issues . large range of products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Mac OS X Server </a:t>
            </a:r>
            <a:r>
              <a:rPr lang="en-US" sz="2000" dirty="0">
                <a:latin typeface="Times New Roman" panose="02020603050405020304" pitchFamily="18" charset="0"/>
                <a:cs typeface="Times New Roman" panose="02020603050405020304" pitchFamily="18" charset="0"/>
              </a:rPr>
              <a:t>: Mac OS X shares origins with FreeBSD, and has many of the same features and stability.  The interface is very Macintosh, and you need to buy Apple hardware to use it.. Unlimited user license.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Solaris :</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OpenSolaris</a:t>
            </a:r>
            <a:r>
              <a:rPr lang="en-US" sz="2000" dirty="0">
                <a:latin typeface="Times New Roman" panose="02020603050405020304" pitchFamily="18" charset="0"/>
                <a:cs typeface="Times New Roman" panose="02020603050405020304" pitchFamily="18" charset="0"/>
              </a:rPr>
              <a:t> operating system is a free, open source release</a:t>
            </a:r>
          </a:p>
          <a:p>
            <a:r>
              <a:rPr lang="en-US" sz="2000" dirty="0">
                <a:latin typeface="Times New Roman" panose="02020603050405020304" pitchFamily="18" charset="0"/>
                <a:cs typeface="Times New Roman" panose="02020603050405020304" pitchFamily="18" charset="0"/>
              </a:rPr>
              <a:t>that offers a range of support options for businesses.  Mostly used for  </a:t>
            </a:r>
            <a:r>
              <a:rPr lang="en-US" sz="2000" dirty="0" err="1">
                <a:latin typeface="Times New Roman" panose="02020603050405020304" pitchFamily="18" charset="0"/>
                <a:cs typeface="Times New Roman" panose="02020603050405020304" pitchFamily="18" charset="0"/>
              </a:rPr>
              <a:t>smalland</a:t>
            </a:r>
            <a:r>
              <a:rPr lang="en-US" sz="2000" dirty="0">
                <a:latin typeface="Times New Roman" panose="02020603050405020304" pitchFamily="18" charset="0"/>
                <a:cs typeface="Times New Roman" panose="02020603050405020304" pitchFamily="18" charset="0"/>
              </a:rPr>
              <a:t> midsize-business </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268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4515" y="430137"/>
            <a:ext cx="8181174" cy="5909310"/>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Top 4 Linux distribution for client server and distributed environment</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Ubuntu Server </a:t>
            </a:r>
            <a:r>
              <a:rPr lang="en-US" dirty="0">
                <a:latin typeface="Times New Roman" panose="02020603050405020304" pitchFamily="18" charset="0"/>
                <a:cs typeface="Times New Roman" panose="02020603050405020304" pitchFamily="18" charset="0"/>
              </a:rPr>
              <a:t>: Ubuntu Server is a serious server operating system for small businesses that have a good system and network administrator , open source &amp; easy graphical interface as well.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 Hat </a:t>
            </a:r>
            <a:r>
              <a:rPr lang="en-US" dirty="0">
                <a:latin typeface="Times New Roman" panose="02020603050405020304" pitchFamily="18" charset="0"/>
                <a:cs typeface="Times New Roman" panose="02020603050405020304" pitchFamily="18" charset="0"/>
              </a:rPr>
              <a:t>: While Red Hat started out as the "little Linux company," its Enterprise server operating system is now a major force in the quest for data center </a:t>
            </a:r>
            <a:r>
              <a:rPr lang="en-US" dirty="0" err="1">
                <a:latin typeface="Times New Roman" panose="02020603050405020304" pitchFamily="18" charset="0"/>
                <a:cs typeface="Times New Roman" panose="02020603050405020304" pitchFamily="18" charset="0"/>
              </a:rPr>
              <a:t>rackspace</a:t>
            </a:r>
            <a:r>
              <a:rPr lang="en-US" dirty="0">
                <a:latin typeface="Times New Roman" panose="02020603050405020304" pitchFamily="18" charset="0"/>
                <a:cs typeface="Times New Roman" panose="02020603050405020304" pitchFamily="18" charset="0"/>
              </a:rPr>
              <a:t>. The large companies throughout the world, Red Hat's innovations and non-stop support.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CentOS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If you operate a website through a web hosting company, there's a very good chance your web server is powered by </a:t>
            </a:r>
            <a:r>
              <a:rPr lang="en-US" dirty="0" err="1">
                <a:latin typeface="Times New Roman" panose="02020603050405020304" pitchFamily="18" charset="0"/>
                <a:cs typeface="Times New Roman" panose="02020603050405020304" pitchFamily="18" charset="0"/>
              </a:rPr>
              <a:t>CentOS</a:t>
            </a:r>
            <a:r>
              <a:rPr lang="en-US" dirty="0">
                <a:latin typeface="Times New Roman" panose="02020603050405020304" pitchFamily="18" charset="0"/>
                <a:cs typeface="Times New Roman" panose="02020603050405020304" pitchFamily="18" charset="0"/>
              </a:rPr>
              <a:t> Linux.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Debian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Debian</a:t>
            </a:r>
            <a:r>
              <a:rPr lang="en-US" dirty="0">
                <a:latin typeface="Times New Roman" panose="02020603050405020304" pitchFamily="18" charset="0"/>
                <a:cs typeface="Times New Roman" panose="02020603050405020304" pitchFamily="18" charset="0"/>
              </a:rPr>
              <a:t> is the mother of Ubuntu and is used by those who don’t need any commercial support. Since </a:t>
            </a:r>
            <a:r>
              <a:rPr lang="en-US" dirty="0" err="1">
                <a:latin typeface="Times New Roman" panose="02020603050405020304" pitchFamily="18" charset="0"/>
                <a:cs typeface="Times New Roman" panose="02020603050405020304" pitchFamily="18" charset="0"/>
              </a:rPr>
              <a:t>Debian</a:t>
            </a:r>
            <a:r>
              <a:rPr lang="en-US" dirty="0">
                <a:latin typeface="Times New Roman" panose="02020603050405020304" pitchFamily="18" charset="0"/>
                <a:cs typeface="Times New Roman" panose="02020603050405020304" pitchFamily="18" charset="0"/>
              </a:rPr>
              <a:t> is known for being the most stable distribution around.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5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5450" y="1121156"/>
            <a:ext cx="8061533"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File and printer sharing </a:t>
            </a:r>
            <a:r>
              <a:rPr lang="en-US" sz="2000" dirty="0">
                <a:latin typeface="Times New Roman" panose="02020603050405020304" pitchFamily="18" charset="0"/>
                <a:cs typeface="Times New Roman" panose="02020603050405020304" pitchFamily="18" charset="0"/>
              </a:rPr>
              <a:t>: File sharing involves setting up a common storage point for a company's documents - a network drive,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Application services (including databases) </a:t>
            </a:r>
            <a:r>
              <a:rPr lang="en-US" sz="2000" dirty="0">
                <a:latin typeface="Times New Roman" panose="02020603050405020304" pitchFamily="18" charset="0"/>
                <a:cs typeface="Times New Roman" panose="02020603050405020304" pitchFamily="18" charset="0"/>
              </a:rPr>
              <a:t>: ability to run the applications you need is obviously crucial. Special application for business.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E-mail, groupware and messaging </a:t>
            </a:r>
            <a:r>
              <a:rPr lang="en-US" sz="2000" dirty="0">
                <a:latin typeface="Times New Roman" panose="02020603050405020304" pitchFamily="18" charset="0"/>
                <a:cs typeface="Times New Roman" panose="02020603050405020304" pitchFamily="18" charset="0"/>
              </a:rPr>
              <a:t>:  A central e-mail server allows you to forward and receive e-mails to and from your business,</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133457" y="319617"/>
            <a:ext cx="4114176"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Application</a:t>
            </a:r>
          </a:p>
        </p:txBody>
      </p:sp>
      <p:sp>
        <p:nvSpPr>
          <p:cNvPr id="6" name="Rectangle 5"/>
          <p:cNvSpPr/>
          <p:nvPr/>
        </p:nvSpPr>
        <p:spPr>
          <a:xfrm>
            <a:off x="2945450" y="3948015"/>
            <a:ext cx="7958984"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Terminal services</a:t>
            </a:r>
            <a:r>
              <a:rPr lang="en-US" sz="2000" dirty="0">
                <a:latin typeface="Times New Roman" panose="02020603050405020304" pitchFamily="18" charset="0"/>
                <a:cs typeface="Times New Roman" panose="02020603050405020304" pitchFamily="18" charset="0"/>
              </a:rPr>
              <a:t> : Allow a client to run a productivity application</a:t>
            </a:r>
          </a:p>
          <a:p>
            <a:r>
              <a:rPr lang="en-US" sz="2000" dirty="0">
                <a:latin typeface="Times New Roman" panose="02020603050405020304" pitchFamily="18" charset="0"/>
                <a:cs typeface="Times New Roman" panose="02020603050405020304" pitchFamily="18" charset="0"/>
              </a:rPr>
              <a:t>on a server, while seeing the visual results of the application on their</a:t>
            </a:r>
          </a:p>
          <a:p>
            <a:r>
              <a:rPr lang="en-US" sz="2000" dirty="0">
                <a:latin typeface="Times New Roman" panose="02020603050405020304" pitchFamily="18" charset="0"/>
                <a:cs typeface="Times New Roman" panose="02020603050405020304" pitchFamily="18" charset="0"/>
              </a:rPr>
              <a:t>screen</a:t>
            </a:r>
          </a:p>
          <a:p>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Caching </a:t>
            </a:r>
            <a:r>
              <a:rPr lang="en-US" sz="2000" dirty="0">
                <a:latin typeface="Times New Roman" panose="02020603050405020304" pitchFamily="18" charset="0"/>
                <a:cs typeface="Times New Roman" panose="02020603050405020304" pitchFamily="18" charset="0"/>
              </a:rPr>
              <a:t>: Speeding up network access (usually Internet access) by</a:t>
            </a:r>
          </a:p>
          <a:p>
            <a:r>
              <a:rPr lang="en-US" sz="2000" dirty="0">
                <a:latin typeface="Times New Roman" panose="02020603050405020304" pitchFamily="18" charset="0"/>
                <a:cs typeface="Times New Roman" panose="02020603050405020304" pitchFamily="18" charset="0"/>
              </a:rPr>
              <a:t>storing previously downloaded files in a cache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6008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TotalTime>
  <Words>946</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Algerian</vt:lpstr>
      <vt:lpstr>Arial</vt:lpstr>
      <vt:lpstr>Calibri</vt:lpstr>
      <vt:lpstr>Calibri Light</vt:lpstr>
      <vt:lpstr>Century Gothic</vt:lpstr>
      <vt:lpstr>Palatino Linotype</vt:lpstr>
      <vt:lpstr>Times New Roman</vt:lpstr>
      <vt:lpstr>Wingdings 3</vt:lpstr>
      <vt:lpstr>Wisp</vt:lpstr>
      <vt:lpstr>Office Theme</vt:lpstr>
      <vt:lpstr> JEPPIAAR INSTITUTE OF TECHNOLOGY “Self-Belief | Self Discipline | Self Respect”  Department of Computer Science and Engineering</vt:lpstr>
      <vt:lpstr>Top 5 Server Operating             Systems</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5 Server Operating             Systems</dc:title>
  <dc:creator>Muthu krishnan</dc:creator>
  <cp:lastModifiedBy>Windows User</cp:lastModifiedBy>
  <cp:revision>8</cp:revision>
  <dcterms:created xsi:type="dcterms:W3CDTF">2020-02-03T13:19:16Z</dcterms:created>
  <dcterms:modified xsi:type="dcterms:W3CDTF">2020-03-25T13:15:45Z</dcterms:modified>
</cp:coreProperties>
</file>