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0" r:id="rId4"/>
    <p:sldId id="261" r:id="rId5"/>
    <p:sldId id="281" r:id="rId6"/>
    <p:sldId id="262" r:id="rId7"/>
    <p:sldId id="264" r:id="rId8"/>
    <p:sldId id="282" r:id="rId9"/>
    <p:sldId id="265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>
      <p:cViewPr varScale="1">
        <p:scale>
          <a:sx n="72" d="100"/>
          <a:sy n="72" d="100"/>
        </p:scale>
        <p:origin x="122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116C7-D313-44DF-851F-561AD0E84361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1D8BA-2871-43B6-95E6-118CE4B588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4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1D8BA-2871-43B6-95E6-118CE4B588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1E8E-FAA6-4768-80D1-5C1524358538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FC90-A492-4A4D-B7DD-4720209C0258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8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34A3-00D5-4239-B904-80CC8FFE510A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8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3352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CMPUT101 Introduction to Computing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00" y="6400800"/>
            <a:ext cx="2286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(c) Yngvi Bjornsson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569684F6-13D4-4506-B78B-3CAE679285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752600"/>
            <a:ext cx="3810000" cy="4343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752600"/>
            <a:ext cx="381000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3352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CMPUT101 Introduction to Computing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00800"/>
            <a:ext cx="2286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(c) Yngvi Bjornsson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5C7F202D-19CE-4D6A-B0BA-7E16F5A8E8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5664-E27A-45EE-9E77-BA9FBD89D79B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9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64FE-F6E1-42EC-B67D-790612EBBF36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1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A4E1-DA02-4FCB-8B33-871CA603B35F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5E8-8679-4E90-AFE0-0C67370685A8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9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C47FD-2D86-4B6A-8B7C-09862E8557BB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DCBB-5FBE-45F5-A7A0-DCD94C53A06B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39DA-53D9-4AED-B699-60988A11F434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5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A4544-C7CE-44D8-992C-81FF0040C1FA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A2188-4EE7-4F69-AE19-AF999E6A7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91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achcomputerscience.com/uses-of-hexadecimal/" TargetMode="External"/><Relationship Id="rId2" Type="http://schemas.openxmlformats.org/officeDocument/2006/relationships/hyperlink" Target="https://teachcomputerscience.com/converting-binary-to-hexadecimal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" y="1239732"/>
            <a:ext cx="8663729" cy="2036868"/>
          </a:xfrm>
        </p:spPr>
        <p:txBody>
          <a:bodyPr>
            <a:normAutofit fontScale="90000"/>
          </a:bodyPr>
          <a:lstStyle/>
          <a:p>
            <a:pPr algn="l"/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>Subject Name : COMPUTER ARCHITECTURE</a:t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  <a:t>Presentation  Title: VON NEUMANN ARCHITECTURE</a:t>
            </a:r>
            <a:br>
              <a:rPr lang="en-US" sz="2400" b="1" dirty="0">
                <a:solidFill>
                  <a:schemeClr val="accent2"/>
                </a:solidFill>
                <a:latin typeface="Palatino Linotype" pitchFamily="18" charset="0"/>
              </a:rPr>
            </a:br>
            <a:endParaRPr lang="en-US" sz="2400" b="1" dirty="0">
              <a:solidFill>
                <a:schemeClr val="accent2"/>
              </a:solidFill>
              <a:latin typeface="Palatino Linotyp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44" y="3143248"/>
            <a:ext cx="8839200" cy="1219200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chemeClr val="accent2"/>
                </a:solidFill>
                <a:latin typeface="Palatino Linotype" pitchFamily="18" charset="0"/>
              </a:rPr>
              <a:t>Team Members: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	Students Name	 		  	</a:t>
            </a:r>
            <a:r>
              <a:rPr lang="en-US" sz="2000" b="1" dirty="0" err="1">
                <a:solidFill>
                  <a:schemeClr val="tx1"/>
                </a:solidFill>
                <a:latin typeface="Palatino Linotype" pitchFamily="18" charset="0"/>
              </a:rPr>
              <a:t>Reg.No</a:t>
            </a:r>
            <a:r>
              <a:rPr lang="en-US" sz="2000" b="1" dirty="0">
                <a:solidFill>
                  <a:schemeClr val="tx1"/>
                </a:solidFill>
                <a:latin typeface="Palatino Linotype" pitchFamily="18" charset="0"/>
              </a:rPr>
              <a:t>:</a:t>
            </a:r>
          </a:p>
          <a:p>
            <a:pPr algn="l"/>
            <a:r>
              <a:rPr lang="en-IN" sz="2000" b="1" dirty="0">
                <a:solidFill>
                  <a:schemeClr val="tx1"/>
                </a:solidFill>
                <a:latin typeface="Palatino Linotype" pitchFamily="18" charset="0"/>
              </a:rPr>
              <a:t>              1.</a:t>
            </a:r>
            <a:r>
              <a:rPr lang="en-US" sz="1600" b="1" dirty="0">
                <a:solidFill>
                  <a:schemeClr val="tx1"/>
                </a:solidFill>
                <a:latin typeface="Palatino Linotype" pitchFamily="18" charset="0"/>
              </a:rPr>
              <a:t> BHUVANESHWARAN  P                                      210618104008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Palatino Linotype" pitchFamily="18" charset="0"/>
              </a:rPr>
              <a:t>	2. KALAI ARASAN A                                                 210618104022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Palatino Linotype" pitchFamily="18" charset="0"/>
              </a:rPr>
              <a:t>	3.ARUNKUMAR S                                                      210618104006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Palatino Linotype" pitchFamily="18" charset="0"/>
              </a:rPr>
              <a:t>	4.HARISH R                                                                  210618104019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Palatino Linotype" pitchFamily="18" charset="0"/>
              </a:rPr>
              <a:t>                  5.RAVIBHARATHI R                                                  210618104038    </a:t>
            </a:r>
          </a:p>
          <a:p>
            <a:pPr algn="l"/>
            <a:r>
              <a:rPr lang="en-US" sz="1600" b="1" dirty="0">
                <a:solidFill>
                  <a:schemeClr val="tx1"/>
                </a:solidFill>
                <a:latin typeface="Palatino Linotype" pitchFamily="18" charset="0"/>
              </a:rPr>
              <a:t>                  6.SURENRAJ P                                                             210618104050                      </a:t>
            </a:r>
          </a:p>
          <a:p>
            <a:endParaRPr lang="en-US" sz="2000" b="1" dirty="0">
              <a:solidFill>
                <a:schemeClr val="tx1"/>
              </a:solidFill>
              <a:latin typeface="Palatino Linotype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Palatino Linotype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ACCF2-8CAE-4B9E-99FA-55335EEA4352}"/>
              </a:ext>
            </a:extLst>
          </p:cNvPr>
          <p:cNvSpPr txBox="1"/>
          <p:nvPr/>
        </p:nvSpPr>
        <p:spPr>
          <a:xfrm>
            <a:off x="0" y="478691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Palatino Linotype" pitchFamily="18" charset="0"/>
                <a:cs typeface="Times New Roman" panose="02020603050405020304" pitchFamily="18" charset="0"/>
              </a:rPr>
              <a:t>  JEPPIAAR INSTITUTE OF TECHNOLOGY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“Self-Belief | Self Discipline | Self Respect”</a:t>
            </a: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200" b="1" dirty="0">
                <a:solidFill>
                  <a:srgbClr val="0070C0"/>
                </a:solidFill>
                <a:latin typeface="Palatino Linotype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:\SUBJECTS\JIT_COURSE FILE CONTENTS\JIT_ISO _DNV GL_ISO 9001-2015\ISO_Images_Logo\ISO 9001-2015 (JPG).jpg">
            <a:extLst>
              <a:ext uri="{FF2B5EF4-FFF2-40B4-BE49-F238E27FC236}">
                <a16:creationId xmlns:a16="http://schemas.microsoft.com/office/drawing/2014/main" id="{00000000-0008-0000-0500-0000030000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81000"/>
            <a:ext cx="891329" cy="85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455121-32E1-4200-84FE-2A8D08C52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8" y="285512"/>
            <a:ext cx="1363809" cy="104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9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CMPUT101 Introduction to Computing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Yngvi Bjornsson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1DE4-8A0B-4E32-8D51-635A5616A411}" type="slidenum">
              <a:rPr lang="en-US"/>
              <a:pPr/>
              <a:t>10</a:t>
            </a:fld>
            <a:endParaRPr lang="en-US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1600200" y="4114800"/>
            <a:ext cx="58674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Structure of the Control Unit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7239000" cy="2743200"/>
          </a:xfrm>
        </p:spPr>
        <p:txBody>
          <a:bodyPr>
            <a:normAutofit fontScale="92500"/>
          </a:bodyPr>
          <a:lstStyle/>
          <a:p>
            <a:r>
              <a:rPr lang="en-US" sz="2400"/>
              <a:t>PC (Program Counter):</a:t>
            </a:r>
            <a:endParaRPr lang="en-US" sz="2600"/>
          </a:p>
          <a:p>
            <a:pPr lvl="1"/>
            <a:r>
              <a:rPr lang="en-US" sz="2400"/>
              <a:t>stores the address of next instruction to fetch</a:t>
            </a:r>
            <a:endParaRPr lang="en-US" sz="2600"/>
          </a:p>
          <a:p>
            <a:r>
              <a:rPr lang="en-US" sz="2400"/>
              <a:t>IR (Instruction Register):</a:t>
            </a:r>
            <a:endParaRPr lang="en-US" sz="3000"/>
          </a:p>
          <a:p>
            <a:pPr lvl="1"/>
            <a:r>
              <a:rPr lang="en-US" sz="2400"/>
              <a:t>stores the instruction fetched from memory</a:t>
            </a:r>
            <a:endParaRPr lang="en-US" sz="2600"/>
          </a:p>
          <a:p>
            <a:r>
              <a:rPr lang="en-US" sz="2400"/>
              <a:t>Instruction Decoder:</a:t>
            </a:r>
            <a:endParaRPr lang="en-US" sz="2600"/>
          </a:p>
          <a:p>
            <a:pPr lvl="1"/>
            <a:r>
              <a:rPr lang="en-US" sz="2400"/>
              <a:t>Decodes instruction and activates necessary circuitry</a:t>
            </a:r>
            <a:endParaRPr lang="en-US" sz="2600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1371600" y="3886200"/>
            <a:ext cx="670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962400" y="5308600"/>
            <a:ext cx="28194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Instruction </a:t>
            </a:r>
          </a:p>
          <a:p>
            <a:pPr algn="ctr"/>
            <a:r>
              <a:rPr lang="en-US" sz="2000" b="1">
                <a:latin typeface="Arial Narrow" pitchFamily="34" charset="0"/>
              </a:rPr>
              <a:t>Decoder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4343400" y="4318000"/>
            <a:ext cx="2057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IR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1752600" y="5156200"/>
            <a:ext cx="7620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+1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2362200" y="4318000"/>
            <a:ext cx="1398588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PC</a:t>
            </a:r>
          </a:p>
        </p:txBody>
      </p:sp>
      <p:cxnSp>
        <p:nvCxnSpPr>
          <p:cNvPr id="17422" name="AutoShape 14"/>
          <p:cNvCxnSpPr>
            <a:cxnSpLocks noChangeShapeType="1"/>
            <a:stCxn id="17420" idx="1"/>
            <a:endCxn id="17419" idx="0"/>
          </p:cNvCxnSpPr>
          <p:nvPr/>
        </p:nvCxnSpPr>
        <p:spPr bwMode="auto">
          <a:xfrm rot="10800000" flipV="1">
            <a:off x="2133600" y="4546600"/>
            <a:ext cx="228600" cy="6096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7423" name="AutoShape 15"/>
          <p:cNvCxnSpPr>
            <a:cxnSpLocks noChangeShapeType="1"/>
            <a:stCxn id="17419" idx="3"/>
            <a:endCxn id="17420" idx="2"/>
          </p:cNvCxnSpPr>
          <p:nvPr/>
        </p:nvCxnSpPr>
        <p:spPr bwMode="auto">
          <a:xfrm flipV="1">
            <a:off x="2514600" y="4775200"/>
            <a:ext cx="547688" cy="6096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7424" name="AutoShape 16"/>
          <p:cNvCxnSpPr>
            <a:cxnSpLocks noChangeShapeType="1"/>
            <a:stCxn id="17418" idx="2"/>
            <a:endCxn id="17417" idx="0"/>
          </p:cNvCxnSpPr>
          <p:nvPr/>
        </p:nvCxnSpPr>
        <p:spPr bwMode="auto">
          <a:xfrm rot="5400000">
            <a:off x="5105400" y="5041900"/>
            <a:ext cx="533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6" name="AutoShape 18"/>
          <p:cNvCxnSpPr>
            <a:cxnSpLocks noChangeShapeType="1"/>
            <a:stCxn id="17417" idx="3"/>
            <a:endCxn id="17413" idx="1"/>
          </p:cNvCxnSpPr>
          <p:nvPr/>
        </p:nvCxnSpPr>
        <p:spPr bwMode="auto">
          <a:xfrm flipV="1">
            <a:off x="6781800" y="3911600"/>
            <a:ext cx="1295400" cy="1816100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7429" name="Line 21"/>
          <p:cNvSpPr>
            <a:spLocks noChangeShapeType="1"/>
          </p:cNvSpPr>
          <p:nvPr/>
        </p:nvSpPr>
        <p:spPr bwMode="auto">
          <a:xfrm flipV="1">
            <a:off x="3048000" y="3886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V="1">
            <a:off x="5334000" y="3886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 Unit retrieves data and instruction in the same manner from one memory. Design and development of the Control Unit is simplified, cheaper and faster.</a:t>
            </a:r>
          </a:p>
          <a:p>
            <a:r>
              <a:rPr lang="en-US" dirty="0"/>
              <a:t>Data from input / output devices and from memory are retrieved in the same manner.</a:t>
            </a:r>
          </a:p>
          <a:p>
            <a:r>
              <a:rPr lang="en-US" dirty="0" err="1"/>
              <a:t>Organisation</a:t>
            </a:r>
            <a:r>
              <a:rPr lang="en-US" dirty="0"/>
              <a:t> of memory is done by programmers which allows them to </a:t>
            </a:r>
            <a:r>
              <a:rPr lang="en-US" dirty="0" err="1"/>
              <a:t>utilise</a:t>
            </a:r>
            <a:r>
              <a:rPr lang="en-US" dirty="0"/>
              <a:t> the memory’s whole capacity.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35E8-8679-4E90-AFE0-0C67370685A8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158234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Here are some disadvantages of the Von Neumann architecture: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Parallel implementation of program is not allowed due to sequential instruction processing.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Von Neumann bottleneck – Instructions can only be carried out one at a time and sequentially.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Risk of an instruction being rewritten due to an error in the program.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Post </a:t>
            </a:r>
            <a:r>
              <a:rPr lang="en-US" dirty="0" err="1"/>
              <a:t>navigation</a:t>
            </a:r>
            <a:r>
              <a:rPr lang="en-US" dirty="0" err="1">
                <a:hlinkClick r:id="rId2"/>
              </a:rPr>
              <a:t>Converting</a:t>
            </a:r>
            <a:r>
              <a:rPr lang="en-US" dirty="0">
                <a:hlinkClick r:id="rId2"/>
              </a:rPr>
              <a:t> Binary to Hexadecimal</a:t>
            </a:r>
            <a:endParaRPr lang="en-US" dirty="0"/>
          </a:p>
          <a:p>
            <a:r>
              <a:rPr lang="en-US" dirty="0">
                <a:hlinkClick r:id="rId3"/>
              </a:rPr>
              <a:t>Uses of Hexadecimal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CMPUT101 Introduction to Computing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Yngvi Bjornsson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A6CD-0673-408F-B160-6C9899180475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/>
              <a:t>The Von Neumann Architecture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419600"/>
          </a:xfrm>
        </p:spPr>
        <p:txBody>
          <a:bodyPr>
            <a:normAutofit fontScale="92500"/>
          </a:bodyPr>
          <a:lstStyle/>
          <a:p>
            <a:pPr marL="609600" indent="-609600"/>
            <a:r>
              <a:rPr lang="en-US"/>
              <a:t>Model for designing and building computers, based on the following three characteristics:</a:t>
            </a:r>
          </a:p>
          <a:p>
            <a:pPr marL="990600" lvl="1" indent="-533400">
              <a:buFontTx/>
              <a:buAutoNum type="arabicParenR"/>
            </a:pPr>
            <a:r>
              <a:rPr lang="en-US"/>
              <a:t>The computer consists of four main sub-systems:</a:t>
            </a:r>
          </a:p>
          <a:p>
            <a:pPr marL="1371600" lvl="2" indent="-457200"/>
            <a:r>
              <a:rPr lang="en-US"/>
              <a:t>Memory</a:t>
            </a:r>
          </a:p>
          <a:p>
            <a:pPr marL="1371600" lvl="2" indent="-457200"/>
            <a:r>
              <a:rPr lang="en-US"/>
              <a:t>ALU (Arithmetic/Logic Unit)</a:t>
            </a:r>
          </a:p>
          <a:p>
            <a:pPr marL="1371600" lvl="2" indent="-457200"/>
            <a:r>
              <a:rPr lang="en-US"/>
              <a:t>Control Unit</a:t>
            </a:r>
          </a:p>
          <a:p>
            <a:pPr marL="1371600" lvl="2" indent="-457200"/>
            <a:r>
              <a:rPr lang="en-US"/>
              <a:t>Input/Output System (I/O)</a:t>
            </a:r>
          </a:p>
          <a:p>
            <a:pPr marL="990600" lvl="1" indent="-533400">
              <a:buFontTx/>
              <a:buAutoNum type="arabicParenR"/>
            </a:pPr>
            <a:r>
              <a:rPr lang="en-US"/>
              <a:t>Program is stored in memory during execution.</a:t>
            </a:r>
          </a:p>
          <a:p>
            <a:pPr marL="990600" lvl="1" indent="-533400">
              <a:buFontTx/>
              <a:buAutoNum type="arabicParenR"/>
            </a:pPr>
            <a:r>
              <a:rPr lang="en-US"/>
              <a:t>Program instructions are executed sequentially.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CMPUT101 Introduction to Computing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Yngvi Bjornsson</a:t>
            </a: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6D900-BCF4-4A3F-9251-1FA9F3BF35AE}" type="slidenum">
              <a:rPr lang="en-US"/>
              <a:pPr/>
              <a:t>3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838200"/>
          </a:xfrm>
        </p:spPr>
        <p:txBody>
          <a:bodyPr/>
          <a:lstStyle/>
          <a:p>
            <a:r>
              <a:rPr lang="en-US"/>
              <a:t>The Von Neumann Architecture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143000" y="2097088"/>
            <a:ext cx="18288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 Narrow" pitchFamily="34" charset="0"/>
              </a:rPr>
              <a:t>Memory</a:t>
            </a:r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505200" y="2097088"/>
            <a:ext cx="2133600" cy="2743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>
                <a:latin typeface="Arial Narrow" pitchFamily="34" charset="0"/>
              </a:rPr>
              <a:t>Processor (CPU)</a:t>
            </a:r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324600" y="2097088"/>
            <a:ext cx="18288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 Narrow" pitchFamily="34" charset="0"/>
              </a:rPr>
              <a:t>Input-Output</a:t>
            </a:r>
            <a:endParaRPr lang="en-US"/>
          </a:p>
        </p:txBody>
      </p:sp>
      <p:cxnSp>
        <p:nvCxnSpPr>
          <p:cNvPr id="7177" name="AutoShape 9"/>
          <p:cNvCxnSpPr>
            <a:cxnSpLocks noChangeShapeType="1"/>
            <a:stCxn id="7172" idx="0"/>
            <a:endCxn id="7173" idx="0"/>
          </p:cNvCxnSpPr>
          <p:nvPr/>
        </p:nvCxnSpPr>
        <p:spPr bwMode="auto">
          <a:xfrm rot="5400000" flipV="1">
            <a:off x="3313906" y="840582"/>
            <a:ext cx="1587" cy="2514600"/>
          </a:xfrm>
          <a:prstGeom prst="bentConnector3">
            <a:avLst>
              <a:gd name="adj1" fmla="val -14400000"/>
            </a:avLst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7178" name="AutoShape 10"/>
          <p:cNvCxnSpPr>
            <a:cxnSpLocks noChangeShapeType="1"/>
            <a:stCxn id="7173" idx="0"/>
            <a:endCxn id="7174" idx="0"/>
          </p:cNvCxnSpPr>
          <p:nvPr/>
        </p:nvCxnSpPr>
        <p:spPr bwMode="auto">
          <a:xfrm rot="5400000" flipV="1">
            <a:off x="5904706" y="764382"/>
            <a:ext cx="1587" cy="2667000"/>
          </a:xfrm>
          <a:prstGeom prst="bentConnector3">
            <a:avLst>
              <a:gd name="adj1" fmla="val -14400000"/>
            </a:avLst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733800" y="2859088"/>
            <a:ext cx="1600200" cy="6858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 Narrow" pitchFamily="34" charset="0"/>
              </a:rPr>
              <a:t>Control Unit</a:t>
            </a:r>
            <a:endParaRPr 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3733800" y="3849688"/>
            <a:ext cx="1600200" cy="6858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Arial Narrow" pitchFamily="34" charset="0"/>
              </a:rPr>
              <a:t>ALU</a:t>
            </a:r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533400" y="2971800"/>
            <a:ext cx="2832100" cy="1828800"/>
            <a:chOff x="336" y="1872"/>
            <a:chExt cx="1784" cy="1152"/>
          </a:xfrm>
        </p:grpSpPr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336" y="2736"/>
              <a:ext cx="1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Store data and program</a:t>
              </a:r>
            </a:p>
          </p:txBody>
        </p:sp>
        <p:cxnSp>
          <p:nvCxnSpPr>
            <p:cNvPr id="7185" name="AutoShape 17"/>
            <p:cNvCxnSpPr>
              <a:cxnSpLocks noChangeShapeType="1"/>
            </p:cNvCxnSpPr>
            <p:nvPr/>
          </p:nvCxnSpPr>
          <p:spPr bwMode="auto">
            <a:xfrm rot="10800000" flipH="1">
              <a:off x="384" y="1872"/>
              <a:ext cx="384" cy="1031"/>
            </a:xfrm>
            <a:prstGeom prst="bentConnector3">
              <a:avLst>
                <a:gd name="adj1" fmla="val -37500"/>
              </a:avLst>
            </a:prstGeom>
            <a:noFill/>
            <a:ln w="38100">
              <a:solidFill>
                <a:srgbClr val="FFFF99"/>
              </a:solidFill>
              <a:miter lim="800000"/>
              <a:headEnd/>
              <a:tailEnd type="triangle" w="med" len="med"/>
            </a:ln>
            <a:effectLst/>
          </p:spPr>
        </p:cxn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914400" y="3201988"/>
            <a:ext cx="2819400" cy="2360612"/>
            <a:chOff x="576" y="2017"/>
            <a:chExt cx="1776" cy="1487"/>
          </a:xfrm>
        </p:grpSpPr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576" y="3216"/>
              <a:ext cx="1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Execute program</a:t>
              </a:r>
            </a:p>
          </p:txBody>
        </p:sp>
        <p:cxnSp>
          <p:nvCxnSpPr>
            <p:cNvPr id="7192" name="AutoShape 24"/>
            <p:cNvCxnSpPr>
              <a:cxnSpLocks noChangeShapeType="1"/>
              <a:stCxn id="7188" idx="3"/>
              <a:endCxn id="7179" idx="1"/>
            </p:cNvCxnSpPr>
            <p:nvPr/>
          </p:nvCxnSpPr>
          <p:spPr bwMode="auto">
            <a:xfrm flipV="1">
              <a:off x="1894" y="2017"/>
              <a:ext cx="458" cy="1343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rgbClr val="FFFF99"/>
              </a:solidFill>
              <a:miter lim="800000"/>
              <a:headEnd/>
              <a:tailEnd type="triangle" w="med" len="med"/>
            </a:ln>
            <a:effectLst/>
          </p:spPr>
        </p:cxn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133600" y="4192588"/>
            <a:ext cx="3487738" cy="2344737"/>
            <a:chOff x="1344" y="2641"/>
            <a:chExt cx="2197" cy="1477"/>
          </a:xfrm>
        </p:grpSpPr>
        <p:sp>
          <p:nvSpPr>
            <p:cNvPr id="7189" name="Text Box 21"/>
            <p:cNvSpPr txBox="1">
              <a:spLocks noChangeArrowheads="1"/>
            </p:cNvSpPr>
            <p:nvPr/>
          </p:nvSpPr>
          <p:spPr bwMode="auto">
            <a:xfrm>
              <a:off x="1344" y="3600"/>
              <a:ext cx="219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Do arithmetic/logic operations</a:t>
              </a:r>
              <a:b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</a:br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requested by program</a:t>
              </a:r>
            </a:p>
          </p:txBody>
        </p:sp>
        <p:cxnSp>
          <p:nvCxnSpPr>
            <p:cNvPr id="7193" name="AutoShape 25"/>
            <p:cNvCxnSpPr>
              <a:cxnSpLocks noChangeShapeType="1"/>
              <a:stCxn id="7189" idx="3"/>
              <a:endCxn id="7180" idx="3"/>
            </p:cNvCxnSpPr>
            <p:nvPr/>
          </p:nvCxnSpPr>
          <p:spPr bwMode="auto">
            <a:xfrm flipH="1" flipV="1">
              <a:off x="3360" y="2641"/>
              <a:ext cx="181" cy="1218"/>
            </a:xfrm>
            <a:prstGeom prst="bentConnector3">
              <a:avLst>
                <a:gd name="adj1" fmla="val -79560"/>
              </a:avLst>
            </a:prstGeom>
            <a:noFill/>
            <a:ln w="38100">
              <a:solidFill>
                <a:srgbClr val="FFFF99"/>
              </a:solidFill>
              <a:miter lim="800000"/>
              <a:headEnd/>
              <a:tailEnd type="triangle" w="med" len="med"/>
            </a:ln>
            <a:effectLst/>
          </p:spPr>
        </p:cxn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172200" y="2897188"/>
            <a:ext cx="2438400" cy="3576637"/>
            <a:chOff x="3888" y="1825"/>
            <a:chExt cx="1536" cy="2253"/>
          </a:xfrm>
        </p:grpSpPr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3888" y="2640"/>
              <a:ext cx="1536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Communicate with</a:t>
              </a:r>
            </a:p>
            <a:p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"outside world", e.g. 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 Screen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 Keyboard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 Storage devices </a:t>
              </a:r>
            </a:p>
            <a:p>
              <a:pPr>
                <a:buFontTx/>
                <a:buChar char="•"/>
              </a:pPr>
              <a:r>
                <a:rPr lang="en-US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Narrow" pitchFamily="34" charset="0"/>
                </a:rPr>
                <a:t> ...</a:t>
              </a:r>
            </a:p>
          </p:txBody>
        </p:sp>
        <p:cxnSp>
          <p:nvCxnSpPr>
            <p:cNvPr id="7194" name="AutoShape 26"/>
            <p:cNvCxnSpPr>
              <a:cxnSpLocks noChangeShapeType="1"/>
              <a:stCxn id="7191" idx="0"/>
              <a:endCxn id="7174" idx="3"/>
            </p:cNvCxnSpPr>
            <p:nvPr/>
          </p:nvCxnSpPr>
          <p:spPr bwMode="auto">
            <a:xfrm rot="16200000">
              <a:off x="4488" y="1993"/>
              <a:ext cx="815" cy="480"/>
            </a:xfrm>
            <a:prstGeom prst="bentConnector4">
              <a:avLst>
                <a:gd name="adj1" fmla="val 19019"/>
                <a:gd name="adj2" fmla="val 130000"/>
              </a:avLst>
            </a:prstGeom>
            <a:noFill/>
            <a:ln w="38100">
              <a:solidFill>
                <a:srgbClr val="FFFF99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6384925" y="1371600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 Narrow" pitchFamily="34" charset="0"/>
              </a:rPr>
              <a:t>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CMPUT101 Introduction to Computing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Yngvi Bjornsson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DB96-88A1-4B21-9AFF-8342B7CC7638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Subsystem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953000"/>
          </a:xfrm>
        </p:spPr>
        <p:txBody>
          <a:bodyPr>
            <a:normAutofit/>
          </a:bodyPr>
          <a:lstStyle/>
          <a:p>
            <a:r>
              <a:rPr lang="en-US" dirty="0"/>
              <a:t>Memory, also called </a:t>
            </a:r>
            <a:r>
              <a:rPr lang="en-US" dirty="0">
                <a:solidFill>
                  <a:schemeClr val="bg1"/>
                </a:solidFill>
              </a:rPr>
              <a:t>RAM</a:t>
            </a:r>
            <a:r>
              <a:rPr lang="en-US" dirty="0"/>
              <a:t> random access memory), </a:t>
            </a:r>
          </a:p>
          <a:p>
            <a:pPr lvl="1"/>
            <a:r>
              <a:rPr lang="en-US" sz="2600" dirty="0"/>
              <a:t>Consists of many memory cells (storage units) of a fixed size. </a:t>
            </a:r>
            <a:br>
              <a:rPr lang="en-US" sz="2600" dirty="0"/>
            </a:br>
            <a:r>
              <a:rPr lang="en-US" sz="2600" dirty="0"/>
              <a:t>Each cell has an address associated with it: 0, 1, …</a:t>
            </a:r>
          </a:p>
          <a:p>
            <a:pPr lvl="1"/>
            <a:r>
              <a:rPr lang="en-US" sz="2600" dirty="0"/>
              <a:t>All accesses to memory are to a specified address.</a:t>
            </a:r>
            <a:br>
              <a:rPr lang="en-US" sz="2600" dirty="0"/>
            </a:br>
            <a:r>
              <a:rPr lang="en-US" sz="2600" dirty="0"/>
              <a:t>A cell is the minimum unit of access (fetch/store a complete cell).</a:t>
            </a:r>
          </a:p>
          <a:p>
            <a:pPr lvl="1"/>
            <a:r>
              <a:rPr lang="en-US" sz="2600" dirty="0"/>
              <a:t>The time it takes to fetch/store a cell is the same for all cells.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0F50-D350-4F88-9DC9-42FCED79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D9F1-92CE-44C5-8BC7-2BD014AA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F6A70-A533-42D7-824C-CFF3FF13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672F9E-5DD4-4FB4-A096-6866B6E96B9E}"/>
              </a:ext>
            </a:extLst>
          </p:cNvPr>
          <p:cNvSpPr/>
          <p:nvPr/>
        </p:nvSpPr>
        <p:spPr>
          <a:xfrm>
            <a:off x="611560" y="2132857"/>
            <a:ext cx="828092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/>
              <a:t>When the computer is running, both are stored in the memory</a:t>
            </a:r>
          </a:p>
          <a:p>
            <a:pPr lvl="1"/>
            <a:r>
              <a:rPr lang="en-US" sz="2600" dirty="0"/>
              <a:t>Program</a:t>
            </a:r>
          </a:p>
          <a:p>
            <a:pPr lvl="1"/>
            <a:r>
              <a:rPr lang="en-US" sz="2600" dirty="0"/>
              <a:t>Data (variables)</a:t>
            </a:r>
          </a:p>
          <a:p>
            <a:pPr>
              <a:buFontTx/>
              <a:buNone/>
            </a:pP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88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CMPUT101 Introduction to Computing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1BCD8-E9A1-4033-931D-31EA3AD80A2F}" type="slidenum">
              <a:rPr lang="en-US"/>
              <a:pPr/>
              <a:t>6</a:t>
            </a:fld>
            <a:endParaRPr lang="en-US"/>
          </a:p>
        </p:txBody>
      </p:sp>
      <p:sp>
        <p:nvSpPr>
          <p:cNvPr id="9272" name="Rectangle 56"/>
          <p:cNvSpPr>
            <a:spLocks noChangeArrowheads="1"/>
          </p:cNvSpPr>
          <p:nvPr/>
        </p:nvSpPr>
        <p:spPr bwMode="auto">
          <a:xfrm>
            <a:off x="5105400" y="1219200"/>
            <a:ext cx="3581400" cy="5410200"/>
          </a:xfrm>
          <a:prstGeom prst="rect">
            <a:avLst/>
          </a:prstGeom>
          <a:solidFill>
            <a:srgbClr val="33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RAM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724400" cy="5257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Need to distinguish between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u="sng" dirty="0"/>
              <a:t>address</a:t>
            </a:r>
            <a:r>
              <a:rPr lang="en-US" sz="2400" dirty="0"/>
              <a:t> of a memory cell and the </a:t>
            </a:r>
            <a:r>
              <a:rPr lang="en-US" sz="2400" u="sng" dirty="0"/>
              <a:t>content</a:t>
            </a:r>
            <a:r>
              <a:rPr lang="en-US" sz="2400" dirty="0"/>
              <a:t> of a memory cell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Memory width (</a:t>
            </a:r>
            <a:r>
              <a:rPr lang="en-US" sz="2800" dirty="0">
                <a:solidFill>
                  <a:srgbClr val="FF6600"/>
                </a:solidFill>
              </a:rPr>
              <a:t>W</a:t>
            </a:r>
            <a:r>
              <a:rPr lang="en-US" sz="2800" dirty="0"/>
              <a:t>):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How many bits is each memory cell, typically one </a:t>
            </a:r>
            <a:r>
              <a:rPr lang="en-US" sz="2400" u="sng" dirty="0">
                <a:solidFill>
                  <a:srgbClr val="FF6600"/>
                </a:solidFill>
              </a:rPr>
              <a:t>byte</a:t>
            </a:r>
            <a:r>
              <a:rPr lang="en-US" sz="2400" dirty="0"/>
              <a:t> (=8 bits)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Address width (</a:t>
            </a:r>
            <a:r>
              <a:rPr lang="en-US" sz="2800" dirty="0">
                <a:solidFill>
                  <a:srgbClr val="FF6600"/>
                </a:solidFill>
              </a:rPr>
              <a:t>N</a:t>
            </a:r>
            <a:r>
              <a:rPr lang="en-US" sz="2800" dirty="0"/>
              <a:t>):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How many bits used to represent each address, determines the maximum memory size = </a:t>
            </a:r>
            <a:r>
              <a:rPr lang="en-US" sz="2400" u="sng" dirty="0">
                <a:solidFill>
                  <a:srgbClr val="FF6600"/>
                </a:solidFill>
              </a:rPr>
              <a:t>address space</a:t>
            </a:r>
            <a:endParaRPr lang="en-US" sz="2400" u="sng" dirty="0"/>
          </a:p>
          <a:p>
            <a:pPr lvl="1">
              <a:lnSpc>
                <a:spcPct val="90000"/>
              </a:lnSpc>
            </a:pPr>
            <a:r>
              <a:rPr lang="en-US" sz="2400" dirty="0"/>
              <a:t>If address width is </a:t>
            </a:r>
            <a:r>
              <a:rPr lang="en-US" sz="2400" dirty="0">
                <a:solidFill>
                  <a:srgbClr val="FF6600"/>
                </a:solidFill>
              </a:rPr>
              <a:t>N</a:t>
            </a:r>
            <a:r>
              <a:rPr lang="en-US" sz="2400" dirty="0"/>
              <a:t>-bits, then address space is </a:t>
            </a:r>
            <a:r>
              <a:rPr lang="en-US" sz="2400" dirty="0">
                <a:solidFill>
                  <a:srgbClr val="FF6600"/>
                </a:solidFill>
              </a:rPr>
              <a:t>2</a:t>
            </a:r>
            <a:r>
              <a:rPr lang="en-US" sz="2400" baseline="30000" dirty="0">
                <a:solidFill>
                  <a:srgbClr val="FF6600"/>
                </a:solidFill>
              </a:rPr>
              <a:t>N</a:t>
            </a:r>
            <a:r>
              <a:rPr lang="en-US" sz="2400" dirty="0"/>
              <a:t> (0,1,...,2</a:t>
            </a:r>
            <a:r>
              <a:rPr lang="en-US" sz="2400" baseline="30000" dirty="0"/>
              <a:t>N</a:t>
            </a:r>
            <a:r>
              <a:rPr lang="en-US" sz="2400" dirty="0"/>
              <a:t>-1)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172200" y="2413000"/>
            <a:ext cx="1752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172200" y="3733800"/>
            <a:ext cx="1828800" cy="172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...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791200" y="2413000"/>
            <a:ext cx="244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0</a:t>
            </a:r>
            <a:endParaRPr 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6172200" y="3276600"/>
            <a:ext cx="18288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5791200" y="2930525"/>
            <a:ext cx="244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1</a:t>
            </a:r>
            <a:endParaRPr lang="en-US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5791200" y="3311525"/>
            <a:ext cx="244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</a:t>
            </a:r>
            <a:endParaRPr lang="en-US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5638800" y="5461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</a:t>
            </a:r>
            <a:r>
              <a:rPr lang="en-US" sz="2000" baseline="30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N</a:t>
            </a:r>
            <a:r>
              <a:rPr lang="en-US" sz="2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-1</a:t>
            </a:r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64008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1722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8580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6294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73152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70866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77724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7543800" y="2413000"/>
            <a:ext cx="228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8077200" y="2011363"/>
            <a:ext cx="6159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1 bit</a:t>
            </a:r>
            <a:endParaRPr lang="en-US"/>
          </a:p>
        </p:txBody>
      </p:sp>
      <p:cxnSp>
        <p:nvCxnSpPr>
          <p:cNvPr id="9243" name="AutoShape 27"/>
          <p:cNvCxnSpPr>
            <a:cxnSpLocks noChangeShapeType="1"/>
            <a:stCxn id="9242" idx="1"/>
            <a:endCxn id="9240" idx="0"/>
          </p:cNvCxnSpPr>
          <p:nvPr/>
        </p:nvCxnSpPr>
        <p:spPr bwMode="auto">
          <a:xfrm rot="10800000" flipV="1">
            <a:off x="7886700" y="2225675"/>
            <a:ext cx="190500" cy="18732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244" name="AutoShape 28"/>
          <p:cNvSpPr>
            <a:spLocks/>
          </p:cNvSpPr>
          <p:nvPr/>
        </p:nvSpPr>
        <p:spPr bwMode="auto">
          <a:xfrm rot="16200000">
            <a:off x="6972300" y="51943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/>
          </a:p>
        </p:txBody>
      </p:sp>
      <p:sp>
        <p:nvSpPr>
          <p:cNvPr id="9246" name="Text Box 30"/>
          <p:cNvSpPr txBox="1">
            <a:spLocks noChangeArrowheads="1"/>
          </p:cNvSpPr>
          <p:nvPr/>
        </p:nvSpPr>
        <p:spPr bwMode="auto">
          <a:xfrm>
            <a:off x="6915150" y="6223000"/>
            <a:ext cx="4000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W</a:t>
            </a:r>
            <a:endParaRPr lang="en-US"/>
          </a:p>
        </p:txBody>
      </p:sp>
      <p:sp>
        <p:nvSpPr>
          <p:cNvPr id="9247" name="Text Box 31"/>
          <p:cNvSpPr txBox="1">
            <a:spLocks noChangeArrowheads="1"/>
          </p:cNvSpPr>
          <p:nvPr/>
        </p:nvSpPr>
        <p:spPr bwMode="auto">
          <a:xfrm>
            <a:off x="5410200" y="1736725"/>
            <a:ext cx="2038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0000000000000001</a:t>
            </a:r>
            <a:endParaRPr lang="en-US"/>
          </a:p>
        </p:txBody>
      </p:sp>
      <p:cxnSp>
        <p:nvCxnSpPr>
          <p:cNvPr id="9248" name="AutoShape 32"/>
          <p:cNvCxnSpPr>
            <a:cxnSpLocks noChangeShapeType="1"/>
            <a:stCxn id="9230" idx="1"/>
            <a:endCxn id="9247" idx="1"/>
          </p:cNvCxnSpPr>
          <p:nvPr/>
        </p:nvCxnSpPr>
        <p:spPr bwMode="auto">
          <a:xfrm rot="10800000">
            <a:off x="5410200" y="1935163"/>
            <a:ext cx="381000" cy="1193800"/>
          </a:xfrm>
          <a:prstGeom prst="bentConnector3">
            <a:avLst>
              <a:gd name="adj1" fmla="val 16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9249" name="AutoShape 33"/>
          <p:cNvSpPr>
            <a:spLocks/>
          </p:cNvSpPr>
          <p:nvPr/>
        </p:nvSpPr>
        <p:spPr bwMode="auto">
          <a:xfrm rot="5400000" flipV="1">
            <a:off x="6362700" y="800100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6203950" y="1173163"/>
            <a:ext cx="3492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N</a:t>
            </a:r>
            <a:endParaRPr 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172200" y="5410200"/>
            <a:ext cx="1828800" cy="457200"/>
            <a:chOff x="3888" y="3456"/>
            <a:chExt cx="1152" cy="288"/>
          </a:xfrm>
        </p:grpSpPr>
        <p:sp>
          <p:nvSpPr>
            <p:cNvPr id="9251" name="Rectangle 35"/>
            <p:cNvSpPr>
              <a:spLocks noChangeArrowheads="1"/>
            </p:cNvSpPr>
            <p:nvPr/>
          </p:nvSpPr>
          <p:spPr bwMode="auto">
            <a:xfrm>
              <a:off x="4032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9252" name="Rectangle 36"/>
            <p:cNvSpPr>
              <a:spLocks noChangeArrowheads="1"/>
            </p:cNvSpPr>
            <p:nvPr/>
          </p:nvSpPr>
          <p:spPr bwMode="auto">
            <a:xfrm>
              <a:off x="3888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9253" name="Rectangle 37"/>
            <p:cNvSpPr>
              <a:spLocks noChangeArrowheads="1"/>
            </p:cNvSpPr>
            <p:nvPr/>
          </p:nvSpPr>
          <p:spPr bwMode="auto">
            <a:xfrm>
              <a:off x="4320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9254" name="Rectangle 38"/>
            <p:cNvSpPr>
              <a:spLocks noChangeArrowheads="1"/>
            </p:cNvSpPr>
            <p:nvPr/>
          </p:nvSpPr>
          <p:spPr bwMode="auto">
            <a:xfrm>
              <a:off x="4176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9255" name="Rectangle 39"/>
            <p:cNvSpPr>
              <a:spLocks noChangeArrowheads="1"/>
            </p:cNvSpPr>
            <p:nvPr/>
          </p:nvSpPr>
          <p:spPr bwMode="auto">
            <a:xfrm>
              <a:off x="4608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9256" name="Rectangle 40"/>
            <p:cNvSpPr>
              <a:spLocks noChangeArrowheads="1"/>
            </p:cNvSpPr>
            <p:nvPr/>
          </p:nvSpPr>
          <p:spPr bwMode="auto">
            <a:xfrm>
              <a:off x="4464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9257" name="Rectangle 41"/>
            <p:cNvSpPr>
              <a:spLocks noChangeArrowheads="1"/>
            </p:cNvSpPr>
            <p:nvPr/>
          </p:nvSpPr>
          <p:spPr bwMode="auto">
            <a:xfrm>
              <a:off x="4896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b="1">
                <a:latin typeface="Arial Narrow" pitchFamily="34" charset="0"/>
              </a:endParaRPr>
            </a:p>
          </p:txBody>
        </p:sp>
        <p:sp>
          <p:nvSpPr>
            <p:cNvPr id="9258" name="Rectangle 42"/>
            <p:cNvSpPr>
              <a:spLocks noChangeArrowheads="1"/>
            </p:cNvSpPr>
            <p:nvPr/>
          </p:nvSpPr>
          <p:spPr bwMode="auto">
            <a:xfrm>
              <a:off x="4752" y="3456"/>
              <a:ext cx="144" cy="28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b="1">
                <a:latin typeface="Arial Narrow" pitchFamily="34" charset="0"/>
              </a:endParaRPr>
            </a:p>
          </p:txBody>
        </p:sp>
      </p:grpSp>
      <p:sp>
        <p:nvSpPr>
          <p:cNvPr id="9269" name="Rectangle 53"/>
          <p:cNvSpPr>
            <a:spLocks noChangeArrowheads="1"/>
          </p:cNvSpPr>
          <p:nvPr/>
        </p:nvSpPr>
        <p:spPr bwMode="auto">
          <a:xfrm>
            <a:off x="6172200" y="2819400"/>
            <a:ext cx="18288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9270" name="AutoShape 54"/>
          <p:cNvSpPr>
            <a:spLocks/>
          </p:cNvSpPr>
          <p:nvPr/>
        </p:nvSpPr>
        <p:spPr bwMode="auto">
          <a:xfrm flipH="1">
            <a:off x="8077200" y="2438400"/>
            <a:ext cx="152400" cy="3429000"/>
          </a:xfrm>
          <a:prstGeom prst="leftBrace">
            <a:avLst>
              <a:gd name="adj1" fmla="val 1875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8229600" y="388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</a:t>
            </a:r>
            <a:r>
              <a:rPr lang="en-US" baseline="300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CMPUT101 Introduction to Computing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Yngvi Bjornsson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488E-1840-4272-B302-A0955B476197}" type="slidenum">
              <a:rPr lang="en-US"/>
              <a:pPr/>
              <a:t>7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/>
              <a:t>Operations on Memory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Fetch (address):</a:t>
            </a:r>
          </a:p>
          <a:p>
            <a:pPr lvl="1"/>
            <a:r>
              <a:rPr lang="en-US" sz="2400" dirty="0"/>
              <a:t>Fetch a copy of the content of memory cell with the specified address.</a:t>
            </a:r>
          </a:p>
          <a:p>
            <a:pPr lvl="1"/>
            <a:r>
              <a:rPr lang="en-US" sz="2400" dirty="0"/>
              <a:t>Non-destructive, copies value in memory cell.</a:t>
            </a:r>
            <a:endParaRPr lang="en-US" sz="2000" dirty="0"/>
          </a:p>
          <a:p>
            <a:r>
              <a:rPr lang="en-US" sz="2800" dirty="0"/>
              <a:t>Store (address, value):</a:t>
            </a:r>
          </a:p>
          <a:p>
            <a:pPr lvl="1"/>
            <a:r>
              <a:rPr lang="en-US" sz="2400" dirty="0"/>
              <a:t>Store the specified value into the memory cell specified by address.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405B0-0BF1-4882-9501-9463ECE1E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lvl="1"/>
            <a:r>
              <a:rPr lang="en-US" sz="2400" dirty="0"/>
              <a:t>Destructive, overwrites the previous value of the memory cell.</a:t>
            </a:r>
          </a:p>
          <a:p>
            <a:r>
              <a:rPr lang="en-US" sz="2800" dirty="0"/>
              <a:t>The memory system is interfaced via:</a:t>
            </a:r>
          </a:p>
          <a:p>
            <a:pPr lvl="1"/>
            <a:r>
              <a:rPr lang="en-US" sz="2400" dirty="0"/>
              <a:t>Memory Address Register (MAR)</a:t>
            </a:r>
          </a:p>
          <a:p>
            <a:pPr lvl="1"/>
            <a:r>
              <a:rPr lang="en-US" sz="2400" dirty="0"/>
              <a:t>Memory Data Register (MDR)</a:t>
            </a:r>
          </a:p>
          <a:p>
            <a:pPr lvl="1"/>
            <a:r>
              <a:rPr lang="en-US" sz="2400" dirty="0"/>
              <a:t>Fetch/Store signal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9F61-D3A8-44F6-8F4F-093B4BE3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9B79-28B0-4D12-A297-DE5897E9723E}" type="datetime1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B1AEC-C1D6-4D1D-87E9-3C5A720F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JEPPIAAR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B3D6D-E239-401F-8624-4E23FF07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A2188-4EE7-4F69-AE19-AF999E6A73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1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CMPUT101 Introduction to Computing</a:t>
            </a:r>
          </a:p>
        </p:txBody>
      </p:sp>
      <p:sp>
        <p:nvSpPr>
          <p:cNvPr id="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Yngvi Bjornsson</a:t>
            </a:r>
          </a:p>
        </p:txBody>
      </p:sp>
      <p:sp>
        <p:nvSpPr>
          <p:cNvPr id="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CFD8-A6BA-4D0F-B3A5-75EC6F4582FF}" type="slidenum">
              <a:rPr lang="en-US"/>
              <a:pPr/>
              <a:t>9</a:t>
            </a:fld>
            <a:endParaRPr lang="en-US"/>
          </a:p>
        </p:txBody>
      </p:sp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Structure of the Memory Subsystem</a:t>
            </a:r>
          </a:p>
        </p:txBody>
      </p:sp>
      <p:sp>
        <p:nvSpPr>
          <p:cNvPr id="27652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0" y="1752600"/>
            <a:ext cx="5181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Fetch(address)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Load address into MAR.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Decode the address in MAR.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Copy the content of memory cell with specified address into MDR.</a:t>
            </a:r>
          </a:p>
          <a:p>
            <a:pPr>
              <a:lnSpc>
                <a:spcPct val="90000"/>
              </a:lnSpc>
            </a:pPr>
            <a:r>
              <a:rPr lang="en-US" sz="2800"/>
              <a:t>Store(address, value)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Load the address into MAR.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Load the value into MDR.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Decode the address in MAR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Copy the content of MDR into memory cell with the specified address.</a:t>
            </a:r>
          </a:p>
        </p:txBody>
      </p:sp>
      <p:sp>
        <p:nvSpPr>
          <p:cNvPr id="27653" name="Rectangle 1029"/>
          <p:cNvSpPr>
            <a:spLocks noChangeArrowheads="1"/>
          </p:cNvSpPr>
          <p:nvPr/>
        </p:nvSpPr>
        <p:spPr bwMode="auto">
          <a:xfrm>
            <a:off x="304800" y="1752600"/>
            <a:ext cx="3352800" cy="434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endParaRPr lang="en-US"/>
          </a:p>
        </p:txBody>
      </p:sp>
      <p:sp>
        <p:nvSpPr>
          <p:cNvPr id="27654" name="Rectangle 1030"/>
          <p:cNvSpPr>
            <a:spLocks noChangeArrowheads="1"/>
          </p:cNvSpPr>
          <p:nvPr/>
        </p:nvSpPr>
        <p:spPr bwMode="auto">
          <a:xfrm>
            <a:off x="381000" y="2209800"/>
            <a:ext cx="1398588" cy="2841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MAR</a:t>
            </a:r>
          </a:p>
        </p:txBody>
      </p:sp>
      <p:sp>
        <p:nvSpPr>
          <p:cNvPr id="27655" name="Rectangle 1031"/>
          <p:cNvSpPr>
            <a:spLocks noChangeArrowheads="1"/>
          </p:cNvSpPr>
          <p:nvPr/>
        </p:nvSpPr>
        <p:spPr bwMode="auto">
          <a:xfrm>
            <a:off x="2362200" y="2209800"/>
            <a:ext cx="979488" cy="2841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MDR</a:t>
            </a:r>
          </a:p>
        </p:txBody>
      </p:sp>
      <p:sp>
        <p:nvSpPr>
          <p:cNvPr id="27656" name="Rectangle 1032"/>
          <p:cNvSpPr>
            <a:spLocks noChangeArrowheads="1"/>
          </p:cNvSpPr>
          <p:nvPr/>
        </p:nvSpPr>
        <p:spPr bwMode="auto">
          <a:xfrm>
            <a:off x="1600200" y="4114800"/>
            <a:ext cx="979488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27657" name="Rectangle 1033"/>
          <p:cNvSpPr>
            <a:spLocks noChangeArrowheads="1"/>
          </p:cNvSpPr>
          <p:nvPr/>
        </p:nvSpPr>
        <p:spPr bwMode="auto">
          <a:xfrm>
            <a:off x="1600200" y="4419600"/>
            <a:ext cx="979488" cy="3603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27658" name="Rectangle 1034"/>
          <p:cNvSpPr>
            <a:spLocks noChangeArrowheads="1"/>
          </p:cNvSpPr>
          <p:nvPr/>
        </p:nvSpPr>
        <p:spPr bwMode="auto">
          <a:xfrm>
            <a:off x="1600200" y="4724400"/>
            <a:ext cx="979488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27659" name="Rectangle 1035"/>
          <p:cNvSpPr>
            <a:spLocks noChangeArrowheads="1"/>
          </p:cNvSpPr>
          <p:nvPr/>
        </p:nvSpPr>
        <p:spPr bwMode="auto">
          <a:xfrm>
            <a:off x="1600200" y="5638800"/>
            <a:ext cx="979488" cy="2841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000" b="1">
              <a:latin typeface="Arial Narrow" pitchFamily="34" charset="0"/>
            </a:endParaRPr>
          </a:p>
        </p:txBody>
      </p:sp>
      <p:sp>
        <p:nvSpPr>
          <p:cNvPr id="27660" name="Rectangle 1036"/>
          <p:cNvSpPr>
            <a:spLocks noChangeArrowheads="1"/>
          </p:cNvSpPr>
          <p:nvPr/>
        </p:nvSpPr>
        <p:spPr bwMode="auto">
          <a:xfrm>
            <a:off x="1600200" y="5029200"/>
            <a:ext cx="979488" cy="6413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...</a:t>
            </a:r>
          </a:p>
        </p:txBody>
      </p:sp>
      <p:sp>
        <p:nvSpPr>
          <p:cNvPr id="27661" name="Rectangle 1037"/>
          <p:cNvSpPr>
            <a:spLocks noChangeArrowheads="1"/>
          </p:cNvSpPr>
          <p:nvPr/>
        </p:nvSpPr>
        <p:spPr bwMode="auto">
          <a:xfrm>
            <a:off x="381000" y="2895600"/>
            <a:ext cx="1398588" cy="854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Memory</a:t>
            </a:r>
          </a:p>
          <a:p>
            <a:pPr algn="ctr"/>
            <a:r>
              <a:rPr lang="en-US" sz="2000" b="1">
                <a:latin typeface="Arial Narrow" pitchFamily="34" charset="0"/>
              </a:rPr>
              <a:t>decoder</a:t>
            </a:r>
          </a:p>
          <a:p>
            <a:pPr algn="ctr"/>
            <a:r>
              <a:rPr lang="en-US" sz="2000" b="1">
                <a:latin typeface="Arial Narrow" pitchFamily="34" charset="0"/>
              </a:rPr>
              <a:t>circuit</a:t>
            </a:r>
          </a:p>
        </p:txBody>
      </p:sp>
      <p:sp>
        <p:nvSpPr>
          <p:cNvPr id="27662" name="Rectangle 1038"/>
          <p:cNvSpPr>
            <a:spLocks noChangeArrowheads="1"/>
          </p:cNvSpPr>
          <p:nvPr/>
        </p:nvSpPr>
        <p:spPr bwMode="auto">
          <a:xfrm>
            <a:off x="2133600" y="2895600"/>
            <a:ext cx="1398588" cy="854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b="1">
                <a:latin typeface="Arial Narrow" pitchFamily="34" charset="0"/>
              </a:rPr>
              <a:t>Fetch/Store</a:t>
            </a:r>
          </a:p>
          <a:p>
            <a:pPr algn="ctr"/>
            <a:r>
              <a:rPr lang="en-US" sz="2000" b="1">
                <a:latin typeface="Arial Narrow" pitchFamily="34" charset="0"/>
              </a:rPr>
              <a:t>controller</a:t>
            </a:r>
          </a:p>
        </p:txBody>
      </p:sp>
      <p:cxnSp>
        <p:nvCxnSpPr>
          <p:cNvPr id="27663" name="AutoShape 1039"/>
          <p:cNvCxnSpPr>
            <a:cxnSpLocks noChangeShapeType="1"/>
            <a:stCxn id="27661" idx="2"/>
            <a:endCxn id="27658" idx="1"/>
          </p:cNvCxnSpPr>
          <p:nvPr/>
        </p:nvCxnSpPr>
        <p:spPr bwMode="auto">
          <a:xfrm rot="16200000" flipH="1">
            <a:off x="777081" y="4053682"/>
            <a:ext cx="1127125" cy="519112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7664" name="AutoShape 1040"/>
          <p:cNvCxnSpPr>
            <a:cxnSpLocks noChangeShapeType="1"/>
            <a:stCxn id="27658" idx="3"/>
            <a:endCxn id="27662" idx="2"/>
          </p:cNvCxnSpPr>
          <p:nvPr/>
        </p:nvCxnSpPr>
        <p:spPr bwMode="auto">
          <a:xfrm flipV="1">
            <a:off x="2579688" y="3749675"/>
            <a:ext cx="254000" cy="1127125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7665" name="AutoShape 1041"/>
          <p:cNvCxnSpPr>
            <a:cxnSpLocks noChangeShapeType="1"/>
            <a:stCxn id="27662" idx="0"/>
            <a:endCxn id="27655" idx="2"/>
          </p:cNvCxnSpPr>
          <p:nvPr/>
        </p:nvCxnSpPr>
        <p:spPr bwMode="auto">
          <a:xfrm rot="16200000">
            <a:off x="2642394" y="2685257"/>
            <a:ext cx="401637" cy="19050"/>
          </a:xfrm>
          <a:prstGeom prst="bentConnector3">
            <a:avLst>
              <a:gd name="adj1" fmla="val 49801"/>
            </a:avLst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7666" name="AutoShape 1042"/>
          <p:cNvCxnSpPr>
            <a:cxnSpLocks noChangeShapeType="1"/>
            <a:stCxn id="27654" idx="2"/>
            <a:endCxn id="27661" idx="0"/>
          </p:cNvCxnSpPr>
          <p:nvPr/>
        </p:nvCxnSpPr>
        <p:spPr bwMode="auto">
          <a:xfrm>
            <a:off x="1081088" y="2493963"/>
            <a:ext cx="0" cy="4016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667" name="Line 1043"/>
          <p:cNvSpPr>
            <a:spLocks noChangeShapeType="1"/>
          </p:cNvSpPr>
          <p:nvPr/>
        </p:nvSpPr>
        <p:spPr bwMode="auto">
          <a:xfrm>
            <a:off x="1905000" y="1752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Rectangle 1046"/>
          <p:cNvSpPr>
            <a:spLocks noChangeArrowheads="1"/>
          </p:cNvSpPr>
          <p:nvPr/>
        </p:nvSpPr>
        <p:spPr bwMode="auto">
          <a:xfrm>
            <a:off x="1828800" y="1752600"/>
            <a:ext cx="60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671" name="AutoShape 1047"/>
          <p:cNvCxnSpPr>
            <a:cxnSpLocks noChangeShapeType="1"/>
            <a:stCxn id="27670" idx="2"/>
            <a:endCxn id="27654" idx="0"/>
          </p:cNvCxnSpPr>
          <p:nvPr/>
        </p:nvCxnSpPr>
        <p:spPr bwMode="auto">
          <a:xfrm rot="5400000">
            <a:off x="1416844" y="1493044"/>
            <a:ext cx="381000" cy="1052512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7672" name="AutoShape 1048"/>
          <p:cNvCxnSpPr>
            <a:cxnSpLocks noChangeShapeType="1"/>
            <a:stCxn id="27670" idx="2"/>
            <a:endCxn id="27655" idx="0"/>
          </p:cNvCxnSpPr>
          <p:nvPr/>
        </p:nvCxnSpPr>
        <p:spPr bwMode="auto">
          <a:xfrm rot="16200000" flipH="1">
            <a:off x="2302669" y="1659731"/>
            <a:ext cx="381000" cy="71913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7675" name="AutoShape 1051"/>
          <p:cNvCxnSpPr>
            <a:cxnSpLocks noChangeShapeType="1"/>
            <a:stCxn id="27670" idx="2"/>
            <a:endCxn id="27662" idx="1"/>
          </p:cNvCxnSpPr>
          <p:nvPr/>
        </p:nvCxnSpPr>
        <p:spPr bwMode="auto">
          <a:xfrm rot="16200000" flipH="1">
            <a:off x="1387475" y="2574925"/>
            <a:ext cx="1493838" cy="1588"/>
          </a:xfrm>
          <a:prstGeom prst="bentConnector4">
            <a:avLst>
              <a:gd name="adj1" fmla="val 35708"/>
              <a:gd name="adj2" fmla="val -1440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7676" name="Text Box 1052"/>
          <p:cNvSpPr txBox="1">
            <a:spLocks noChangeArrowheads="1"/>
          </p:cNvSpPr>
          <p:nvPr/>
        </p:nvSpPr>
        <p:spPr bwMode="auto">
          <a:xfrm>
            <a:off x="1854200" y="2498725"/>
            <a:ext cx="50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Arial Narrow" pitchFamily="34" charset="0"/>
              </a:rPr>
              <a:t>F/S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 bldLvl="2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677</Words>
  <Application>Microsoft Office PowerPoint</Application>
  <PresentationFormat>On-screen Show (4:3)</PresentationFormat>
  <Paragraphs>151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Palatino Linotype</vt:lpstr>
      <vt:lpstr>Times New Roman</vt:lpstr>
      <vt:lpstr>Office Theme</vt:lpstr>
      <vt:lpstr>  Subject Name : COMPUTER ARCHITECTURE  Presentation  Title: VON NEUMANN ARCHITECTURE </vt:lpstr>
      <vt:lpstr>The Von Neumann Architecture</vt:lpstr>
      <vt:lpstr>The Von Neumann Architecture</vt:lpstr>
      <vt:lpstr>Memory Subsystem</vt:lpstr>
      <vt:lpstr>PowerPoint Presentation</vt:lpstr>
      <vt:lpstr>RAM</vt:lpstr>
      <vt:lpstr>Operations on Memory </vt:lpstr>
      <vt:lpstr>PowerPoint Presentation</vt:lpstr>
      <vt:lpstr>Structure of the Memory Subsystem</vt:lpstr>
      <vt:lpstr>Structure of the Control Unit</vt:lpstr>
      <vt:lpstr>Advantage </vt:lpstr>
      <vt:lpstr>Disadvantage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Millimeter - Wave Antenna for 5G Applications</dc:title>
  <dc:creator>PRABU</dc:creator>
  <cp:lastModifiedBy>REVATHI R</cp:lastModifiedBy>
  <cp:revision>112</cp:revision>
  <dcterms:created xsi:type="dcterms:W3CDTF">2015-04-07T04:42:07Z</dcterms:created>
  <dcterms:modified xsi:type="dcterms:W3CDTF">2020-03-27T10:21:41Z</dcterms:modified>
</cp:coreProperties>
</file>