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56" r:id="rId1"/>
  </p:sldMasterIdLst>
  <p:notesMasterIdLst>
    <p:notesMasterId r:id="rId14"/>
  </p:notesMasterIdLst>
  <p:sldIdLst>
    <p:sldId id="256" r:id="rId2"/>
    <p:sldId id="315" r:id="rId3"/>
    <p:sldId id="326" r:id="rId4"/>
    <p:sldId id="320" r:id="rId5"/>
    <p:sldId id="321" r:id="rId6"/>
    <p:sldId id="330" r:id="rId7"/>
    <p:sldId id="322" r:id="rId8"/>
    <p:sldId id="325" r:id="rId9"/>
    <p:sldId id="323" r:id="rId10"/>
    <p:sldId id="329" r:id="rId11"/>
    <p:sldId id="328" r:id="rId12"/>
    <p:sldId id="32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18" autoAdjust="0"/>
    <p:restoredTop sz="94624" autoAdjust="0"/>
  </p:normalViewPr>
  <p:slideViewPr>
    <p:cSldViewPr>
      <p:cViewPr varScale="1">
        <p:scale>
          <a:sx n="69" d="100"/>
          <a:sy n="69" d="100"/>
        </p:scale>
        <p:origin x="-1434" y="-102"/>
      </p:cViewPr>
      <p:guideLst>
        <p:guide orient="horz" pos="2160"/>
        <p:guide pos="2880"/>
      </p:guideLst>
    </p:cSldViewPr>
  </p:slideViewPr>
  <p:outlineViewPr>
    <p:cViewPr>
      <p:scale>
        <a:sx n="33" d="100"/>
        <a:sy n="33" d="100"/>
      </p:scale>
      <p:origin x="0" y="25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B116C7-D313-44DF-851F-561AD0E84361}" type="datetimeFigureOut">
              <a:rPr lang="en-US" smtClean="0"/>
              <a:pPr/>
              <a:t>3/26/2020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81D8BA-2871-43B6-95E6-118CE4B58879}" type="slidenum">
              <a:rPr lang="en-US" smtClean="0"/>
              <a:pPr/>
              <a:t>‹#›</a:t>
            </a:fld>
            <a:endParaRPr lang="en-US"/>
          </a:p>
        </p:txBody>
      </p:sp>
    </p:spTree>
    <p:extLst>
      <p:ext uri="{BB962C8B-B14F-4D97-AF65-F5344CB8AC3E}">
        <p14:creationId xmlns:p14="http://schemas.microsoft.com/office/powerpoint/2010/main" xmlns="" val="60124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1D8BA-2871-43B6-95E6-118CE4B58879}" type="slidenum">
              <a:rPr lang="en-US" smtClean="0"/>
              <a:pPr/>
              <a:t>1</a:t>
            </a:fld>
            <a:endParaRPr lang="en-US"/>
          </a:p>
        </p:txBody>
      </p:sp>
    </p:spTree>
    <p:extLst>
      <p:ext uri="{BB962C8B-B14F-4D97-AF65-F5344CB8AC3E}">
        <p14:creationId xmlns:p14="http://schemas.microsoft.com/office/powerpoint/2010/main" xmlns="" val="260264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E31E8E-FAA6-4768-80D1-5C1524358538}"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301660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A4544-C7CE-44D8-992C-81FF0040C1FA}"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115716343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A4544-C7CE-44D8-992C-81FF0040C1FA}"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60022394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A4544-C7CE-44D8-992C-81FF0040C1FA}"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337665309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A4544-C7CE-44D8-992C-81FF0040C1FA}"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79322970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A4544-C7CE-44D8-992C-81FF0040C1FA}"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17209704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5FC90-A492-4A4D-B7DD-4720209C0258}"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32165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434A3-00D5-4239-B904-80CC8FFE510A}"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197153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89B79-28B0-4D12-A297-DE5897E9723E}"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179560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5664-E27A-45EE-9E77-BA9FBD89D79B}" type="datetime1">
              <a:rPr lang="en-US" smtClean="0"/>
              <a:pPr/>
              <a:t>3/26/2020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1942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564FE-F6E1-42EC-B67D-790612EBBF36}" type="datetime1">
              <a:rPr lang="en-US" smtClean="0"/>
              <a:pPr/>
              <a:t>3/26/2020</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348348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FA4E1-DA02-4FCB-8B33-871CA603B35F}" type="datetime1">
              <a:rPr lang="en-US" smtClean="0"/>
              <a:pPr/>
              <a:t>3/26/2020</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9" name="Slide Number Placeholder 8"/>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246226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9835E8-8679-4E90-AFE0-0C67370685A8}" type="datetime1">
              <a:rPr lang="en-US" smtClean="0"/>
              <a:pPr/>
              <a:t>3/26/2020</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5" name="Slide Number Placeholder 4"/>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405957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C47FD-2D86-4B6A-8B7C-09862E8557BB}" type="datetime1">
              <a:rPr lang="en-US" smtClean="0"/>
              <a:pPr/>
              <a:t>3/26/2020</a:t>
            </a:fld>
            <a:endParaRPr lang="en-US"/>
          </a:p>
        </p:txBody>
      </p:sp>
      <p:sp>
        <p:nvSpPr>
          <p:cNvPr id="3" name="Footer Placeholder 2"/>
          <p:cNvSpPr>
            <a:spLocks noGrp="1"/>
          </p:cNvSpPr>
          <p:nvPr>
            <p:ph type="ftr" sz="quarter" idx="11"/>
          </p:nvPr>
        </p:nvSpPr>
        <p:spPr/>
        <p:txBody>
          <a:bodyPr/>
          <a:lstStyle/>
          <a:p>
            <a:r>
              <a:rPr lang="en-US"/>
              <a:t>JEPPIAAR INSTITUTE OF TECHNOLOGY</a:t>
            </a:r>
          </a:p>
        </p:txBody>
      </p:sp>
      <p:sp>
        <p:nvSpPr>
          <p:cNvPr id="4" name="Slide Number Placeholder 3"/>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70778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6A4DCBB-5FBE-45F5-A7A0-DCD94C53A06B}" type="datetime1">
              <a:rPr lang="en-US" smtClean="0"/>
              <a:pPr/>
              <a:t>3/26/2020</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309375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239DA-53D9-4AED-B699-60988A11F434}" type="datetime1">
              <a:rPr lang="en-US" smtClean="0"/>
              <a:pPr/>
              <a:t>3/26/2020</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66415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4A4544-C7CE-44D8-992C-81FF0040C1FA}" type="datetime1">
              <a:rPr lang="en-US" smtClean="0"/>
              <a:pPr/>
              <a:t>3/26/2020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JEPPIAAR INSTITUTE OF TECHNOLOGY</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5CA2188-4EE7-4F69-AE19-AF999E6A737F}" type="slidenum">
              <a:rPr lang="en-US" smtClean="0"/>
              <a:pPr/>
              <a:t>‹#›</a:t>
            </a:fld>
            <a:endParaRPr lang="en-US"/>
          </a:p>
        </p:txBody>
      </p:sp>
    </p:spTree>
    <p:extLst>
      <p:ext uri="{BB962C8B-B14F-4D97-AF65-F5344CB8AC3E}">
        <p14:creationId xmlns:p14="http://schemas.microsoft.com/office/powerpoint/2010/main" xmlns="" val="168872449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rofessormerwyn.wordpress.com/2015/04/24/wireless-telephony-application-w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courses.cs.vt.edu/~cs5204/fall99/Summaries/GlobalState/global_state.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 y="1239732"/>
            <a:ext cx="8663729" cy="2036868"/>
          </a:xfrm>
        </p:spPr>
        <p:txBody>
          <a:bodyPr>
            <a:normAutofit fontScale="90000"/>
          </a:bodyPr>
          <a:lstStyle/>
          <a:p>
            <a:pPr algn="l"/>
            <a:r>
              <a:rPr lang="en-US" sz="2400" b="1" dirty="0">
                <a:solidFill>
                  <a:schemeClr val="accent2"/>
                </a:solidFill>
                <a:latin typeface="Palatino Linotype" pitchFamily="18" charset="0"/>
              </a:rPr>
              <a:t/>
            </a: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
            </a: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	Subject Name :</a:t>
            </a:r>
            <a:r>
              <a:rPr lang="en-US" sz="2400" b="1" dirty="0">
                <a:solidFill>
                  <a:schemeClr val="tx1"/>
                </a:solidFill>
                <a:latin typeface="Palatino Linotype" pitchFamily="18" charset="0"/>
              </a:rPr>
              <a:t>MOBILE COMPUTING</a:t>
            </a:r>
            <a:r>
              <a:rPr lang="en-US" sz="2400" b="1" dirty="0">
                <a:solidFill>
                  <a:schemeClr val="accent2"/>
                </a:solidFill>
                <a:latin typeface="Palatino Linotype" pitchFamily="18" charset="0"/>
              </a:rPr>
              <a:t/>
            </a: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	Presentation  Title :</a:t>
            </a:r>
            <a:r>
              <a:rPr lang="en-US" sz="2400" b="1" dirty="0">
                <a:solidFill>
                  <a:schemeClr val="tx1"/>
                </a:solidFill>
                <a:latin typeface="Palatino Linotype" pitchFamily="18" charset="0"/>
              </a:rPr>
              <a:t>WIRELESS TELEPHONY APPLICATIONS</a:t>
            </a:r>
            <a:r>
              <a:rPr lang="en-US" sz="2400" b="1" dirty="0">
                <a:solidFill>
                  <a:schemeClr val="accent2"/>
                </a:solidFill>
                <a:latin typeface="Palatino Linotype" pitchFamily="18" charset="0"/>
              </a:rPr>
              <a:t/>
            </a:r>
            <a:br>
              <a:rPr lang="en-US" sz="2400" b="1" dirty="0">
                <a:solidFill>
                  <a:schemeClr val="accent2"/>
                </a:solidFill>
                <a:latin typeface="Palatino Linotype" pitchFamily="18" charset="0"/>
              </a:rPr>
            </a:br>
            <a:endParaRPr lang="en-US" sz="2400" b="1" dirty="0">
              <a:solidFill>
                <a:schemeClr val="accent2"/>
              </a:solidFill>
              <a:latin typeface="Palatino Linotype" pitchFamily="18" charset="0"/>
            </a:endParaRPr>
          </a:p>
        </p:txBody>
      </p:sp>
      <p:sp>
        <p:nvSpPr>
          <p:cNvPr id="3" name="Subtitle 2"/>
          <p:cNvSpPr>
            <a:spLocks noGrp="1"/>
          </p:cNvSpPr>
          <p:nvPr>
            <p:ph type="subTitle" idx="1"/>
          </p:nvPr>
        </p:nvSpPr>
        <p:spPr>
          <a:xfrm>
            <a:off x="152399" y="3162300"/>
            <a:ext cx="8839200" cy="1219200"/>
          </a:xfrm>
        </p:spPr>
        <p:txBody>
          <a:bodyPr>
            <a:noAutofit/>
          </a:bodyPr>
          <a:lstStyle/>
          <a:p>
            <a:pPr algn="l"/>
            <a:r>
              <a:rPr lang="en-US" sz="2000" b="1" dirty="0">
                <a:solidFill>
                  <a:schemeClr val="accent2"/>
                </a:solidFill>
                <a:latin typeface="Palatino Linotype" pitchFamily="18" charset="0"/>
              </a:rPr>
              <a:t>	Team Members:</a:t>
            </a:r>
          </a:p>
          <a:p>
            <a:pPr algn="l"/>
            <a:r>
              <a:rPr lang="en-US" sz="2000" b="1" dirty="0">
                <a:solidFill>
                  <a:schemeClr val="tx1"/>
                </a:solidFill>
                <a:latin typeface="Palatino Linotype" pitchFamily="18" charset="0"/>
              </a:rPr>
              <a:t>	    Students Name	 		  				    </a:t>
            </a:r>
            <a:r>
              <a:rPr lang="en-US" sz="2000" b="1" dirty="0" err="1">
                <a:solidFill>
                  <a:schemeClr val="tx1"/>
                </a:solidFill>
                <a:latin typeface="Palatino Linotype" pitchFamily="18" charset="0"/>
              </a:rPr>
              <a:t>Reg.No</a:t>
            </a:r>
            <a:r>
              <a:rPr lang="en-US" sz="2000" b="1" dirty="0">
                <a:solidFill>
                  <a:schemeClr val="tx1"/>
                </a:solidFill>
                <a:latin typeface="Palatino Linotype" pitchFamily="18" charset="0"/>
              </a:rPr>
              <a:t>:</a:t>
            </a:r>
          </a:p>
          <a:p>
            <a:pPr algn="l"/>
            <a:r>
              <a:rPr lang="en-US" sz="2000" b="1" dirty="0">
                <a:solidFill>
                  <a:schemeClr val="tx1"/>
                </a:solidFill>
                <a:latin typeface="Palatino Linotype" pitchFamily="18" charset="0"/>
              </a:rPr>
              <a:t>	1. SHANU S                                                   210617104048</a:t>
            </a:r>
          </a:p>
          <a:p>
            <a:pPr algn="l"/>
            <a:r>
              <a:rPr lang="en-US" sz="2000" b="1" dirty="0">
                <a:solidFill>
                  <a:schemeClr val="tx1"/>
                </a:solidFill>
                <a:latin typeface="Palatino Linotype" pitchFamily="18" charset="0"/>
              </a:rPr>
              <a:t>	2.KARTHIKA R			                       210617104026</a:t>
            </a:r>
          </a:p>
          <a:p>
            <a:pPr algn="l"/>
            <a:r>
              <a:rPr lang="en-US" sz="2000" b="1" dirty="0">
                <a:solidFill>
                  <a:schemeClr val="tx1"/>
                </a:solidFill>
                <a:latin typeface="Palatino Linotype" pitchFamily="18" charset="0"/>
              </a:rPr>
              <a:t>	3.BOUNA DAS Y                                         210617104012</a:t>
            </a:r>
          </a:p>
          <a:p>
            <a:pPr algn="l"/>
            <a:r>
              <a:rPr lang="en-US" sz="2000" b="1" dirty="0">
                <a:solidFill>
                  <a:schemeClr val="tx1"/>
                </a:solidFill>
                <a:latin typeface="Palatino Linotype" pitchFamily="18" charset="0"/>
              </a:rPr>
              <a:t>	4.THENMOZHI R                                       210617104054</a:t>
            </a:r>
          </a:p>
          <a:p>
            <a:pPr algn="l"/>
            <a:r>
              <a:rPr lang="en-US" sz="2000" b="1" dirty="0">
                <a:solidFill>
                  <a:schemeClr val="tx1"/>
                </a:solidFill>
                <a:latin typeface="Palatino Linotype" pitchFamily="18" charset="0"/>
              </a:rPr>
              <a:t>        5.ABINAYA P                                               210617104002</a:t>
            </a:r>
          </a:p>
          <a:p>
            <a:pPr algn="l"/>
            <a:r>
              <a:rPr lang="en-US" sz="2000" b="1" dirty="0">
                <a:solidFill>
                  <a:schemeClr val="tx1"/>
                </a:solidFill>
                <a:latin typeface="Palatino Linotype" pitchFamily="18" charset="0"/>
              </a:rPr>
              <a:t>        6.MYTHILY B                                               210617104034</a:t>
            </a:r>
          </a:p>
          <a:p>
            <a:endParaRPr lang="en-US" sz="2000" dirty="0">
              <a:solidFill>
                <a:schemeClr val="tx1"/>
              </a:solidFill>
              <a:latin typeface="Palatino Linotype" pitchFamily="18" charset="0"/>
            </a:endParaRPr>
          </a:p>
        </p:txBody>
      </p:sp>
      <p:sp>
        <p:nvSpPr>
          <p:cNvPr id="4" name="TextBox 3">
            <a:extLst>
              <a:ext uri="{FF2B5EF4-FFF2-40B4-BE49-F238E27FC236}">
                <a16:creationId xmlns:a16="http://schemas.microsoft.com/office/drawing/2014/main" xmlns="" id="{EE5ACCF2-8CAE-4B9E-99FA-55335EEA4352}"/>
              </a:ext>
            </a:extLst>
          </p:cNvPr>
          <p:cNvSpPr txBox="1"/>
          <p:nvPr/>
        </p:nvSpPr>
        <p:spPr>
          <a:xfrm>
            <a:off x="0" y="457200"/>
            <a:ext cx="9144000" cy="1231106"/>
          </a:xfrm>
          <a:prstGeom prst="rect">
            <a:avLst/>
          </a:prstGeom>
          <a:noFill/>
        </p:spPr>
        <p:txBody>
          <a:bodyPr wrap="square" rtlCol="0">
            <a:spAutoFit/>
          </a:bodyPr>
          <a:lstStyle/>
          <a:p>
            <a:pPr algn="ctr"/>
            <a:r>
              <a:rPr lang="en-IN" sz="2400" b="1" dirty="0">
                <a:latin typeface="Palatino Linotype" pitchFamily="18" charset="0"/>
                <a:cs typeface="Times New Roman" panose="02020603050405020304" pitchFamily="18" charset="0"/>
              </a:rPr>
              <a:t>  JEPPIAAR INSTITUTE OF TECHNOLOGY</a:t>
            </a:r>
          </a:p>
          <a:p>
            <a:pPr algn="ctr"/>
            <a:r>
              <a:rPr lang="en-US" sz="1400" b="1" dirty="0">
                <a:latin typeface="Times New Roman" panose="02020603050405020304" pitchFamily="18" charset="0"/>
                <a:cs typeface="Times New Roman" panose="02020603050405020304" pitchFamily="18" charset="0"/>
              </a:rPr>
              <a:t>“Self-Belief | Self Discipline | Self Respect”</a:t>
            </a:r>
          </a:p>
          <a:p>
            <a:pPr algn="ctr"/>
            <a:endParaRPr lang="en-US" sz="1400" b="1" dirty="0">
              <a:latin typeface="Times New Roman" panose="02020603050405020304" pitchFamily="18" charset="0"/>
              <a:cs typeface="Times New Roman" panose="02020603050405020304" pitchFamily="18" charset="0"/>
            </a:endParaRPr>
          </a:p>
          <a:p>
            <a:pPr algn="ctr"/>
            <a:r>
              <a:rPr lang="en-IN" sz="2200" b="1" dirty="0">
                <a:solidFill>
                  <a:srgbClr val="0070C0"/>
                </a:solidFill>
                <a:latin typeface="Palatino Linotype" pitchFamily="18" charset="0"/>
                <a:cs typeface="Times New Roman" panose="02020603050405020304" pitchFamily="18" charset="0"/>
              </a:rPr>
              <a:t>Department of Computer Science and Engineering</a:t>
            </a:r>
          </a:p>
        </p:txBody>
      </p:sp>
      <p:sp>
        <p:nvSpPr>
          <p:cNvPr id="5" name="Rectangle 4"/>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SUBJECTS\JIT_COURSE FILE CONTENTS\JIT_ISO _DNV GL_ISO 9001-2015\ISO_Images_Logo\ISO 9001-2015 (JPG).jpg">
            <a:extLst>
              <a:ext uri="{FF2B5EF4-FFF2-40B4-BE49-F238E27FC236}">
                <a16:creationId xmlns:a16="http://schemas.microsoft.com/office/drawing/2014/main" xmlns="" id="{00000000-0008-0000-0500-000003000000}"/>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24800" y="381000"/>
            <a:ext cx="891329" cy="858732"/>
          </a:xfrm>
          <a:prstGeom prst="rect">
            <a:avLst/>
          </a:prstGeom>
          <a:noFill/>
          <a:ln>
            <a:noFill/>
          </a:ln>
        </p:spPr>
      </p:pic>
      <p:pic>
        <p:nvPicPr>
          <p:cNvPr id="8" name="Picture 7">
            <a:extLst>
              <a:ext uri="{FF2B5EF4-FFF2-40B4-BE49-F238E27FC236}">
                <a16:creationId xmlns:a16="http://schemas.microsoft.com/office/drawing/2014/main" xmlns="" id="{F993296E-B523-47A8-BEDB-E5FFD519EB02}"/>
              </a:ext>
            </a:extLst>
          </p:cNvPr>
          <p:cNvPicPr/>
          <p:nvPr/>
        </p:nvPicPr>
        <p:blipFill>
          <a:blip r:embed="rId4">
            <a:extLst>
              <a:ext uri="{28A0092B-C50C-407E-A947-70E740481C1C}">
                <a14:useLocalDpi xmlns:a14="http://schemas.microsoft.com/office/drawing/2010/main" xmlns="" val="0"/>
              </a:ext>
            </a:extLst>
          </a:blip>
          <a:stretch>
            <a:fillRect/>
          </a:stretch>
        </p:blipFill>
        <p:spPr>
          <a:xfrm>
            <a:off x="327870" y="381000"/>
            <a:ext cx="1119930" cy="906999"/>
          </a:xfrm>
          <a:prstGeom prst="rect">
            <a:avLst/>
          </a:prstGeom>
        </p:spPr>
      </p:pic>
    </p:spTree>
    <p:extLst>
      <p:ext uri="{BB962C8B-B14F-4D97-AF65-F5344CB8AC3E}">
        <p14:creationId xmlns:p14="http://schemas.microsoft.com/office/powerpoint/2010/main" xmlns="" val="40155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2400" b="1" dirty="0">
                <a:latin typeface="Palatino Linotype" pitchFamily="18" charset="0"/>
              </a:rPr>
              <a:t>Result &amp; Discussion</a:t>
            </a:r>
          </a:p>
        </p:txBody>
      </p:sp>
      <p:sp>
        <p:nvSpPr>
          <p:cNvPr id="3" name="Content Placeholder 2"/>
          <p:cNvSpPr>
            <a:spLocks noGrp="1"/>
          </p:cNvSpPr>
          <p:nvPr>
            <p:ph idx="1"/>
          </p:nvPr>
        </p:nvSpPr>
        <p:spPr>
          <a:xfrm>
            <a:off x="457200" y="1447800"/>
            <a:ext cx="8229600" cy="4800600"/>
          </a:xfrm>
        </p:spPr>
        <p:txBody>
          <a:bodyPr>
            <a:normAutofit/>
          </a:bodyPr>
          <a:lstStyle/>
          <a:p>
            <a:endParaRPr lang="en-US" sz="2000" dirty="0">
              <a:latin typeface="Palatino Linotype" pitchFamily="18" charset="0"/>
            </a:endParaRPr>
          </a:p>
          <a:p>
            <a:r>
              <a:rPr lang="en-US" sz="2000" dirty="0" smtClean="0">
                <a:latin typeface="Palatino Linotype" pitchFamily="18" charset="0"/>
              </a:rPr>
              <a:t>It concentrates more on</a:t>
            </a:r>
          </a:p>
          <a:p>
            <a:pPr>
              <a:buFont typeface="Wingdings" panose="05000000000000000000" pitchFamily="2" charset="2"/>
              <a:buChar char="Ø"/>
            </a:pPr>
            <a:r>
              <a:rPr lang="en-US" sz="2000" dirty="0" smtClean="0">
                <a:solidFill>
                  <a:schemeClr val="tx1"/>
                </a:solidFill>
              </a:rPr>
              <a:t>network model for interaction</a:t>
            </a:r>
          </a:p>
          <a:p>
            <a:pPr>
              <a:buFont typeface="Wingdings" panose="05000000000000000000" pitchFamily="2" charset="2"/>
              <a:buChar char="Ø"/>
            </a:pPr>
            <a:r>
              <a:rPr lang="en-US" sz="2000" dirty="0" smtClean="0">
                <a:solidFill>
                  <a:schemeClr val="tx1"/>
                </a:solidFill>
              </a:rPr>
              <a:t>event handling</a:t>
            </a:r>
          </a:p>
          <a:p>
            <a:pPr>
              <a:buFont typeface="Wingdings" panose="05000000000000000000" pitchFamily="2" charset="2"/>
              <a:buChar char="Ø"/>
            </a:pPr>
            <a:r>
              <a:rPr lang="en-US" sz="2000" dirty="0" smtClean="0">
                <a:solidFill>
                  <a:schemeClr val="tx1"/>
                </a:solidFill>
              </a:rPr>
              <a:t>telephony functions</a:t>
            </a:r>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3/26/2020</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10</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8" name="Content Placeholder 2"/>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Tree>
    <p:extLst>
      <p:ext uri="{BB962C8B-B14F-4D97-AF65-F5344CB8AC3E}">
        <p14:creationId xmlns:p14="http://schemas.microsoft.com/office/powerpoint/2010/main" xmlns="" val="334855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2400" b="1" dirty="0">
                <a:latin typeface="Palatino Linotype" pitchFamily="18" charset="0"/>
              </a:rPr>
              <a:t>Future Scope</a:t>
            </a:r>
          </a:p>
        </p:txBody>
      </p:sp>
      <p:sp>
        <p:nvSpPr>
          <p:cNvPr id="3" name="Content Placeholder 2"/>
          <p:cNvSpPr>
            <a:spLocks noGrp="1"/>
          </p:cNvSpPr>
          <p:nvPr>
            <p:ph idx="1"/>
          </p:nvPr>
        </p:nvSpPr>
        <p:spPr>
          <a:xfrm>
            <a:off x="457200" y="14478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r>
              <a:rPr lang="en-US" sz="2000" dirty="0" smtClean="0"/>
              <a:t>The main idea behind proposed algorithm is that if we know that all message that hat have been sent by one process have been received by another then we can record the global state of the system.</a:t>
            </a:r>
            <a:br>
              <a:rPr lang="en-US" sz="2000" dirty="0" smtClean="0"/>
            </a:br>
            <a:endParaRPr lang="en-US" sz="2000" dirty="0" smtClean="0"/>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3/26/2020</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11</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8" name="Content Placeholder 2"/>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Tree>
    <p:extLst>
      <p:ext uri="{BB962C8B-B14F-4D97-AF65-F5344CB8AC3E}">
        <p14:creationId xmlns:p14="http://schemas.microsoft.com/office/powerpoint/2010/main" xmlns="" val="163162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74780C5-9E81-45FA-9C00-4FBB65A6ED1F}"/>
              </a:ext>
            </a:extLst>
          </p:cNvPr>
          <p:cNvSpPr>
            <a:spLocks noGrp="1"/>
          </p:cNvSpPr>
          <p:nvPr>
            <p:ph type="dt" sz="half" idx="10"/>
          </p:nvPr>
        </p:nvSpPr>
        <p:spPr/>
        <p:txBody>
          <a:bodyPr/>
          <a:lstStyle/>
          <a:p>
            <a:fld id="{426C47FD-2D86-4B6A-8B7C-09862E8557BB}" type="datetime1">
              <a:rPr lang="en-US" smtClean="0"/>
              <a:pPr/>
              <a:t>3/26/2020</a:t>
            </a:fld>
            <a:endParaRPr lang="en-US"/>
          </a:p>
        </p:txBody>
      </p:sp>
      <p:sp>
        <p:nvSpPr>
          <p:cNvPr id="3" name="Footer Placeholder 2">
            <a:extLst>
              <a:ext uri="{FF2B5EF4-FFF2-40B4-BE49-F238E27FC236}">
                <a16:creationId xmlns:a16="http://schemas.microsoft.com/office/drawing/2014/main" xmlns="" id="{0D787D1B-39D5-43F8-91ED-87B3450100C2}"/>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xmlns="" id="{161CA99A-9E76-4A9C-BC18-F9699A52E4F7}"/>
              </a:ext>
            </a:extLst>
          </p:cNvPr>
          <p:cNvSpPr>
            <a:spLocks noGrp="1"/>
          </p:cNvSpPr>
          <p:nvPr>
            <p:ph type="sldNum" sz="quarter" idx="12"/>
          </p:nvPr>
        </p:nvSpPr>
        <p:spPr/>
        <p:txBody>
          <a:bodyPr/>
          <a:lstStyle/>
          <a:p>
            <a:fld id="{E5CA2188-4EE7-4F69-AE19-AF999E6A737F}" type="slidenum">
              <a:rPr lang="en-US" smtClean="0"/>
              <a:pPr/>
              <a:t>12</a:t>
            </a:fld>
            <a:endParaRPr lang="en-US"/>
          </a:p>
        </p:txBody>
      </p:sp>
      <p:sp>
        <p:nvSpPr>
          <p:cNvPr id="5" name="TextBox 4">
            <a:extLst>
              <a:ext uri="{FF2B5EF4-FFF2-40B4-BE49-F238E27FC236}">
                <a16:creationId xmlns:a16="http://schemas.microsoft.com/office/drawing/2014/main" xmlns="" id="{CCA1F0C9-F301-4239-8C66-B174AB542273}"/>
              </a:ext>
            </a:extLst>
          </p:cNvPr>
          <p:cNvSpPr txBox="1"/>
          <p:nvPr/>
        </p:nvSpPr>
        <p:spPr>
          <a:xfrm>
            <a:off x="1066800" y="1447800"/>
            <a:ext cx="5377876" cy="2246769"/>
          </a:xfrm>
          <a:prstGeom prst="rect">
            <a:avLst/>
          </a:prstGeom>
          <a:noFill/>
        </p:spPr>
        <p:txBody>
          <a:bodyPr wrap="square" rtlCol="0">
            <a:spAutoFit/>
          </a:bodyPr>
          <a:lstStyle/>
          <a:p>
            <a:r>
              <a:rPr lang="en-IN" sz="2800" dirty="0">
                <a:latin typeface="+mj-lt"/>
              </a:rPr>
              <a:t>REFERENCE:</a:t>
            </a:r>
          </a:p>
          <a:p>
            <a:endParaRPr lang="en-US" sz="2800" dirty="0">
              <a:hlinkClick r:id="rId2"/>
            </a:endParaRPr>
          </a:p>
          <a:p>
            <a:r>
              <a:rPr lang="en-US" sz="2800" dirty="0">
                <a:hlinkClick r:id="rId2"/>
              </a:rPr>
              <a:t>https://professormerwyn.wordpress.com/2015/04/24/wireless-telephony-application-wta/</a:t>
            </a:r>
            <a:endParaRPr lang="en-US" sz="2800" dirty="0"/>
          </a:p>
        </p:txBody>
      </p:sp>
    </p:spTree>
    <p:extLst>
      <p:ext uri="{BB962C8B-B14F-4D97-AF65-F5344CB8AC3E}">
        <p14:creationId xmlns:p14="http://schemas.microsoft.com/office/powerpoint/2010/main" xmlns="" val="5096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7848600" cy="715962"/>
          </a:xfrm>
        </p:spPr>
        <p:txBody>
          <a:bodyPr>
            <a:noAutofit/>
          </a:bodyPr>
          <a:lstStyle/>
          <a:p>
            <a:r>
              <a:rPr lang="en-US" sz="2800" b="1" dirty="0">
                <a:solidFill>
                  <a:schemeClr val="accent5">
                    <a:lumMod val="75000"/>
                  </a:schemeClr>
                </a:solidFill>
                <a:latin typeface="Palatino Linotype" pitchFamily="18" charset="0"/>
                <a:cs typeface="Times New Roman" pitchFamily="18" charset="0"/>
              </a:rPr>
              <a:t>	</a:t>
            </a:r>
            <a:r>
              <a:rPr lang="en-US" b="1" dirty="0">
                <a:solidFill>
                  <a:schemeClr val="tx1"/>
                </a:solidFill>
              </a:rPr>
              <a:t>Introduction</a:t>
            </a:r>
            <a:r>
              <a:rPr lang="en-US" b="1" dirty="0"/>
              <a:t/>
            </a:r>
            <a:br>
              <a:rPr lang="en-US" b="1" dirty="0"/>
            </a:br>
            <a:endParaRPr lang="en-US" sz="2800" b="1" dirty="0">
              <a:solidFill>
                <a:schemeClr val="accent5">
                  <a:lumMod val="75000"/>
                </a:schemeClr>
              </a:solidFill>
              <a:latin typeface="Palatino Linotype" pitchFamily="18" charset="0"/>
              <a:cs typeface="Times New Roman" pitchFamily="18" charset="0"/>
            </a:endParaRPr>
          </a:p>
        </p:txBody>
      </p:sp>
      <p:sp>
        <p:nvSpPr>
          <p:cNvPr id="3" name="Content Placeholder 2"/>
          <p:cNvSpPr>
            <a:spLocks noGrp="1"/>
          </p:cNvSpPr>
          <p:nvPr>
            <p:ph idx="1"/>
          </p:nvPr>
        </p:nvSpPr>
        <p:spPr>
          <a:xfrm>
            <a:off x="217539" y="1477962"/>
            <a:ext cx="7478661" cy="5761038"/>
          </a:xfrm>
        </p:spPr>
        <p:txBody>
          <a:bodyPr>
            <a:normAutofit/>
          </a:bodyPr>
          <a:lstStyle/>
          <a:p>
            <a:pPr marL="0" indent="0">
              <a:buNone/>
            </a:pPr>
            <a:r>
              <a:rPr lang="en-US" sz="2400" b="1" dirty="0"/>
              <a:t>        WTA</a:t>
            </a:r>
            <a:r>
              <a:rPr lang="en-US" sz="2400" dirty="0"/>
              <a:t> is a collection of telephony specific extensions for call and feature control mechanisms, merging data networks and voice networks.                                                   </a:t>
            </a:r>
          </a:p>
          <a:p>
            <a:pPr marL="0" indent="0">
              <a:buNone/>
            </a:pPr>
            <a:r>
              <a:rPr lang="en-US" sz="2400" b="1" dirty="0"/>
              <a:t>        It is an Extension of basic WAE application model with following features</a:t>
            </a:r>
          </a:p>
          <a:p>
            <a:pPr>
              <a:buFont typeface="Wingdings" panose="05000000000000000000" pitchFamily="2" charset="2"/>
              <a:buChar char="Ø"/>
            </a:pPr>
            <a:r>
              <a:rPr lang="en-US" sz="2400" dirty="0">
                <a:solidFill>
                  <a:schemeClr val="tx1"/>
                </a:solidFill>
              </a:rPr>
              <a:t>network model for interaction</a:t>
            </a:r>
          </a:p>
          <a:p>
            <a:pPr>
              <a:buFont typeface="Wingdings" panose="05000000000000000000" pitchFamily="2" charset="2"/>
              <a:buChar char="Ø"/>
            </a:pPr>
            <a:r>
              <a:rPr lang="en-US" sz="2400" dirty="0">
                <a:solidFill>
                  <a:schemeClr val="tx1"/>
                </a:solidFill>
              </a:rPr>
              <a:t>event handling</a:t>
            </a:r>
          </a:p>
          <a:p>
            <a:pPr>
              <a:buFont typeface="Wingdings" panose="05000000000000000000" pitchFamily="2" charset="2"/>
              <a:buChar char="Ø"/>
            </a:pPr>
            <a:r>
              <a:rPr lang="en-US" sz="2400" dirty="0">
                <a:solidFill>
                  <a:schemeClr val="tx1"/>
                </a:solidFill>
              </a:rPr>
              <a:t>telephony functions</a:t>
            </a:r>
            <a:endParaRPr lang="en-US" sz="2400" dirty="0">
              <a:solidFill>
                <a:schemeClr val="tx1"/>
              </a:solidFill>
              <a:latin typeface="Palatino Linotype" pitchFamily="18" charset="0"/>
            </a:endParaRPr>
          </a:p>
          <a:p>
            <a:endParaRPr lang="en-US" sz="24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4" name="Date Placeholder 3"/>
          <p:cNvSpPr>
            <a:spLocks noGrp="1"/>
          </p:cNvSpPr>
          <p:nvPr>
            <p:ph type="dt" sz="half" idx="10"/>
          </p:nvPr>
        </p:nvSpPr>
        <p:spPr/>
        <p:txBody>
          <a:bodyPr/>
          <a:lstStyle/>
          <a:p>
            <a:fld id="{8E9D2392-8752-4557-BB6C-A2DD51BA7AE5}" type="datetime1">
              <a:rPr lang="en-US" smtClean="0"/>
              <a:pPr/>
              <a:t>3/26/2020</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2</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9768" y="1571685"/>
            <a:ext cx="8349432" cy="960328"/>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6401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C7B87BE-5B30-4EC8-8F1D-B32785F4E023}"/>
              </a:ext>
            </a:extLst>
          </p:cNvPr>
          <p:cNvSpPr>
            <a:spLocks noGrp="1"/>
          </p:cNvSpPr>
          <p:nvPr>
            <p:ph type="dt" sz="half" idx="10"/>
          </p:nvPr>
        </p:nvSpPr>
        <p:spPr/>
        <p:txBody>
          <a:bodyPr/>
          <a:lstStyle/>
          <a:p>
            <a:fld id="{426C47FD-2D86-4B6A-8B7C-09862E8557BB}" type="datetime1">
              <a:rPr lang="en-US" smtClean="0"/>
              <a:pPr/>
              <a:t>3/26/2020</a:t>
            </a:fld>
            <a:endParaRPr lang="en-US"/>
          </a:p>
        </p:txBody>
      </p:sp>
      <p:sp>
        <p:nvSpPr>
          <p:cNvPr id="3" name="Footer Placeholder 2">
            <a:extLst>
              <a:ext uri="{FF2B5EF4-FFF2-40B4-BE49-F238E27FC236}">
                <a16:creationId xmlns:a16="http://schemas.microsoft.com/office/drawing/2014/main" xmlns="" id="{EE56ED8A-09C2-4401-80EE-E82D2F3E3F31}"/>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xmlns="" id="{D5849358-F277-49AD-80CB-F938B7B37948}"/>
              </a:ext>
            </a:extLst>
          </p:cNvPr>
          <p:cNvSpPr>
            <a:spLocks noGrp="1"/>
          </p:cNvSpPr>
          <p:nvPr>
            <p:ph type="sldNum" sz="quarter" idx="12"/>
          </p:nvPr>
        </p:nvSpPr>
        <p:spPr/>
        <p:txBody>
          <a:bodyPr/>
          <a:lstStyle/>
          <a:p>
            <a:fld id="{E5CA2188-4EE7-4F69-AE19-AF999E6A737F}" type="slidenum">
              <a:rPr lang="en-US" smtClean="0"/>
              <a:pPr/>
              <a:t>3</a:t>
            </a:fld>
            <a:endParaRPr lang="en-US"/>
          </a:p>
        </p:txBody>
      </p:sp>
      <p:sp>
        <p:nvSpPr>
          <p:cNvPr id="6" name="TextBox 5">
            <a:extLst>
              <a:ext uri="{FF2B5EF4-FFF2-40B4-BE49-F238E27FC236}">
                <a16:creationId xmlns:a16="http://schemas.microsoft.com/office/drawing/2014/main" xmlns="" id="{F1FDADBB-C751-4833-982B-C9819D9D813B}"/>
              </a:ext>
            </a:extLst>
          </p:cNvPr>
          <p:cNvSpPr txBox="1"/>
          <p:nvPr/>
        </p:nvSpPr>
        <p:spPr>
          <a:xfrm>
            <a:off x="1104900" y="966787"/>
            <a:ext cx="6934200" cy="5386090"/>
          </a:xfrm>
          <a:prstGeom prst="rect">
            <a:avLst/>
          </a:prstGeom>
          <a:noFill/>
        </p:spPr>
        <p:txBody>
          <a:bodyPr wrap="square" rtlCol="0">
            <a:spAutoFit/>
          </a:bodyPr>
          <a:lstStyle/>
          <a:p>
            <a:r>
              <a:rPr lang="en-US" sz="2800" b="1" dirty="0">
                <a:latin typeface="+mj-lt"/>
              </a:rPr>
              <a:t>WTAI (Wireless Telephony Application Interface) include</a:t>
            </a:r>
          </a:p>
          <a:p>
            <a:endParaRPr lang="en-US" sz="2800" b="1" dirty="0">
              <a:latin typeface="+mj-lt"/>
            </a:endParaRPr>
          </a:p>
          <a:p>
            <a:pPr marL="457200" indent="-457200">
              <a:buFont typeface="Arial" panose="020B0604020202020204" pitchFamily="34" charset="0"/>
              <a:buChar char="•"/>
            </a:pPr>
            <a:r>
              <a:rPr lang="en-US" sz="2800" dirty="0"/>
              <a:t>Call control</a:t>
            </a:r>
          </a:p>
          <a:p>
            <a:pPr marL="457200" indent="-457200">
              <a:buFont typeface="Arial" panose="020B0604020202020204" pitchFamily="34" charset="0"/>
              <a:buChar char="•"/>
            </a:pPr>
            <a:r>
              <a:rPr lang="en-US" sz="2800" dirty="0"/>
              <a:t>Network text messaging</a:t>
            </a:r>
          </a:p>
          <a:p>
            <a:pPr marL="457200" indent="-457200">
              <a:buFont typeface="Arial" panose="020B0604020202020204" pitchFamily="34" charset="0"/>
              <a:buChar char="•"/>
            </a:pPr>
            <a:r>
              <a:rPr lang="en-US" sz="2800" dirty="0"/>
              <a:t>Phone book interface</a:t>
            </a:r>
          </a:p>
          <a:p>
            <a:pPr marL="457200" indent="-457200">
              <a:buFont typeface="Arial" panose="020B0604020202020204" pitchFamily="34" charset="0"/>
              <a:buChar char="•"/>
            </a:pPr>
            <a:r>
              <a:rPr lang="en-US" sz="2800" dirty="0"/>
              <a:t>Event processing</a:t>
            </a:r>
          </a:p>
          <a:p>
            <a:r>
              <a:rPr lang="en-US" sz="2800" b="1" dirty="0"/>
              <a:t>Security model: segregation</a:t>
            </a:r>
          </a:p>
          <a:p>
            <a:pPr marL="457200" indent="-457200">
              <a:buFont typeface="Arial" panose="020B0604020202020204" pitchFamily="34" charset="0"/>
              <a:buChar char="•"/>
            </a:pPr>
            <a:r>
              <a:rPr lang="en-US" sz="2800" dirty="0"/>
              <a:t>Separate WTA browser</a:t>
            </a:r>
          </a:p>
          <a:p>
            <a:pPr marL="457200" indent="-457200">
              <a:buFont typeface="Arial" panose="020B0604020202020204" pitchFamily="34" charset="0"/>
              <a:buChar char="•"/>
            </a:pPr>
            <a:r>
              <a:rPr lang="en-US" sz="2800" dirty="0"/>
              <a:t>Separate WTA port</a:t>
            </a:r>
          </a:p>
          <a:p>
            <a:r>
              <a:rPr lang="en-US" dirty="0"/>
              <a:t> </a:t>
            </a:r>
          </a:p>
          <a:p>
            <a:pPr marL="457200" indent="-45720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xmlns="" val="233804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159C51B-CA14-4132-93FB-141F0A35D887}"/>
              </a:ext>
            </a:extLst>
          </p:cNvPr>
          <p:cNvSpPr>
            <a:spLocks noGrp="1"/>
          </p:cNvSpPr>
          <p:nvPr>
            <p:ph type="dt" sz="half" idx="10"/>
          </p:nvPr>
        </p:nvSpPr>
        <p:spPr/>
        <p:txBody>
          <a:bodyPr/>
          <a:lstStyle/>
          <a:p>
            <a:fld id="{426C47FD-2D86-4B6A-8B7C-09862E8557BB}" type="datetime1">
              <a:rPr lang="en-US" smtClean="0"/>
              <a:pPr/>
              <a:t>3/26/2020</a:t>
            </a:fld>
            <a:endParaRPr lang="en-US"/>
          </a:p>
        </p:txBody>
      </p:sp>
      <p:sp>
        <p:nvSpPr>
          <p:cNvPr id="3" name="Footer Placeholder 2">
            <a:extLst>
              <a:ext uri="{FF2B5EF4-FFF2-40B4-BE49-F238E27FC236}">
                <a16:creationId xmlns:a16="http://schemas.microsoft.com/office/drawing/2014/main" xmlns="" id="{95402467-87A9-4304-8BA9-750730465C9B}"/>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xmlns="" id="{45E4BD40-46E2-4C2A-AB7F-4A7C19978B26}"/>
              </a:ext>
            </a:extLst>
          </p:cNvPr>
          <p:cNvSpPr>
            <a:spLocks noGrp="1"/>
          </p:cNvSpPr>
          <p:nvPr>
            <p:ph type="sldNum" sz="quarter" idx="12"/>
          </p:nvPr>
        </p:nvSpPr>
        <p:spPr/>
        <p:txBody>
          <a:bodyPr/>
          <a:lstStyle/>
          <a:p>
            <a:fld id="{E5CA2188-4EE7-4F69-AE19-AF999E6A737F}" type="slidenum">
              <a:rPr lang="en-US" smtClean="0"/>
              <a:pPr/>
              <a:t>4</a:t>
            </a:fld>
            <a:endParaRPr lang="en-US"/>
          </a:p>
        </p:txBody>
      </p:sp>
      <p:sp>
        <p:nvSpPr>
          <p:cNvPr id="6" name="TextBox 5">
            <a:extLst>
              <a:ext uri="{FF2B5EF4-FFF2-40B4-BE49-F238E27FC236}">
                <a16:creationId xmlns:a16="http://schemas.microsoft.com/office/drawing/2014/main" xmlns="" id="{67D51D89-F8D1-4130-8ED2-8A9216B4BAB9}"/>
              </a:ext>
            </a:extLst>
          </p:cNvPr>
          <p:cNvSpPr txBox="1"/>
          <p:nvPr/>
        </p:nvSpPr>
        <p:spPr>
          <a:xfrm>
            <a:off x="609599" y="477734"/>
            <a:ext cx="7239000" cy="523220"/>
          </a:xfrm>
          <a:prstGeom prst="rect">
            <a:avLst/>
          </a:prstGeom>
          <a:noFill/>
        </p:spPr>
        <p:txBody>
          <a:bodyPr wrap="square" rtlCol="0">
            <a:spAutoFit/>
          </a:bodyPr>
          <a:lstStyle/>
          <a:p>
            <a:r>
              <a:rPr lang="en-US" sz="2800" b="1" dirty="0"/>
              <a:t>WTA logical architecture</a:t>
            </a:r>
          </a:p>
        </p:txBody>
      </p:sp>
      <p:pic>
        <p:nvPicPr>
          <p:cNvPr id="8" name="Picture 7">
            <a:extLst>
              <a:ext uri="{FF2B5EF4-FFF2-40B4-BE49-F238E27FC236}">
                <a16:creationId xmlns:a16="http://schemas.microsoft.com/office/drawing/2014/main" xmlns="" id="{77532DFE-2B7B-44C4-B6C8-8E6305A27E6C}"/>
              </a:ext>
            </a:extLst>
          </p:cNvPr>
          <p:cNvPicPr>
            <a:picLocks noChangeAspect="1"/>
          </p:cNvPicPr>
          <p:nvPr/>
        </p:nvPicPr>
        <p:blipFill>
          <a:blip r:embed="rId2"/>
          <a:stretch>
            <a:fillRect/>
          </a:stretch>
        </p:blipFill>
        <p:spPr>
          <a:xfrm>
            <a:off x="381001" y="1295400"/>
            <a:ext cx="6063676" cy="4745963"/>
          </a:xfrm>
          <a:prstGeom prst="rect">
            <a:avLst/>
          </a:prstGeom>
        </p:spPr>
      </p:pic>
    </p:spTree>
    <p:extLst>
      <p:ext uri="{BB962C8B-B14F-4D97-AF65-F5344CB8AC3E}">
        <p14:creationId xmlns:p14="http://schemas.microsoft.com/office/powerpoint/2010/main" xmlns="" val="64695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F55BA1-6F42-4F92-8E1E-7D754579642B}"/>
              </a:ext>
            </a:extLst>
          </p:cNvPr>
          <p:cNvSpPr>
            <a:spLocks noGrp="1"/>
          </p:cNvSpPr>
          <p:nvPr>
            <p:ph type="dt" sz="half" idx="10"/>
          </p:nvPr>
        </p:nvSpPr>
        <p:spPr/>
        <p:txBody>
          <a:bodyPr/>
          <a:lstStyle/>
          <a:p>
            <a:fld id="{426C47FD-2D86-4B6A-8B7C-09862E8557BB}" type="datetime1">
              <a:rPr lang="en-US" smtClean="0"/>
              <a:pPr/>
              <a:t>3/26/2020</a:t>
            </a:fld>
            <a:endParaRPr lang="en-US"/>
          </a:p>
        </p:txBody>
      </p:sp>
      <p:sp>
        <p:nvSpPr>
          <p:cNvPr id="3" name="Footer Placeholder 2">
            <a:extLst>
              <a:ext uri="{FF2B5EF4-FFF2-40B4-BE49-F238E27FC236}">
                <a16:creationId xmlns:a16="http://schemas.microsoft.com/office/drawing/2014/main" xmlns="" id="{1D6CF7B6-08B7-4A50-A32D-9F48F1A18A8A}"/>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xmlns="" id="{5B314251-6073-4F96-975E-A58AB4A2DCA2}"/>
              </a:ext>
            </a:extLst>
          </p:cNvPr>
          <p:cNvSpPr>
            <a:spLocks noGrp="1"/>
          </p:cNvSpPr>
          <p:nvPr>
            <p:ph type="sldNum" sz="quarter" idx="12"/>
          </p:nvPr>
        </p:nvSpPr>
        <p:spPr/>
        <p:txBody>
          <a:bodyPr/>
          <a:lstStyle/>
          <a:p>
            <a:fld id="{E5CA2188-4EE7-4F69-AE19-AF999E6A737F}" type="slidenum">
              <a:rPr lang="en-US" smtClean="0"/>
              <a:pPr/>
              <a:t>5</a:t>
            </a:fld>
            <a:endParaRPr lang="en-US"/>
          </a:p>
        </p:txBody>
      </p:sp>
      <p:sp>
        <p:nvSpPr>
          <p:cNvPr id="5" name="TextBox 4">
            <a:extLst>
              <a:ext uri="{FF2B5EF4-FFF2-40B4-BE49-F238E27FC236}">
                <a16:creationId xmlns:a16="http://schemas.microsoft.com/office/drawing/2014/main" xmlns="" id="{F0C4A46F-754A-4983-9C6B-D4A2B9ABBDB5}"/>
              </a:ext>
            </a:extLst>
          </p:cNvPr>
          <p:cNvSpPr txBox="1"/>
          <p:nvPr/>
        </p:nvSpPr>
        <p:spPr>
          <a:xfrm>
            <a:off x="990601" y="762000"/>
            <a:ext cx="7162800"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client is connected via a mobile network with a</a:t>
            </a:r>
            <a:r>
              <a:rPr lang="en-US" sz="2800" b="1" dirty="0"/>
              <a:t> WTA server</a:t>
            </a:r>
            <a:r>
              <a:rPr lang="en-US" sz="2800" dirty="0"/>
              <a:t>, other telephone networks and a</a:t>
            </a:r>
            <a:r>
              <a:rPr lang="en-US" sz="2800" b="1" dirty="0"/>
              <a:t> WAP gateway.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 WML user agent running on the client is not shown here.</a:t>
            </a:r>
          </a:p>
          <a:p>
            <a:pPr marL="457200" indent="-457200">
              <a:buFont typeface="Arial" panose="020B0604020202020204" pitchFamily="34" charset="0"/>
              <a:buChar char="•"/>
            </a:pPr>
            <a:endParaRPr lang="en-US" sz="2800" dirty="0"/>
          </a:p>
          <a:p>
            <a:pPr marL="914400" lvl="1" indent="-457200"/>
            <a:endParaRPr lang="en-US" sz="2800" dirty="0"/>
          </a:p>
        </p:txBody>
      </p:sp>
    </p:spTree>
    <p:extLst>
      <p:ext uri="{BB962C8B-B14F-4D97-AF65-F5344CB8AC3E}">
        <p14:creationId xmlns:p14="http://schemas.microsoft.com/office/powerpoint/2010/main" xmlns="" val="8628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C47FD-2D86-4B6A-8B7C-09862E8557BB}" type="datetime1">
              <a:rPr lang="en-US" smtClean="0"/>
              <a:pPr/>
              <a:t>3/26/2020</a:t>
            </a:fld>
            <a:endParaRPr lang="en-US"/>
          </a:p>
        </p:txBody>
      </p:sp>
      <p:sp>
        <p:nvSpPr>
          <p:cNvPr id="3" name="Footer Placeholder 2"/>
          <p:cNvSpPr>
            <a:spLocks noGrp="1"/>
          </p:cNvSpPr>
          <p:nvPr>
            <p:ph type="ftr" sz="quarter" idx="11"/>
          </p:nvPr>
        </p:nvSpPr>
        <p:spPr/>
        <p:txBody>
          <a:bodyPr/>
          <a:lstStyle/>
          <a:p>
            <a:r>
              <a:rPr lang="en-US" smtClean="0"/>
              <a:t>JEPPIAAR INSTITUTE OF TECHNOLOGY</a:t>
            </a:r>
            <a:endParaRPr lang="en-US"/>
          </a:p>
        </p:txBody>
      </p:sp>
      <p:sp>
        <p:nvSpPr>
          <p:cNvPr id="4" name="Slide Number Placeholder 3"/>
          <p:cNvSpPr>
            <a:spLocks noGrp="1"/>
          </p:cNvSpPr>
          <p:nvPr>
            <p:ph type="sldNum" sz="quarter" idx="12"/>
          </p:nvPr>
        </p:nvSpPr>
        <p:spPr/>
        <p:txBody>
          <a:bodyPr/>
          <a:lstStyle/>
          <a:p>
            <a:fld id="{E5CA2188-4EE7-4F69-AE19-AF999E6A737F}" type="slidenum">
              <a:rPr lang="en-US" smtClean="0"/>
              <a:pPr/>
              <a:t>6</a:t>
            </a:fld>
            <a:endParaRPr lang="en-US"/>
          </a:p>
        </p:txBody>
      </p:sp>
      <p:sp>
        <p:nvSpPr>
          <p:cNvPr id="6" name="Rectangle 5"/>
          <p:cNvSpPr/>
          <p:nvPr/>
        </p:nvSpPr>
        <p:spPr>
          <a:xfrm>
            <a:off x="533400" y="1371600"/>
            <a:ext cx="6324600" cy="1477328"/>
          </a:xfrm>
          <a:prstGeom prst="rect">
            <a:avLst/>
          </a:prstGeom>
        </p:spPr>
        <p:txBody>
          <a:bodyPr wrap="square">
            <a:spAutoFit/>
          </a:bodyPr>
          <a:lstStyle/>
          <a:p>
            <a:pPr marL="457200" indent="-457200">
              <a:buFont typeface="Arial" panose="020B0604020202020204" pitchFamily="34" charset="0"/>
              <a:buChar char="•"/>
            </a:pPr>
            <a:r>
              <a:rPr lang="en-US" dirty="0" smtClean="0"/>
              <a:t>The client may have voice and data connections over the network.</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Other origin servers can be connected via the WAP gateway.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E7AA4B-D689-4A0F-ABDF-4AF10751CBFD}"/>
              </a:ext>
            </a:extLst>
          </p:cNvPr>
          <p:cNvSpPr>
            <a:spLocks noGrp="1"/>
          </p:cNvSpPr>
          <p:nvPr>
            <p:ph type="dt" sz="half" idx="10"/>
          </p:nvPr>
        </p:nvSpPr>
        <p:spPr/>
        <p:txBody>
          <a:bodyPr/>
          <a:lstStyle/>
          <a:p>
            <a:fld id="{426C47FD-2D86-4B6A-8B7C-09862E8557BB}" type="datetime1">
              <a:rPr lang="en-US" smtClean="0"/>
              <a:pPr/>
              <a:t>3/26/2020</a:t>
            </a:fld>
            <a:endParaRPr lang="en-US"/>
          </a:p>
        </p:txBody>
      </p:sp>
      <p:sp>
        <p:nvSpPr>
          <p:cNvPr id="3" name="Footer Placeholder 2">
            <a:extLst>
              <a:ext uri="{FF2B5EF4-FFF2-40B4-BE49-F238E27FC236}">
                <a16:creationId xmlns:a16="http://schemas.microsoft.com/office/drawing/2014/main" xmlns="" id="{08AA92CE-23EA-4AEB-9BFD-A9870C7BC926}"/>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xmlns="" id="{6DC86125-9C15-4E74-81D6-9FA8C6F51132}"/>
              </a:ext>
            </a:extLst>
          </p:cNvPr>
          <p:cNvSpPr>
            <a:spLocks noGrp="1"/>
          </p:cNvSpPr>
          <p:nvPr>
            <p:ph type="sldNum" sz="quarter" idx="12"/>
          </p:nvPr>
        </p:nvSpPr>
        <p:spPr/>
        <p:txBody>
          <a:bodyPr/>
          <a:lstStyle/>
          <a:p>
            <a:fld id="{E5CA2188-4EE7-4F69-AE19-AF999E6A737F}" type="slidenum">
              <a:rPr lang="en-US" smtClean="0"/>
              <a:pPr/>
              <a:t>7</a:t>
            </a:fld>
            <a:endParaRPr lang="en-US"/>
          </a:p>
        </p:txBody>
      </p:sp>
      <p:sp>
        <p:nvSpPr>
          <p:cNvPr id="5" name="TextBox 4">
            <a:extLst>
              <a:ext uri="{FF2B5EF4-FFF2-40B4-BE49-F238E27FC236}">
                <a16:creationId xmlns:a16="http://schemas.microsoft.com/office/drawing/2014/main" xmlns="" id="{47CF4F1A-DF92-4EF0-95AB-7A2549F143CF}"/>
              </a:ext>
            </a:extLst>
          </p:cNvPr>
          <p:cNvSpPr txBox="1"/>
          <p:nvPr/>
        </p:nvSpPr>
        <p:spPr>
          <a:xfrm>
            <a:off x="685800" y="457199"/>
            <a:ext cx="7239000" cy="5509200"/>
          </a:xfrm>
          <a:prstGeom prst="rect">
            <a:avLst/>
          </a:prstGeom>
          <a:noFill/>
        </p:spPr>
        <p:txBody>
          <a:bodyPr wrap="square" rtlCol="0">
            <a:spAutoFit/>
          </a:bodyPr>
          <a:lstStyle/>
          <a:p>
            <a:r>
              <a:rPr lang="en-US" sz="3200" dirty="0">
                <a:solidFill>
                  <a:srgbClr val="92D050"/>
                </a:solidFill>
              </a:rPr>
              <a:t>IMPLEMENTATION</a:t>
            </a:r>
          </a:p>
          <a:p>
            <a:endParaRPr lang="en-US" sz="3200" dirty="0">
              <a:solidFill>
                <a:srgbClr val="92D050"/>
              </a:solidFill>
            </a:endParaRPr>
          </a:p>
          <a:p>
            <a:pPr marL="342900" indent="-342900">
              <a:buFont typeface="Wingdings" panose="05000000000000000000" pitchFamily="2" charset="2"/>
              <a:buChar char="q"/>
            </a:pPr>
            <a:r>
              <a:rPr lang="en-US" sz="2400" dirty="0"/>
              <a:t>The key idea of the above algorithm is that, for EVERY channel/process intersection, EXACTLY one marker must pass.</a:t>
            </a:r>
          </a:p>
          <a:p>
            <a:endParaRPr lang="en-US" sz="2400" dirty="0"/>
          </a:p>
          <a:p>
            <a:pPr marL="342900" indent="-342900">
              <a:buFont typeface="Wingdings" panose="05000000000000000000" pitchFamily="2" charset="2"/>
              <a:buChar char="q"/>
            </a:pPr>
            <a:r>
              <a:rPr lang="en-US" sz="2400" dirty="0"/>
              <a:t> So, if a process starts the algorithm, it sends a Marker on each outgoing channel and then records messages on each incoming channel until a </a:t>
            </a:r>
            <a:r>
              <a:rPr lang="en-US" sz="2400" i="1" dirty="0">
                <a:hlinkClick r:id="rId2"/>
              </a:rPr>
              <a:t>Marker</a:t>
            </a:r>
            <a:r>
              <a:rPr lang="en-US" sz="2400" dirty="0"/>
              <a:t> appears on it.</a:t>
            </a:r>
          </a:p>
          <a:p>
            <a:endParaRPr lang="en-US" sz="2400" dirty="0"/>
          </a:p>
          <a:p>
            <a:pPr marL="342900" indent="-342900">
              <a:buFont typeface="Wingdings" panose="05000000000000000000" pitchFamily="2" charset="2"/>
              <a:buChar char="q"/>
            </a:pPr>
            <a:r>
              <a:rPr lang="en-US" sz="2400" dirty="0"/>
              <a:t> Once a marker has arrived on each incoming channel, that process is finished recording its part of the </a:t>
            </a:r>
            <a:r>
              <a:rPr lang="en-US" sz="2400" i="1" dirty="0">
                <a:hlinkClick r:id="rId2"/>
              </a:rPr>
              <a:t>snapshot</a:t>
            </a:r>
            <a:r>
              <a:rPr lang="en-US" dirty="0"/>
              <a:t>.</a:t>
            </a:r>
          </a:p>
        </p:txBody>
      </p:sp>
    </p:spTree>
    <p:extLst>
      <p:ext uri="{BB962C8B-B14F-4D97-AF65-F5344CB8AC3E}">
        <p14:creationId xmlns:p14="http://schemas.microsoft.com/office/powerpoint/2010/main" xmlns="" val="81924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F64710C-1450-4CA0-86BF-56209AA15FED}"/>
              </a:ext>
            </a:extLst>
          </p:cNvPr>
          <p:cNvSpPr>
            <a:spLocks noGrp="1"/>
          </p:cNvSpPr>
          <p:nvPr>
            <p:ph type="dt" sz="half" idx="10"/>
          </p:nvPr>
        </p:nvSpPr>
        <p:spPr/>
        <p:txBody>
          <a:bodyPr/>
          <a:lstStyle/>
          <a:p>
            <a:fld id="{426C47FD-2D86-4B6A-8B7C-09862E8557BB}" type="datetime1">
              <a:rPr lang="en-US" smtClean="0"/>
              <a:pPr/>
              <a:t>3/26/2020</a:t>
            </a:fld>
            <a:endParaRPr lang="en-US"/>
          </a:p>
        </p:txBody>
      </p:sp>
      <p:sp>
        <p:nvSpPr>
          <p:cNvPr id="3" name="Footer Placeholder 2">
            <a:extLst>
              <a:ext uri="{FF2B5EF4-FFF2-40B4-BE49-F238E27FC236}">
                <a16:creationId xmlns:a16="http://schemas.microsoft.com/office/drawing/2014/main" xmlns="" id="{FE2F4587-32C5-479C-9A3D-9F095B90D79A}"/>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xmlns="" id="{74373856-F961-40D7-89A5-F1287F55B0B0}"/>
              </a:ext>
            </a:extLst>
          </p:cNvPr>
          <p:cNvSpPr>
            <a:spLocks noGrp="1"/>
          </p:cNvSpPr>
          <p:nvPr>
            <p:ph type="sldNum" sz="quarter" idx="12"/>
          </p:nvPr>
        </p:nvSpPr>
        <p:spPr/>
        <p:txBody>
          <a:bodyPr/>
          <a:lstStyle/>
          <a:p>
            <a:fld id="{E5CA2188-4EE7-4F69-AE19-AF999E6A737F}" type="slidenum">
              <a:rPr lang="en-US" smtClean="0"/>
              <a:pPr/>
              <a:t>8</a:t>
            </a:fld>
            <a:endParaRPr lang="en-US"/>
          </a:p>
        </p:txBody>
      </p:sp>
      <p:sp>
        <p:nvSpPr>
          <p:cNvPr id="5" name="TextBox 4">
            <a:extLst>
              <a:ext uri="{FF2B5EF4-FFF2-40B4-BE49-F238E27FC236}">
                <a16:creationId xmlns:a16="http://schemas.microsoft.com/office/drawing/2014/main" xmlns="" id="{33C12A7C-04D3-4298-908D-DE4F1ED25623}"/>
              </a:ext>
            </a:extLst>
          </p:cNvPr>
          <p:cNvSpPr txBox="1"/>
          <p:nvPr/>
        </p:nvSpPr>
        <p:spPr>
          <a:xfrm>
            <a:off x="381000" y="1143000"/>
            <a:ext cx="7467600" cy="2554545"/>
          </a:xfrm>
          <a:prstGeom prst="rect">
            <a:avLst/>
          </a:prstGeom>
          <a:noFill/>
        </p:spPr>
        <p:txBody>
          <a:bodyPr wrap="square" rtlCol="0">
            <a:spAutoFit/>
          </a:bodyPr>
          <a:lstStyle/>
          <a:p>
            <a:r>
              <a:rPr lang="en-US" sz="3200" b="1" dirty="0">
                <a:solidFill>
                  <a:srgbClr val="92D050"/>
                </a:solidFill>
              </a:rPr>
              <a:t>CHANDY AND LAMPORT</a:t>
            </a:r>
          </a:p>
          <a:p>
            <a:endParaRPr lang="en-US" sz="3200" b="1" dirty="0">
              <a:solidFill>
                <a:srgbClr val="92D050"/>
              </a:solidFill>
            </a:endParaRPr>
          </a:p>
          <a:p>
            <a:pPr marL="342900" indent="-342900">
              <a:buFont typeface="Wingdings" panose="05000000000000000000" pitchFamily="2" charset="2"/>
              <a:buChar char="q"/>
            </a:pPr>
            <a:r>
              <a:rPr lang="en-US" sz="2400" b="1" dirty="0" err="1"/>
              <a:t>Chandy</a:t>
            </a:r>
            <a:r>
              <a:rPr lang="en-US" sz="2400" dirty="0"/>
              <a:t> and </a:t>
            </a:r>
            <a:r>
              <a:rPr lang="en-US" sz="2400" b="1" dirty="0" err="1"/>
              <a:t>Lamport</a:t>
            </a:r>
            <a:r>
              <a:rPr lang="en-US" sz="2400" dirty="0"/>
              <a:t> were the first to propose a</a:t>
            </a:r>
          </a:p>
          <a:p>
            <a:r>
              <a:rPr lang="en-US" sz="2400" dirty="0"/>
              <a:t> algorithm to capture consistent global state of a distributed system. </a:t>
            </a:r>
          </a:p>
          <a:p>
            <a:endParaRPr lang="en-US" sz="2400" dirty="0"/>
          </a:p>
        </p:txBody>
      </p:sp>
    </p:spTree>
    <p:extLst>
      <p:ext uri="{BB962C8B-B14F-4D97-AF65-F5344CB8AC3E}">
        <p14:creationId xmlns:p14="http://schemas.microsoft.com/office/powerpoint/2010/main" xmlns="" val="184070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A976648-946E-459B-B854-269C82B6CA27}"/>
              </a:ext>
            </a:extLst>
          </p:cNvPr>
          <p:cNvSpPr>
            <a:spLocks noGrp="1"/>
          </p:cNvSpPr>
          <p:nvPr>
            <p:ph type="dt" sz="half" idx="10"/>
          </p:nvPr>
        </p:nvSpPr>
        <p:spPr/>
        <p:txBody>
          <a:bodyPr/>
          <a:lstStyle/>
          <a:p>
            <a:fld id="{426C47FD-2D86-4B6A-8B7C-09862E8557BB}" type="datetime1">
              <a:rPr lang="en-US" smtClean="0"/>
              <a:pPr/>
              <a:t>3/26/2020</a:t>
            </a:fld>
            <a:endParaRPr lang="en-US"/>
          </a:p>
        </p:txBody>
      </p:sp>
      <p:sp>
        <p:nvSpPr>
          <p:cNvPr id="3" name="Footer Placeholder 2">
            <a:extLst>
              <a:ext uri="{FF2B5EF4-FFF2-40B4-BE49-F238E27FC236}">
                <a16:creationId xmlns:a16="http://schemas.microsoft.com/office/drawing/2014/main" xmlns="" id="{61227B22-78A8-4997-BB4B-8324848962E5}"/>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xmlns="" id="{AE8CCDA3-EE10-4871-8D97-F76C83F308AB}"/>
              </a:ext>
            </a:extLst>
          </p:cNvPr>
          <p:cNvSpPr>
            <a:spLocks noGrp="1"/>
          </p:cNvSpPr>
          <p:nvPr>
            <p:ph type="sldNum" sz="quarter" idx="12"/>
          </p:nvPr>
        </p:nvSpPr>
        <p:spPr/>
        <p:txBody>
          <a:bodyPr/>
          <a:lstStyle/>
          <a:p>
            <a:fld id="{E5CA2188-4EE7-4F69-AE19-AF999E6A737F}" type="slidenum">
              <a:rPr lang="en-US" smtClean="0"/>
              <a:pPr/>
              <a:t>9</a:t>
            </a:fld>
            <a:endParaRPr lang="en-US"/>
          </a:p>
        </p:txBody>
      </p:sp>
      <p:pic>
        <p:nvPicPr>
          <p:cNvPr id="1026" name="Picture 2">
            <a:extLst>
              <a:ext uri="{FF2B5EF4-FFF2-40B4-BE49-F238E27FC236}">
                <a16:creationId xmlns:a16="http://schemas.microsoft.com/office/drawing/2014/main" xmlns="" id="{5FEA5438-C2FD-46A9-B443-6A6E2803D76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857250"/>
            <a:ext cx="7772400" cy="5143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7698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2206</TotalTime>
  <Words>268</Words>
  <Application>Microsoft Office PowerPoint</Application>
  <PresentationFormat>On-screen Show (4:3)</PresentationFormat>
  <Paragraphs>113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   Subject Name :MOBILE COMPUTING  Presentation  Title :WIRELESS TELEPHONY APPLICATIONS </vt:lpstr>
      <vt:lpstr> Introduction </vt:lpstr>
      <vt:lpstr>Slide 3</vt:lpstr>
      <vt:lpstr>Slide 4</vt:lpstr>
      <vt:lpstr>Slide 5</vt:lpstr>
      <vt:lpstr>Slide 6</vt:lpstr>
      <vt:lpstr>Slide 7</vt:lpstr>
      <vt:lpstr>Slide 8</vt:lpstr>
      <vt:lpstr>Slide 9</vt:lpstr>
      <vt:lpstr>Result &amp; Discussion</vt:lpstr>
      <vt:lpstr>Future Scope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Millimeter - Wave Antenna for 5G Applications</dc:title>
  <dc:creator>PRABU</dc:creator>
  <cp:lastModifiedBy>Hashu</cp:lastModifiedBy>
  <cp:revision>230</cp:revision>
  <dcterms:created xsi:type="dcterms:W3CDTF">2015-04-07T04:42:07Z</dcterms:created>
  <dcterms:modified xsi:type="dcterms:W3CDTF">2020-03-26T10:47:39Z</dcterms:modified>
</cp:coreProperties>
</file>