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309cec66caa7ed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5309cec66caa7ed2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514ee7737374187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14ee7737374187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14ee7737374187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14ee7737374187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4ee7737374187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514ee7737374187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14ee7737374187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14ee7737374187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14ee7737374187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14ee7737374187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14ee7737374187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14ee7737374187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514ee7737374187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514ee7737374187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514ee7737374187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514ee7737374187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514ee7737374187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514ee7737374187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14ee7737374187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14ee7737374187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14ee7737374187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14ee773737418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7EAE-751E-4EE1-9CBB-93B642EDA62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C53D6A6-A9E0-455C-8B59-3DA7AACA06E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BAAA1-FBD8-4890-9057-F6E501EF2020}"/>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5" name="Footer Placeholder 4">
            <a:extLst>
              <a:ext uri="{FF2B5EF4-FFF2-40B4-BE49-F238E27FC236}">
                <a16:creationId xmlns:a16="http://schemas.microsoft.com/office/drawing/2014/main" id="{A3FE3E35-B2AE-478F-A561-62307A4BF3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0174A-710B-49E0-98B3-9E7AA893AE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2454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5A24-DCCD-4AAC-B733-D9BB79E5B0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FD07B4-5EB6-4D2B-9C27-E2844DF8F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F7A14-0DFD-49AA-BA0D-6434AE2B590C}"/>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5" name="Footer Placeholder 4">
            <a:extLst>
              <a:ext uri="{FF2B5EF4-FFF2-40B4-BE49-F238E27FC236}">
                <a16:creationId xmlns:a16="http://schemas.microsoft.com/office/drawing/2014/main" id="{42B1FAF6-6FFD-49CD-9DC1-2BE0263A3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CE461-00DA-4F09-8D1B-D6BA825D48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65337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ADEF6-481B-4DB2-8C11-4A1AB47B3277}"/>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04C51E-75A3-4C1D-B89D-23A7440365E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08004-F582-4E0B-88B1-CFEF22DF7AB6}"/>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5" name="Footer Placeholder 4">
            <a:extLst>
              <a:ext uri="{FF2B5EF4-FFF2-40B4-BE49-F238E27FC236}">
                <a16:creationId xmlns:a16="http://schemas.microsoft.com/office/drawing/2014/main" id="{33BB1397-2A32-4A6A-9E13-EDB3D80F9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FEF991-8EBA-45DB-9C19-DC2A64FBB2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30965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84440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189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33739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15519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9602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07FF-9F81-4CC6-A0C5-EDC993536F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42CFEE-8827-43D8-9152-B4326F2CC0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08AFE-491F-4EFE-9229-03686573FA68}"/>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5" name="Footer Placeholder 4">
            <a:extLst>
              <a:ext uri="{FF2B5EF4-FFF2-40B4-BE49-F238E27FC236}">
                <a16:creationId xmlns:a16="http://schemas.microsoft.com/office/drawing/2014/main" id="{B6B60F01-FBCF-4185-BC3D-5DC329986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24BFDF-2EF7-41AE-A3BF-9ACE0E209E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04527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B086-A0BE-4122-9B4B-4BD27E95362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4F1DBE-B089-4CAC-B73D-FB820732253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EAE998-D6E8-4A8E-807C-579363F25781}"/>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5" name="Footer Placeholder 4">
            <a:extLst>
              <a:ext uri="{FF2B5EF4-FFF2-40B4-BE49-F238E27FC236}">
                <a16:creationId xmlns:a16="http://schemas.microsoft.com/office/drawing/2014/main" id="{C6F23F67-A079-4963-B214-4A27919B3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F3E59-67E2-470A-BA15-94B978FCA1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98770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DCAC-F94D-4DCE-BCAE-547A9A9B9D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F8F1D7-6AA6-4758-91F1-CB0402F804F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9EADD9-7CD5-490B-8F1F-37FA7421D1BE}"/>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FC1CE4-521B-43E5-9013-5F4012A3544B}"/>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6" name="Footer Placeholder 5">
            <a:extLst>
              <a:ext uri="{FF2B5EF4-FFF2-40B4-BE49-F238E27FC236}">
                <a16:creationId xmlns:a16="http://schemas.microsoft.com/office/drawing/2014/main" id="{51803B15-2743-404A-A9D7-B942060D2B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ADB1E9-4CF5-44ED-A256-AC0D64571E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42836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F449-C173-4266-8099-6C371AEC95EF}"/>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7CCDE-548D-4F38-A30D-42F8617AFB7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A721B44-0B01-45CF-8C84-97FAE5E8D47C}"/>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B62D0C-6C41-4AB5-888F-AA33BC689E1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B3D11-24A3-4A78-A76F-3B780EC877D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1E3236-8C63-4DE5-9871-48C285D78755}"/>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8" name="Footer Placeholder 7">
            <a:extLst>
              <a:ext uri="{FF2B5EF4-FFF2-40B4-BE49-F238E27FC236}">
                <a16:creationId xmlns:a16="http://schemas.microsoft.com/office/drawing/2014/main" id="{DFC14D5F-9BC3-4F68-BF72-7232D3B76F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DC3625-36FA-4E65-9F6C-837E6A6113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7192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88C6-119B-4E0B-824E-152A4870A9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F77CD0-5EF7-4BCF-81F3-0C07CDE09687}"/>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4" name="Footer Placeholder 3">
            <a:extLst>
              <a:ext uri="{FF2B5EF4-FFF2-40B4-BE49-F238E27FC236}">
                <a16:creationId xmlns:a16="http://schemas.microsoft.com/office/drawing/2014/main" id="{919B6D39-339E-4027-A2FE-1A0618512C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85A0C4-C053-46C6-86F1-432CC4339F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75866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1407E-4E3E-49C5-9CF7-ABE54AD1EA7A}"/>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3" name="Footer Placeholder 2">
            <a:extLst>
              <a:ext uri="{FF2B5EF4-FFF2-40B4-BE49-F238E27FC236}">
                <a16:creationId xmlns:a16="http://schemas.microsoft.com/office/drawing/2014/main" id="{F3FB2534-F6D5-4C3F-80A8-8716C7282D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D5A057-5989-4C9B-A559-B44487EE21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885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09ED-B0FF-4EDA-8BC2-B2CD9AA89C6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38BAB0-D564-4FD3-94B7-C6A576B380E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F455F5-CA23-4A9A-B005-9057B69BCAB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63FB204-BCAF-43DC-909E-0B96794CFC09}"/>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6" name="Footer Placeholder 5">
            <a:extLst>
              <a:ext uri="{FF2B5EF4-FFF2-40B4-BE49-F238E27FC236}">
                <a16:creationId xmlns:a16="http://schemas.microsoft.com/office/drawing/2014/main" id="{D5E96C2A-5573-4C08-92ED-11CA82DCA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D5AF2-BF16-467A-8A72-50AE648428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7943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757F-AC74-41E6-A45D-F45420E77E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57483A-D042-469A-8C31-49D56ECF039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BC73EB4-9657-4275-A72F-0DC753F976D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A0099BD-22A9-4AAE-B5FD-310399A39F53}"/>
              </a:ext>
            </a:extLst>
          </p:cNvPr>
          <p:cNvSpPr>
            <a:spLocks noGrp="1"/>
          </p:cNvSpPr>
          <p:nvPr>
            <p:ph type="dt" sz="half" idx="10"/>
          </p:nvPr>
        </p:nvSpPr>
        <p:spPr/>
        <p:txBody>
          <a:bodyPr/>
          <a:lstStyle/>
          <a:p>
            <a:fld id="{FAD402FA-726B-4913-9D83-535EB234AE12}" type="datetimeFigureOut">
              <a:rPr lang="en-IN" smtClean="0"/>
              <a:t>27-03-2020</a:t>
            </a:fld>
            <a:endParaRPr lang="en-IN"/>
          </a:p>
        </p:txBody>
      </p:sp>
      <p:sp>
        <p:nvSpPr>
          <p:cNvPr id="6" name="Footer Placeholder 5">
            <a:extLst>
              <a:ext uri="{FF2B5EF4-FFF2-40B4-BE49-F238E27FC236}">
                <a16:creationId xmlns:a16="http://schemas.microsoft.com/office/drawing/2014/main" id="{539C87F0-FEB5-4AE7-9895-826878A6D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8AF445-913C-4A98-95E2-817F2AEE43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42614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F2859-6E23-46D8-BFA0-2A368F3EBC1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DFA2F7-F4D3-4294-8EA0-21D193015B9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59598-35E9-4939-8098-09AF6A2F6B78}"/>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AD402FA-726B-4913-9D83-535EB234AE12}" type="datetimeFigureOut">
              <a:rPr lang="en-IN" smtClean="0"/>
              <a:t>27-03-2020</a:t>
            </a:fld>
            <a:endParaRPr lang="en-IN"/>
          </a:p>
        </p:txBody>
      </p:sp>
      <p:sp>
        <p:nvSpPr>
          <p:cNvPr id="5" name="Footer Placeholder 4">
            <a:extLst>
              <a:ext uri="{FF2B5EF4-FFF2-40B4-BE49-F238E27FC236}">
                <a16:creationId xmlns:a16="http://schemas.microsoft.com/office/drawing/2014/main" id="{E2078354-9828-458A-AB3A-2AE33EAB67E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37C67B-AFB2-4858-846A-7838C9A7F46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3860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
          <p:cNvSpPr txBox="1">
            <a:spLocks noGrp="1"/>
          </p:cNvSpPr>
          <p:nvPr>
            <p:ph type="body" idx="1"/>
          </p:nvPr>
        </p:nvSpPr>
        <p:spPr>
          <a:xfrm>
            <a:off x="733573" y="2043341"/>
            <a:ext cx="7038900" cy="282637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dirty="0">
                <a:latin typeface="Times New Roman" panose="02020603050405020304" pitchFamily="18" charset="0"/>
                <a:cs typeface="Times New Roman" panose="02020603050405020304" pitchFamily="18" charset="0"/>
              </a:rPr>
              <a:t>SUBJECT NAME:   </a:t>
            </a:r>
            <a:r>
              <a:rPr lang="en" sz="1600" dirty="0">
                <a:latin typeface="Times New Roman" panose="02020603050405020304" pitchFamily="18" charset="0"/>
                <a:cs typeface="Times New Roman" panose="02020603050405020304" pitchFamily="18" charset="0"/>
              </a:rPr>
              <a:t>SOFTWARE TESTING.</a:t>
            </a:r>
          </a:p>
          <a:p>
            <a:pPr marL="0" lvl="0" indent="0" algn="l" rtl="0">
              <a:lnSpc>
                <a:spcPct val="100000"/>
              </a:lnSpc>
              <a:spcBef>
                <a:spcPts val="0"/>
              </a:spcBef>
              <a:spcAft>
                <a:spcPts val="0"/>
              </a:spcAft>
              <a:buNone/>
            </a:pP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 sz="1600" b="1" dirty="0">
                <a:latin typeface="Times New Roman" panose="02020603050405020304" pitchFamily="18" charset="0"/>
                <a:cs typeface="Times New Roman" panose="02020603050405020304" pitchFamily="18" charset="0"/>
              </a:rPr>
              <a:t>PRESENTATION TITLE: </a:t>
            </a:r>
            <a:r>
              <a:rPr lang="en" sz="1600" dirty="0">
                <a:latin typeface="Times New Roman" panose="02020603050405020304" pitchFamily="18" charset="0"/>
                <a:cs typeface="Times New Roman" panose="02020603050405020304" pitchFamily="18" charset="0"/>
              </a:rPr>
              <a:t>TESTING TOOLS.</a:t>
            </a:r>
          </a:p>
          <a:p>
            <a:pPr marL="0" lvl="0" indent="0" algn="l" rtl="0">
              <a:lnSpc>
                <a:spcPct val="100000"/>
              </a:lnSpc>
              <a:spcBef>
                <a:spcPts val="0"/>
              </a:spcBef>
              <a:spcAft>
                <a:spcPts val="0"/>
              </a:spcAft>
              <a:buNone/>
            </a:pP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 sz="1600" b="1" dirty="0">
                <a:latin typeface="Times New Roman" panose="02020603050405020304" pitchFamily="18" charset="0"/>
                <a:cs typeface="Times New Roman" panose="02020603050405020304" pitchFamily="18" charset="0"/>
              </a:rPr>
              <a:t>TEAM MEMBERS.</a:t>
            </a:r>
            <a:endParaRPr sz="1600" b="1"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 sz="1600" dirty="0">
                <a:latin typeface="Times New Roman" panose="02020603050405020304" pitchFamily="18" charset="0"/>
                <a:cs typeface="Times New Roman" panose="02020603050405020304" pitchFamily="18" charset="0"/>
              </a:rPr>
              <a:t>           1.ADITHYA PRABAKARAN</a:t>
            </a: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 sz="1600" dirty="0">
                <a:latin typeface="Times New Roman" panose="02020603050405020304" pitchFamily="18" charset="0"/>
                <a:cs typeface="Times New Roman" panose="02020603050405020304" pitchFamily="18" charset="0"/>
              </a:rPr>
              <a:t>           2.CHANDRA SURIYA</a:t>
            </a: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 sz="1600" dirty="0">
                <a:latin typeface="Times New Roman" panose="02020603050405020304" pitchFamily="18" charset="0"/>
                <a:cs typeface="Times New Roman" panose="02020603050405020304" pitchFamily="18" charset="0"/>
              </a:rPr>
              <a:t>           3.DHANACHEZILAN</a:t>
            </a: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 sz="1600" dirty="0">
                <a:latin typeface="Times New Roman" panose="02020603050405020304" pitchFamily="18" charset="0"/>
                <a:cs typeface="Times New Roman" panose="02020603050405020304" pitchFamily="18" charset="0"/>
              </a:rPr>
              <a:t>           4.GOPIRAJAN.</a:t>
            </a: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 sz="1600" dirty="0">
                <a:latin typeface="Times New Roman" panose="02020603050405020304" pitchFamily="18" charset="0"/>
                <a:cs typeface="Times New Roman" panose="02020603050405020304" pitchFamily="18" charset="0"/>
              </a:rPr>
              <a:t>           5.MOHANRAJ</a:t>
            </a: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 sz="1600" dirty="0">
                <a:latin typeface="Times New Roman" panose="02020603050405020304" pitchFamily="18" charset="0"/>
                <a:cs typeface="Times New Roman" panose="02020603050405020304" pitchFamily="18" charset="0"/>
              </a:rPr>
              <a:t>           6.RAJ KUMAR.</a:t>
            </a:r>
            <a:endParaRPr sz="1600" dirty="0">
              <a:latin typeface="Times New Roman" panose="02020603050405020304" pitchFamily="18" charset="0"/>
              <a:cs typeface="Times New Roman" panose="02020603050405020304" pitchFamily="18" charset="0"/>
            </a:endParaRPr>
          </a:p>
        </p:txBody>
      </p:sp>
      <p:pic>
        <p:nvPicPr>
          <p:cNvPr id="215" name="Google Shape;215;p1"/>
          <p:cNvPicPr preferRelativeResize="0"/>
          <p:nvPr/>
        </p:nvPicPr>
        <p:blipFill>
          <a:blip r:embed="rId3">
            <a:alphaModFix/>
          </a:blip>
          <a:stretch>
            <a:fillRect/>
          </a:stretch>
        </p:blipFill>
        <p:spPr>
          <a:xfrm>
            <a:off x="152400" y="9872"/>
            <a:ext cx="8839200" cy="1872875"/>
          </a:xfrm>
          <a:prstGeom prst="rect">
            <a:avLst/>
          </a:prstGeom>
          <a:noFill/>
          <a:ln w="9525" cap="flat" cmpd="sng">
            <a:solidFill>
              <a:srgbClr val="00FF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719813" y="696714"/>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QUALITY TOOL.</a:t>
            </a:r>
            <a:endParaRPr b="1"/>
          </a:p>
        </p:txBody>
      </p:sp>
      <p:sp>
        <p:nvSpPr>
          <p:cNvPr id="189" name="Google Shape;189;p22"/>
          <p:cNvSpPr txBox="1">
            <a:spLocks noGrp="1"/>
          </p:cNvSpPr>
          <p:nvPr>
            <p:ph type="body" idx="1"/>
          </p:nvPr>
        </p:nvSpPr>
        <p:spPr>
          <a:xfrm>
            <a:off x="1995225" y="1886848"/>
            <a:ext cx="6826500" cy="2529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Quality Assurance (QA) Tools. Quality assurance tools for regulated or ISO-compliant companies can streamline a company's processes and dramatically increase profits. Quality assurance tools that are centralized and web-based can dramatically streamline a company's processes, increase profits, and reduce stress.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416849" y="590925"/>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ADVANTAGES OF TESTING TOOL.</a:t>
            </a:r>
            <a:endParaRPr b="1"/>
          </a:p>
        </p:txBody>
      </p:sp>
      <p:sp>
        <p:nvSpPr>
          <p:cNvPr id="195" name="Google Shape;195;p23"/>
          <p:cNvSpPr txBox="1">
            <a:spLocks noGrp="1"/>
          </p:cNvSpPr>
          <p:nvPr>
            <p:ph type="body" idx="1"/>
          </p:nvPr>
        </p:nvSpPr>
        <p:spPr>
          <a:xfrm>
            <a:off x="2096225" y="2084025"/>
            <a:ext cx="5959800" cy="1493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Reduction of repetitive work.</a:t>
            </a:r>
            <a:endParaRPr sz="1500"/>
          </a:p>
          <a:p>
            <a:pPr marL="457200" lvl="0" indent="-323850" algn="l" rtl="0">
              <a:spcBef>
                <a:spcPts val="0"/>
              </a:spcBef>
              <a:spcAft>
                <a:spcPts val="0"/>
              </a:spcAft>
              <a:buSzPts val="1500"/>
              <a:buChar char="●"/>
            </a:pPr>
            <a:r>
              <a:rPr lang="en" sz="1500"/>
              <a:t>Greater consistency and repeatability.</a:t>
            </a:r>
            <a:endParaRPr sz="1500"/>
          </a:p>
          <a:p>
            <a:pPr marL="457200" lvl="0" indent="-323850" algn="l" rtl="0">
              <a:spcBef>
                <a:spcPts val="0"/>
              </a:spcBef>
              <a:spcAft>
                <a:spcPts val="0"/>
              </a:spcAft>
              <a:buSzPts val="1500"/>
              <a:buChar char="●"/>
            </a:pPr>
            <a:r>
              <a:rPr lang="en" sz="1500"/>
              <a:t>Objective assessment.</a:t>
            </a:r>
            <a:endParaRPr sz="1500"/>
          </a:p>
          <a:p>
            <a:pPr marL="457200" lvl="0" indent="-323850" algn="l" rtl="0">
              <a:spcBef>
                <a:spcPts val="0"/>
              </a:spcBef>
              <a:spcAft>
                <a:spcPts val="0"/>
              </a:spcAft>
              <a:buSzPts val="1500"/>
              <a:buChar char="●"/>
            </a:pPr>
            <a:r>
              <a:rPr lang="en" sz="1500"/>
              <a:t>Ease of access to information about tests or testing.</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DISADVANTAGES OF TESTING TOOLS.</a:t>
            </a:r>
            <a:endParaRPr b="1"/>
          </a:p>
        </p:txBody>
      </p:sp>
      <p:sp>
        <p:nvSpPr>
          <p:cNvPr id="201" name="Google Shape;201;p24"/>
          <p:cNvSpPr txBox="1">
            <a:spLocks noGrp="1"/>
          </p:cNvSpPr>
          <p:nvPr>
            <p:ph type="body" idx="1"/>
          </p:nvPr>
        </p:nvSpPr>
        <p:spPr>
          <a:xfrm>
            <a:off x="1297500" y="1886850"/>
            <a:ext cx="6726000" cy="2359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Unrealistic expectations from the tool.</a:t>
            </a:r>
            <a:endParaRPr sz="1500"/>
          </a:p>
          <a:p>
            <a:pPr marL="457200" lvl="0" indent="-323850" algn="l" rtl="0">
              <a:spcBef>
                <a:spcPts val="0"/>
              </a:spcBef>
              <a:spcAft>
                <a:spcPts val="0"/>
              </a:spcAft>
              <a:buSzPts val="1500"/>
              <a:buChar char="●"/>
            </a:pPr>
            <a:r>
              <a:rPr lang="en" sz="1500"/>
              <a:t>People often make mistakes by underestimating the time, cost and effort for the initial introduction of a tool.</a:t>
            </a:r>
            <a:endParaRPr sz="1500"/>
          </a:p>
          <a:p>
            <a:pPr marL="457200" lvl="0" indent="-323850" algn="l" rtl="0">
              <a:spcBef>
                <a:spcPts val="0"/>
              </a:spcBef>
              <a:spcAft>
                <a:spcPts val="0"/>
              </a:spcAft>
              <a:buSzPts val="1500"/>
              <a:buChar char="●"/>
            </a:pPr>
            <a:r>
              <a:rPr lang="en" sz="1500"/>
              <a:t>People frequently miscalculate the time and effort needed to achieve significant and continuing benefits from the tool.</a:t>
            </a:r>
            <a:endParaRPr sz="1500"/>
          </a:p>
          <a:p>
            <a:pPr marL="457200" lvl="0" indent="-323850" algn="l" rtl="0">
              <a:spcBef>
                <a:spcPts val="0"/>
              </a:spcBef>
              <a:spcAft>
                <a:spcPts val="0"/>
              </a:spcAft>
              <a:buSzPts val="1500"/>
              <a:buChar char="●"/>
            </a:pPr>
            <a:r>
              <a:rPr lang="en" sz="1500"/>
              <a:t>Mostly people underestimate the effort required to maintain the test assets generated by the tool</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457320" y="1921350"/>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207" name="Google Shape;207;p25"/>
          <p:cNvSpPr txBox="1">
            <a:spLocks noGrp="1"/>
          </p:cNvSpPr>
          <p:nvPr>
            <p:ph type="body" idx="1"/>
          </p:nvPr>
        </p:nvSpPr>
        <p:spPr>
          <a:xfrm>
            <a:off x="5599841" y="5143511"/>
            <a:ext cx="4776000" cy="6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537064" y="992852"/>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a:t>Testing TOOLS</a:t>
            </a:r>
            <a:endParaRPr sz="4400" b="1"/>
          </a:p>
        </p:txBody>
      </p:sp>
      <p:sp>
        <p:nvSpPr>
          <p:cNvPr id="141" name="Google Shape;141;p14"/>
          <p:cNvSpPr txBox="1">
            <a:spLocks noGrp="1"/>
          </p:cNvSpPr>
          <p:nvPr>
            <p:ph type="subTitle" idx="1"/>
          </p:nvPr>
        </p:nvSpPr>
        <p:spPr>
          <a:xfrm rot="-297" flipH="1">
            <a:off x="4762550" y="1992230"/>
            <a:ext cx="3470700" cy="3933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b="1"/>
              <a:t>TYPES.</a:t>
            </a:r>
            <a:endParaRPr sz="1500" b="1"/>
          </a:p>
          <a:p>
            <a:pPr marL="457200" lvl="0" indent="-323850" algn="l" rtl="0">
              <a:spcBef>
                <a:spcPts val="0"/>
              </a:spcBef>
              <a:spcAft>
                <a:spcPts val="0"/>
              </a:spcAft>
              <a:buSzPts val="1500"/>
              <a:buChar char="●"/>
            </a:pPr>
            <a:r>
              <a:rPr lang="en" sz="1500" b="1"/>
              <a:t>TESTING AUTOMATION TOOLS.</a:t>
            </a:r>
            <a:endParaRPr sz="1500" b="1"/>
          </a:p>
          <a:p>
            <a:pPr marL="457200" lvl="0" indent="-323850" algn="l" rtl="0">
              <a:spcBef>
                <a:spcPts val="0"/>
              </a:spcBef>
              <a:spcAft>
                <a:spcPts val="0"/>
              </a:spcAft>
              <a:buSzPts val="1500"/>
              <a:buChar char="●"/>
            </a:pPr>
            <a:r>
              <a:rPr lang="en" sz="1500" b="1"/>
              <a:t>LATEST TESTING TOOLS.</a:t>
            </a:r>
            <a:endParaRPr sz="1500" b="1"/>
          </a:p>
          <a:p>
            <a:pPr marL="457200" lvl="0" indent="-323850" algn="l" rtl="0">
              <a:spcBef>
                <a:spcPts val="0"/>
              </a:spcBef>
              <a:spcAft>
                <a:spcPts val="0"/>
              </a:spcAft>
              <a:buSzPts val="1500"/>
              <a:buChar char="●"/>
            </a:pPr>
            <a:r>
              <a:rPr lang="en" sz="1500" b="1"/>
              <a:t>MANUAL TESTING.</a:t>
            </a:r>
            <a:endParaRPr sz="1500" b="1"/>
          </a:p>
          <a:p>
            <a:pPr marL="457200" lvl="0" indent="-323850" algn="l" rtl="0">
              <a:spcBef>
                <a:spcPts val="0"/>
              </a:spcBef>
              <a:spcAft>
                <a:spcPts val="0"/>
              </a:spcAft>
              <a:buSzPts val="1500"/>
              <a:buChar char="●"/>
            </a:pPr>
            <a:r>
              <a:rPr lang="en" sz="1500" b="1"/>
              <a:t>SOFTWARE TESTING TOOLS USAGE.</a:t>
            </a:r>
            <a:endParaRPr sz="1500" b="1"/>
          </a:p>
          <a:p>
            <a:pPr marL="457200" lvl="0" indent="-323850" algn="l" rtl="0">
              <a:spcBef>
                <a:spcPts val="0"/>
              </a:spcBef>
              <a:spcAft>
                <a:spcPts val="0"/>
              </a:spcAft>
              <a:buSzPts val="1500"/>
              <a:buChar char="●"/>
            </a:pPr>
            <a:r>
              <a:rPr lang="en" sz="1500" b="1"/>
              <a:t>JIRA AND WEB TESTING TOOLS.</a:t>
            </a:r>
            <a:endParaRPr sz="1500" b="1"/>
          </a:p>
          <a:p>
            <a:pPr marL="457200" lvl="0" indent="-323850" algn="l" rtl="0">
              <a:spcBef>
                <a:spcPts val="0"/>
              </a:spcBef>
              <a:spcAft>
                <a:spcPts val="0"/>
              </a:spcAft>
              <a:buSzPts val="1500"/>
              <a:buChar char="●"/>
            </a:pPr>
            <a:r>
              <a:rPr lang="en" sz="1500" b="1"/>
              <a:t>QUALITY TOOLS.</a:t>
            </a:r>
            <a:endParaRPr sz="1500" b="1"/>
          </a:p>
          <a:p>
            <a:pPr marL="457200" lvl="0" indent="-323850" algn="l" rtl="0">
              <a:spcBef>
                <a:spcPts val="0"/>
              </a:spcBef>
              <a:spcAft>
                <a:spcPts val="0"/>
              </a:spcAft>
              <a:buSzPts val="1500"/>
              <a:buChar char="●"/>
            </a:pPr>
            <a:r>
              <a:rPr lang="en" sz="1500" b="1"/>
              <a:t>ADVANTAGES.</a:t>
            </a:r>
            <a:endParaRPr sz="1500" b="1"/>
          </a:p>
          <a:p>
            <a:pPr marL="457200" lvl="0" indent="-323850" algn="l" rtl="0">
              <a:spcBef>
                <a:spcPts val="0"/>
              </a:spcBef>
              <a:spcAft>
                <a:spcPts val="0"/>
              </a:spcAft>
              <a:buSzPts val="1500"/>
              <a:buChar char="●"/>
            </a:pPr>
            <a:r>
              <a:rPr lang="en" sz="1500" b="1"/>
              <a:t>DISADVANTAGES.</a:t>
            </a:r>
            <a:endParaRPr sz="1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10717" y="1110861"/>
            <a:ext cx="7281900" cy="3608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800"/>
              <a:t>Testing Tools: Tools from a software testing context can be defined as a product that supports one or more test activities right from planning, requirements, creating a build, test execution, defect logging and test analysis. Classification of Tools.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42416" y="816075"/>
            <a:ext cx="3798900" cy="7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TYPES OF TOOLS</a:t>
            </a:r>
            <a:endParaRPr b="1"/>
          </a:p>
        </p:txBody>
      </p:sp>
      <p:sp>
        <p:nvSpPr>
          <p:cNvPr id="152" name="Google Shape;152;p16"/>
          <p:cNvSpPr txBox="1">
            <a:spLocks noGrp="1"/>
          </p:cNvSpPr>
          <p:nvPr>
            <p:ph type="body" idx="1"/>
          </p:nvPr>
        </p:nvSpPr>
        <p:spPr>
          <a:xfrm>
            <a:off x="2882750" y="1588275"/>
            <a:ext cx="4048800" cy="1955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 sz="1500"/>
              <a:t> Test Management Tool	</a:t>
            </a:r>
            <a:endParaRPr sz="1500"/>
          </a:p>
          <a:p>
            <a:pPr marL="0" lvl="0" indent="0" algn="l" rtl="0">
              <a:spcBef>
                <a:spcPts val="1600"/>
              </a:spcBef>
              <a:spcAft>
                <a:spcPts val="0"/>
              </a:spcAft>
              <a:buNone/>
            </a:pPr>
            <a:r>
              <a:rPr lang="en" sz="1500"/>
              <a:t>2.	Configuration management tool	</a:t>
            </a:r>
            <a:endParaRPr sz="1500"/>
          </a:p>
          <a:p>
            <a:pPr marL="0" lvl="0" indent="0" algn="l" rtl="0">
              <a:spcBef>
                <a:spcPts val="1600"/>
              </a:spcBef>
              <a:spcAft>
                <a:spcPts val="0"/>
              </a:spcAft>
              <a:buNone/>
            </a:pPr>
            <a:r>
              <a:rPr lang="en" sz="1500"/>
              <a:t>3.	Static Analysis Tools</a:t>
            </a:r>
            <a:endParaRPr sz="1500"/>
          </a:p>
          <a:p>
            <a:pPr marL="0" lvl="0" indent="0" algn="l" rtl="0">
              <a:spcBef>
                <a:spcPts val="1600"/>
              </a:spcBef>
              <a:spcAft>
                <a:spcPts val="1600"/>
              </a:spcAft>
              <a:buNone/>
            </a:pPr>
            <a:r>
              <a:rPr lang="en" sz="1500"/>
              <a:t>4.	Test data Preparation Tools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88319" y="742617"/>
            <a:ext cx="37989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TESTING AUTOMATION TOOLS.</a:t>
            </a:r>
            <a:endParaRPr b="1"/>
          </a:p>
        </p:txBody>
      </p:sp>
      <p:sp>
        <p:nvSpPr>
          <p:cNvPr id="158" name="Google Shape;158;p17"/>
          <p:cNvSpPr txBox="1">
            <a:spLocks noGrp="1"/>
          </p:cNvSpPr>
          <p:nvPr>
            <p:ph type="body" idx="1"/>
          </p:nvPr>
        </p:nvSpPr>
        <p:spPr>
          <a:xfrm>
            <a:off x="2142125" y="2019750"/>
            <a:ext cx="5877300" cy="2433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Selenium. Selenium is a testing framework to perform web application testing across various browsers and platforms like Windows, Mac, and Linux. ...</a:t>
            </a:r>
            <a:endParaRPr sz="1500"/>
          </a:p>
          <a:p>
            <a:pPr marL="457200" lvl="0" indent="-323850" algn="l" rtl="0">
              <a:spcBef>
                <a:spcPts val="0"/>
              </a:spcBef>
              <a:spcAft>
                <a:spcPts val="0"/>
              </a:spcAft>
              <a:buSzPts val="1500"/>
              <a:buChar char="●"/>
            </a:pPr>
            <a:r>
              <a:rPr lang="en" sz="1500"/>
              <a:t>TestingWhiz. ...</a:t>
            </a:r>
            <a:endParaRPr sz="1500"/>
          </a:p>
          <a:p>
            <a:pPr marL="457200" lvl="0" indent="-323850" algn="l" rtl="0">
              <a:spcBef>
                <a:spcPts val="0"/>
              </a:spcBef>
              <a:spcAft>
                <a:spcPts val="0"/>
              </a:spcAft>
              <a:buSzPts val="1500"/>
              <a:buChar char="●"/>
            </a:pPr>
            <a:r>
              <a:rPr lang="en" sz="1500"/>
              <a:t>HPE Unified Functional Testing (HP – UFT formerly QTP) ...</a:t>
            </a:r>
            <a:endParaRPr sz="1500"/>
          </a:p>
          <a:p>
            <a:pPr marL="457200" lvl="0" indent="-323850" algn="l" rtl="0">
              <a:spcBef>
                <a:spcPts val="0"/>
              </a:spcBef>
              <a:spcAft>
                <a:spcPts val="0"/>
              </a:spcAft>
              <a:buSzPts val="1500"/>
              <a:buChar char="●"/>
            </a:pPr>
            <a:r>
              <a:rPr lang="en" sz="1500"/>
              <a:t>TestComplete. ...</a:t>
            </a:r>
            <a:endParaRPr sz="1500"/>
          </a:p>
          <a:p>
            <a:pPr marL="457200" lvl="0" indent="-323850" algn="l" rtl="0">
              <a:spcBef>
                <a:spcPts val="0"/>
              </a:spcBef>
              <a:spcAft>
                <a:spcPts val="0"/>
              </a:spcAft>
              <a:buSzPts val="1500"/>
              <a:buChar char="●"/>
            </a:pPr>
            <a:r>
              <a:rPr lang="en" sz="1500"/>
              <a:t>Ranorex. ...</a:t>
            </a:r>
            <a:endParaRPr sz="1500"/>
          </a:p>
          <a:p>
            <a:pPr marL="457200" lvl="0" indent="-323850" algn="l" rtl="0">
              <a:spcBef>
                <a:spcPts val="0"/>
              </a:spcBef>
              <a:spcAft>
                <a:spcPts val="0"/>
              </a:spcAft>
              <a:buSzPts val="1500"/>
              <a:buChar char="●"/>
            </a:pPr>
            <a:r>
              <a:rPr lang="en" sz="1500"/>
              <a:t>Sahi. ...</a:t>
            </a:r>
            <a:endParaRPr sz="1500"/>
          </a:p>
          <a:p>
            <a:pPr marL="457200" lvl="0" indent="-323850" algn="l" rtl="0">
              <a:spcBef>
                <a:spcPts val="0"/>
              </a:spcBef>
              <a:spcAft>
                <a:spcPts val="0"/>
              </a:spcAft>
              <a:buSzPts val="1500"/>
              <a:buChar char="●"/>
            </a:pPr>
            <a:r>
              <a:rPr lang="en" sz="1500"/>
              <a:t>Watir. ...</a:t>
            </a:r>
            <a:endParaRPr sz="1500"/>
          </a:p>
          <a:p>
            <a:pPr marL="457200" lvl="0" indent="-323850" algn="l" rtl="0">
              <a:spcBef>
                <a:spcPts val="0"/>
              </a:spcBef>
              <a:spcAft>
                <a:spcPts val="0"/>
              </a:spcAft>
              <a:buSzPts val="1500"/>
              <a:buChar char="●"/>
            </a:pPr>
            <a:r>
              <a:rPr lang="en" sz="1500"/>
              <a:t>Tosca Testsuite.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LATEST TESTING TOOLS.</a:t>
            </a:r>
            <a:endParaRPr b="1"/>
          </a:p>
        </p:txBody>
      </p:sp>
      <p:sp>
        <p:nvSpPr>
          <p:cNvPr id="164" name="Google Shape;164;p18"/>
          <p:cNvSpPr txBox="1">
            <a:spLocks noGrp="1"/>
          </p:cNvSpPr>
          <p:nvPr>
            <p:ph type="body" idx="1"/>
          </p:nvPr>
        </p:nvSpPr>
        <p:spPr>
          <a:xfrm>
            <a:off x="2010575" y="1533175"/>
            <a:ext cx="6187800" cy="2859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UFT. ...</a:t>
            </a:r>
            <a:endParaRPr sz="1500"/>
          </a:p>
          <a:p>
            <a:pPr marL="457200" lvl="0" indent="-323850" algn="l" rtl="0">
              <a:spcBef>
                <a:spcPts val="0"/>
              </a:spcBef>
              <a:spcAft>
                <a:spcPts val="0"/>
              </a:spcAft>
              <a:buSzPts val="1500"/>
              <a:buChar char="●"/>
            </a:pPr>
            <a:r>
              <a:rPr lang="en" sz="1500"/>
              <a:t>TestComplete. ...</a:t>
            </a:r>
            <a:endParaRPr sz="1500"/>
          </a:p>
          <a:p>
            <a:pPr marL="457200" lvl="0" indent="-323850" algn="l" rtl="0">
              <a:spcBef>
                <a:spcPts val="0"/>
              </a:spcBef>
              <a:spcAft>
                <a:spcPts val="0"/>
              </a:spcAft>
              <a:buSzPts val="1500"/>
              <a:buChar char="●"/>
            </a:pPr>
            <a:r>
              <a:rPr lang="en" sz="1500"/>
              <a:t>SoapUI. ...</a:t>
            </a:r>
            <a:endParaRPr sz="1500"/>
          </a:p>
          <a:p>
            <a:pPr marL="457200" lvl="0" indent="-323850" algn="l" rtl="0">
              <a:spcBef>
                <a:spcPts val="0"/>
              </a:spcBef>
              <a:spcAft>
                <a:spcPts val="0"/>
              </a:spcAft>
              <a:buSzPts val="1500"/>
              <a:buChar char="●"/>
            </a:pPr>
            <a:r>
              <a:rPr lang="en" sz="1500"/>
              <a:t>IBM Rational Functional Tester (RFT) ...</a:t>
            </a:r>
            <a:endParaRPr sz="1500"/>
          </a:p>
          <a:p>
            <a:pPr marL="457200" lvl="0" indent="-323850" algn="l" rtl="0">
              <a:spcBef>
                <a:spcPts val="0"/>
              </a:spcBef>
              <a:spcAft>
                <a:spcPts val="0"/>
              </a:spcAft>
              <a:buSzPts val="1500"/>
              <a:buChar char="●"/>
            </a:pPr>
            <a:r>
              <a:rPr lang="en" sz="1500"/>
              <a:t>Tricentis Tosca. ...</a:t>
            </a:r>
            <a:endParaRPr sz="1500"/>
          </a:p>
          <a:p>
            <a:pPr marL="457200" lvl="0" indent="-323850" algn="l" rtl="0">
              <a:spcBef>
                <a:spcPts val="0"/>
              </a:spcBef>
              <a:spcAft>
                <a:spcPts val="0"/>
              </a:spcAft>
              <a:buSzPts val="1500"/>
              <a:buChar char="●"/>
            </a:pPr>
            <a:r>
              <a:rPr lang="en" sz="1500"/>
              <a:t>Ranorex. ...</a:t>
            </a:r>
            <a:endParaRPr sz="1500"/>
          </a:p>
          <a:p>
            <a:pPr marL="457200" lvl="0" indent="-323850" algn="l" rtl="0">
              <a:spcBef>
                <a:spcPts val="0"/>
              </a:spcBef>
              <a:spcAft>
                <a:spcPts val="0"/>
              </a:spcAft>
              <a:buSzPts val="1500"/>
              <a:buChar char="●"/>
            </a:pPr>
            <a:r>
              <a:rPr lang="en" sz="1500"/>
              <a:t>Postman. Postman is another automation tool designed for API testing. ...</a:t>
            </a:r>
            <a:endParaRPr sz="1500"/>
          </a:p>
          <a:p>
            <a:pPr marL="457200" lvl="0" indent="-323850" algn="l" rtl="0">
              <a:spcBef>
                <a:spcPts val="0"/>
              </a:spcBef>
              <a:spcAft>
                <a:spcPts val="0"/>
              </a:spcAft>
              <a:buSzPts val="1500"/>
              <a:buChar char="●"/>
            </a:pPr>
            <a:r>
              <a:rPr lang="en" sz="1500"/>
              <a:t>Apache JMeter. JMeter is an open-source tool designed for test loading and performance measurement — two features of which JMeter is known.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536199" y="788521"/>
            <a:ext cx="3798900" cy="14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MANUAL TESTING</a:t>
            </a:r>
            <a:endParaRPr b="1"/>
          </a:p>
        </p:txBody>
      </p:sp>
      <p:sp>
        <p:nvSpPr>
          <p:cNvPr id="170" name="Google Shape;170;p19"/>
          <p:cNvSpPr txBox="1">
            <a:spLocks noGrp="1"/>
          </p:cNvSpPr>
          <p:nvPr>
            <p:ph type="body" idx="1"/>
          </p:nvPr>
        </p:nvSpPr>
        <p:spPr>
          <a:xfrm>
            <a:off x="2049190" y="1624056"/>
            <a:ext cx="6863400" cy="1895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Manual Testing is a type of Software Testing where Testers manually execute test cases without using any automation tools. Manual Testing is the most primitive of all testing types and helps find bugs in the software system. Any new application must be manually tested before its testing can be automated.</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SOFTWARE TESTING TOOLS USAGE.</a:t>
            </a:r>
            <a:endParaRPr b="1"/>
          </a:p>
        </p:txBody>
      </p:sp>
      <p:sp>
        <p:nvSpPr>
          <p:cNvPr id="176" name="Google Shape;176;p20"/>
          <p:cNvSpPr txBox="1">
            <a:spLocks noGrp="1"/>
          </p:cNvSpPr>
          <p:nvPr>
            <p:ph type="body" idx="1"/>
          </p:nvPr>
        </p:nvSpPr>
        <p:spPr>
          <a:xfrm>
            <a:off x="1960150" y="1644450"/>
            <a:ext cx="6942000" cy="1862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Test Manager is an automated software testing tool is used in day to days testing activities. The Java programming language is used to develop this tool. Such Test Management tools are used to facilitate regular Software Development activities, automate &amp; mange the testing activities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6534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JIRA AND WEB TESTING TOOLS.</a:t>
            </a:r>
            <a:endParaRPr b="1"/>
          </a:p>
        </p:txBody>
      </p:sp>
      <p:sp>
        <p:nvSpPr>
          <p:cNvPr id="182" name="Google Shape;182;p2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Atlassian JIRA is designed specifically as an agile software testing. The commercial testing tool is used widely by QA professionals for tracking environmental and project level issues in addition to bugs and defects in agile environments.</a:t>
            </a:r>
            <a:endParaRPr sz="1500"/>
          </a:p>
        </p:txBody>
      </p:sp>
      <p:sp>
        <p:nvSpPr>
          <p:cNvPr id="183" name="Google Shape;183;p21"/>
          <p:cNvSpPr txBox="1">
            <a:spLocks noGrp="1"/>
          </p:cNvSpPr>
          <p:nvPr>
            <p:ph type="body" idx="2"/>
          </p:nvPr>
        </p:nvSpPr>
        <p:spPr>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Web Functional, GUI or Regression testing Tools. Link Manager testing tools. Web Site Security Testing Tools. Cross-browser testing tools</a:t>
            </a:r>
            <a:endParaRPr sz="15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572</Words>
  <Application>Microsoft Office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Testing TOOLS</vt:lpstr>
      <vt:lpstr>Testing Tools: Tools from a software testing context can be defined as a product that supports one or more test activities right from planning, requirements, creating a build, test execution, defect logging and test analysis. Classification of Tools. </vt:lpstr>
      <vt:lpstr>TYPES OF TOOLS</vt:lpstr>
      <vt:lpstr>TESTING AUTOMATION TOOLS.</vt:lpstr>
      <vt:lpstr>LATEST TESTING TOOLS.</vt:lpstr>
      <vt:lpstr>MANUAL TESTING</vt:lpstr>
      <vt:lpstr>SOFTWARE TESTING TOOLS USAGE.</vt:lpstr>
      <vt:lpstr>JIRA AND WEB TESTING TOOLS.</vt:lpstr>
      <vt:lpstr>QUALITY TOOL.</vt:lpstr>
      <vt:lpstr>ADVANTAGES OF TESTING TOOL.</vt:lpstr>
      <vt:lpstr>DISADVANTAGES OF TESTING TOOLS.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Padma Priya</dc:creator>
  <cp:lastModifiedBy>REVATHI R</cp:lastModifiedBy>
  <cp:revision>3</cp:revision>
  <dcterms:modified xsi:type="dcterms:W3CDTF">2020-03-27T11:14:59Z</dcterms:modified>
</cp:coreProperties>
</file>