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305" r:id="rId4"/>
    <p:sldId id="306" r:id="rId5"/>
    <p:sldId id="314" r:id="rId6"/>
    <p:sldId id="315" r:id="rId7"/>
    <p:sldId id="312" r:id="rId8"/>
    <p:sldId id="313" r:id="rId9"/>
    <p:sldId id="316" r:id="rId10"/>
    <p:sldId id="307" r:id="rId11"/>
    <p:sldId id="311" r:id="rId12"/>
    <p:sldId id="31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116C7-D313-44DF-851F-561AD0E84361}" type="datetimeFigureOut">
              <a:rPr lang="en-US" smtClean="0"/>
              <a:pPr/>
              <a:t>3/11/2021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81D8BA-2871-43B6-95E6-118CE4B58879}" type="slidenum">
              <a:rPr lang="en-US" smtClean="0"/>
              <a:pPr/>
              <a:t>‹#›</a:t>
            </a:fld>
            <a:endParaRPr lang="en-US"/>
          </a:p>
        </p:txBody>
      </p:sp>
    </p:spTree>
    <p:extLst>
      <p:ext uri="{BB962C8B-B14F-4D97-AF65-F5344CB8AC3E}">
        <p14:creationId xmlns:p14="http://schemas.microsoft.com/office/powerpoint/2010/main" val="601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pPr/>
              <a:t>1</a:t>
            </a:fld>
            <a:endParaRPr lang="en-US"/>
          </a:p>
        </p:txBody>
      </p:sp>
    </p:spTree>
    <p:extLst>
      <p:ext uri="{BB962C8B-B14F-4D97-AF65-F5344CB8AC3E}">
        <p14:creationId xmlns:p14="http://schemas.microsoft.com/office/powerpoint/2010/main" val="26026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E31E8E-FAA6-4768-80D1-5C1524358538}"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4803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5FC90-A492-4A4D-B7DD-4720209C0258}"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56908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4434A3-00D5-4239-B904-80CC8FFE510A}"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93344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89B79-28B0-4D12-A297-DE5897E9723E}"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9701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5664-E27A-45EE-9E77-BA9FBD89D79B}"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6469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B564FE-F6E1-42EC-B67D-790612EBBF36}" type="datetime1">
              <a:rPr lang="en-US" smtClean="0"/>
              <a:pPr/>
              <a:t>3/11/2021</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50401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6FA4E1-DA02-4FCB-8B33-871CA603B35F}" type="datetime1">
              <a:rPr lang="en-US" smtClean="0"/>
              <a:pPr/>
              <a:t>3/11/2021</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Slide Number Placeholder 8"/>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90213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835E8-8679-4E90-AFE0-0C67370685A8}" type="datetime1">
              <a:rPr lang="en-US" smtClean="0"/>
              <a:pPr/>
              <a:t>3/11/2021</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16579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C47FD-2D86-4B6A-8B7C-09862E8557BB}" type="datetime1">
              <a:rPr lang="en-US" smtClean="0"/>
              <a:pPr/>
              <a:t>3/11/2021</a:t>
            </a:fld>
            <a:endParaRPr lang="en-US"/>
          </a:p>
        </p:txBody>
      </p:sp>
      <p:sp>
        <p:nvSpPr>
          <p:cNvPr id="3" name="Footer Placeholder 2"/>
          <p:cNvSpPr>
            <a:spLocks noGrp="1"/>
          </p:cNvSpPr>
          <p:nvPr>
            <p:ph type="ftr" sz="quarter" idx="11"/>
          </p:nvPr>
        </p:nvSpPr>
        <p:spPr/>
        <p:txBody>
          <a:bodyPr/>
          <a:lstStyle/>
          <a:p>
            <a:r>
              <a:rPr lang="en-US"/>
              <a:t>JEPPIAAR INSTITUTE OF TECHNOLOGY</a:t>
            </a:r>
          </a:p>
        </p:txBody>
      </p:sp>
      <p:sp>
        <p:nvSpPr>
          <p:cNvPr id="4" name="Slide Number Placeholder 3"/>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09240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4DCBB-5FBE-45F5-A7A0-DCD94C53A06B}" type="datetime1">
              <a:rPr lang="en-US" smtClean="0"/>
              <a:pPr/>
              <a:t>3/11/2021</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4491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239DA-53D9-4AED-B699-60988A11F434}" type="datetime1">
              <a:rPr lang="en-US" smtClean="0"/>
              <a:pPr/>
              <a:t>3/11/2021</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6505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A4544-C7CE-44D8-992C-81FF0040C1FA}" type="datetime1">
              <a:rPr lang="en-US" smtClean="0"/>
              <a:pPr/>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JEPPIAAR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2188-4EE7-4F69-AE19-AF999E6A737F}" type="slidenum">
              <a:rPr lang="en-US" smtClean="0"/>
              <a:pPr/>
              <a:t>‹#›</a:t>
            </a:fld>
            <a:endParaRPr lang="en-US"/>
          </a:p>
        </p:txBody>
      </p:sp>
    </p:spTree>
    <p:extLst>
      <p:ext uri="{BB962C8B-B14F-4D97-AF65-F5344CB8AC3E}">
        <p14:creationId xmlns:p14="http://schemas.microsoft.com/office/powerpoint/2010/main" val="414739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1239732"/>
            <a:ext cx="8663729" cy="2036868"/>
          </a:xfrm>
        </p:spPr>
        <p:txBody>
          <a:bodyPr>
            <a:normAutofit fontScale="90000"/>
          </a:bodyPr>
          <a:lstStyle/>
          <a:p>
            <a:pPr algn="l"/>
            <a:br>
              <a:rPr lang="en-US" sz="2400" b="1" dirty="0">
                <a:solidFill>
                  <a:schemeClr val="accent2"/>
                </a:solidFill>
                <a:latin typeface="Palatino Linotype" pitchFamily="18" charset="0"/>
              </a:rPr>
            </a:b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Subject Name : </a:t>
            </a:r>
            <a:r>
              <a:rPr lang="en-US" sz="2400" b="1" dirty="0">
                <a:latin typeface="Palatino Linotype" pitchFamily="18" charset="0"/>
              </a:rPr>
              <a:t>WIRELESS NETWORKS</a:t>
            </a:r>
            <a:br>
              <a:rPr lang="en-US" sz="2400" b="1" dirty="0">
                <a:solidFill>
                  <a:schemeClr val="accent2"/>
                </a:solidFill>
                <a:latin typeface="Palatino Linotype" pitchFamily="18" charset="0"/>
              </a:rPr>
            </a:b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Presentation  Title:  </a:t>
            </a:r>
            <a:r>
              <a:rPr lang="en-US" sz="2400" b="1" dirty="0">
                <a:latin typeface="Palatino Linotype" pitchFamily="18" charset="0"/>
              </a:rPr>
              <a:t>4G TECHNOLOGY</a:t>
            </a:r>
            <a:br>
              <a:rPr lang="en-US" sz="2400" b="1" dirty="0">
                <a:solidFill>
                  <a:schemeClr val="accent2"/>
                </a:solidFill>
                <a:latin typeface="Palatino Linotype" pitchFamily="18" charset="0"/>
              </a:rPr>
            </a:br>
            <a:endParaRPr lang="en-US" sz="2400" b="1" dirty="0">
              <a:solidFill>
                <a:schemeClr val="accent2"/>
              </a:solidFill>
              <a:latin typeface="Palatino Linotype" pitchFamily="18" charset="0"/>
            </a:endParaRPr>
          </a:p>
        </p:txBody>
      </p:sp>
      <p:sp>
        <p:nvSpPr>
          <p:cNvPr id="3" name="Subtitle 2"/>
          <p:cNvSpPr>
            <a:spLocks noGrp="1"/>
          </p:cNvSpPr>
          <p:nvPr>
            <p:ph type="subTitle" idx="1"/>
          </p:nvPr>
        </p:nvSpPr>
        <p:spPr>
          <a:xfrm>
            <a:off x="152399" y="3162300"/>
            <a:ext cx="8839200" cy="1219200"/>
          </a:xfrm>
        </p:spPr>
        <p:txBody>
          <a:bodyPr>
            <a:noAutofit/>
          </a:bodyPr>
          <a:lstStyle/>
          <a:p>
            <a:pPr algn="l"/>
            <a:r>
              <a:rPr lang="en-US" sz="2000" b="1" dirty="0">
                <a:solidFill>
                  <a:schemeClr val="accent2"/>
                </a:solidFill>
                <a:latin typeface="Palatino Linotype" pitchFamily="18" charset="0"/>
              </a:rPr>
              <a:t>Team Members:</a:t>
            </a:r>
          </a:p>
          <a:p>
            <a:pPr algn="l"/>
            <a:r>
              <a:rPr lang="en-US" sz="2000" b="1" dirty="0">
                <a:solidFill>
                  <a:schemeClr val="tx1"/>
                </a:solidFill>
                <a:latin typeface="Palatino Linotype" pitchFamily="18" charset="0"/>
              </a:rPr>
              <a:t>	Students Name	 		  	</a:t>
            </a:r>
            <a:r>
              <a:rPr lang="en-US" sz="2000" b="1" dirty="0" err="1">
                <a:solidFill>
                  <a:schemeClr val="tx1"/>
                </a:solidFill>
                <a:latin typeface="Palatino Linotype" pitchFamily="18" charset="0"/>
              </a:rPr>
              <a:t>Reg.No</a:t>
            </a:r>
            <a:r>
              <a:rPr lang="en-US" sz="2000" b="1" dirty="0">
                <a:solidFill>
                  <a:schemeClr val="tx1"/>
                </a:solidFill>
                <a:latin typeface="Palatino Linotype" pitchFamily="18" charset="0"/>
              </a:rPr>
              <a:t>:</a:t>
            </a:r>
          </a:p>
          <a:p>
            <a:pPr algn="l"/>
            <a:r>
              <a:rPr lang="en-US" sz="2000" b="1" dirty="0">
                <a:solidFill>
                  <a:schemeClr val="tx1"/>
                </a:solidFill>
                <a:latin typeface="Palatino Linotype" pitchFamily="18" charset="0"/>
              </a:rPr>
              <a:t>	1. </a:t>
            </a:r>
            <a:r>
              <a:rPr lang="en-US" sz="2000" b="1" dirty="0" err="1">
                <a:solidFill>
                  <a:schemeClr val="tx1"/>
                </a:solidFill>
                <a:latin typeface="Palatino Linotype" pitchFamily="18" charset="0"/>
              </a:rPr>
              <a:t>Kalaiselvi</a:t>
            </a:r>
            <a:r>
              <a:rPr lang="en-US" sz="2000" b="1" dirty="0">
                <a:solidFill>
                  <a:schemeClr val="tx1"/>
                </a:solidFill>
                <a:latin typeface="Palatino Linotype" pitchFamily="18" charset="0"/>
              </a:rPr>
              <a:t>                                          210617106044</a:t>
            </a:r>
          </a:p>
          <a:p>
            <a:pPr algn="l"/>
            <a:r>
              <a:rPr lang="en-US" sz="2000" b="1" dirty="0">
                <a:solidFill>
                  <a:schemeClr val="tx1"/>
                </a:solidFill>
                <a:latin typeface="Palatino Linotype" pitchFamily="18" charset="0"/>
              </a:rPr>
              <a:t>	2. </a:t>
            </a:r>
            <a:r>
              <a:rPr lang="en-US" sz="2000" b="1" dirty="0" err="1">
                <a:solidFill>
                  <a:schemeClr val="tx1"/>
                </a:solidFill>
                <a:latin typeface="Palatino Linotype" pitchFamily="18" charset="0"/>
              </a:rPr>
              <a:t>Mahalakshmi</a:t>
            </a:r>
            <a:r>
              <a:rPr lang="en-US" sz="2000" b="1" dirty="0">
                <a:solidFill>
                  <a:schemeClr val="tx1"/>
                </a:solidFill>
                <a:latin typeface="Palatino Linotype" pitchFamily="18" charset="0"/>
              </a:rPr>
              <a:t>                                   210617106052</a:t>
            </a:r>
          </a:p>
          <a:p>
            <a:pPr algn="l"/>
            <a:r>
              <a:rPr lang="en-US" sz="2000" b="1" dirty="0">
                <a:solidFill>
                  <a:schemeClr val="tx1"/>
                </a:solidFill>
                <a:latin typeface="Palatino Linotype" pitchFamily="18" charset="0"/>
              </a:rPr>
              <a:t>	3. </a:t>
            </a:r>
            <a:r>
              <a:rPr lang="en-US" sz="2000" b="1" dirty="0" err="1">
                <a:solidFill>
                  <a:schemeClr val="tx1"/>
                </a:solidFill>
                <a:latin typeface="Palatino Linotype" pitchFamily="18" charset="0"/>
              </a:rPr>
              <a:t>Giri</a:t>
            </a:r>
            <a:r>
              <a:rPr lang="en-US" sz="2000" b="1" dirty="0">
                <a:solidFill>
                  <a:schemeClr val="tx1"/>
                </a:solidFill>
                <a:latin typeface="Palatino Linotype" pitchFamily="18" charset="0"/>
              </a:rPr>
              <a:t> </a:t>
            </a:r>
            <a:r>
              <a:rPr lang="en-US" sz="2000" b="1" dirty="0" err="1">
                <a:solidFill>
                  <a:schemeClr val="tx1"/>
                </a:solidFill>
                <a:latin typeface="Palatino Linotype" pitchFamily="18" charset="0"/>
              </a:rPr>
              <a:t>Prasath</a:t>
            </a:r>
            <a:r>
              <a:rPr lang="en-US" sz="2000" b="1" dirty="0">
                <a:solidFill>
                  <a:schemeClr val="tx1"/>
                </a:solidFill>
                <a:latin typeface="Palatino Linotype" pitchFamily="18" charset="0"/>
              </a:rPr>
              <a:t>                                      210617106032</a:t>
            </a:r>
          </a:p>
          <a:p>
            <a:pPr algn="l"/>
            <a:r>
              <a:rPr lang="en-US" sz="2000" b="1" dirty="0">
                <a:solidFill>
                  <a:schemeClr val="tx1"/>
                </a:solidFill>
                <a:latin typeface="Palatino Linotype" pitchFamily="18" charset="0"/>
              </a:rPr>
              <a:t>	4. </a:t>
            </a:r>
            <a:r>
              <a:rPr lang="en-US" sz="2000" b="1" dirty="0" err="1">
                <a:solidFill>
                  <a:schemeClr val="tx1"/>
                </a:solidFill>
                <a:latin typeface="Palatino Linotype" pitchFamily="18" charset="0"/>
              </a:rPr>
              <a:t>Ajith</a:t>
            </a:r>
            <a:r>
              <a:rPr lang="en-US" sz="2000" b="1" dirty="0">
                <a:solidFill>
                  <a:schemeClr val="tx1"/>
                </a:solidFill>
                <a:latin typeface="Palatino Linotype" pitchFamily="18" charset="0"/>
              </a:rPr>
              <a:t>                                                   210617106003</a:t>
            </a:r>
          </a:p>
          <a:p>
            <a:pPr algn="l"/>
            <a:r>
              <a:rPr lang="en-US" sz="2000" b="1" dirty="0">
                <a:solidFill>
                  <a:schemeClr val="tx1"/>
                </a:solidFill>
                <a:latin typeface="Palatino Linotype" pitchFamily="18" charset="0"/>
              </a:rPr>
              <a:t>              5. </a:t>
            </a:r>
            <a:r>
              <a:rPr lang="en-US" sz="2000" b="1" dirty="0" err="1">
                <a:solidFill>
                  <a:schemeClr val="tx1"/>
                </a:solidFill>
                <a:latin typeface="Palatino Linotype" pitchFamily="18" charset="0"/>
              </a:rPr>
              <a:t>Ramakrishnan</a:t>
            </a:r>
            <a:r>
              <a:rPr lang="en-US" sz="2000" b="1" dirty="0">
                <a:solidFill>
                  <a:schemeClr val="tx1"/>
                </a:solidFill>
                <a:latin typeface="Palatino Linotype" pitchFamily="18" charset="0"/>
              </a:rPr>
              <a:t>                                  210617106068</a:t>
            </a:r>
          </a:p>
          <a:p>
            <a:pPr algn="l"/>
            <a:r>
              <a:rPr lang="en-US" sz="2000" b="1" dirty="0">
                <a:solidFill>
                  <a:schemeClr val="tx1"/>
                </a:solidFill>
                <a:latin typeface="Palatino Linotype" pitchFamily="18" charset="0"/>
              </a:rPr>
              <a:t>              6. </a:t>
            </a:r>
            <a:r>
              <a:rPr lang="en-US" sz="2000" b="1" dirty="0" err="1">
                <a:solidFill>
                  <a:schemeClr val="tx1"/>
                </a:solidFill>
                <a:latin typeface="Palatino Linotype" pitchFamily="18" charset="0"/>
              </a:rPr>
              <a:t>Pravin</a:t>
            </a:r>
            <a:r>
              <a:rPr lang="en-US" sz="2000" b="1" dirty="0">
                <a:solidFill>
                  <a:schemeClr val="tx1"/>
                </a:solidFill>
                <a:latin typeface="Palatino Linotype" pitchFamily="18" charset="0"/>
              </a:rPr>
              <a:t>                                                 210617106060</a:t>
            </a:r>
          </a:p>
          <a:p>
            <a:endParaRPr lang="en-US" sz="2000" b="1" dirty="0">
              <a:solidFill>
                <a:schemeClr val="tx1"/>
              </a:solidFill>
              <a:latin typeface="Palatino Linotype" pitchFamily="18" charset="0"/>
            </a:endParaRPr>
          </a:p>
          <a:p>
            <a:endParaRPr lang="en-US" sz="2000" dirty="0">
              <a:solidFill>
                <a:schemeClr val="tx1"/>
              </a:solidFill>
              <a:latin typeface="Palatino Linotype" pitchFamily="18" charset="0"/>
            </a:endParaRPr>
          </a:p>
        </p:txBody>
      </p:sp>
      <p:sp>
        <p:nvSpPr>
          <p:cNvPr id="4" name="TextBox 3">
            <a:extLst>
              <a:ext uri="{FF2B5EF4-FFF2-40B4-BE49-F238E27FC236}">
                <a16:creationId xmlns:a16="http://schemas.microsoft.com/office/drawing/2014/main" id="{EE5ACCF2-8CAE-4B9E-99FA-55335EEA4352}"/>
              </a:ext>
            </a:extLst>
          </p:cNvPr>
          <p:cNvSpPr txBox="1"/>
          <p:nvPr/>
        </p:nvSpPr>
        <p:spPr>
          <a:xfrm>
            <a:off x="0" y="478691"/>
            <a:ext cx="9144000" cy="1231106"/>
          </a:xfrm>
          <a:prstGeom prst="rect">
            <a:avLst/>
          </a:prstGeom>
          <a:noFill/>
        </p:spPr>
        <p:txBody>
          <a:bodyPr wrap="square" rtlCol="0">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pitchFamily="18" charset="0"/>
                <a:cs typeface="Times New Roman" panose="02020603050405020304" pitchFamily="18" charset="0"/>
              </a:rPr>
              <a:t>Department of Computer Science and Engineering</a:t>
            </a:r>
          </a:p>
        </p:txBody>
      </p:sp>
      <p:sp>
        <p:nvSpPr>
          <p:cNvPr id="5" name="Rectangle 4"/>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SUBJECTS\JIT_COURSE FILE CONTENTS\JIT_ISO _DNV GL_ISO 9001-2015\ISO_Images_Logo\ISO 9001-2015 (JPG).jpg">
            <a:extLst>
              <a:ext uri="{FF2B5EF4-FFF2-40B4-BE49-F238E27FC236}">
                <a16:creationId xmlns:a16="http://schemas.microsoft.com/office/drawing/2014/main" id="{00000000-0008-0000-0500-0000030000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381000"/>
            <a:ext cx="891329" cy="858732"/>
          </a:xfrm>
          <a:prstGeom prst="rect">
            <a:avLst/>
          </a:prstGeom>
          <a:noFill/>
          <a:ln>
            <a:noFill/>
          </a:ln>
        </p:spPr>
      </p:pic>
      <p:pic>
        <p:nvPicPr>
          <p:cNvPr id="8" name="Picture 7">
            <a:extLst>
              <a:ext uri="{FF2B5EF4-FFF2-40B4-BE49-F238E27FC236}">
                <a16:creationId xmlns:a16="http://schemas.microsoft.com/office/drawing/2014/main" id="{F993296E-B523-47A8-BEDB-E5FFD519EB02}"/>
              </a:ext>
            </a:extLst>
          </p:cNvPr>
          <p:cNvPicPr/>
          <p:nvPr/>
        </p:nvPicPr>
        <p:blipFill>
          <a:blip r:embed="rId4">
            <a:extLst>
              <a:ext uri="{28A0092B-C50C-407E-A947-70E740481C1C}">
                <a14:useLocalDpi xmlns:a14="http://schemas.microsoft.com/office/drawing/2010/main" val="0"/>
              </a:ext>
            </a:extLst>
          </a:blip>
          <a:stretch>
            <a:fillRect/>
          </a:stretch>
        </p:blipFill>
        <p:spPr>
          <a:xfrm>
            <a:off x="327870" y="381000"/>
            <a:ext cx="1119930" cy="906999"/>
          </a:xfrm>
          <a:prstGeom prst="rect">
            <a:avLst/>
          </a:prstGeom>
        </p:spPr>
      </p:pic>
    </p:spTree>
    <p:extLst>
      <p:ext uri="{BB962C8B-B14F-4D97-AF65-F5344CB8AC3E}">
        <p14:creationId xmlns:p14="http://schemas.microsoft.com/office/powerpoint/2010/main" val="40155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1" dirty="0">
                <a:latin typeface="Palatino Linotype" pitchFamily="18" charset="0"/>
              </a:rPr>
              <a:t>Result &amp; Discussion</a:t>
            </a:r>
          </a:p>
        </p:txBody>
      </p:sp>
      <p:sp>
        <p:nvSpPr>
          <p:cNvPr id="3" name="Content Placeholder 2"/>
          <p:cNvSpPr>
            <a:spLocks noGrp="1"/>
          </p:cNvSpPr>
          <p:nvPr>
            <p:ph idx="1"/>
          </p:nvPr>
        </p:nvSpPr>
        <p:spPr>
          <a:xfrm>
            <a:off x="457200" y="1447800"/>
            <a:ext cx="8229600" cy="4800600"/>
          </a:xfrm>
        </p:spPr>
        <p:txBody>
          <a:bodyPr>
            <a:normAutofit lnSpcReduction="10000"/>
          </a:bodyPr>
          <a:lstStyle/>
          <a:p>
            <a:endParaRPr lang="en-US" sz="2000" dirty="0">
              <a:latin typeface="Palatino Linotype" pitchFamily="18" charset="0"/>
            </a:endParaRPr>
          </a:p>
          <a:p>
            <a:endParaRPr lang="en-US" sz="2000" dirty="0">
              <a:latin typeface="Palatino Linotype" pitchFamily="18" charset="0"/>
            </a:endParaRPr>
          </a:p>
          <a:p>
            <a:pPr algn="just"/>
            <a:r>
              <a:rPr lang="en-SG" dirty="0">
                <a:latin typeface="Palatino Linotype" pitchFamily="18" charset="0"/>
              </a:rPr>
              <a:t>As the history of mobile communications shows, attempts have been made to reduce a number of technologies to a single global standard.</a:t>
            </a:r>
          </a:p>
          <a:p>
            <a:pPr algn="just"/>
            <a:r>
              <a:rPr lang="en-SG" dirty="0">
                <a:latin typeface="Palatino Linotype" pitchFamily="18" charset="0"/>
              </a:rPr>
              <a:t> 4G seems to be a very promising generation of wireless communication that will change the people’s life in the wireless world.</a:t>
            </a:r>
            <a:endParaRPr lang="en-US"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3/11/2021</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10</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Tree>
    <p:extLst>
      <p:ext uri="{BB962C8B-B14F-4D97-AF65-F5344CB8AC3E}">
        <p14:creationId xmlns:p14="http://schemas.microsoft.com/office/powerpoint/2010/main" val="334855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1" dirty="0">
                <a:latin typeface="Palatino Linotype" pitchFamily="18" charset="0"/>
              </a:rPr>
              <a:t>Future Scope</a:t>
            </a:r>
          </a:p>
        </p:txBody>
      </p:sp>
      <p:sp>
        <p:nvSpPr>
          <p:cNvPr id="3" name="Content Placeholder 2"/>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pPr algn="just"/>
            <a:r>
              <a:rPr lang="en-SG" dirty="0">
                <a:latin typeface="Palatino Linotype" pitchFamily="18" charset="0"/>
              </a:rPr>
              <a:t>The idea of WWWW, World Wide Wireless Web, is started from 4G technologies. The following evolution will based on 4G and completed its idea to form a Real wireless world. </a:t>
            </a:r>
            <a:endParaRPr lang="en-US"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3/11/2021</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11</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Tree>
    <p:extLst>
      <p:ext uri="{BB962C8B-B14F-4D97-AF65-F5344CB8AC3E}">
        <p14:creationId xmlns:p14="http://schemas.microsoft.com/office/powerpoint/2010/main" val="163162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1" dirty="0">
                <a:latin typeface="Palatino Linotype" pitchFamily="18" charset="0"/>
              </a:rPr>
              <a:t>Reference</a:t>
            </a:r>
          </a:p>
        </p:txBody>
      </p:sp>
      <p:sp>
        <p:nvSpPr>
          <p:cNvPr id="3" name="Content Placeholder 2"/>
          <p:cNvSpPr>
            <a:spLocks noGrp="1"/>
          </p:cNvSpPr>
          <p:nvPr>
            <p:ph idx="1"/>
          </p:nvPr>
        </p:nvSpPr>
        <p:spPr>
          <a:xfrm>
            <a:off x="457200" y="1905000"/>
            <a:ext cx="8229600" cy="4800600"/>
          </a:xfrm>
        </p:spPr>
        <p:txBody>
          <a:bodyPr>
            <a:normAutofit/>
          </a:bodyPr>
          <a:lstStyle/>
          <a:p>
            <a:r>
              <a:rPr lang="en-SG" sz="4000" dirty="0">
                <a:latin typeface="Palatino Linotype" pitchFamily="18" charset="0"/>
              </a:rPr>
              <a:t>www.3g4g.co.uk/4g </a:t>
            </a:r>
          </a:p>
          <a:p>
            <a:r>
              <a:rPr lang="en-SG" sz="4000" dirty="0">
                <a:latin typeface="Palatino Linotype" pitchFamily="18" charset="0"/>
              </a:rPr>
              <a:t>4G Prototype Testing by </a:t>
            </a:r>
          </a:p>
          <a:p>
            <a:pPr>
              <a:buNone/>
            </a:pPr>
            <a:r>
              <a:rPr lang="en-SG" sz="4000" dirty="0">
                <a:latin typeface="Palatino Linotype" pitchFamily="18" charset="0"/>
              </a:rPr>
              <a:t>W. Knight </a:t>
            </a:r>
            <a:endParaRPr lang="en-US" sz="4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3/11/2021</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12</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241063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latin typeface="Palatino Linotype" pitchFamily="18" charset="0"/>
              </a:rPr>
              <a:t>Objective</a:t>
            </a:r>
            <a:endParaRPr lang="en-US" dirty="0">
              <a:latin typeface="Palatino Linotype" pitchFamily="18" charset="0"/>
            </a:endParaRPr>
          </a:p>
        </p:txBody>
      </p:sp>
      <p:sp>
        <p:nvSpPr>
          <p:cNvPr id="3" name="Content Placeholder 2"/>
          <p:cNvSpPr>
            <a:spLocks noGrp="1"/>
          </p:cNvSpPr>
          <p:nvPr>
            <p:ph idx="1"/>
          </p:nvPr>
        </p:nvSpPr>
        <p:spPr>
          <a:xfrm>
            <a:off x="457200" y="1447800"/>
            <a:ext cx="8458200" cy="4876800"/>
          </a:xfrm>
        </p:spPr>
        <p:txBody>
          <a:bodyPr>
            <a:noAutofit/>
          </a:bodyPr>
          <a:lstStyle/>
          <a:p>
            <a:pPr algn="just">
              <a:lnSpc>
                <a:spcPct val="150000"/>
              </a:lnSpc>
            </a:pPr>
            <a:endParaRPr lang="en-US" sz="2000" dirty="0">
              <a:latin typeface="Palatino Linotype" pitchFamily="18" charset="0"/>
              <a:cs typeface="Times New Roman" pitchFamily="18" charset="0"/>
            </a:endParaRPr>
          </a:p>
          <a:p>
            <a:pPr algn="just">
              <a:lnSpc>
                <a:spcPct val="150000"/>
              </a:lnSpc>
            </a:pPr>
            <a:endParaRPr lang="en-US" sz="2000" dirty="0">
              <a:latin typeface="Palatino Linotype" pitchFamily="18" charset="0"/>
              <a:cs typeface="Times New Roman" pitchFamily="18" charset="0"/>
            </a:endParaRPr>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E813F31-0A43-4B4F-A83B-7F4B73EBF73F}"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2</a:t>
            </a:fld>
            <a:endParaRPr lang="en-US"/>
          </a:p>
        </p:txBody>
      </p:sp>
      <p:sp>
        <p:nvSpPr>
          <p:cNvPr id="7" name="Content Placeholder 2"/>
          <p:cNvSpPr txBox="1">
            <a:spLocks/>
          </p:cNvSpPr>
          <p:nvPr/>
        </p:nvSpPr>
        <p:spPr>
          <a:xfrm>
            <a:off x="457200" y="838200"/>
            <a:ext cx="8229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dirty="0">
                <a:latin typeface="Palatino Linotype" pitchFamily="18" charset="0"/>
                <a:cs typeface="Times New Roman" pitchFamily="18" charset="0"/>
              </a:rPr>
              <a:t>To know about the generation of mobile technologies and its history of development.</a:t>
            </a:r>
          </a:p>
          <a:p>
            <a:pPr algn="just">
              <a:lnSpc>
                <a:spcPct val="150000"/>
              </a:lnSpc>
            </a:pPr>
            <a:r>
              <a:rPr lang="en-US" dirty="0">
                <a:latin typeface="Palatino Linotype" pitchFamily="18" charset="0"/>
                <a:cs typeface="Times New Roman" pitchFamily="18" charset="0"/>
              </a:rPr>
              <a:t>To know about the </a:t>
            </a:r>
            <a:r>
              <a:rPr lang="en-US" dirty="0" err="1">
                <a:latin typeface="Palatino Linotype" pitchFamily="18" charset="0"/>
                <a:cs typeface="Times New Roman" pitchFamily="18" charset="0"/>
              </a:rPr>
              <a:t>applicatons</a:t>
            </a:r>
            <a:r>
              <a:rPr lang="en-US" dirty="0">
                <a:latin typeface="Palatino Linotype" pitchFamily="18" charset="0"/>
                <a:cs typeface="Times New Roman" pitchFamily="18" charset="0"/>
              </a:rPr>
              <a:t> and merits of 4G mobile technology.</a:t>
            </a:r>
          </a:p>
          <a:p>
            <a:pPr algn="just">
              <a:lnSpc>
                <a:spcPct val="150000"/>
              </a:lnSpc>
              <a:buNone/>
            </a:pPr>
            <a:endParaRPr lang="en-US" sz="2000" dirty="0">
              <a:latin typeface="Palatino Linotype" pitchFamily="18" charset="0"/>
            </a:endParaRPr>
          </a:p>
        </p:txBody>
      </p:sp>
      <p:sp>
        <p:nvSpPr>
          <p:cNvPr id="8" name="Footer Placeholder 7"/>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392615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b="1" dirty="0">
                <a:latin typeface="Palatino Linotype" pitchFamily="18" charset="0"/>
              </a:rPr>
              <a:t>Technical Details</a:t>
            </a:r>
          </a:p>
        </p:txBody>
      </p:sp>
      <p:sp>
        <p:nvSpPr>
          <p:cNvPr id="3" name="Content Placeholder 2"/>
          <p:cNvSpPr>
            <a:spLocks noGrp="1"/>
          </p:cNvSpPr>
          <p:nvPr>
            <p:ph sz="quarter" idx="1"/>
          </p:nvPr>
        </p:nvSpPr>
        <p:spPr>
          <a:xfrm>
            <a:off x="285719" y="1285860"/>
            <a:ext cx="8286809" cy="4929222"/>
          </a:xfrm>
        </p:spPr>
        <p:txBody>
          <a:bodyPr>
            <a:normAutofit/>
          </a:bodyPr>
          <a:lstStyle/>
          <a:p>
            <a:pPr>
              <a:buNone/>
            </a:pPr>
            <a:r>
              <a:rPr lang="en-SG" sz="4000" b="1" dirty="0">
                <a:solidFill>
                  <a:srgbClr val="C00000"/>
                </a:solidFill>
                <a:latin typeface="Palatino Linotype" pitchFamily="18" charset="0"/>
              </a:rPr>
              <a:t>INTRODUCTION:</a:t>
            </a:r>
          </a:p>
          <a:p>
            <a:pPr algn="just"/>
            <a:r>
              <a:rPr lang="en-SG" dirty="0">
                <a:latin typeface="Palatino Linotype" pitchFamily="18" charset="0"/>
              </a:rPr>
              <a:t>4G is the short term for fourth-generation wireless. It is still a research lab standard , the stage of broadband mobile communications that will supersede the third generation (3G). It is expected that end-to-end IP and high-quality streaming video will be among 4G's distinguishing features.</a:t>
            </a:r>
            <a:endParaRPr lang="en-US" b="1" dirty="0">
              <a:solidFill>
                <a:srgbClr val="C00000"/>
              </a:solidFill>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3</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10002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latin typeface="Palatino Linotype" pitchFamily="18" charset="0"/>
              </a:rPr>
              <a:t>Block Diagram</a:t>
            </a:r>
            <a:endParaRPr lang="en-US" sz="2400" b="1"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CDC1C762-A60B-4C36-9245-B0EACBDC4A0D}" type="datetime1">
              <a:rPr lang="en-US" smtClean="0"/>
              <a:pPr/>
              <a:t>3/11/2021</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4</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pic>
        <p:nvPicPr>
          <p:cNvPr id="1026" name="Picture 2" descr="C:\Users\user\Downloads\4G.png"/>
          <p:cNvPicPr>
            <a:picLocks noGrp="1" noChangeAspect="1" noChangeArrowheads="1"/>
          </p:cNvPicPr>
          <p:nvPr>
            <p:ph idx="1"/>
          </p:nvPr>
        </p:nvPicPr>
        <p:blipFill>
          <a:blip r:embed="rId2"/>
          <a:srcRect/>
          <a:stretch>
            <a:fillRect/>
          </a:stretch>
        </p:blipFill>
        <p:spPr bwMode="auto">
          <a:xfrm>
            <a:off x="642910" y="1500173"/>
            <a:ext cx="7858180" cy="4286281"/>
          </a:xfrm>
          <a:prstGeom prst="rect">
            <a:avLst/>
          </a:prstGeom>
          <a:noFill/>
        </p:spPr>
      </p:pic>
    </p:spTree>
    <p:extLst>
      <p:ext uri="{BB962C8B-B14F-4D97-AF65-F5344CB8AC3E}">
        <p14:creationId xmlns:p14="http://schemas.microsoft.com/office/powerpoint/2010/main" val="287244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b="1" dirty="0">
                <a:latin typeface="Palatino Linotype" pitchFamily="18" charset="0"/>
              </a:rPr>
              <a:t>Technical Details</a:t>
            </a:r>
          </a:p>
        </p:txBody>
      </p:sp>
      <p:sp>
        <p:nvSpPr>
          <p:cNvPr id="3" name="Content Placeholder 2"/>
          <p:cNvSpPr>
            <a:spLocks noGrp="1"/>
          </p:cNvSpPr>
          <p:nvPr>
            <p:ph sz="quarter" idx="1"/>
          </p:nvPr>
        </p:nvSpPr>
        <p:spPr>
          <a:xfrm>
            <a:off x="217539" y="1071546"/>
            <a:ext cx="8640742" cy="5214974"/>
          </a:xfrm>
        </p:spPr>
        <p:txBody>
          <a:bodyPr>
            <a:normAutofit lnSpcReduction="10000"/>
          </a:bodyPr>
          <a:lstStyle/>
          <a:p>
            <a:pPr>
              <a:buNone/>
            </a:pPr>
            <a:r>
              <a:rPr lang="en-SG" sz="3600" b="1" dirty="0">
                <a:solidFill>
                  <a:srgbClr val="C00000"/>
                </a:solidFill>
                <a:latin typeface="Palatino Linotype" pitchFamily="18" charset="0"/>
              </a:rPr>
              <a:t>Time-line from 1G to 4G and beyond</a:t>
            </a:r>
            <a:r>
              <a:rPr lang="en-SG" sz="4000" b="1" dirty="0">
                <a:solidFill>
                  <a:srgbClr val="C00000"/>
                </a:solidFill>
                <a:latin typeface="Palatino Linotype" pitchFamily="18" charset="0"/>
              </a:rPr>
              <a:t>:</a:t>
            </a:r>
            <a:endParaRPr lang="en-US" sz="4000" b="1" dirty="0">
              <a:solidFill>
                <a:srgbClr val="C00000"/>
              </a:solidFill>
              <a:latin typeface="Palatino Linotype" pitchFamily="18" charset="0"/>
            </a:endParaRPr>
          </a:p>
          <a:p>
            <a:pPr algn="just"/>
            <a:r>
              <a:rPr lang="en-SG" dirty="0">
                <a:latin typeface="Palatino Linotype" pitchFamily="18" charset="0"/>
              </a:rPr>
              <a:t>The first generation, 1G wireless mobile communication systems, was introduced in the early 1980s. 1G wireless was </a:t>
            </a:r>
            <a:r>
              <a:rPr lang="en-SG" dirty="0" err="1">
                <a:latin typeface="Palatino Linotype" pitchFamily="18" charset="0"/>
              </a:rPr>
              <a:t>analog</a:t>
            </a:r>
            <a:r>
              <a:rPr lang="en-SG" dirty="0">
                <a:latin typeface="Palatino Linotype" pitchFamily="18" charset="0"/>
              </a:rPr>
              <a:t> and supported the first generation of </a:t>
            </a:r>
            <a:r>
              <a:rPr lang="en-SG" dirty="0" err="1">
                <a:latin typeface="Palatino Linotype" pitchFamily="18" charset="0"/>
              </a:rPr>
              <a:t>analog</a:t>
            </a:r>
            <a:r>
              <a:rPr lang="en-SG" dirty="0">
                <a:latin typeface="Palatino Linotype" pitchFamily="18" charset="0"/>
              </a:rPr>
              <a:t> cell phones with the speeds up to 2.4kbps. </a:t>
            </a:r>
          </a:p>
          <a:p>
            <a:pPr algn="just"/>
            <a:r>
              <a:rPr lang="en-SG" dirty="0">
                <a:latin typeface="Palatino Linotype" pitchFamily="18" charset="0"/>
              </a:rPr>
              <a:t>The second generation, 2G system, fielded in the late 1980s.It was planned mainly for voice transmission with digital signal and the speeds up to 64kbps.</a:t>
            </a:r>
            <a:r>
              <a:rPr lang="en-SG" sz="2000" dirty="0"/>
              <a:t>.</a:t>
            </a: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5</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185888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b="1" dirty="0">
                <a:latin typeface="Palatino Linotype" pitchFamily="18" charset="0"/>
              </a:rPr>
              <a:t>Technical Details</a:t>
            </a:r>
          </a:p>
        </p:txBody>
      </p:sp>
      <p:sp>
        <p:nvSpPr>
          <p:cNvPr id="3" name="Content Placeholder 2"/>
          <p:cNvSpPr>
            <a:spLocks noGrp="1"/>
          </p:cNvSpPr>
          <p:nvPr>
            <p:ph sz="quarter" idx="1"/>
          </p:nvPr>
        </p:nvSpPr>
        <p:spPr>
          <a:xfrm>
            <a:off x="217539" y="1071546"/>
            <a:ext cx="8569304" cy="4857784"/>
          </a:xfrm>
        </p:spPr>
        <p:txBody>
          <a:bodyPr>
            <a:normAutofit fontScale="85000" lnSpcReduction="20000"/>
          </a:bodyPr>
          <a:lstStyle/>
          <a:p>
            <a:pPr algn="just"/>
            <a:endParaRPr lang="en-US" sz="2000" dirty="0">
              <a:latin typeface="Palatino Linotype" pitchFamily="18" charset="0"/>
            </a:endParaRPr>
          </a:p>
          <a:p>
            <a:pPr algn="just"/>
            <a:r>
              <a:rPr lang="en-SG" dirty="0">
                <a:latin typeface="Palatino Linotype" pitchFamily="18" charset="0"/>
              </a:rPr>
              <a:t> The third generation, 3G wireless system, also called UMTS (Universal Mobile Telecommunications Standard). , was developed in the late 1990s .3G is not only provided the transmission speeds from 125kbps to 2Mbps, but also included many services, such as global roaming, superior voice and video quality.</a:t>
            </a:r>
          </a:p>
          <a:p>
            <a:pPr algn="just"/>
            <a:r>
              <a:rPr lang="en-SG" dirty="0">
                <a:latin typeface="Palatino Linotype" pitchFamily="18" charset="0"/>
              </a:rPr>
              <a:t> The fourth generation, 4G is a conceptual framework just raised in 2002. The speeds of 4G can theoretically be promised up to 1Gbps. The beyond will be 5G with incredible transmission speed with no limitation for access and zone size.</a:t>
            </a:r>
            <a:endParaRPr lang="en-US" dirty="0">
              <a:latin typeface="Palatino Linotype" pitchFamily="18" charset="0"/>
            </a:endParaRPr>
          </a:p>
          <a:p>
            <a:pPr algn="just"/>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6</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116401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b="1" dirty="0">
                <a:latin typeface="Palatino Linotype" pitchFamily="18" charset="0"/>
              </a:rPr>
              <a:t>Technical Details</a:t>
            </a:r>
          </a:p>
        </p:txBody>
      </p:sp>
      <p:sp>
        <p:nvSpPr>
          <p:cNvPr id="3" name="Content Placeholder 2"/>
          <p:cNvSpPr>
            <a:spLocks noGrp="1"/>
          </p:cNvSpPr>
          <p:nvPr>
            <p:ph sz="quarter" idx="1"/>
          </p:nvPr>
        </p:nvSpPr>
        <p:spPr>
          <a:xfrm>
            <a:off x="217539" y="1214422"/>
            <a:ext cx="8497866" cy="4572032"/>
          </a:xfrm>
        </p:spPr>
        <p:txBody>
          <a:bodyPr>
            <a:normAutofit lnSpcReduction="10000"/>
          </a:bodyPr>
          <a:lstStyle/>
          <a:p>
            <a:pPr>
              <a:buNone/>
            </a:pPr>
            <a:r>
              <a:rPr lang="en-SG" sz="3600" b="1" dirty="0">
                <a:solidFill>
                  <a:srgbClr val="C00000"/>
                </a:solidFill>
                <a:latin typeface="Palatino Linotype" pitchFamily="18" charset="0"/>
              </a:rPr>
              <a:t>Telecom Companies Developing 4G :</a:t>
            </a:r>
            <a:endParaRPr lang="en-US" sz="3600" b="1" dirty="0">
              <a:solidFill>
                <a:srgbClr val="C00000"/>
              </a:solidFill>
              <a:latin typeface="Palatino Linotype" pitchFamily="18" charset="0"/>
            </a:endParaRPr>
          </a:p>
          <a:p>
            <a:pPr>
              <a:buNone/>
            </a:pPr>
            <a:r>
              <a:rPr lang="en-SG" dirty="0">
                <a:latin typeface="Palatino Linotype" pitchFamily="18" charset="0"/>
              </a:rPr>
              <a:t>1. NTT </a:t>
            </a:r>
            <a:r>
              <a:rPr lang="en-SG" dirty="0" err="1">
                <a:latin typeface="Palatino Linotype" pitchFamily="18" charset="0"/>
              </a:rPr>
              <a:t>DoCoMo</a:t>
            </a:r>
            <a:r>
              <a:rPr lang="en-SG" dirty="0">
                <a:latin typeface="Palatino Linotype" pitchFamily="18" charset="0"/>
              </a:rPr>
              <a:t> (JAPAN)</a:t>
            </a:r>
          </a:p>
          <a:p>
            <a:pPr>
              <a:buNone/>
            </a:pPr>
            <a:r>
              <a:rPr lang="en-SG" dirty="0">
                <a:latin typeface="Palatino Linotype" pitchFamily="18" charset="0"/>
              </a:rPr>
              <a:t>2. DIGIWEB (IRELAND) </a:t>
            </a:r>
          </a:p>
          <a:p>
            <a:pPr>
              <a:buNone/>
            </a:pPr>
            <a:r>
              <a:rPr lang="en-SG" dirty="0">
                <a:latin typeface="Palatino Linotype" pitchFamily="18" charset="0"/>
              </a:rPr>
              <a:t>3. SPRINT (CHICAGO) </a:t>
            </a:r>
          </a:p>
          <a:p>
            <a:pPr>
              <a:buNone/>
            </a:pPr>
            <a:r>
              <a:rPr lang="en-SG" dirty="0">
                <a:latin typeface="Palatino Linotype" pitchFamily="18" charset="0"/>
              </a:rPr>
              <a:t>4. VERIZON WIRELESS</a:t>
            </a:r>
          </a:p>
          <a:p>
            <a:pPr>
              <a:buNone/>
            </a:pPr>
            <a:r>
              <a:rPr lang="en-SG" dirty="0">
                <a:latin typeface="Palatino Linotype" pitchFamily="18" charset="0"/>
              </a:rPr>
              <a:t>5. VODAFONE GROUP </a:t>
            </a:r>
          </a:p>
          <a:p>
            <a:pPr>
              <a:buNone/>
            </a:pPr>
            <a:r>
              <a:rPr lang="en-SG" dirty="0">
                <a:latin typeface="Palatino Linotype" pitchFamily="18" charset="0"/>
              </a:rPr>
              <a:t>6. AMERICAN WIRELESS PROVIDER CLEARWIRE etc..</a:t>
            </a:r>
            <a:endParaRPr lang="en-US"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7</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186423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b="1" dirty="0">
                <a:latin typeface="Palatino Linotype" pitchFamily="18" charset="0"/>
              </a:rPr>
              <a:t>Technical Details</a:t>
            </a:r>
          </a:p>
        </p:txBody>
      </p:sp>
      <p:sp>
        <p:nvSpPr>
          <p:cNvPr id="3" name="Content Placeholder 2"/>
          <p:cNvSpPr>
            <a:spLocks noGrp="1"/>
          </p:cNvSpPr>
          <p:nvPr>
            <p:ph sz="quarter" idx="1"/>
          </p:nvPr>
        </p:nvSpPr>
        <p:spPr>
          <a:xfrm>
            <a:off x="217539" y="1000108"/>
            <a:ext cx="8497866" cy="5072098"/>
          </a:xfrm>
        </p:spPr>
        <p:txBody>
          <a:bodyPr>
            <a:normAutofit fontScale="92500" lnSpcReduction="10000"/>
          </a:bodyPr>
          <a:lstStyle/>
          <a:p>
            <a:pPr>
              <a:buNone/>
            </a:pPr>
            <a:r>
              <a:rPr lang="en-SG" sz="4000" b="1" dirty="0">
                <a:solidFill>
                  <a:srgbClr val="C00000"/>
                </a:solidFill>
                <a:latin typeface="Palatino Linotype" pitchFamily="18" charset="0"/>
              </a:rPr>
              <a:t>APPLICATIONS :</a:t>
            </a:r>
          </a:p>
          <a:p>
            <a:pPr algn="just">
              <a:buNone/>
            </a:pPr>
            <a:r>
              <a:rPr lang="en-SG" sz="3300" dirty="0">
                <a:latin typeface="Palatino Linotype" pitchFamily="18" charset="0"/>
              </a:rPr>
              <a:t>The applications of 4G are called “KILLER APPLICATIONs” as it is going to bring to revolution in the internet world.</a:t>
            </a:r>
          </a:p>
          <a:p>
            <a:pPr algn="just"/>
            <a:r>
              <a:rPr lang="en-SG" sz="3300" dirty="0">
                <a:latin typeface="Palatino Linotype" pitchFamily="18" charset="0"/>
              </a:rPr>
              <a:t> High Speed Data Rate due to which a movie can be downloaded in 2 to 3 minutes.</a:t>
            </a:r>
          </a:p>
          <a:p>
            <a:pPr algn="just"/>
            <a:r>
              <a:rPr lang="en-SG" sz="3300" dirty="0">
                <a:latin typeface="Palatino Linotype" pitchFamily="18" charset="0"/>
              </a:rPr>
              <a:t> More Security. </a:t>
            </a:r>
          </a:p>
          <a:p>
            <a:pPr algn="just"/>
            <a:r>
              <a:rPr lang="en-SG" sz="3300" dirty="0">
                <a:latin typeface="Palatino Linotype" pitchFamily="18" charset="0"/>
              </a:rPr>
              <a:t>Video Conferencing. </a:t>
            </a:r>
          </a:p>
          <a:p>
            <a:pPr algn="just"/>
            <a:r>
              <a:rPr lang="en-SG" sz="3300" dirty="0">
                <a:latin typeface="Palatino Linotype" pitchFamily="18" charset="0"/>
              </a:rPr>
              <a:t>Higher Bandwidth. </a:t>
            </a:r>
          </a:p>
          <a:p>
            <a:pPr algn="just"/>
            <a:r>
              <a:rPr lang="en-SG" sz="3300" dirty="0">
                <a:latin typeface="Palatino Linotype" pitchFamily="18" charset="0"/>
              </a:rPr>
              <a:t>Global Roaming. </a:t>
            </a:r>
            <a:endParaRPr lang="en-US" sz="33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8</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82241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b="1" dirty="0">
                <a:latin typeface="Palatino Linotype" pitchFamily="18" charset="0"/>
              </a:rPr>
              <a:t>Technical Details</a:t>
            </a:r>
          </a:p>
        </p:txBody>
      </p:sp>
      <p:sp>
        <p:nvSpPr>
          <p:cNvPr id="3" name="Content Placeholder 2"/>
          <p:cNvSpPr>
            <a:spLocks noGrp="1"/>
          </p:cNvSpPr>
          <p:nvPr>
            <p:ph sz="quarter" idx="1"/>
          </p:nvPr>
        </p:nvSpPr>
        <p:spPr>
          <a:xfrm>
            <a:off x="217539" y="1357298"/>
            <a:ext cx="8640742" cy="4857784"/>
          </a:xfrm>
        </p:spPr>
        <p:txBody>
          <a:bodyPr>
            <a:normAutofit/>
          </a:bodyPr>
          <a:lstStyle/>
          <a:p>
            <a:pPr algn="just"/>
            <a:r>
              <a:rPr lang="en-SG" sz="2800" dirty="0">
                <a:latin typeface="Palatino Linotype" pitchFamily="18" charset="0"/>
              </a:rPr>
              <a:t>High Speed:– Data Rate of 100 Mbps for mobile and 1 </a:t>
            </a:r>
            <a:r>
              <a:rPr lang="en-SG" sz="2800" dirty="0" err="1">
                <a:latin typeface="Palatino Linotype" pitchFamily="18" charset="0"/>
              </a:rPr>
              <a:t>Gbps</a:t>
            </a:r>
            <a:r>
              <a:rPr lang="en-SG" sz="2800" dirty="0">
                <a:latin typeface="Palatino Linotype" pitchFamily="18" charset="0"/>
              </a:rPr>
              <a:t> while stationary.</a:t>
            </a:r>
          </a:p>
          <a:p>
            <a:pPr algn="just"/>
            <a:r>
              <a:rPr lang="en-SG" sz="2800" dirty="0">
                <a:latin typeface="Palatino Linotype" pitchFamily="18" charset="0"/>
              </a:rPr>
              <a:t> Global Standard:-4G will be a global standard that provides global mobility and service portability so that service provider will no longer be limited by </a:t>
            </a:r>
            <a:r>
              <a:rPr lang="en-SG" sz="2800" dirty="0" err="1">
                <a:latin typeface="Palatino Linotype" pitchFamily="18" charset="0"/>
              </a:rPr>
              <a:t>singlesystem</a:t>
            </a:r>
            <a:r>
              <a:rPr lang="en-SG" sz="2800" dirty="0">
                <a:latin typeface="Palatino Linotype" pitchFamily="18" charset="0"/>
              </a:rPr>
              <a:t>.</a:t>
            </a:r>
          </a:p>
          <a:p>
            <a:pPr algn="just"/>
            <a:r>
              <a:rPr lang="en-SG" sz="2800" dirty="0">
                <a:latin typeface="Palatino Linotype" pitchFamily="18" charset="0"/>
              </a:rPr>
              <a:t>Low Cost:– Access technologies, services and applications can unlimitedly be run through wireless backbone over wire-line backbone using IP address.</a:t>
            </a:r>
            <a:endParaRPr lang="en-US" sz="2800" b="1" dirty="0">
              <a:solidFill>
                <a:srgbClr val="C00000"/>
              </a:solidFill>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9</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234099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TotalTime>
  <Words>616</Words>
  <Application>Microsoft Office PowerPoint</Application>
  <PresentationFormat>On-screen Show (4:3)</PresentationFormat>
  <Paragraphs>138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Subject Name : WIRELESS NETWORKS  Presentation  Title:  4G TECHNOLOGY </vt:lpstr>
      <vt:lpstr>Objective</vt:lpstr>
      <vt:lpstr>Technical Details</vt:lpstr>
      <vt:lpstr>Block Diagram</vt:lpstr>
      <vt:lpstr>Technical Details</vt:lpstr>
      <vt:lpstr>Technical Details</vt:lpstr>
      <vt:lpstr>Technical Details</vt:lpstr>
      <vt:lpstr>Technical Details</vt:lpstr>
      <vt:lpstr>Technical Details</vt:lpstr>
      <vt:lpstr>Result &amp; Discussion</vt:lpstr>
      <vt:lpstr>Future Scope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 Wave Antenna for 5G Applications</dc:title>
  <dc:creator>PRABU</dc:creator>
  <cp:lastModifiedBy>user</cp:lastModifiedBy>
  <cp:revision>111</cp:revision>
  <dcterms:created xsi:type="dcterms:W3CDTF">2015-04-07T04:42:07Z</dcterms:created>
  <dcterms:modified xsi:type="dcterms:W3CDTF">2021-03-11T18:55:58Z</dcterms:modified>
</cp:coreProperties>
</file>