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68" r:id="rId2"/>
    <p:sldId id="257" r:id="rId3"/>
    <p:sldId id="259" r:id="rId4"/>
    <p:sldId id="260" r:id="rId5"/>
    <p:sldId id="261" r:id="rId6"/>
    <p:sldId id="262" r:id="rId7"/>
    <p:sldId id="263" r:id="rId8"/>
    <p:sldId id="264" r:id="rId9"/>
    <p:sldId id="265" r:id="rId10"/>
    <p:sldId id="266" r:id="rId11"/>
    <p:sldId id="269" r:id="rId12"/>
    <p:sldId id="27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8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33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978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11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703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49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039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77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427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44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47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360944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hatis.techtarget.com/definition/digital" TargetMode="External"/><Relationship Id="rId2" Type="http://schemas.openxmlformats.org/officeDocument/2006/relationships/hyperlink" Target="https://searchmobilecomputing.techtarget.com/definition/cell" TargetMode="External"/><Relationship Id="rId1" Type="http://schemas.openxmlformats.org/officeDocument/2006/relationships/slideLayout" Target="../slideLayouts/slideLayout2.xml"/><Relationship Id="rId5" Type="http://schemas.openxmlformats.org/officeDocument/2006/relationships/hyperlink" Target="https://searchmobilecomputing.techtarget.com/definition/D-AMPS" TargetMode="External"/><Relationship Id="rId4" Type="http://schemas.openxmlformats.org/officeDocument/2006/relationships/hyperlink" Target="https://searchnetworking.techtarget.com/definition/TDM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iaster.com/uploadfolder/4LatestTechnologyofMobileCommunicationandFutureScopeof7/4Latest%20Technology%20of%20Mobile%20Communication%20and%20Future%20Scope%20of%207.5G%20OL15Aug14%20Copy.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networking.techtarget.com/definition/kHz" TargetMode="External"/><Relationship Id="rId2" Type="http://schemas.openxmlformats.org/officeDocument/2006/relationships/hyperlink" Target="https://searchnetworking.techtarget.com/definition/MHz" TargetMode="External"/><Relationship Id="rId1" Type="http://schemas.openxmlformats.org/officeDocument/2006/relationships/slideLayout" Target="../slideLayouts/slideLayout2.xml"/><Relationship Id="rId4" Type="http://schemas.openxmlformats.org/officeDocument/2006/relationships/hyperlink" Target="https://searchmobilecomputing.techtarget.com/definition/FDMA"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ustralia" TargetMode="External"/><Relationship Id="rId13" Type="http://schemas.openxmlformats.org/officeDocument/2006/relationships/hyperlink" Target="https://en.wikipedia.org/wiki/Verizon_Communications" TargetMode="External"/><Relationship Id="rId3" Type="http://schemas.openxmlformats.org/officeDocument/2006/relationships/hyperlink" Target="https://en.wikipedia.org/wiki/Mobile_phone" TargetMode="External"/><Relationship Id="rId7" Type="http://schemas.openxmlformats.org/officeDocument/2006/relationships/hyperlink" Target="https://en.wikipedia.org/wiki/Israel" TargetMode="External"/><Relationship Id="rId12" Type="http://schemas.openxmlformats.org/officeDocument/2006/relationships/hyperlink" Target="https://en.wikipedia.org/wiki/AT&amp;T" TargetMode="External"/><Relationship Id="rId2" Type="http://schemas.openxmlformats.org/officeDocument/2006/relationships/hyperlink" Target="https://en.wikipedia.org/wiki/Analog_signal" TargetMode="External"/><Relationship Id="rId1" Type="http://schemas.openxmlformats.org/officeDocument/2006/relationships/slideLayout" Target="../slideLayouts/slideLayout2.xml"/><Relationship Id="rId6" Type="http://schemas.openxmlformats.org/officeDocument/2006/relationships/hyperlink" Target="https://en.wikipedia.org/wiki/Advanced_Mobile_Phone_System" TargetMode="External"/><Relationship Id="rId11" Type="http://schemas.openxmlformats.org/officeDocument/2006/relationships/hyperlink" Target="https://en.wikipedia.org/wiki/North_America" TargetMode="External"/><Relationship Id="rId5" Type="http://schemas.openxmlformats.org/officeDocument/2006/relationships/hyperlink" Target="https://en.wikipedia.org/wiki/Americas" TargetMode="External"/><Relationship Id="rId10" Type="http://schemas.openxmlformats.org/officeDocument/2006/relationships/hyperlink" Target="https://en.wikipedia.org/wiki/Pakistan" TargetMode="External"/><Relationship Id="rId4" Type="http://schemas.openxmlformats.org/officeDocument/2006/relationships/hyperlink" Target="https://en.wikipedia.org/wiki/Bell_Labs" TargetMode="External"/><Relationship Id="rId9" Type="http://schemas.openxmlformats.org/officeDocument/2006/relationships/hyperlink" Target="https://en.wikipedia.org/wiki/Singapor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Radiotelephone" TargetMode="External"/><Relationship Id="rId13" Type="http://schemas.openxmlformats.org/officeDocument/2006/relationships/hyperlink" Target="https://en.wikipedia.org/wiki/Smartphone" TargetMode="External"/><Relationship Id="rId3" Type="http://schemas.openxmlformats.org/officeDocument/2006/relationships/hyperlink" Target="https://en.wikipedia.org/wiki/Motorola" TargetMode="External"/><Relationship Id="rId7" Type="http://schemas.openxmlformats.org/officeDocument/2006/relationships/hyperlink" Target="https://en.wikipedia.org/wiki/Pager" TargetMode="External"/><Relationship Id="rId12" Type="http://schemas.openxmlformats.org/officeDocument/2006/relationships/hyperlink" Target="https://en.wikipedia.org/wiki/Motorola_Bag_Phone" TargetMode="External"/><Relationship Id="rId17" Type="http://schemas.openxmlformats.org/officeDocument/2006/relationships/hyperlink" Target="https://en.wikipedia.org/wiki/BellSouth" TargetMode="External"/><Relationship Id="rId2" Type="http://schemas.openxmlformats.org/officeDocument/2006/relationships/hyperlink" Target="https://en.wikipedia.org/wiki/Bell_Labs" TargetMode="External"/><Relationship Id="rId16" Type="http://schemas.openxmlformats.org/officeDocument/2006/relationships/hyperlink" Target="https://en.wikipedia.org/wiki/COMDEX" TargetMode="External"/><Relationship Id="rId1" Type="http://schemas.openxmlformats.org/officeDocument/2006/relationships/slideLayout" Target="../slideLayouts/slideLayout2.xml"/><Relationship Id="rId6" Type="http://schemas.openxmlformats.org/officeDocument/2006/relationships/hyperlink" Target="https://en.wikipedia.org/wiki/Illinois_Institute_of_Technology" TargetMode="External"/><Relationship Id="rId11" Type="http://schemas.openxmlformats.org/officeDocument/2006/relationships/hyperlink" Target="https://en.wikipedia.org/wiki/Motorola_DynaTAC" TargetMode="External"/><Relationship Id="rId5" Type="http://schemas.openxmlformats.org/officeDocument/2006/relationships/hyperlink" Target="https://en.wikipedia.org/wiki/Advanced_Mobile_Phone_System" TargetMode="External"/><Relationship Id="rId15" Type="http://schemas.openxmlformats.org/officeDocument/2006/relationships/hyperlink" Target="https://en.wikipedia.org/wiki/IBM" TargetMode="External"/><Relationship Id="rId10" Type="http://schemas.openxmlformats.org/officeDocument/2006/relationships/hyperlink" Target="https://en.wikipedia.org/wiki/Patent" TargetMode="External"/><Relationship Id="rId4" Type="http://schemas.openxmlformats.org/officeDocument/2006/relationships/hyperlink" Target="https://en.wikipedia.org/wiki/John_Francis_Mitchell" TargetMode="External"/><Relationship Id="rId9" Type="http://schemas.openxmlformats.org/officeDocument/2006/relationships/hyperlink" Target="https://en.wikipedia.org/wiki/Martin_Cooper_(inventor)" TargetMode="External"/><Relationship Id="rId14" Type="http://schemas.openxmlformats.org/officeDocument/2006/relationships/hyperlink" Target="https://en.wikipedia.org/wiki/IBM_Sim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Scanner_(radio)" TargetMode="External"/><Relationship Id="rId3" Type="http://schemas.openxmlformats.org/officeDocument/2006/relationships/hyperlink" Target="https://en.wikipedia.org/wiki/Frequency-division_multiple_access" TargetMode="External"/><Relationship Id="rId7" Type="http://schemas.openxmlformats.org/officeDocument/2006/relationships/hyperlink" Target="https://en.wikipedia.org/wiki/Advanced_Mobile_Phone_System" TargetMode="External"/><Relationship Id="rId2" Type="http://schemas.openxmlformats.org/officeDocument/2006/relationships/hyperlink" Target="https://en.wikipedia.org/wiki/Cellular_network" TargetMode="External"/><Relationship Id="rId1" Type="http://schemas.openxmlformats.org/officeDocument/2006/relationships/slideLayout" Target="../slideLayouts/slideLayout2.xml"/><Relationship Id="rId6" Type="http://schemas.openxmlformats.org/officeDocument/2006/relationships/hyperlink" Target="https://en.wikipedia.org/wiki/PSTN" TargetMode="External"/><Relationship Id="rId5" Type="http://schemas.openxmlformats.org/officeDocument/2006/relationships/hyperlink" Target="https://en.wikipedia.org/wiki/Improved_Mobile_Telephone_Service" TargetMode="External"/><Relationship Id="rId4" Type="http://schemas.openxmlformats.org/officeDocument/2006/relationships/hyperlink" Target="https://en.wikipedia.org/wiki/Bandwidth_(signal_process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50B8F9-03AA-4A01-824E-B633BEDFEC7C}"/>
              </a:ext>
            </a:extLst>
          </p:cNvPr>
          <p:cNvSpPr txBox="1">
            <a:spLocks/>
          </p:cNvSpPr>
          <p:nvPr/>
        </p:nvSpPr>
        <p:spPr>
          <a:xfrm>
            <a:off x="152399" y="1239732"/>
            <a:ext cx="11264351" cy="20368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         Subject Name :WIRELESS NETWORK</a:t>
            </a:r>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         Presentation  Title</a:t>
            </a:r>
            <a:r>
              <a:rPr lang="en-US" sz="2400" b="1" dirty="0">
                <a:solidFill>
                  <a:schemeClr val="accent3">
                    <a:lumMod val="50000"/>
                  </a:schemeClr>
                </a:solidFill>
                <a:latin typeface="Palatino Linotype" pitchFamily="18" charset="0"/>
              </a:rPr>
              <a:t>: AMPS(ADVANCED MOBILE PHONE SERVICE) </a:t>
            </a:r>
            <a:br>
              <a:rPr lang="en-US" sz="2400" b="1" dirty="0">
                <a:solidFill>
                  <a:schemeClr val="accent3">
                    <a:lumMod val="50000"/>
                  </a:schemeClr>
                </a:solidFill>
                <a:latin typeface="Palatino Linotype" pitchFamily="18" charset="0"/>
              </a:rPr>
            </a:br>
            <a:endParaRPr lang="en-US" sz="2400" b="1" dirty="0">
              <a:solidFill>
                <a:schemeClr val="accent3">
                  <a:lumMod val="50000"/>
                </a:schemeClr>
              </a:solidFill>
              <a:latin typeface="Palatino Linotype" pitchFamily="18" charset="0"/>
            </a:endParaRPr>
          </a:p>
        </p:txBody>
      </p:sp>
      <p:sp>
        <p:nvSpPr>
          <p:cNvPr id="5" name="Subtitle 2">
            <a:extLst>
              <a:ext uri="{FF2B5EF4-FFF2-40B4-BE49-F238E27FC236}">
                <a16:creationId xmlns:a16="http://schemas.microsoft.com/office/drawing/2014/main" id="{ABEC5C7A-B2BD-4A08-8414-7002686B4A80}"/>
              </a:ext>
            </a:extLst>
          </p:cNvPr>
          <p:cNvSpPr txBox="1">
            <a:spLocks/>
          </p:cNvSpPr>
          <p:nvPr/>
        </p:nvSpPr>
        <p:spPr>
          <a:xfrm>
            <a:off x="775250" y="3029778"/>
            <a:ext cx="8839200" cy="36957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accent2"/>
                </a:solidFill>
                <a:latin typeface="Palatino Linotype" pitchFamily="18" charset="0"/>
              </a:rPr>
              <a:t>Team Members:</a:t>
            </a:r>
          </a:p>
          <a:p>
            <a:pPr marL="0" indent="0">
              <a:buNone/>
            </a:pPr>
            <a:r>
              <a:rPr lang="en-US" sz="2000" b="1" dirty="0">
                <a:latin typeface="Palatino Linotype" pitchFamily="18" charset="0"/>
              </a:rPr>
              <a:t>Students Name	 		  		</a:t>
            </a:r>
            <a:r>
              <a:rPr lang="en-US" sz="2000" b="1" dirty="0" err="1">
                <a:latin typeface="Palatino Linotype" pitchFamily="18" charset="0"/>
              </a:rPr>
              <a:t>Reg.No</a:t>
            </a:r>
            <a:r>
              <a:rPr lang="en-US" sz="2000" b="1" dirty="0">
                <a:latin typeface="Palatino Linotype" pitchFamily="18" charset="0"/>
              </a:rPr>
              <a:t>:</a:t>
            </a:r>
          </a:p>
          <a:p>
            <a:pPr marL="0" indent="0">
              <a:lnSpc>
                <a:spcPct val="100000"/>
              </a:lnSpc>
              <a:buNone/>
            </a:pPr>
            <a:r>
              <a:rPr lang="en-US" sz="2000" dirty="0"/>
              <a:t>1.Vetrivel L                                                        		 210617106084</a:t>
            </a:r>
          </a:p>
          <a:p>
            <a:pPr marL="0" indent="0">
              <a:lnSpc>
                <a:spcPct val="100000"/>
              </a:lnSpc>
              <a:buNone/>
            </a:pPr>
            <a:r>
              <a:rPr lang="en-US" sz="2000" dirty="0"/>
              <a:t>2.Vignesh M                                                      	 	210617106088</a:t>
            </a:r>
          </a:p>
          <a:p>
            <a:pPr marL="0" indent="0">
              <a:lnSpc>
                <a:spcPct val="100000"/>
              </a:lnSpc>
              <a:buNone/>
            </a:pPr>
            <a:r>
              <a:rPr lang="en-US" sz="2000" dirty="0"/>
              <a:t>3.Vignesh P                                                       		 210617106087</a:t>
            </a:r>
          </a:p>
          <a:p>
            <a:pPr marL="0" indent="0">
              <a:lnSpc>
                <a:spcPct val="100000"/>
              </a:lnSpc>
              <a:buNone/>
            </a:pPr>
            <a:r>
              <a:rPr lang="en-US" sz="2000" dirty="0"/>
              <a:t>4.Shachinkguru S                                                 		 210617106074</a:t>
            </a:r>
          </a:p>
          <a:p>
            <a:pPr marL="0" indent="0">
              <a:lnSpc>
                <a:spcPct val="100000"/>
              </a:lnSpc>
              <a:buNone/>
            </a:pPr>
            <a:r>
              <a:rPr lang="en-US" sz="2000" dirty="0"/>
              <a:t>5.Supraja T                                                       	 	210617106077</a:t>
            </a:r>
          </a:p>
          <a:p>
            <a:pPr marL="0" indent="0">
              <a:lnSpc>
                <a:spcPct val="100000"/>
              </a:lnSpc>
              <a:buNone/>
            </a:pPr>
            <a:r>
              <a:rPr lang="en-US" sz="2000" dirty="0"/>
              <a:t>6.Vidhyalakshmi M                                           		 210617106086</a:t>
            </a:r>
            <a:endParaRPr lang="en-US" sz="2000" b="1" dirty="0">
              <a:latin typeface="Palatino Linotype" pitchFamily="18" charset="0"/>
            </a:endParaRPr>
          </a:p>
          <a:p>
            <a:pPr marL="0" indent="0">
              <a:buNone/>
            </a:pPr>
            <a:r>
              <a:rPr lang="en-US" sz="2000" b="1" dirty="0">
                <a:latin typeface="Palatino Linotype" pitchFamily="18" charset="0"/>
              </a:rPr>
              <a:t>	</a:t>
            </a:r>
          </a:p>
          <a:p>
            <a:pPr marL="0" indent="0">
              <a:buNone/>
            </a:pPr>
            <a:r>
              <a:rPr lang="en-US" sz="2000" b="1" dirty="0">
                <a:latin typeface="Palatino Linotype" pitchFamily="18" charset="0"/>
              </a:rPr>
              <a:t>	</a:t>
            </a:r>
          </a:p>
          <a:p>
            <a:pPr marL="0" indent="0">
              <a:buNone/>
            </a:pPr>
            <a:r>
              <a:rPr lang="en-US" sz="2000" b="1" dirty="0">
                <a:latin typeface="Palatino Linotype" pitchFamily="18" charset="0"/>
              </a:rPr>
              <a:t>             </a:t>
            </a:r>
          </a:p>
          <a:p>
            <a:endParaRPr lang="en-US" sz="2000" dirty="0">
              <a:latin typeface="Palatino Linotype" pitchFamily="18" charset="0"/>
            </a:endParaRPr>
          </a:p>
        </p:txBody>
      </p:sp>
      <p:sp>
        <p:nvSpPr>
          <p:cNvPr id="6" name="TextBox 5">
            <a:extLst>
              <a:ext uri="{FF2B5EF4-FFF2-40B4-BE49-F238E27FC236}">
                <a16:creationId xmlns:a16="http://schemas.microsoft.com/office/drawing/2014/main" id="{E4A73456-48E7-4FA8-8553-A32D470B867B}"/>
              </a:ext>
            </a:extLst>
          </p:cNvPr>
          <p:cNvSpPr txBox="1"/>
          <p:nvPr/>
        </p:nvSpPr>
        <p:spPr>
          <a:xfrm>
            <a:off x="1712844" y="282272"/>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Electronics and Communication Engineering</a:t>
            </a:r>
          </a:p>
        </p:txBody>
      </p:sp>
      <p:pic>
        <p:nvPicPr>
          <p:cNvPr id="8" name="Picture 7" descr="F:\SUBJECTS\JIT_COURSE FILE CONTENTS\JIT_ISO _DNV GL_ISO 9001-2015\ISO_Images_Logo\ISO 9001-2015 (JPG).jpg">
            <a:extLst>
              <a:ext uri="{FF2B5EF4-FFF2-40B4-BE49-F238E27FC236}">
                <a16:creationId xmlns:a16="http://schemas.microsoft.com/office/drawing/2014/main" id="{B0F73626-8414-4FBD-AB04-AAB187A5AFE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8535" y="306405"/>
            <a:ext cx="891329" cy="858732"/>
          </a:xfrm>
          <a:prstGeom prst="rect">
            <a:avLst/>
          </a:prstGeom>
          <a:noFill/>
          <a:ln>
            <a:noFill/>
          </a:ln>
        </p:spPr>
      </p:pic>
      <p:pic>
        <p:nvPicPr>
          <p:cNvPr id="9" name="Picture 8">
            <a:extLst>
              <a:ext uri="{FF2B5EF4-FFF2-40B4-BE49-F238E27FC236}">
                <a16:creationId xmlns:a16="http://schemas.microsoft.com/office/drawing/2014/main" id="{303B694F-6471-4B0F-B5A2-B2C8A9DAB815}"/>
              </a:ext>
            </a:extLst>
          </p:cNvPr>
          <p:cNvPicPr/>
          <p:nvPr/>
        </p:nvPicPr>
        <p:blipFill>
          <a:blip r:embed="rId3">
            <a:extLst>
              <a:ext uri="{28A0092B-C50C-407E-A947-70E740481C1C}">
                <a14:useLocalDpi xmlns:a14="http://schemas.microsoft.com/office/drawing/2010/main" val="0"/>
              </a:ext>
            </a:extLst>
          </a:blip>
          <a:stretch>
            <a:fillRect/>
          </a:stretch>
        </p:blipFill>
        <p:spPr>
          <a:xfrm>
            <a:off x="1152879" y="282272"/>
            <a:ext cx="1119930" cy="906999"/>
          </a:xfrm>
          <a:prstGeom prst="rect">
            <a:avLst/>
          </a:prstGeom>
        </p:spPr>
      </p:pic>
      <p:sp>
        <p:nvSpPr>
          <p:cNvPr id="10" name="Rectangle 9">
            <a:extLst>
              <a:ext uri="{FF2B5EF4-FFF2-40B4-BE49-F238E27FC236}">
                <a16:creationId xmlns:a16="http://schemas.microsoft.com/office/drawing/2014/main" id="{6EB232B9-64B4-4AD9-9E13-3C8E9951DFE3}"/>
              </a:ext>
            </a:extLst>
          </p:cNvPr>
          <p:cNvSpPr/>
          <p:nvPr/>
        </p:nvSpPr>
        <p:spPr>
          <a:xfrm>
            <a:off x="152399" y="132522"/>
            <a:ext cx="11887201" cy="6746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81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FB96-68B3-4478-8CBB-40833B9E509D}"/>
              </a:ext>
            </a:extLst>
          </p:cNvPr>
          <p:cNvSpPr>
            <a:spLocks noGrp="1"/>
          </p:cNvSpPr>
          <p:nvPr>
            <p:ph type="title"/>
          </p:nvPr>
        </p:nvSpPr>
        <p:spPr/>
        <p:txBody>
          <a:bodyPr/>
          <a:lstStyle/>
          <a:p>
            <a:r>
              <a:rPr lang="en-IN" dirty="0"/>
              <a:t>RESULT AND DISCUSSION</a:t>
            </a:r>
            <a:endParaRPr lang="en-US" dirty="0"/>
          </a:p>
        </p:txBody>
      </p:sp>
      <p:sp>
        <p:nvSpPr>
          <p:cNvPr id="3" name="Content Placeholder 2">
            <a:extLst>
              <a:ext uri="{FF2B5EF4-FFF2-40B4-BE49-F238E27FC236}">
                <a16:creationId xmlns:a16="http://schemas.microsoft.com/office/drawing/2014/main" id="{A0790627-BBF7-4065-97AA-EECF97B4E93A}"/>
              </a:ext>
            </a:extLst>
          </p:cNvPr>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The signals received from a transmitter cover an area called a </a:t>
            </a:r>
            <a:r>
              <a:rPr lang="en-US" sz="1800" u="sng" dirty="0">
                <a:latin typeface="Times New Roman" pitchFamily="18" charset="0"/>
                <a:cs typeface="Times New Roman" pitchFamily="18" charset="0"/>
                <a:hlinkClick r:id="rId2"/>
              </a:rPr>
              <a:t>cell</a:t>
            </a:r>
            <a:r>
              <a:rPr lang="en-US" sz="1800" dirty="0">
                <a:latin typeface="Times New Roman" pitchFamily="18" charset="0"/>
                <a:cs typeface="Times New Roman" pitchFamily="18" charset="0"/>
              </a:rPr>
              <a:t>. As a user moves out of the cell's area into an adjacent cell, the user begins to pick up the new cell's signals without any noticeable transition. The signals in the adjacent cell are sent and received on different channels than the previous cell's signals to so that the signals don't interfere with each other.</a:t>
            </a:r>
          </a:p>
          <a:p>
            <a:pPr algn="just">
              <a:lnSpc>
                <a:spcPct val="150000"/>
              </a:lnSpc>
            </a:pPr>
            <a:r>
              <a:rPr lang="en-US" sz="1800" dirty="0">
                <a:latin typeface="Times New Roman" pitchFamily="18" charset="0"/>
                <a:cs typeface="Times New Roman" pitchFamily="18" charset="0"/>
              </a:rPr>
              <a:t>The analog service of AMPS has been updated with </a:t>
            </a:r>
            <a:r>
              <a:rPr lang="en-US" sz="1800" u="sng" dirty="0">
                <a:latin typeface="Times New Roman" pitchFamily="18" charset="0"/>
                <a:cs typeface="Times New Roman" pitchFamily="18" charset="0"/>
                <a:hlinkClick r:id="rId3"/>
              </a:rPr>
              <a:t>digital</a:t>
            </a:r>
            <a:r>
              <a:rPr lang="en-US" sz="1800" dirty="0">
                <a:latin typeface="Times New Roman" pitchFamily="18" charset="0"/>
                <a:cs typeface="Times New Roman" pitchFamily="18" charset="0"/>
              </a:rPr>
              <a:t> cellular service by adding to FDMA a further subdivision of each channel using time division multiple access (</a:t>
            </a:r>
            <a:r>
              <a:rPr lang="en-US" sz="1800" u="sng" dirty="0">
                <a:latin typeface="Times New Roman" pitchFamily="18" charset="0"/>
                <a:cs typeface="Times New Roman" pitchFamily="18" charset="0"/>
                <a:hlinkClick r:id="rId4"/>
              </a:rPr>
              <a:t>TDMA</a:t>
            </a:r>
            <a:r>
              <a:rPr lang="en-US" sz="1800" dirty="0">
                <a:latin typeface="Times New Roman" pitchFamily="18" charset="0"/>
                <a:cs typeface="Times New Roman" pitchFamily="18" charset="0"/>
              </a:rPr>
              <a:t>). This service is known as digital AMPS (</a:t>
            </a:r>
            <a:r>
              <a:rPr lang="en-US" sz="1800" u="sng" dirty="0">
                <a:latin typeface="Times New Roman" pitchFamily="18" charset="0"/>
                <a:cs typeface="Times New Roman" pitchFamily="18" charset="0"/>
                <a:hlinkClick r:id="rId5"/>
              </a:rPr>
              <a:t>D-AMPS</a:t>
            </a:r>
            <a:r>
              <a:rPr lang="en-US" sz="1800" dirty="0">
                <a:latin typeface="Times New Roman" pitchFamily="18" charset="0"/>
                <a:cs typeface="Times New Roman" pitchFamily="18" charset="0"/>
              </a:rPr>
              <a:t>). Although AMPS and D-AMPS originated for the North American cellular telephone market, they are now used worldwide with over 74 million subscribers, according to Ericsson, one of the major cellular phone manufacturers.</a:t>
            </a:r>
          </a:p>
          <a:p>
            <a:pPr algn="just">
              <a:lnSpc>
                <a:spcPct val="150000"/>
              </a:lnSpc>
            </a:pPr>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930F5486-971E-45B0-9350-D676C7CA1AE8}"/>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697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A6D6-1AA6-4D43-AD63-CB713434385E}"/>
              </a:ext>
            </a:extLst>
          </p:cNvPr>
          <p:cNvSpPr>
            <a:spLocks noGrp="1"/>
          </p:cNvSpPr>
          <p:nvPr>
            <p:ph type="title"/>
          </p:nvPr>
        </p:nvSpPr>
        <p:spPr/>
        <p:txBody>
          <a:bodyPr/>
          <a:lstStyle/>
          <a:p>
            <a:r>
              <a:rPr lang="en-IN" dirty="0"/>
              <a:t>FUTURE SCOPE</a:t>
            </a:r>
            <a:endParaRPr lang="en-US" dirty="0"/>
          </a:p>
        </p:txBody>
      </p:sp>
      <p:sp>
        <p:nvSpPr>
          <p:cNvPr id="3" name="Content Placeholder 2">
            <a:extLst>
              <a:ext uri="{FF2B5EF4-FFF2-40B4-BE49-F238E27FC236}">
                <a16:creationId xmlns:a16="http://schemas.microsoft.com/office/drawing/2014/main" id="{C5337A7A-9D78-4E3E-8ABA-C38327EAD8A8}"/>
              </a:ext>
            </a:extLst>
          </p:cNvPr>
          <p:cNvSpPr>
            <a:spLocks noGrp="1"/>
          </p:cNvSpPr>
          <p:nvPr>
            <p:ph idx="1"/>
          </p:nvPr>
        </p:nvSpPr>
        <p:spPr>
          <a:xfrm>
            <a:off x="1141412" y="1676400"/>
            <a:ext cx="9905999" cy="4963886"/>
          </a:xfrm>
        </p:spPr>
        <p:txBody>
          <a:bodyPr>
            <a:normAutofit/>
          </a:bodyPr>
          <a:lstStyle/>
          <a:p>
            <a:pPr algn="just">
              <a:lnSpc>
                <a:spcPct val="150000"/>
              </a:lnSpc>
            </a:pPr>
            <a:r>
              <a:rPr lang="en-US" sz="1800" dirty="0">
                <a:latin typeface="Times New Roman" pitchFamily="18" charset="0"/>
                <a:cs typeface="Times New Roman" pitchFamily="18" charset="0"/>
              </a:rPr>
              <a:t>Smart phones, personal digital assistants (PDAs), tablets and other mobile devices currently being used in the world have made mobile computing exceptionally handy. The mobility of these innovative gadgets enables their users to access almost all computer based </a:t>
            </a:r>
            <a:r>
              <a:rPr lang="en-US" sz="1800" dirty="0" err="1">
                <a:latin typeface="Times New Roman" pitchFamily="18" charset="0"/>
                <a:cs typeface="Times New Roman" pitchFamily="18" charset="0"/>
              </a:rPr>
              <a:t>services.These</a:t>
            </a:r>
            <a:r>
              <a:rPr lang="en-US" sz="1800" dirty="0">
                <a:latin typeface="Times New Roman" pitchFamily="18" charset="0"/>
                <a:cs typeface="Times New Roman" pitchFamily="18" charset="0"/>
              </a:rPr>
              <a:t> advanced technological devices can create or upload files, browse the internet, stream live videos at high speeds and also do video or voice conferencing.</a:t>
            </a:r>
          </a:p>
          <a:p>
            <a:pPr algn="just">
              <a:lnSpc>
                <a:spcPct val="150000"/>
              </a:lnSpc>
            </a:pPr>
            <a:r>
              <a:rPr lang="en-US" sz="1800" dirty="0">
                <a:latin typeface="Times New Roman" pitchFamily="18" charset="0"/>
                <a:cs typeface="Times New Roman" pitchFamily="18" charset="0"/>
              </a:rPr>
              <a:t>The exponentially increasing demand for better and quality devices has been as a reason for market growth. Manufacturers of these devices are having sleepless nights seeking to get their own big share of the market.</a:t>
            </a:r>
          </a:p>
          <a:p>
            <a:pPr algn="just">
              <a:lnSpc>
                <a:spcPct val="150000"/>
              </a:lnSpc>
            </a:pPr>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661AD12B-B02C-41F3-9310-2D31C2B8EF9C}"/>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01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B497-594B-4439-9C0E-07D00BB15A57}"/>
              </a:ext>
            </a:extLst>
          </p:cNvPr>
          <p:cNvSpPr>
            <a:spLocks noGrp="1"/>
          </p:cNvSpPr>
          <p:nvPr>
            <p:ph type="title"/>
          </p:nvPr>
        </p:nvSpPr>
        <p:spPr/>
        <p:txBody>
          <a:bodyPr/>
          <a:lstStyle/>
          <a:p>
            <a:r>
              <a:rPr lang="en-IN" dirty="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5D9F0A0-6370-44D1-B44B-608EA35192D4}"/>
              </a:ext>
            </a:extLst>
          </p:cNvPr>
          <p:cNvSpPr>
            <a:spLocks noGrp="1"/>
          </p:cNvSpPr>
          <p:nvPr>
            <p:ph idx="1"/>
          </p:nvPr>
        </p:nvSpPr>
        <p:spPr/>
        <p:txBody>
          <a:bodyPr>
            <a:normAutofit/>
          </a:bodyPr>
          <a:lstStyle/>
          <a:p>
            <a:r>
              <a:rPr lang="en-US" sz="1800"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http://www.iaster.com/uploadfolder/4LatestTechnologyofMobileCommunicationandFutureScopeof7/4Latest%20Technology%20of%20Mobile%20Communication%20and%20Future%20Scope%20of%207.5G%20OL15Aug14%20Copy.pdf</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Chen, HH; </a:t>
            </a:r>
            <a:r>
              <a:rPr lang="en-US" sz="1800" dirty="0" err="1">
                <a:latin typeface="Times New Roman" pitchFamily="18" charset="0"/>
                <a:cs typeface="Times New Roman" pitchFamily="18" charset="0"/>
              </a:rPr>
              <a:t>Guizani</a:t>
            </a:r>
            <a:r>
              <a:rPr lang="en-US" sz="1800" dirty="0">
                <a:latin typeface="Times New Roman" pitchFamily="18" charset="0"/>
                <a:cs typeface="Times New Roman" pitchFamily="18" charset="0"/>
              </a:rPr>
              <a:t>, M; Mohr, W (2007), “Evolution toward 4Gwireless networking”, IEEE Network, Volume: 21 Issue: 1 pp. 4-5.</a:t>
            </a:r>
          </a:p>
        </p:txBody>
      </p:sp>
      <p:sp>
        <p:nvSpPr>
          <p:cNvPr id="4" name="Rectangle 3">
            <a:extLst>
              <a:ext uri="{FF2B5EF4-FFF2-40B4-BE49-F238E27FC236}">
                <a16:creationId xmlns:a16="http://schemas.microsoft.com/office/drawing/2014/main" id="{8198BE46-D44F-4653-A481-3824BC1052F1}"/>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2609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1F964-C13D-4E0D-A602-AF4A12648629}"/>
              </a:ext>
            </a:extLst>
          </p:cNvPr>
          <p:cNvSpPr>
            <a:spLocks noGrp="1"/>
          </p:cNvSpPr>
          <p:nvPr>
            <p:ph idx="1"/>
          </p:nvPr>
        </p:nvSpPr>
        <p:spPr/>
        <p:txBody>
          <a:bodyPr>
            <a:normAutofit/>
          </a:bodyPr>
          <a:lstStyle/>
          <a:p>
            <a:pPr marL="0" indent="0">
              <a:buNone/>
            </a:pPr>
            <a:r>
              <a:rPr lang="en-US" sz="9600" dirty="0"/>
              <a:t>     THANK YOU</a:t>
            </a:r>
          </a:p>
        </p:txBody>
      </p:sp>
      <p:sp>
        <p:nvSpPr>
          <p:cNvPr id="4" name="Rectangle 3">
            <a:extLst>
              <a:ext uri="{FF2B5EF4-FFF2-40B4-BE49-F238E27FC236}">
                <a16:creationId xmlns:a16="http://schemas.microsoft.com/office/drawing/2014/main" id="{E5033252-1018-4A58-B7C3-BAEDD0E6CF11}"/>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71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C83-A113-4E64-8BAD-1752401CD5C8}"/>
              </a:ext>
            </a:extLst>
          </p:cNvPr>
          <p:cNvSpPr>
            <a:spLocks noGrp="1"/>
          </p:cNvSpPr>
          <p:nvPr>
            <p:ph type="title"/>
          </p:nvPr>
        </p:nvSpPr>
        <p:spPr/>
        <p:txBody>
          <a:bodyPr>
            <a:normAutofit/>
          </a:bodyPr>
          <a:lstStyle/>
          <a:p>
            <a:pPr algn="ctr"/>
            <a:br>
              <a:rPr lang="en-US" sz="2000" dirty="0">
                <a:latin typeface="Times New Roman" pitchFamily="18" charset="0"/>
                <a:cs typeface="Times New Roman" pitchFamily="18" charset="0"/>
              </a:rPr>
            </a:br>
            <a:r>
              <a:rPr lang="en-US" sz="2000" b="1" dirty="0" err="1">
                <a:latin typeface="Times New Roman" pitchFamily="18" charset="0"/>
                <a:cs typeface="Times New Roman" pitchFamily="18" charset="0"/>
              </a:rPr>
              <a:t>OBJECTIVE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What is amps?</a:t>
            </a:r>
          </a:p>
        </p:txBody>
      </p:sp>
      <p:sp>
        <p:nvSpPr>
          <p:cNvPr id="3" name="Content Placeholder 2">
            <a:extLst>
              <a:ext uri="{FF2B5EF4-FFF2-40B4-BE49-F238E27FC236}">
                <a16:creationId xmlns:a16="http://schemas.microsoft.com/office/drawing/2014/main" id="{D169B712-8AD9-4CFF-BEAE-7810D52A4A48}"/>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Advanced Mobile Phone Service (AMPS) is a standard system for analog signal cellular telephone service in the United States and is also used in other countries. It is based on the initial electromagnetic radiation spectrum allocation for cellular service by the Federal Communications Commission (FCC) in 1970.</a:t>
            </a:r>
          </a:p>
          <a:p>
            <a:pPr algn="just"/>
            <a:r>
              <a:rPr lang="en-US" sz="1800" dirty="0">
                <a:latin typeface="Times New Roman" pitchFamily="18" charset="0"/>
                <a:cs typeface="Times New Roman" pitchFamily="18" charset="0"/>
              </a:rPr>
              <a:t>AMPS allocates frequency ranges within the 800 and 900 Megahertz (</a:t>
            </a:r>
            <a:r>
              <a:rPr lang="en-US" sz="1800" u="sng" dirty="0">
                <a:latin typeface="Times New Roman" pitchFamily="18" charset="0"/>
                <a:cs typeface="Times New Roman" pitchFamily="18" charset="0"/>
                <a:hlinkClick r:id="rId2"/>
              </a:rPr>
              <a:t>MHz</a:t>
            </a:r>
            <a:r>
              <a:rPr lang="en-US" sz="1800" dirty="0">
                <a:latin typeface="Times New Roman" pitchFamily="18" charset="0"/>
                <a:cs typeface="Times New Roman" pitchFamily="18" charset="0"/>
              </a:rPr>
              <a:t>) spectrum to cellular telephone. Each service provider can use half of the 824-849 MHz range for receiving signals from cellular phones and half the 869-894 MHz range for transmitting to cellular phones. The bands are divided into 30 </a:t>
            </a:r>
            <a:r>
              <a:rPr lang="en-US" sz="1800" u="sng" dirty="0">
                <a:latin typeface="Times New Roman" pitchFamily="18" charset="0"/>
                <a:cs typeface="Times New Roman" pitchFamily="18" charset="0"/>
                <a:hlinkClick r:id="rId3"/>
              </a:rPr>
              <a:t>kHz</a:t>
            </a:r>
            <a:r>
              <a:rPr lang="en-US" sz="1800" dirty="0">
                <a:latin typeface="Times New Roman" pitchFamily="18" charset="0"/>
                <a:cs typeface="Times New Roman" pitchFamily="18" charset="0"/>
              </a:rPr>
              <a:t> sub-bands, called </a:t>
            </a:r>
            <a:r>
              <a:rPr lang="en-US" sz="1800" i="1" dirty="0">
                <a:latin typeface="Times New Roman" pitchFamily="18" charset="0"/>
                <a:cs typeface="Times New Roman" pitchFamily="18" charset="0"/>
              </a:rPr>
              <a:t>channels</a:t>
            </a:r>
            <a:r>
              <a:rPr lang="en-US" sz="1800" dirty="0">
                <a:latin typeface="Times New Roman" pitchFamily="18" charset="0"/>
                <a:cs typeface="Times New Roman" pitchFamily="18" charset="0"/>
              </a:rPr>
              <a:t>. The receiving channels are called </a:t>
            </a:r>
            <a:r>
              <a:rPr lang="en-US" sz="1800" i="1" dirty="0">
                <a:latin typeface="Times New Roman" pitchFamily="18" charset="0"/>
                <a:cs typeface="Times New Roman" pitchFamily="18" charset="0"/>
              </a:rPr>
              <a:t>reverse channels</a:t>
            </a:r>
            <a:r>
              <a:rPr lang="en-US" sz="1800" dirty="0">
                <a:latin typeface="Times New Roman" pitchFamily="18" charset="0"/>
                <a:cs typeface="Times New Roman" pitchFamily="18" charset="0"/>
              </a:rPr>
              <a:t> and the sending channels are called </a:t>
            </a:r>
            <a:r>
              <a:rPr lang="en-US" sz="1800" i="1" dirty="0">
                <a:latin typeface="Times New Roman" pitchFamily="18" charset="0"/>
                <a:cs typeface="Times New Roman" pitchFamily="18" charset="0"/>
              </a:rPr>
              <a:t>forward channels</a:t>
            </a:r>
            <a:r>
              <a:rPr lang="en-US" sz="1800" dirty="0">
                <a:latin typeface="Times New Roman" pitchFamily="18" charset="0"/>
                <a:cs typeface="Times New Roman" pitchFamily="18" charset="0"/>
              </a:rPr>
              <a:t>. The division of the spectrum into sub-band channels is achieved by using frequency division multiple access (</a:t>
            </a:r>
            <a:r>
              <a:rPr lang="en-US" sz="1800" u="sng" dirty="0">
                <a:latin typeface="Times New Roman" pitchFamily="18" charset="0"/>
                <a:cs typeface="Times New Roman" pitchFamily="18" charset="0"/>
                <a:hlinkClick r:id="rId4"/>
              </a:rPr>
              <a:t>FDMA</a:t>
            </a:r>
            <a:r>
              <a:rPr lang="en-US" sz="1800" dirty="0">
                <a:latin typeface="Times New Roman" pitchFamily="18" charset="0"/>
                <a:cs typeface="Times New Roman" pitchFamily="18" charset="0"/>
              </a:rPr>
              <a:t>).</a:t>
            </a:r>
          </a:p>
        </p:txBody>
      </p:sp>
      <p:sp>
        <p:nvSpPr>
          <p:cNvPr id="4" name="Rectangle 3">
            <a:extLst>
              <a:ext uri="{FF2B5EF4-FFF2-40B4-BE49-F238E27FC236}">
                <a16:creationId xmlns:a16="http://schemas.microsoft.com/office/drawing/2014/main" id="{A498B5E9-3781-431A-9D7E-F3D6B7BE8DCE}"/>
              </a:ext>
            </a:extLst>
          </p:cNvPr>
          <p:cNvSpPr/>
          <p:nvPr/>
        </p:nvSpPr>
        <p:spPr>
          <a:xfrm>
            <a:off x="152399" y="132522"/>
            <a:ext cx="11887201" cy="6493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88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A1D2-6872-4D42-8072-5022DD70AFCD}"/>
              </a:ext>
            </a:extLst>
          </p:cNvPr>
          <p:cNvSpPr>
            <a:spLocks noGrp="1"/>
          </p:cNvSpPr>
          <p:nvPr>
            <p:ph type="title"/>
          </p:nvPr>
        </p:nvSpPr>
        <p:spPr/>
        <p:txBody>
          <a:bodyPr>
            <a:normAutofit/>
          </a:bodyPr>
          <a:lstStyle/>
          <a:p>
            <a:pPr algn="just"/>
            <a:r>
              <a:rPr lang="en-US" sz="2400" b="1" dirty="0">
                <a:latin typeface="Times New Roman" pitchFamily="18" charset="0"/>
                <a:cs typeface="Times New Roman" pitchFamily="18" charset="0"/>
              </a:rPr>
              <a:t>Introduction of amps</a:t>
            </a:r>
          </a:p>
        </p:txBody>
      </p:sp>
      <p:sp>
        <p:nvSpPr>
          <p:cNvPr id="3" name="Content Placeholder 2">
            <a:extLst>
              <a:ext uri="{FF2B5EF4-FFF2-40B4-BE49-F238E27FC236}">
                <a16:creationId xmlns:a16="http://schemas.microsoft.com/office/drawing/2014/main" id="{0A943314-F913-4DC9-A9C1-E3420D3F4513}"/>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Advanced Mobile Phone System</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AMPS</a:t>
            </a:r>
            <a:r>
              <a:rPr lang="en-US" sz="1800" dirty="0">
                <a:latin typeface="Times New Roman" pitchFamily="18" charset="0"/>
                <a:cs typeface="Times New Roman" pitchFamily="18" charset="0"/>
              </a:rPr>
              <a:t>) was an </a:t>
            </a:r>
            <a:r>
              <a:rPr lang="en-US" sz="1800" dirty="0">
                <a:latin typeface="Times New Roman" pitchFamily="18" charset="0"/>
                <a:cs typeface="Times New Roman" pitchFamily="18" charset="0"/>
                <a:hlinkClick r:id="rId2" tooltip="Analog signal"/>
              </a:rPr>
              <a:t>analog</a:t>
            </a: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3" tooltip="Mobile phone"/>
              </a:rPr>
              <a:t>mobile phone</a:t>
            </a:r>
            <a:r>
              <a:rPr lang="en-US" sz="1800" dirty="0">
                <a:latin typeface="Times New Roman" pitchFamily="18" charset="0"/>
                <a:cs typeface="Times New Roman" pitchFamily="18" charset="0"/>
              </a:rPr>
              <a:t> system standard developed by </a:t>
            </a:r>
            <a:r>
              <a:rPr lang="en-US" sz="1800" dirty="0">
                <a:latin typeface="Times New Roman" pitchFamily="18" charset="0"/>
                <a:cs typeface="Times New Roman" pitchFamily="18" charset="0"/>
                <a:hlinkClick r:id="rId4" tooltip="Bell Labs"/>
              </a:rPr>
              <a:t>Bell Labs</a:t>
            </a:r>
            <a:r>
              <a:rPr lang="en-US" sz="1800" dirty="0">
                <a:latin typeface="Times New Roman" pitchFamily="18" charset="0"/>
                <a:cs typeface="Times New Roman" pitchFamily="18" charset="0"/>
              </a:rPr>
              <a:t>, and officially introduced in the </a:t>
            </a:r>
            <a:r>
              <a:rPr lang="en-US" sz="1800" dirty="0">
                <a:latin typeface="Times New Roman" pitchFamily="18" charset="0"/>
                <a:cs typeface="Times New Roman" pitchFamily="18" charset="0"/>
                <a:hlinkClick r:id="rId5" tooltip="Americas"/>
              </a:rPr>
              <a:t>Americas</a:t>
            </a:r>
            <a:r>
              <a:rPr lang="en-US" sz="1800" dirty="0">
                <a:latin typeface="Times New Roman" pitchFamily="18" charset="0"/>
                <a:cs typeface="Times New Roman" pitchFamily="18" charset="0"/>
              </a:rPr>
              <a:t> on October 13, 1983,</a:t>
            </a:r>
            <a:r>
              <a:rPr lang="en-US" sz="1800" baseline="30000" dirty="0">
                <a:latin typeface="Times New Roman" pitchFamily="18" charset="0"/>
                <a:cs typeface="Times New Roman" pitchFamily="18" charset="0"/>
                <a:hlinkClick r:id="rId6"/>
              </a:rPr>
              <a:t>[1][2][3]</a:t>
            </a: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7" tooltip="Israel"/>
              </a:rPr>
              <a:t>Israel</a:t>
            </a:r>
            <a:r>
              <a:rPr lang="en-US" sz="1800" dirty="0">
                <a:latin typeface="Times New Roman" pitchFamily="18" charset="0"/>
                <a:cs typeface="Times New Roman" pitchFamily="18" charset="0"/>
              </a:rPr>
              <a:t> in 1986, </a:t>
            </a:r>
            <a:r>
              <a:rPr lang="en-US" sz="1800" dirty="0">
                <a:latin typeface="Times New Roman" pitchFamily="18" charset="0"/>
                <a:cs typeface="Times New Roman" pitchFamily="18" charset="0"/>
                <a:hlinkClick r:id="rId8" tooltip="Australia"/>
              </a:rPr>
              <a:t>Australia</a:t>
            </a:r>
            <a:r>
              <a:rPr lang="en-US" sz="1800" dirty="0">
                <a:latin typeface="Times New Roman" pitchFamily="18" charset="0"/>
                <a:cs typeface="Times New Roman" pitchFamily="18" charset="0"/>
              </a:rPr>
              <a:t> in 1987, </a:t>
            </a:r>
            <a:r>
              <a:rPr lang="en-US" sz="1800" dirty="0">
                <a:latin typeface="Times New Roman" pitchFamily="18" charset="0"/>
                <a:cs typeface="Times New Roman" pitchFamily="18" charset="0"/>
                <a:hlinkClick r:id="rId9" tooltip="Singapore"/>
              </a:rPr>
              <a:t>Singapore</a:t>
            </a:r>
            <a:r>
              <a:rPr lang="en-US" sz="1800" dirty="0">
                <a:latin typeface="Times New Roman" pitchFamily="18" charset="0"/>
                <a:cs typeface="Times New Roman" pitchFamily="18" charset="0"/>
              </a:rPr>
              <a:t> in 1988, and </a:t>
            </a:r>
            <a:r>
              <a:rPr lang="en-US" sz="1800" dirty="0">
                <a:latin typeface="Times New Roman" pitchFamily="18" charset="0"/>
                <a:cs typeface="Times New Roman" pitchFamily="18" charset="0"/>
                <a:hlinkClick r:id="rId10" tooltip="Pakistan"/>
              </a:rPr>
              <a:t>Pakistan</a:t>
            </a:r>
            <a:r>
              <a:rPr lang="en-US" sz="1800" dirty="0">
                <a:latin typeface="Times New Roman" pitchFamily="18" charset="0"/>
                <a:cs typeface="Times New Roman" pitchFamily="18" charset="0"/>
              </a:rPr>
              <a:t> in 1990.</a:t>
            </a:r>
            <a:r>
              <a:rPr lang="en-US" sz="1800" baseline="30000" dirty="0">
                <a:latin typeface="Times New Roman" pitchFamily="18" charset="0"/>
                <a:cs typeface="Times New Roman" pitchFamily="18" charset="0"/>
                <a:hlinkClick r:id="rId6"/>
              </a:rPr>
              <a:t>[4]</a:t>
            </a:r>
            <a:r>
              <a:rPr lang="en-US" sz="1800" dirty="0">
                <a:latin typeface="Times New Roman" pitchFamily="18" charset="0"/>
                <a:cs typeface="Times New Roman" pitchFamily="18" charset="0"/>
              </a:rPr>
              <a:t> It was the primary analog mobile phone system in </a:t>
            </a:r>
            <a:r>
              <a:rPr lang="en-US" sz="1800" dirty="0">
                <a:latin typeface="Times New Roman" pitchFamily="18" charset="0"/>
                <a:cs typeface="Times New Roman" pitchFamily="18" charset="0"/>
                <a:hlinkClick r:id="rId11" tooltip="North America"/>
              </a:rPr>
              <a:t>North America</a:t>
            </a:r>
            <a:r>
              <a:rPr lang="en-US" sz="1800" dirty="0">
                <a:latin typeface="Times New Roman" pitchFamily="18" charset="0"/>
                <a:cs typeface="Times New Roman" pitchFamily="18" charset="0"/>
              </a:rPr>
              <a:t> (and other locales) through the 1980s and into the 2000s. As of February 18, 2008, carriers in the United States were no longer required to support AMPS and companies such as </a:t>
            </a:r>
            <a:r>
              <a:rPr lang="en-US" sz="1800" dirty="0">
                <a:latin typeface="Times New Roman" pitchFamily="18" charset="0"/>
                <a:cs typeface="Times New Roman" pitchFamily="18" charset="0"/>
                <a:hlinkClick r:id="rId12" tooltip="AT&amp;T"/>
              </a:rPr>
              <a:t>AT&amp;T</a:t>
            </a:r>
            <a:r>
              <a:rPr lang="en-US" sz="1800" dirty="0">
                <a:latin typeface="Times New Roman" pitchFamily="18" charset="0"/>
                <a:cs typeface="Times New Roman" pitchFamily="18" charset="0"/>
              </a:rPr>
              <a:t> and </a:t>
            </a:r>
            <a:r>
              <a:rPr lang="en-US" sz="1800" dirty="0">
                <a:latin typeface="Times New Roman" pitchFamily="18" charset="0"/>
                <a:cs typeface="Times New Roman" pitchFamily="18" charset="0"/>
                <a:hlinkClick r:id="rId13" tooltip="Verizon Communications"/>
              </a:rPr>
              <a:t>Verizon Communications</a:t>
            </a:r>
            <a:r>
              <a:rPr lang="en-US" sz="1800" dirty="0">
                <a:latin typeface="Times New Roman" pitchFamily="18" charset="0"/>
                <a:cs typeface="Times New Roman" pitchFamily="18" charset="0"/>
              </a:rPr>
              <a:t> have discontinued this service permanently. AMPS was discontinued in Australia in September 2000, in Pakistan by October 2004,</a:t>
            </a:r>
            <a:r>
              <a:rPr lang="en-US" sz="1800" baseline="30000" dirty="0">
                <a:latin typeface="Times New Roman" pitchFamily="18" charset="0"/>
                <a:cs typeface="Times New Roman" pitchFamily="18" charset="0"/>
                <a:hlinkClick r:id="rId6"/>
              </a:rPr>
              <a:t>[4][5]</a:t>
            </a:r>
            <a:r>
              <a:rPr lang="en-US" sz="1800" dirty="0">
                <a:latin typeface="Times New Roman" pitchFamily="18" charset="0"/>
                <a:cs typeface="Times New Roman" pitchFamily="18" charset="0"/>
              </a:rPr>
              <a:t> in Israel by January 2010, and Brazil by 2010.</a:t>
            </a:r>
            <a:r>
              <a:rPr lang="en-US" sz="1800" baseline="30000" dirty="0">
                <a:latin typeface="Times New Roman" pitchFamily="18" charset="0"/>
                <a:cs typeface="Times New Roman" pitchFamily="18" charset="0"/>
                <a:hlinkClick r:id="rId6"/>
              </a:rPr>
              <a:t>[6]</a:t>
            </a:r>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19AF9E6C-ED13-437E-988C-FBE0345C73DD}"/>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2926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B881-052F-44CD-8A3D-F2EF70AB0EDB}"/>
              </a:ext>
            </a:extLst>
          </p:cNvPr>
          <p:cNvSpPr>
            <a:spLocks noGrp="1"/>
          </p:cNvSpPr>
          <p:nvPr>
            <p:ph type="title"/>
          </p:nvPr>
        </p:nvSpPr>
        <p:spPr/>
        <p:txBody>
          <a:bodyPr>
            <a:normAutofit/>
          </a:bodyPr>
          <a:lstStyle/>
          <a:p>
            <a:r>
              <a:rPr lang="en-US" sz="2800" b="1" dirty="0"/>
              <a:t>Evolution of amps</a:t>
            </a:r>
          </a:p>
        </p:txBody>
      </p:sp>
      <p:sp>
        <p:nvSpPr>
          <p:cNvPr id="3" name="Content Placeholder 2">
            <a:extLst>
              <a:ext uri="{FF2B5EF4-FFF2-40B4-BE49-F238E27FC236}">
                <a16:creationId xmlns:a16="http://schemas.microsoft.com/office/drawing/2014/main" id="{A3501A95-66FD-4070-9BA2-9A321B15C1F3}"/>
              </a:ext>
            </a:extLst>
          </p:cNvPr>
          <p:cNvSpPr>
            <a:spLocks noGrp="1"/>
          </p:cNvSpPr>
          <p:nvPr>
            <p:ph idx="1"/>
          </p:nvPr>
        </p:nvSpPr>
        <p:spPr>
          <a:xfrm>
            <a:off x="838200" y="1528354"/>
            <a:ext cx="10515600" cy="4648609"/>
          </a:xfrm>
        </p:spPr>
        <p:txBody>
          <a:bodyPr>
            <a:noAutofit/>
          </a:bodyPr>
          <a:lstStyle/>
          <a:p>
            <a:pPr algn="just"/>
            <a:r>
              <a:rPr lang="en-US" sz="1600" dirty="0">
                <a:latin typeface="Times New Roman" pitchFamily="18" charset="0"/>
                <a:cs typeface="Times New Roman" pitchFamily="18" charset="0"/>
              </a:rPr>
              <a:t>The first cellular network efforts began at </a:t>
            </a:r>
            <a:r>
              <a:rPr lang="en-US" sz="1600" dirty="0">
                <a:latin typeface="Times New Roman" pitchFamily="18" charset="0"/>
                <a:cs typeface="Times New Roman" pitchFamily="18" charset="0"/>
                <a:hlinkClick r:id="rId2" tooltip="Bell Labs"/>
              </a:rPr>
              <a:t>Bell Labs</a:t>
            </a:r>
            <a:r>
              <a:rPr lang="en-US" sz="1600" dirty="0">
                <a:latin typeface="Times New Roman" pitchFamily="18" charset="0"/>
                <a:cs typeface="Times New Roman" pitchFamily="18" charset="0"/>
              </a:rPr>
              <a:t> and with research conducted at </a:t>
            </a:r>
            <a:r>
              <a:rPr lang="en-US" sz="1600" dirty="0">
                <a:latin typeface="Times New Roman" pitchFamily="18" charset="0"/>
                <a:cs typeface="Times New Roman" pitchFamily="18" charset="0"/>
                <a:hlinkClick r:id="rId3" tooltip="Motorola"/>
              </a:rPr>
              <a:t>Motorola</a:t>
            </a:r>
            <a:r>
              <a:rPr lang="en-US" sz="1600" dirty="0">
                <a:latin typeface="Times New Roman" pitchFamily="18" charset="0"/>
                <a:cs typeface="Times New Roman" pitchFamily="18" charset="0"/>
              </a:rPr>
              <a:t>. In 1960, </a:t>
            </a:r>
            <a:r>
              <a:rPr lang="en-US" sz="1600" dirty="0">
                <a:latin typeface="Times New Roman" pitchFamily="18" charset="0"/>
                <a:cs typeface="Times New Roman" pitchFamily="18" charset="0"/>
                <a:hlinkClick r:id="rId4" tooltip="John Francis Mitchell"/>
              </a:rPr>
              <a:t>John F. Mitchell</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hlinkClick r:id="rId5"/>
              </a:rPr>
              <a:t>[7][8][9]</a:t>
            </a:r>
            <a:r>
              <a:rPr lang="en-US" sz="1600" dirty="0">
                <a:latin typeface="Times New Roman" pitchFamily="18" charset="0"/>
                <a:cs typeface="Times New Roman" pitchFamily="18" charset="0"/>
              </a:rPr>
              <a:t> an electrical engineer who had graduated from the </a:t>
            </a:r>
            <a:r>
              <a:rPr lang="en-US" sz="1600" dirty="0">
                <a:latin typeface="Times New Roman" pitchFamily="18" charset="0"/>
                <a:cs typeface="Times New Roman" pitchFamily="18" charset="0"/>
                <a:hlinkClick r:id="rId6" tooltip="Illinois Institute of Technology"/>
              </a:rPr>
              <a:t>Illinois Institute of Technology</a:t>
            </a:r>
            <a:r>
              <a:rPr lang="en-US" sz="1600" dirty="0">
                <a:latin typeface="Times New Roman" pitchFamily="18" charset="0"/>
                <a:cs typeface="Times New Roman" pitchFamily="18" charset="0"/>
              </a:rPr>
              <a:t>, became Motorola's chief engineer for its mobile-communication products. Mitchell oversaw the development and marketing of the first </a:t>
            </a:r>
            <a:r>
              <a:rPr lang="en-US" sz="1600" dirty="0">
                <a:latin typeface="Times New Roman" pitchFamily="18" charset="0"/>
                <a:cs typeface="Times New Roman" pitchFamily="18" charset="0"/>
                <a:hlinkClick r:id="rId7" tooltip="Pager"/>
              </a:rPr>
              <a:t>pager</a:t>
            </a:r>
            <a:r>
              <a:rPr lang="en-US" sz="1600" dirty="0">
                <a:latin typeface="Times New Roman" pitchFamily="18" charset="0"/>
                <a:cs typeface="Times New Roman" pitchFamily="18" charset="0"/>
              </a:rPr>
              <a:t> to use transistors.</a:t>
            </a:r>
          </a:p>
          <a:p>
            <a:pPr algn="just"/>
            <a:r>
              <a:rPr lang="en-US" sz="1600" dirty="0">
                <a:latin typeface="Times New Roman" pitchFamily="18" charset="0"/>
                <a:cs typeface="Times New Roman" pitchFamily="18" charset="0"/>
              </a:rPr>
              <a:t>Motorola had long produced </a:t>
            </a:r>
            <a:r>
              <a:rPr lang="en-US" sz="1600" dirty="0">
                <a:latin typeface="Times New Roman" pitchFamily="18" charset="0"/>
                <a:cs typeface="Times New Roman" pitchFamily="18" charset="0"/>
                <a:hlinkClick r:id="rId8" tooltip="Radiotelephone"/>
              </a:rPr>
              <a:t>mobile telephones</a:t>
            </a:r>
            <a:r>
              <a:rPr lang="en-US" sz="1600" dirty="0">
                <a:latin typeface="Times New Roman" pitchFamily="18" charset="0"/>
                <a:cs typeface="Times New Roman" pitchFamily="18" charset="0"/>
              </a:rPr>
              <a:t> for automobiles, but these large and heavy models consumed too much power to allow their use without the automobile's engine running. Mitchell's team, which included the gifted </a:t>
            </a:r>
            <a:r>
              <a:rPr lang="en-US" sz="1600" dirty="0">
                <a:latin typeface="Times New Roman" pitchFamily="18" charset="0"/>
                <a:cs typeface="Times New Roman" pitchFamily="18" charset="0"/>
                <a:hlinkClick r:id="rId9" tooltip="Martin Cooper (inventor)"/>
              </a:rPr>
              <a:t>Dr. Martin Cooper</a:t>
            </a:r>
            <a:r>
              <a:rPr lang="en-US" sz="1600" dirty="0">
                <a:latin typeface="Times New Roman" pitchFamily="18" charset="0"/>
                <a:cs typeface="Times New Roman" pitchFamily="18" charset="0"/>
              </a:rPr>
              <a:t>, developed portable cellular telephony, and Mitchell was among the Motorola employees granted a </a:t>
            </a:r>
            <a:r>
              <a:rPr lang="en-US" sz="1600" dirty="0">
                <a:latin typeface="Times New Roman" pitchFamily="18" charset="0"/>
                <a:cs typeface="Times New Roman" pitchFamily="18" charset="0"/>
                <a:hlinkClick r:id="rId10" tooltip="Patent"/>
              </a:rPr>
              <a:t>patent</a:t>
            </a:r>
            <a:r>
              <a:rPr lang="en-US" sz="1600" dirty="0">
                <a:latin typeface="Times New Roman" pitchFamily="18" charset="0"/>
                <a:cs typeface="Times New Roman" pitchFamily="18" charset="0"/>
              </a:rPr>
              <a:t> for this work in 1973. The first call on the prototype connected, reportedly, to a wrong number.</a:t>
            </a:r>
            <a:r>
              <a:rPr lang="en-US" sz="1600" baseline="30000" dirty="0">
                <a:latin typeface="Times New Roman" pitchFamily="18" charset="0"/>
                <a:cs typeface="Times New Roman" pitchFamily="18" charset="0"/>
                <a:hlinkClick r:id="rId5"/>
              </a:rPr>
              <a:t>[10][11]</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While Motorola was developing a cellular phone, from 1968-1983 Bell Labs worked out a system called Advanced Mobile Phone System (AMPS), which became the first cellular network standard in the United States. The first system was successfully deployed in Chicago, Illinois, in 1979. Motorola and others designed and built the cellular phones for this and other cellular systems.</a:t>
            </a:r>
          </a:p>
          <a:p>
            <a:pPr algn="just"/>
            <a:r>
              <a:rPr lang="en-US" sz="1600" dirty="0">
                <a:latin typeface="Times New Roman" pitchFamily="18" charset="0"/>
                <a:cs typeface="Times New Roman" pitchFamily="18" charset="0"/>
                <a:hlinkClick r:id="rId9" tooltip="Martin Cooper (inventor)"/>
              </a:rPr>
              <a:t>Martin Cooper</a:t>
            </a:r>
            <a:r>
              <a:rPr lang="en-US" sz="1600" dirty="0">
                <a:latin typeface="Times New Roman" pitchFamily="18" charset="0"/>
                <a:cs typeface="Times New Roman" pitchFamily="18" charset="0"/>
              </a:rPr>
              <a:t>, a former general manager for the systems division at Motorola, led a team that produced the </a:t>
            </a:r>
            <a:r>
              <a:rPr lang="en-US" sz="1600" dirty="0" err="1">
                <a:latin typeface="Times New Roman" pitchFamily="18" charset="0"/>
                <a:cs typeface="Times New Roman" pitchFamily="18" charset="0"/>
                <a:hlinkClick r:id="rId11" tooltip="Motorola DynaTAC"/>
              </a:rPr>
              <a:t>DynaTAC</a:t>
            </a:r>
            <a:r>
              <a:rPr lang="en-US" sz="1600" dirty="0">
                <a:latin typeface="Times New Roman" pitchFamily="18" charset="0"/>
                <a:cs typeface="Times New Roman" pitchFamily="18" charset="0"/>
                <a:hlinkClick r:id="rId11" tooltip="Motorola DynaTAC"/>
              </a:rPr>
              <a:t> 8000x</a:t>
            </a:r>
            <a:r>
              <a:rPr lang="en-US" sz="1600" dirty="0">
                <a:latin typeface="Times New Roman" pitchFamily="18" charset="0"/>
                <a:cs typeface="Times New Roman" pitchFamily="18" charset="0"/>
              </a:rPr>
              <a:t>, the first commercially available cellular phone small enough to be easily carried, and made the first phone call from it. He later introduced the so-called </a:t>
            </a:r>
            <a:r>
              <a:rPr lang="en-US" sz="1600" dirty="0">
                <a:latin typeface="Times New Roman" pitchFamily="18" charset="0"/>
                <a:cs typeface="Times New Roman" pitchFamily="18" charset="0"/>
                <a:hlinkClick r:id="rId12" tooltip="Motorola Bag Phone"/>
              </a:rPr>
              <a:t>Bag Phone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In 1992, the first </a:t>
            </a:r>
            <a:r>
              <a:rPr lang="en-US" sz="1600" dirty="0">
                <a:latin typeface="Times New Roman" pitchFamily="18" charset="0"/>
                <a:cs typeface="Times New Roman" pitchFamily="18" charset="0"/>
                <a:hlinkClick r:id="rId13" tooltip="Smartphone"/>
              </a:rPr>
              <a:t>smartphone</a:t>
            </a:r>
            <a:r>
              <a:rPr lang="en-US" sz="1600" dirty="0">
                <a:latin typeface="Times New Roman" pitchFamily="18" charset="0"/>
                <a:cs typeface="Times New Roman" pitchFamily="18" charset="0"/>
              </a:rPr>
              <a:t>, called </a:t>
            </a:r>
            <a:r>
              <a:rPr lang="en-US" sz="1600" dirty="0">
                <a:latin typeface="Times New Roman" pitchFamily="18" charset="0"/>
                <a:cs typeface="Times New Roman" pitchFamily="18" charset="0"/>
                <a:hlinkClick r:id="rId14" tooltip="IBM Simon"/>
              </a:rPr>
              <a:t>IBM Simon</a:t>
            </a:r>
            <a:r>
              <a:rPr lang="en-US" sz="1600" dirty="0">
                <a:latin typeface="Times New Roman" pitchFamily="18" charset="0"/>
                <a:cs typeface="Times New Roman" pitchFamily="18" charset="0"/>
              </a:rPr>
              <a:t>, used AMPS. Frank Canova led its design at </a:t>
            </a:r>
            <a:r>
              <a:rPr lang="en-US" sz="1600" dirty="0">
                <a:latin typeface="Times New Roman" pitchFamily="18" charset="0"/>
                <a:cs typeface="Times New Roman" pitchFamily="18" charset="0"/>
                <a:hlinkClick r:id="rId15" tooltip="IBM"/>
              </a:rPr>
              <a:t>IBM</a:t>
            </a:r>
            <a:r>
              <a:rPr lang="en-US" sz="1600" dirty="0">
                <a:latin typeface="Times New Roman" pitchFamily="18" charset="0"/>
                <a:cs typeface="Times New Roman" pitchFamily="18" charset="0"/>
              </a:rPr>
              <a:t> and it was demonstrated that year at the </a:t>
            </a:r>
            <a:r>
              <a:rPr lang="en-US" sz="1600" dirty="0">
                <a:latin typeface="Times New Roman" pitchFamily="18" charset="0"/>
                <a:cs typeface="Times New Roman" pitchFamily="18" charset="0"/>
                <a:hlinkClick r:id="rId16" tooltip="COMDEX"/>
              </a:rPr>
              <a:t>COMDEX</a:t>
            </a:r>
            <a:r>
              <a:rPr lang="en-US" sz="1600" dirty="0">
                <a:latin typeface="Times New Roman" pitchFamily="18" charset="0"/>
                <a:cs typeface="Times New Roman" pitchFamily="18" charset="0"/>
              </a:rPr>
              <a:t> computer-industry trade-show. A refined version of the product was marketed to consumers in 1994 by </a:t>
            </a:r>
            <a:r>
              <a:rPr lang="en-US" sz="1600" dirty="0">
                <a:latin typeface="Times New Roman" pitchFamily="18" charset="0"/>
                <a:cs typeface="Times New Roman" pitchFamily="18" charset="0"/>
                <a:hlinkClick r:id="rId17" tooltip="BellSouth"/>
              </a:rPr>
              <a:t>BellSouth</a:t>
            </a:r>
            <a:r>
              <a:rPr lang="en-US" sz="1600" dirty="0">
                <a:latin typeface="Times New Roman" pitchFamily="18" charset="0"/>
                <a:cs typeface="Times New Roman" pitchFamily="18" charset="0"/>
              </a:rPr>
              <a:t> under the name </a:t>
            </a:r>
            <a:r>
              <a:rPr lang="en-US" sz="1600" dirty="0">
                <a:latin typeface="Times New Roman" pitchFamily="18" charset="0"/>
                <a:cs typeface="Times New Roman" pitchFamily="18" charset="0"/>
                <a:hlinkClick r:id="rId14" tooltip="IBM Simon"/>
              </a:rPr>
              <a:t>Simon Personal Communicator</a:t>
            </a:r>
            <a:r>
              <a:rPr lang="en-US" sz="1600" dirty="0">
                <a:latin typeface="Times New Roman" pitchFamily="18" charset="0"/>
                <a:cs typeface="Times New Roman" pitchFamily="18" charset="0"/>
              </a:rPr>
              <a:t>. The Simon was the first device that can be properly referred to as a "smartphone", even though that term was not yet coined.</a:t>
            </a:r>
            <a:r>
              <a:rPr lang="en-US" sz="1600" baseline="30000" dirty="0">
                <a:latin typeface="Times New Roman" pitchFamily="18" charset="0"/>
                <a:cs typeface="Times New Roman" pitchFamily="18" charset="0"/>
                <a:hlinkClick r:id="rId5"/>
              </a:rPr>
              <a:t>[12][13]</a:t>
            </a:r>
            <a:endParaRPr lang="en-US" sz="1600" dirty="0">
              <a:latin typeface="Times New Roman" pitchFamily="18" charset="0"/>
              <a:cs typeface="Times New Roman" pitchFamily="18" charset="0"/>
            </a:endParaRPr>
          </a:p>
          <a:p>
            <a:pPr algn="just"/>
            <a:endParaRPr lang="en-US" sz="5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7252C885-3974-444C-8AE0-4F12289FEA96}"/>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60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9C05-3CB1-4C23-A3E6-5F5D0BC4E93E}"/>
              </a:ext>
            </a:extLst>
          </p:cNvPr>
          <p:cNvSpPr>
            <a:spLocks noGrp="1"/>
          </p:cNvSpPr>
          <p:nvPr>
            <p:ph type="title"/>
          </p:nvPr>
        </p:nvSpPr>
        <p:spPr/>
        <p:txBody>
          <a:bodyPr>
            <a:normAutofit/>
          </a:bodyPr>
          <a:lstStyle/>
          <a:p>
            <a:r>
              <a:rPr lang="en-US" dirty="0"/>
              <a:t>Amps facts</a:t>
            </a:r>
          </a:p>
        </p:txBody>
      </p:sp>
      <p:sp>
        <p:nvSpPr>
          <p:cNvPr id="3" name="Content Placeholder 2">
            <a:extLst>
              <a:ext uri="{FF2B5EF4-FFF2-40B4-BE49-F238E27FC236}">
                <a16:creationId xmlns:a16="http://schemas.microsoft.com/office/drawing/2014/main" id="{98A02690-0962-470F-AE4A-B875794015F5}"/>
              </a:ext>
            </a:extLst>
          </p:cNvPr>
          <p:cNvSpPr>
            <a:spLocks noGrp="1"/>
          </p:cNvSpPr>
          <p:nvPr>
            <p:ph idx="1"/>
          </p:nvPr>
        </p:nvSpPr>
        <p:spPr/>
        <p:txBody>
          <a:bodyPr>
            <a:normAutofit/>
          </a:bodyPr>
          <a:lstStyle/>
          <a:p>
            <a:pPr algn="just"/>
            <a:r>
              <a:rPr lang="en-US" sz="2200" dirty="0">
                <a:latin typeface="Times New Roman" pitchFamily="18" charset="0"/>
                <a:cs typeface="Times New Roman" pitchFamily="18" charset="0"/>
              </a:rPr>
              <a:t>Analog FM modulation</a:t>
            </a:r>
          </a:p>
          <a:p>
            <a:pPr algn="just"/>
            <a:r>
              <a:rPr lang="en-US" sz="2200" dirty="0">
                <a:latin typeface="Times New Roman" pitchFamily="18" charset="0"/>
                <a:cs typeface="Times New Roman" pitchFamily="18" charset="0"/>
              </a:rPr>
              <a:t>RF bandwidth 30 kHz. The band can accommodate 832 duplex channels, among which 21 are reserved for call setup, and the rest for voice communication.</a:t>
            </a:r>
          </a:p>
          <a:p>
            <a:pPr algn="just"/>
            <a:r>
              <a:rPr lang="en-US" sz="2200" dirty="0">
                <a:latin typeface="Times New Roman" pitchFamily="18" charset="0"/>
                <a:cs typeface="Times New Roman" pitchFamily="18" charset="0"/>
              </a:rPr>
              <a:t>Frequency allocated by FCC on 824-849 MHz for downlink and 869-894 MHz for uplink traffic.</a:t>
            </a:r>
          </a:p>
          <a:p>
            <a:pPr algn="just"/>
            <a:r>
              <a:rPr lang="en-US" sz="2200" dirty="0">
                <a:latin typeface="Times New Roman" pitchFamily="18" charset="0"/>
                <a:cs typeface="Times New Roman" pitchFamily="18" charset="0"/>
              </a:rPr>
              <a:t>Uses the same system throughout the US</a:t>
            </a:r>
          </a:p>
          <a:p>
            <a:pPr algn="just"/>
            <a:r>
              <a:rPr lang="en-US" sz="2200" dirty="0">
                <a:latin typeface="Times New Roman" pitchFamily="18" charset="0"/>
                <a:cs typeface="Times New Roman" pitchFamily="18" charset="0"/>
              </a:rPr>
              <a:t>Available in U.S., Canada, Hong Kong, New Zealand, Thailand</a:t>
            </a:r>
          </a:p>
          <a:p>
            <a:pPr algn="just"/>
            <a:r>
              <a:rPr lang="en-US" sz="2200" dirty="0">
                <a:latin typeface="Times New Roman" pitchFamily="18" charset="0"/>
                <a:cs typeface="Times New Roman" pitchFamily="18" charset="0"/>
              </a:rPr>
              <a:t>A narrowband versus exists with a 10 kHz channel spacing, such that 2496 channels can be assigned, in stead of 832 for the normal AMPS mode.</a:t>
            </a:r>
          </a:p>
          <a:p>
            <a:endParaRPr lang="en-US" dirty="0"/>
          </a:p>
        </p:txBody>
      </p:sp>
      <p:sp>
        <p:nvSpPr>
          <p:cNvPr id="4" name="Rectangle 3">
            <a:extLst>
              <a:ext uri="{FF2B5EF4-FFF2-40B4-BE49-F238E27FC236}">
                <a16:creationId xmlns:a16="http://schemas.microsoft.com/office/drawing/2014/main" id="{A5BB523F-5515-444A-B39F-DD18622F4A5F}"/>
              </a:ext>
            </a:extLst>
          </p:cNvPr>
          <p:cNvSpPr/>
          <p:nvPr/>
        </p:nvSpPr>
        <p:spPr>
          <a:xfrm>
            <a:off x="152399" y="172278"/>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1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9336-5DF3-4B78-97E6-7BE883A9C2F4}"/>
              </a:ext>
            </a:extLst>
          </p:cNvPr>
          <p:cNvSpPr>
            <a:spLocks noGrp="1"/>
          </p:cNvSpPr>
          <p:nvPr>
            <p:ph type="title"/>
          </p:nvPr>
        </p:nvSpPr>
        <p:spPr/>
        <p:txBody>
          <a:bodyPr/>
          <a:lstStyle/>
          <a:p>
            <a:r>
              <a:rPr lang="en-US" dirty="0"/>
              <a:t>Features of amps</a:t>
            </a:r>
          </a:p>
        </p:txBody>
      </p:sp>
      <p:sp>
        <p:nvSpPr>
          <p:cNvPr id="3" name="Content Placeholder 2">
            <a:extLst>
              <a:ext uri="{FF2B5EF4-FFF2-40B4-BE49-F238E27FC236}">
                <a16:creationId xmlns:a16="http://schemas.microsoft.com/office/drawing/2014/main" id="{008F42B4-0809-4788-8F24-F9B25A56149F}"/>
              </a:ext>
            </a:extLst>
          </p:cNvPr>
          <p:cNvSpPr>
            <a:spLocks noGrp="1"/>
          </p:cNvSpPr>
          <p:nvPr>
            <p:ph idx="1"/>
          </p:nvPr>
        </p:nvSpPr>
        <p:spPr/>
        <p:txBody>
          <a:bodyPr>
            <a:normAutofit lnSpcReduction="10000"/>
          </a:bodyPr>
          <a:lstStyle/>
          <a:p>
            <a:pPr algn="just">
              <a:lnSpc>
                <a:spcPct val="150000"/>
              </a:lnSpc>
            </a:pPr>
            <a:r>
              <a:rPr lang="en-US" sz="1800" dirty="0">
                <a:latin typeface="Times New Roman" pitchFamily="18" charset="0"/>
                <a:cs typeface="Times New Roman" pitchFamily="18" charset="0"/>
              </a:rPr>
              <a:t>It is an analog system based on the initial electromagnetic spectrum allocation for cellular service by the Federal Communications Commission.</a:t>
            </a:r>
          </a:p>
          <a:p>
            <a:pPr algn="just">
              <a:lnSpc>
                <a:spcPct val="150000"/>
              </a:lnSpc>
            </a:pPr>
            <a:r>
              <a:rPr lang="en-US" sz="1800" dirty="0">
                <a:latin typeface="Times New Roman" pitchFamily="18" charset="0"/>
                <a:cs typeface="Times New Roman" pitchFamily="18" charset="0"/>
              </a:rPr>
              <a:t>It uses frequency division multiple access (FDMA) for multiple simultaneous conversations.</a:t>
            </a:r>
          </a:p>
          <a:p>
            <a:pPr algn="just">
              <a:lnSpc>
                <a:spcPct val="150000"/>
              </a:lnSpc>
            </a:pPr>
            <a:r>
              <a:rPr lang="en-US" sz="1800" dirty="0">
                <a:latin typeface="Times New Roman" pitchFamily="18" charset="0"/>
                <a:cs typeface="Times New Roman" pitchFamily="18" charset="0"/>
              </a:rPr>
              <a:t>Frequency ranges within the 800 and 900 MHz are allocated for cellular telephones in AMPS. Half of the signal is used for sending signals and half is used for receiving signals.</a:t>
            </a:r>
          </a:p>
          <a:p>
            <a:pPr algn="just">
              <a:lnSpc>
                <a:spcPct val="150000"/>
              </a:lnSpc>
            </a:pPr>
            <a:r>
              <a:rPr lang="en-US" sz="1800" dirty="0">
                <a:latin typeface="Times New Roman" pitchFamily="18" charset="0"/>
                <a:cs typeface="Times New Roman" pitchFamily="18" charset="0"/>
              </a:rPr>
              <a:t>It has a high bandwidth requirement particularly when the number of conversations is very high.</a:t>
            </a:r>
          </a:p>
          <a:p>
            <a:pPr algn="just">
              <a:lnSpc>
                <a:spcPct val="150000"/>
              </a:lnSpc>
            </a:pPr>
            <a:r>
              <a:rPr lang="en-US" sz="1800" dirty="0">
                <a:latin typeface="Times New Roman" pitchFamily="18" charset="0"/>
                <a:cs typeface="Times New Roman" pitchFamily="18" charset="0"/>
              </a:rPr>
              <a:t>It was the first system to use hexagonal cells. So, the pioneers of AMPS had coined the term coined cellular.</a:t>
            </a:r>
          </a:p>
          <a:p>
            <a:pPr algn="just">
              <a:lnSpc>
                <a:spcPct val="150000"/>
              </a:lnSpc>
            </a:pPr>
            <a:r>
              <a:rPr lang="en-US" sz="1800" dirty="0">
                <a:latin typeface="Times New Roman" pitchFamily="18" charset="0"/>
                <a:cs typeface="Times New Roman" pitchFamily="18" charset="0"/>
              </a:rPr>
              <a:t>The cells in AMPS are 10km to 20 km across.</a:t>
            </a:r>
          </a:p>
          <a:p>
            <a:pPr algn="just">
              <a:lnSpc>
                <a:spcPct val="150000"/>
              </a:lnSpc>
            </a:pPr>
            <a:r>
              <a:rPr lang="en-US" sz="1800" dirty="0">
                <a:latin typeface="Times New Roman" pitchFamily="18" charset="0"/>
                <a:cs typeface="Times New Roman" pitchFamily="18" charset="0"/>
              </a:rPr>
              <a:t>Since, it was an analog technology, it suffered from noise and </a:t>
            </a:r>
            <a:r>
              <a:rPr lang="en-US" sz="1800" dirty="0" err="1">
                <a:latin typeface="Times New Roman" pitchFamily="18" charset="0"/>
                <a:cs typeface="Times New Roman" pitchFamily="18" charset="0"/>
              </a:rPr>
              <a:t>eavesdroppin</a:t>
            </a: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15F979C9-9770-414D-A3B6-748ED5F67F96}"/>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83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A167EF6-3A73-4F15-B0C6-82306A4E22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094" y="1205947"/>
            <a:ext cx="9787811" cy="47965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1A0694-9435-424B-B0CE-37FD40CCFC3E}"/>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10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DA97-51FA-45EB-8236-A50EFCD7C51A}"/>
              </a:ext>
            </a:extLst>
          </p:cNvPr>
          <p:cNvSpPr>
            <a:spLocks noGrp="1"/>
          </p:cNvSpPr>
          <p:nvPr>
            <p:ph type="title"/>
          </p:nvPr>
        </p:nvSpPr>
        <p:spPr/>
        <p:txBody>
          <a:bodyPr/>
          <a:lstStyle/>
          <a:p>
            <a:r>
              <a:rPr lang="en-US" dirty="0"/>
              <a:t>AMPS TECHNOLOGY</a:t>
            </a:r>
          </a:p>
        </p:txBody>
      </p:sp>
      <p:sp>
        <p:nvSpPr>
          <p:cNvPr id="3" name="Content Placeholder 2">
            <a:extLst>
              <a:ext uri="{FF2B5EF4-FFF2-40B4-BE49-F238E27FC236}">
                <a16:creationId xmlns:a16="http://schemas.microsoft.com/office/drawing/2014/main" id="{19FD861F-51D6-4CC8-BFFF-E455C9928B4E}"/>
              </a:ext>
            </a:extLst>
          </p:cNvPr>
          <p:cNvSpPr>
            <a:spLocks noGrp="1"/>
          </p:cNvSpPr>
          <p:nvPr>
            <p:ph idx="1"/>
          </p:nvPr>
        </p:nvSpPr>
        <p:spPr/>
        <p:txBody>
          <a:bodyPr>
            <a:normAutofit fontScale="92500" lnSpcReduction="10000"/>
          </a:bodyPr>
          <a:lstStyle/>
          <a:p>
            <a:pPr algn="just">
              <a:lnSpc>
                <a:spcPct val="150000"/>
              </a:lnSpc>
            </a:pPr>
            <a:r>
              <a:rPr lang="en-US" sz="1800" dirty="0">
                <a:latin typeface="Times New Roman" pitchFamily="18" charset="0"/>
                <a:cs typeface="Times New Roman" pitchFamily="18" charset="0"/>
              </a:rPr>
              <a:t>AMPS is a first-generation </a:t>
            </a:r>
            <a:r>
              <a:rPr lang="en-US" sz="1800" dirty="0">
                <a:latin typeface="Times New Roman" pitchFamily="18" charset="0"/>
                <a:cs typeface="Times New Roman" pitchFamily="18" charset="0"/>
                <a:hlinkClick r:id="rId2" tooltip="Cellular network"/>
              </a:rPr>
              <a:t>cellular</a:t>
            </a:r>
            <a:r>
              <a:rPr lang="en-US" sz="1800" dirty="0">
                <a:latin typeface="Times New Roman" pitchFamily="18" charset="0"/>
                <a:cs typeface="Times New Roman" pitchFamily="18" charset="0"/>
              </a:rPr>
              <a:t> technology that uses separate frequencies, or "channels", for each conversation (see </a:t>
            </a:r>
            <a:r>
              <a:rPr lang="en-US" sz="1800" dirty="0">
                <a:latin typeface="Times New Roman" pitchFamily="18" charset="0"/>
                <a:cs typeface="Times New Roman" pitchFamily="18" charset="0"/>
                <a:hlinkClick r:id="rId3" tooltip="Frequency-division multiple access"/>
              </a:rPr>
              <a:t>frequency-division multiple access</a:t>
            </a:r>
            <a:r>
              <a:rPr lang="en-US" sz="1800" dirty="0">
                <a:latin typeface="Times New Roman" pitchFamily="18" charset="0"/>
                <a:cs typeface="Times New Roman" pitchFamily="18" charset="0"/>
              </a:rPr>
              <a:t> (FDMA)). It therefore required considerable </a:t>
            </a:r>
            <a:r>
              <a:rPr lang="en-US" sz="1800" dirty="0">
                <a:latin typeface="Times New Roman" pitchFamily="18" charset="0"/>
                <a:cs typeface="Times New Roman" pitchFamily="18" charset="0"/>
                <a:hlinkClick r:id="rId4" tooltip="Bandwidth (signal processing)"/>
              </a:rPr>
              <a:t>bandwidth</a:t>
            </a:r>
            <a:r>
              <a:rPr lang="en-US" sz="1800" dirty="0">
                <a:latin typeface="Times New Roman" pitchFamily="18" charset="0"/>
                <a:cs typeface="Times New Roman" pitchFamily="18" charset="0"/>
              </a:rPr>
              <a:t> for a large number of users. In general terms, AMPS was very similar to the older "0G" </a:t>
            </a:r>
            <a:r>
              <a:rPr lang="en-US" sz="1800" dirty="0">
                <a:latin typeface="Times New Roman" pitchFamily="18" charset="0"/>
                <a:cs typeface="Times New Roman" pitchFamily="18" charset="0"/>
                <a:hlinkClick r:id="rId5" tooltip="Improved Mobile Telephone Service"/>
              </a:rPr>
              <a:t>Improved Mobile Telephone Service</a:t>
            </a:r>
            <a:r>
              <a:rPr lang="en-US" sz="1800" dirty="0">
                <a:latin typeface="Times New Roman" pitchFamily="18" charset="0"/>
                <a:cs typeface="Times New Roman" pitchFamily="18" charset="0"/>
              </a:rPr>
              <a:t>, but used considerably more computing power in order to select frequencies, hand off conversations to </a:t>
            </a:r>
            <a:r>
              <a:rPr lang="en-US" sz="1800" dirty="0">
                <a:latin typeface="Times New Roman" pitchFamily="18" charset="0"/>
                <a:cs typeface="Times New Roman" pitchFamily="18" charset="0"/>
                <a:hlinkClick r:id="rId6" tooltip="PSTN"/>
              </a:rPr>
              <a:t>PSTN</a:t>
            </a:r>
            <a:r>
              <a:rPr lang="en-US" sz="1800" dirty="0">
                <a:latin typeface="Times New Roman" pitchFamily="18" charset="0"/>
                <a:cs typeface="Times New Roman" pitchFamily="18" charset="0"/>
              </a:rPr>
              <a:t> lines, and handle billing and call setup.</a:t>
            </a:r>
          </a:p>
          <a:p>
            <a:pPr algn="just">
              <a:lnSpc>
                <a:spcPct val="150000"/>
              </a:lnSpc>
            </a:pPr>
            <a:r>
              <a:rPr lang="en-US" sz="1800" dirty="0">
                <a:latin typeface="Times New Roman" pitchFamily="18" charset="0"/>
                <a:cs typeface="Times New Roman" pitchFamily="18" charset="0"/>
              </a:rPr>
              <a:t>What really separated AMPS from older systems is the "back end" call setup functionality. In AMPS, the cell centers could flexibly assign channels to handsets based on signal strength, allowing the same frequency to be re-used in various locations without interference. This allowed a larger number of phones to be supported over a geographical area. AMPS pioneers coined the term "cellular" because of its use of small hexagonal "cells" within a system.</a:t>
            </a:r>
            <a:r>
              <a:rPr lang="en-US" sz="1800" baseline="30000" dirty="0">
                <a:latin typeface="Times New Roman" pitchFamily="18" charset="0"/>
                <a:cs typeface="Times New Roman" pitchFamily="18" charset="0"/>
                <a:hlinkClick r:id="rId7"/>
              </a:rPr>
              <a:t>[14][15]</a:t>
            </a: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AMPS suffered from many weaknesses compared to today's digital technologies. As an analog standard, it was susceptible to static and noise, and there was no protection from 'eavesdropping' using a </a:t>
            </a:r>
            <a:r>
              <a:rPr lang="en-US" sz="1800" dirty="0">
                <a:latin typeface="Times New Roman" pitchFamily="18" charset="0"/>
                <a:cs typeface="Times New Roman" pitchFamily="18" charset="0"/>
                <a:hlinkClick r:id="rId8" tooltip="Scanner (radio)"/>
              </a:rPr>
              <a:t>scanner</a:t>
            </a:r>
            <a:r>
              <a:rPr lang="en-US" sz="1800" dirty="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06019A83-FFA1-4D2E-9E78-CFFE514E45A9}"/>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13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420B-DF98-445C-ABED-55C5CBBB0A4B}"/>
              </a:ext>
            </a:extLst>
          </p:cNvPr>
          <p:cNvSpPr>
            <a:spLocks noGrp="1"/>
          </p:cNvSpPr>
          <p:nvPr>
            <p:ph type="title"/>
          </p:nvPr>
        </p:nvSpPr>
        <p:spPr/>
        <p:txBody>
          <a:bodyPr/>
          <a:lstStyle/>
          <a:p>
            <a:r>
              <a:rPr lang="en-US" dirty="0"/>
              <a:t>AMPS Architecture</a:t>
            </a:r>
          </a:p>
        </p:txBody>
      </p:sp>
      <p:pic>
        <p:nvPicPr>
          <p:cNvPr id="5" name="Content Placeholder 4" descr="A close up of a piece of paper&#10;&#10;Description automatically generated">
            <a:extLst>
              <a:ext uri="{FF2B5EF4-FFF2-40B4-BE49-F238E27FC236}">
                <a16:creationId xmlns:a16="http://schemas.microsoft.com/office/drawing/2014/main" id="{41A0BD28-747F-4D9C-8A8D-3155DDD1BBDF}"/>
              </a:ext>
            </a:extLst>
          </p:cNvPr>
          <p:cNvPicPr>
            <a:picLocks noGrp="1" noChangeAspect="1"/>
          </p:cNvPicPr>
          <p:nvPr>
            <p:ph idx="1"/>
          </p:nvPr>
        </p:nvPicPr>
        <p:blipFill>
          <a:blip r:embed="rId2"/>
          <a:stretch>
            <a:fillRect/>
          </a:stretch>
        </p:blipFill>
        <p:spPr>
          <a:xfrm>
            <a:off x="1281112" y="2172494"/>
            <a:ext cx="9629775" cy="3657600"/>
          </a:xfrm>
        </p:spPr>
      </p:pic>
      <p:sp>
        <p:nvSpPr>
          <p:cNvPr id="4" name="Rectangle 3">
            <a:extLst>
              <a:ext uri="{FF2B5EF4-FFF2-40B4-BE49-F238E27FC236}">
                <a16:creationId xmlns:a16="http://schemas.microsoft.com/office/drawing/2014/main" id="{A0BABDE6-F3A1-41E8-8263-8988E6E9E3F7}"/>
              </a:ext>
            </a:extLst>
          </p:cNvPr>
          <p:cNvSpPr/>
          <p:nvPr/>
        </p:nvSpPr>
        <p:spPr>
          <a:xfrm>
            <a:off x="152399" y="132522"/>
            <a:ext cx="11887201" cy="6506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622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448</Words>
  <Application>Microsoft Office PowerPoint</Application>
  <PresentationFormat>Widescreen</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 OBJECTIVE What is amps?</vt:lpstr>
      <vt:lpstr>Introduction of amps</vt:lpstr>
      <vt:lpstr>Evolution of amps</vt:lpstr>
      <vt:lpstr>Amps facts</vt:lpstr>
      <vt:lpstr>Features of amps</vt:lpstr>
      <vt:lpstr>PowerPoint Presentation</vt:lpstr>
      <vt:lpstr>AMPS TECHNOLOGY</vt:lpstr>
      <vt:lpstr>AMPS Architecture</vt:lpstr>
      <vt:lpstr>RESULT AND DISCUSSION</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JEPPIAAR INSTITUTE OF TECHNOLOGY    </dc:title>
  <dc:creator>VIGNESH P</dc:creator>
  <cp:lastModifiedBy>ahilan</cp:lastModifiedBy>
  <cp:revision>20</cp:revision>
  <dcterms:created xsi:type="dcterms:W3CDTF">2020-03-04T11:06:39Z</dcterms:created>
  <dcterms:modified xsi:type="dcterms:W3CDTF">2021-03-11T19:01:00Z</dcterms:modified>
</cp:coreProperties>
</file>