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05" r:id="rId4"/>
    <p:sldId id="306" r:id="rId5"/>
    <p:sldId id="314" r:id="rId6"/>
    <p:sldId id="315" r:id="rId7"/>
    <p:sldId id="312" r:id="rId8"/>
    <p:sldId id="313" r:id="rId9"/>
    <p:sldId id="316" r:id="rId10"/>
    <p:sldId id="307" r:id="rId11"/>
    <p:sldId id="311" r:id="rId12"/>
    <p:sldId id="31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47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116C7-D313-44DF-851F-561AD0E84361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1D8BA-2871-43B6-95E6-118CE4B58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1D8BA-2871-43B6-95E6-118CE4B5887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1E8E-FAA6-4768-80D1-5C1524358538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FC90-A492-4A4D-B7DD-4720209C0258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34A3-00D5-4239-B904-80CC8FFE510A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9B79-28B0-4D12-A297-DE5897E9723E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5664-E27A-45EE-9E77-BA9FBD89D79B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4FE-F6E1-42EC-B67D-790612EBBF36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A4E1-DA02-4FCB-8B33-871CA603B35F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35E8-8679-4E90-AFE0-0C67370685A8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47FD-2D86-4B6A-8B7C-09862E8557BB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DCBB-5FBE-45F5-A7A0-DCD94C53A06B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39DA-53D9-4AED-B699-60988A11F434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A4544-C7CE-44D8-992C-81FF0040C1FA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dgefikits.com/blog/applic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s://www.howequipmentworks.com/wp-content/uploads/2015/01/red_intro.gif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" y="1239732"/>
            <a:ext cx="8663729" cy="2036868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b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/>
            </a:r>
            <a:br>
              <a:rPr lang="en-US" sz="2400" b="1" dirty="0">
                <a:solidFill>
                  <a:schemeClr val="accent2"/>
                </a:solidFill>
                <a:latin typeface="Palatino Linotype" panose="02040502050505030304" pitchFamily="18" charset="0"/>
              </a:rPr>
            </a:br>
            <a:r>
              <a:rPr lang="en-US" sz="2400" b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/>
            </a:r>
            <a:br>
              <a:rPr lang="en-US" sz="2400" b="1" dirty="0">
                <a:solidFill>
                  <a:schemeClr val="accent2"/>
                </a:solidFill>
                <a:latin typeface="Palatino Linotype" panose="02040502050505030304" pitchFamily="18" charset="0"/>
              </a:rPr>
            </a:br>
            <a:r>
              <a:rPr lang="en-US" sz="2400" b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Subject Name :Microprocessor and Microcontroller</a:t>
            </a:r>
            <a:br>
              <a:rPr lang="en-US" sz="2400" b="1" dirty="0">
                <a:solidFill>
                  <a:schemeClr val="accent2"/>
                </a:solidFill>
                <a:latin typeface="Palatino Linotype" panose="02040502050505030304" pitchFamily="18" charset="0"/>
              </a:rPr>
            </a:br>
            <a:r>
              <a:rPr lang="en-US" sz="2400" b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/>
            </a:r>
            <a:br>
              <a:rPr lang="en-US" sz="2400" b="1" dirty="0">
                <a:solidFill>
                  <a:schemeClr val="accent2"/>
                </a:solidFill>
                <a:latin typeface="Palatino Linotype" panose="02040502050505030304" pitchFamily="18" charset="0"/>
              </a:rPr>
            </a:br>
            <a:r>
              <a:rPr lang="en-US" sz="2400" b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Presentation  Title: Application of 8051 in Medical </a:t>
            </a:r>
            <a:br>
              <a:rPr lang="en-US" sz="2400" b="1" dirty="0">
                <a:solidFill>
                  <a:schemeClr val="accent2"/>
                </a:solidFill>
                <a:latin typeface="Palatino Linotype" panose="02040502050505030304" pitchFamily="18" charset="0"/>
              </a:rPr>
            </a:br>
            <a:endParaRPr lang="en-US" sz="2400" b="1" dirty="0">
              <a:solidFill>
                <a:schemeClr val="accent2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99" y="3092450"/>
            <a:ext cx="8839200" cy="12192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Team Members: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	Students Name	 		  	</a:t>
            </a:r>
            <a:r>
              <a:rPr lang="en-US" sz="2000" b="1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Reg.No</a:t>
            </a:r>
            <a:r>
              <a:rPr lang="en-US" sz="2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: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	1.Asfiya Nazz.A.I                                      210617106011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	2.Avil Anisha.A                                         </a:t>
            </a:r>
            <a:r>
              <a:rPr lang="en-US" sz="2000" b="1" dirty="0">
                <a:solidFill>
                  <a:schemeClr val="tx1"/>
                </a:solidFill>
                <a:latin typeface="Palatino Linotype" panose="02040502050505030304" pitchFamily="18" charset="0"/>
                <a:sym typeface="+mn-ea"/>
              </a:rPr>
              <a:t>210617106012</a:t>
            </a:r>
            <a:endParaRPr lang="en-US" sz="20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              3.Thilothaman                                            </a:t>
            </a:r>
            <a:r>
              <a:rPr lang="en-US" sz="2000" b="1" dirty="0">
                <a:solidFill>
                  <a:schemeClr val="tx1"/>
                </a:solidFill>
                <a:latin typeface="Palatino Linotype" panose="02040502050505030304" pitchFamily="18" charset="0"/>
                <a:sym typeface="+mn-ea"/>
              </a:rPr>
              <a:t>210617106080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anose="02040502050505030304" pitchFamily="18" charset="0"/>
                <a:sym typeface="+mn-ea"/>
              </a:rPr>
              <a:t>              </a:t>
            </a:r>
            <a:r>
              <a:rPr lang="en-US" sz="2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4.Pradeep                                                     </a:t>
            </a:r>
            <a:r>
              <a:rPr lang="en-US" sz="2000" b="1" dirty="0">
                <a:solidFill>
                  <a:schemeClr val="tx1"/>
                </a:solidFill>
                <a:latin typeface="Palatino Linotype" panose="02040502050505030304" pitchFamily="18" charset="0"/>
                <a:sym typeface="+mn-ea"/>
              </a:rPr>
              <a:t>210617106059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anose="02040502050505030304" pitchFamily="18" charset="0"/>
                <a:sym typeface="+mn-ea"/>
              </a:rPr>
              <a:t>              </a:t>
            </a:r>
            <a:r>
              <a:rPr lang="en-US" sz="2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5.Murali                                                       </a:t>
            </a:r>
            <a:r>
              <a:rPr lang="en-US" sz="2000" b="1" dirty="0">
                <a:solidFill>
                  <a:schemeClr val="tx1"/>
                </a:solidFill>
                <a:latin typeface="Palatino Linotype" panose="02040502050505030304" pitchFamily="18" charset="0"/>
                <a:sym typeface="+mn-ea"/>
              </a:rPr>
              <a:t>210617106053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anose="02040502050505030304" pitchFamily="18" charset="0"/>
                <a:sym typeface="+mn-ea"/>
              </a:rPr>
              <a:t>             </a:t>
            </a:r>
            <a:r>
              <a:rPr lang="en-US" sz="2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 6.Saravana Kumar                                      </a:t>
            </a:r>
            <a:r>
              <a:rPr lang="en-US" sz="2000" b="1" dirty="0">
                <a:solidFill>
                  <a:schemeClr val="tx1"/>
                </a:solidFill>
                <a:latin typeface="Palatino Linotype" panose="02040502050505030304" pitchFamily="18" charset="0"/>
                <a:sym typeface="+mn-ea"/>
              </a:rPr>
              <a:t>210617106071</a:t>
            </a:r>
            <a:endParaRPr lang="en-US" sz="20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algn="l"/>
            <a:endParaRPr lang="en-US" sz="20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endParaRPr lang="en-US" sz="20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78691"/>
            <a:ext cx="9144000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 JEPPIAAR INSTITUTE OF TECHNOLOGY</a:t>
            </a: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“Self-Belief | Self Discipline | Self Respect”</a:t>
            </a:r>
          </a:p>
          <a:p>
            <a:pPr algn="ctr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2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Department of </a:t>
            </a:r>
            <a:r>
              <a:rPr lang="en-US" altLang="en-IN" sz="22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Electronics and Communication engineerin</a:t>
            </a:r>
            <a:r>
              <a:rPr lang="en-IN" sz="22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:\SUBJECTS\JIT_COURSE FILE CONTENTS\JIT_ISO _DNV GL_ISO 9001-2015\ISO_Images_Logo\ISO 9001-2015 (JPG).jpg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81000"/>
            <a:ext cx="891329" cy="858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70" y="381000"/>
            <a:ext cx="1119930" cy="9069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Result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/>
          </a:bodyPr>
          <a:lstStyle/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BE21-05AB-4752-8E4C-86CEA05D0B31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8" name="Content Placeholder 2"/>
          <p:cNvSpPr txBox="1"/>
          <p:nvPr/>
        </p:nvSpPr>
        <p:spPr>
          <a:xfrm>
            <a:off x="457200" y="2082165"/>
            <a:ext cx="8229600" cy="2413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dirty="0"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Thus we have conclude that there are many microprocessor based chips and computer based on technology that are useful in medicine or medical sector</a:t>
            </a:r>
            <a:endParaRPr lang="en-US" sz="2400" dirty="0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HEALTH MONITORING BLOCK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BE21-05AB-4752-8E4C-86CEA05D0B31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8" name="Content Placeholder 2"/>
          <p:cNvSpPr txBox="1"/>
          <p:nvPr/>
        </p:nvSpPr>
        <p:spPr>
          <a:xfrm>
            <a:off x="457200" y="1295400"/>
            <a:ext cx="8229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226"/>
          <a:stretch>
            <a:fillRect/>
          </a:stretch>
        </p:blipFill>
        <p:spPr>
          <a:xfrm>
            <a:off x="1744345" y="1726565"/>
            <a:ext cx="5261610" cy="38246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4765"/>
            <a:ext cx="8229600" cy="3991610"/>
          </a:xfrm>
        </p:spPr>
        <p:txBody>
          <a:bodyPr>
            <a:normAutofit/>
          </a:bodyPr>
          <a:lstStyle/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r>
              <a:rPr lang="en-IN" sz="2400" dirty="0"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http</a:t>
            </a:r>
            <a:r>
              <a:rPr lang="en-IN" sz="2400" dirty="0"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  <a:hlinkClick r:id="rId2"/>
              </a:rPr>
              <a:t>://www.edgefikits.com/blog/application</a:t>
            </a:r>
            <a:r>
              <a:rPr lang="en-IN" sz="2400" dirty="0"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 -of-microcontroller-in-technology</a:t>
            </a:r>
            <a:endParaRPr lang="en-IN" sz="2400" dirty="0"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r>
              <a:rPr lang="en-IN" sz="2400" dirty="0"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http://www.watelectronics.com/8051-microcontroller-architecture/</a:t>
            </a:r>
            <a:endParaRPr lang="en-IN" sz="2400" dirty="0"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BE21-05AB-4752-8E4C-86CEA05D0B31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Palatino Linotype" panose="02040502050505030304" pitchFamily="18" charset="0"/>
              </a:rPr>
              <a:t>Objective</a:t>
            </a:r>
            <a:endParaRPr lang="en-US" sz="2800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76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endParaRPr lang="en-US" sz="2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3F31-0A43-4B4F-A83B-7F4B73EBF73F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2"/>
          <p:cNvSpPr txBox="1"/>
          <p:nvPr/>
        </p:nvSpPr>
        <p:spPr>
          <a:xfrm>
            <a:off x="457200" y="1207135"/>
            <a:ext cx="8229600" cy="48888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95000"/>
                  <a:lumOff val="5000"/>
                </a:schemeClr>
              </a:buClr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8051 microcontroller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 is designed by Intel in 1981. 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>
              <a:buClr>
                <a:schemeClr val="bg1">
                  <a:lumMod val="95000"/>
                  <a:lumOff val="5000"/>
                </a:schemeClr>
              </a:buClr>
            </a:pPr>
            <a:endParaRPr lang="en-US" sz="2000" dirty="0">
              <a:solidFill>
                <a:schemeClr val="tx2">
                  <a:lumMod val="50000"/>
                </a:schemeClr>
              </a:solidFill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>
              <a:buClr>
                <a:schemeClr val="bg1">
                  <a:lumMod val="95000"/>
                  <a:lumOff val="5000"/>
                </a:schemeClr>
              </a:buClr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It is an 8-bit single chip 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microcontroller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. 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>
              <a:buClr>
                <a:schemeClr val="bg1">
                  <a:lumMod val="95000"/>
                  <a:lumOff val="5000"/>
                </a:schemeClr>
              </a:buClr>
            </a:pPr>
            <a:endParaRPr lang="en-US" sz="2000" dirty="0">
              <a:solidFill>
                <a:schemeClr val="tx2">
                  <a:lumMod val="50000"/>
                </a:schemeClr>
              </a:solidFill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>
              <a:buClr>
                <a:schemeClr val="bg1">
                  <a:lumMod val="95000"/>
                  <a:lumOff val="5000"/>
                </a:schemeClr>
              </a:buClr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It is built with 40 pins DIP (dual inline package), 4kb of ROM storage and 128 bytes of RAM storage, 2 16-bit timers.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>
              <a:buClr>
                <a:schemeClr val="bg1">
                  <a:lumMod val="95000"/>
                  <a:lumOff val="5000"/>
                </a:schemeClr>
              </a:buClr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 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>
              <a:buClr>
                <a:schemeClr val="bg1">
                  <a:lumMod val="95000"/>
                  <a:lumOff val="5000"/>
                </a:schemeClr>
              </a:buClr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It consists of are four parallel 8-bit ports, which are programmable as well as addressable as per the requirement.</a:t>
            </a:r>
            <a:endParaRPr lang="en-US" sz="2000" dirty="0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228600"/>
            <a:ext cx="8915400" cy="71596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53795"/>
            <a:ext cx="8763000" cy="6085205"/>
          </a:xfrm>
        </p:spPr>
        <p:txBody>
          <a:bodyPr>
            <a:normAutofit/>
          </a:bodyPr>
          <a:lstStyle/>
          <a:p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THE INTEL 8051 IS USED IN EMBEDDED SYSTEM</a:t>
            </a:r>
            <a:endParaRPr lang="en-IN" sz="2000" dirty="0"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r>
              <a:rPr lang="en-IN" sz="2000" dirty="0"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    8 pin CPU</a:t>
            </a:r>
            <a:endParaRPr lang="en-IN" sz="2000" dirty="0"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r>
              <a:rPr lang="en-IN" sz="2000" dirty="0"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    4k bytes ROM for the program\</a:t>
            </a:r>
            <a:endParaRPr lang="en-IN" sz="2000" dirty="0"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r>
              <a:rPr lang="en-IN" sz="2000" dirty="0"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    128 bytes of RAM for variables </a:t>
            </a:r>
            <a:endParaRPr lang="en-IN" sz="2000" dirty="0"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r>
              <a:rPr lang="en-IN" sz="2000" dirty="0"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    32 I\O  lines (4 ports with 8 each)</a:t>
            </a:r>
            <a:endParaRPr lang="en-IN" sz="2000" dirty="0"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r>
              <a:rPr lang="en-IN" sz="2000" dirty="0"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     2 timers and 1 serial  port</a:t>
            </a:r>
            <a:endParaRPr lang="en-IN" sz="2000" dirty="0"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r>
              <a:rPr lang="en-IN" sz="2000" dirty="0"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     6 interrupt source</a:t>
            </a:r>
            <a:endParaRPr lang="en-IN" sz="2000" dirty="0"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r>
              <a:rPr lang="en-IN" sz="2000" dirty="0"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     low cost(10-15 cents per chip)</a:t>
            </a:r>
            <a:endParaRPr lang="en-IN" sz="2000" dirty="0"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2392-8752-4557-BB6C-A2DD51BA7AE5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Block Diagram/ Work Flow/  Flow Chart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C762-A60B-4C36-9245-B0EACBDC4A0D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pic>
        <p:nvPicPr>
          <p:cNvPr id="8" name="Picture Placeholder 5" descr="A picture containing clock&#10;&#10;Description automatically generated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169" b="1492"/>
          <a:stretch>
            <a:fillRect/>
          </a:stretch>
        </p:blipFill>
        <p:spPr>
          <a:xfrm>
            <a:off x="1906270" y="1695450"/>
            <a:ext cx="5331460" cy="37890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PIN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2392-8752-4557-BB6C-A2DD51BA7AE5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pic>
        <p:nvPicPr>
          <p:cNvPr id="8" name="Picture Placeholder 5" descr="A screenshot of a cell phone&#10;&#10;Description automatically generated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376" r="16363" b="1"/>
          <a:stretch>
            <a:fillRect/>
          </a:stretch>
        </p:blipFill>
        <p:spPr>
          <a:xfrm>
            <a:off x="2018665" y="1417955"/>
            <a:ext cx="5106670" cy="41922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523240"/>
            <a:ext cx="8915400" cy="54737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Applications of  8051 in Medical are:</a:t>
            </a:r>
            <a:r>
              <a:rPr lang="en-US" sz="2400" b="1" dirty="0">
                <a:solidFill>
                  <a:srgbClr val="002060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/>
            </a:r>
            <a:br>
              <a:rPr lang="en-US" sz="2400" b="1" dirty="0">
                <a:solidFill>
                  <a:srgbClr val="002060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</a:br>
            <a:endParaRPr lang="en-US" sz="2400" b="1" dirty="0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7805" y="1070610"/>
            <a:ext cx="8468995" cy="6168390"/>
          </a:xfrm>
        </p:spPr>
        <p:txBody>
          <a:bodyPr>
            <a:normAutofit lnSpcReduction="20000"/>
          </a:bodyPr>
          <a:lstStyle/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The best known application of 8051 microcontroller is a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photoplethysmography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algn="ctr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 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Photoplethysmography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 is the process of optically estimating the volumetric measurement of an organ. Pulse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oximetry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, cardiovascular monitoring, respiration detection, heart rate monitoring etc 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2392-8752-4557-BB6C-A2DD51BA7AE5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Pulse oximetry:</a:t>
            </a:r>
            <a:r>
              <a:rPr lang="en-US" sz="2400" dirty="0">
                <a:solidFill>
                  <a:srgbClr val="002060"/>
                </a:solidFill>
              </a:rPr>
              <a:t/>
            </a:r>
            <a:br>
              <a:rPr lang="en-US" sz="2400" dirty="0">
                <a:solidFill>
                  <a:srgbClr val="002060"/>
                </a:solidFill>
              </a:rPr>
            </a:br>
            <a:endParaRPr lang="en-US" sz="2400" b="1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Pulse oximetry uses light to work out oxygen saturation.</a:t>
            </a:r>
            <a:endParaRPr lang="en-US" sz="2000" dirty="0"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algn="l"/>
            <a:r>
              <a:rPr lang="en-US" sz="2000" dirty="0"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There are two light one is infrared and another is red light sources which goes across the pulse oximeter probe and reaches the light detector.</a:t>
            </a:r>
            <a:r>
              <a:rPr lang="en-US" sz="2000" dirty="0"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  <a:hlinkClick r:id="rId2"/>
              </a:rPr>
              <a:t/>
            </a:r>
            <a:br>
              <a:rPr lang="en-US" sz="2000" dirty="0"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  <a:hlinkClick r:id="rId2"/>
              </a:rPr>
            </a:br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2392-8752-4557-BB6C-A2DD51BA7AE5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pic>
        <p:nvPicPr>
          <p:cNvPr id="9" name="Content Placeholder 8" descr="red_finger_intro.gif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255135" y="1600200"/>
            <a:ext cx="4319270" cy="2785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551815"/>
            <a:ext cx="8915400" cy="91122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Calculation of light absorbed </a:t>
            </a:r>
            <a:r>
              <a:rPr lang="en-US" sz="2800" dirty="0">
                <a:latin typeface="Aharoni" panose="020B0604020202020204" pitchFamily="2" charset="-79"/>
                <a:cs typeface="Aharoni" panose="020B0604020202020204" pitchFamily="2" charset="-79"/>
              </a:rPr>
              <a:t/>
            </a:r>
            <a:br>
              <a:rPr lang="en-US" sz="2800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endParaRPr lang="en-US" sz="2800" b="1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7805" y="1365250"/>
            <a:ext cx="9002395" cy="5873750"/>
          </a:xfrm>
        </p:spPr>
        <p:txBody>
          <a:bodyPr>
            <a:normAutofit lnSpcReduction="20000"/>
          </a:bodyPr>
          <a:lstStyle/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The amount of light absorbed is proportional to the concentration of </a:t>
            </a:r>
            <a:r>
              <a:rPr lang="en-US" sz="2400" dirty="0" err="1"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Hb</a:t>
            </a:r>
            <a:r>
              <a:rPr lang="en-US" sz="2400" dirty="0"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 in the blood vessel.</a:t>
            </a:r>
            <a:endParaRPr lang="en-US" sz="2400" dirty="0"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The amount of light absorbed will be calculated by the 8051 microprocessor by using the </a:t>
            </a:r>
            <a:r>
              <a:rPr lang="en-US" sz="2400"/>
              <a:t>Beer’s law.</a:t>
            </a:r>
          </a:p>
          <a:p>
            <a:r>
              <a:rPr lang="en-US" sz="2400" dirty="0"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Beer’s law states that Amount of light absorbed is proportional to the concentration of the light absorbing substance.</a:t>
            </a:r>
            <a:endParaRPr lang="en-US" sz="2400" dirty="0"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By measuring how much light reaches the light detector, the pulse </a:t>
            </a:r>
            <a:r>
              <a:rPr lang="en-US" sz="2400" dirty="0" err="1"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oximeter</a:t>
            </a:r>
            <a:r>
              <a:rPr lang="en-US" sz="2400" dirty="0"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 knows how much light has been absorbed</a:t>
            </a:r>
            <a:endParaRPr lang="en-US" sz="2400" dirty="0"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2392-8752-4557-BB6C-A2DD51BA7AE5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228600"/>
            <a:ext cx="8915400" cy="1375410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Patient health monitoring system </a:t>
            </a:r>
            <a:r>
              <a:rPr lang="en-IN" sz="2800" b="1" dirty="0">
                <a:latin typeface="Palatino Linotype" panose="02040502050505030304" pitchFamily="18" charset="0"/>
                <a:cs typeface="Palatino Linotype" panose="02040502050505030304" pitchFamily="18" charset="0"/>
              </a:rPr>
              <a:t/>
            </a:r>
            <a:br>
              <a:rPr lang="en-IN" sz="2800" b="1" dirty="0">
                <a:latin typeface="Palatino Linotype" panose="02040502050505030304" pitchFamily="18" charset="0"/>
                <a:cs typeface="Palatino Linotype" panose="02040502050505030304" pitchFamily="18" charset="0"/>
              </a:rPr>
            </a:br>
            <a:endParaRPr lang="en-US" sz="2800" b="1" dirty="0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7805" y="1490980"/>
            <a:ext cx="9002395" cy="5748020"/>
          </a:xfrm>
        </p:spPr>
        <p:txBody>
          <a:bodyPr>
            <a:normAutofit/>
          </a:bodyPr>
          <a:lstStyle/>
          <a:p>
            <a:endParaRPr lang="en-US" sz="2000" dirty="0">
              <a:latin typeface="Palatino Linotype" panose="0204050205050503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The figure consists of various block such as GPS modem &amp;GSM  modem block interfaced to the microcontroller </a:t>
            </a:r>
            <a:r>
              <a:rPr lang="en-IN" sz="2000" dirty="0" err="1"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block,power</a:t>
            </a:r>
            <a:r>
              <a:rPr lang="en-IN" sz="2000" dirty="0"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 supply block ,temperature </a:t>
            </a:r>
            <a:r>
              <a:rPr lang="en-IN" sz="2000" dirty="0" err="1"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sensor,EEPROM,LCD</a:t>
            </a:r>
            <a:r>
              <a:rPr lang="en-IN" sz="2000" dirty="0"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 display and keypad.</a:t>
            </a:r>
            <a:endParaRPr lang="en-IN" sz="2000" dirty="0"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If the temperature of the patient’s body increases beyond the </a:t>
            </a:r>
            <a:r>
              <a:rPr lang="en-IN" sz="2000" dirty="0" err="1"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preset</a:t>
            </a:r>
            <a:r>
              <a:rPr lang="en-IN" sz="2000" dirty="0"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 temperature ,then temperature sensor sends the signal to the microcontroller </a:t>
            </a:r>
            <a:endParaRPr lang="en-IN" sz="2000" dirty="0"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Thus, the microcontroller the GSM modem to send the </a:t>
            </a:r>
            <a:r>
              <a:rPr lang="en-IN" sz="2000" dirty="0" err="1"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sms</a:t>
            </a:r>
            <a:r>
              <a:rPr lang="en-IN" sz="2000" dirty="0"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 to the concerned person based on the details stored in EEPROM memory</a:t>
            </a:r>
            <a:endParaRPr lang="en-IN" sz="2000" dirty="0"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Similarly, the location details of the patient are also sent using the GPS modem and information is displayed on the LCD display.</a:t>
            </a:r>
            <a:endParaRPr lang="en-IN" sz="2000" dirty="0"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2392-8752-4557-BB6C-A2DD51BA7AE5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465</Words>
  <Application>WPS Presentation</Application>
  <PresentationFormat>On-screen Show (4:3)</PresentationFormat>
  <Paragraphs>162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Subject Name :Microprocessor and Microcontroller  Presentation  Title: Application of 8051 in Medical  </vt:lpstr>
      <vt:lpstr>Objective</vt:lpstr>
      <vt:lpstr>FEATURES</vt:lpstr>
      <vt:lpstr>Block Diagram/ Work Flow/  Flow Chart </vt:lpstr>
      <vt:lpstr>PIN DIAGRAM</vt:lpstr>
      <vt:lpstr>Applications of  8051 in Medical are: </vt:lpstr>
      <vt:lpstr>Pulse oximetry: </vt:lpstr>
      <vt:lpstr>Calculation of light absorbed  </vt:lpstr>
      <vt:lpstr>Patient health monitoring system  </vt:lpstr>
      <vt:lpstr>Result &amp; Discussion</vt:lpstr>
      <vt:lpstr>HEALTH MONITORING BLOCK DIAGRAM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Millimeter - Wave Antenna for 5G Applications</dc:title>
  <dc:creator>PRABU</dc:creator>
  <cp:lastModifiedBy>ahilan</cp:lastModifiedBy>
  <cp:revision>108</cp:revision>
  <dcterms:created xsi:type="dcterms:W3CDTF">2015-04-07T04:42:00Z</dcterms:created>
  <dcterms:modified xsi:type="dcterms:W3CDTF">2020-03-27T14:22:27Z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