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73" r:id="rId2"/>
    <p:sldId id="257" r:id="rId3"/>
    <p:sldId id="258" r:id="rId4"/>
    <p:sldId id="259" r:id="rId5"/>
    <p:sldId id="260" r:id="rId6"/>
    <p:sldId id="262" r:id="rId7"/>
    <p:sldId id="269" r:id="rId8"/>
    <p:sldId id="263" r:id="rId9"/>
    <p:sldId id="272" r:id="rId10"/>
    <p:sldId id="264" r:id="rId11"/>
    <p:sldId id="266"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6" autoAdjust="0"/>
    <p:restoredTop sz="94660"/>
  </p:normalViewPr>
  <p:slideViewPr>
    <p:cSldViewPr>
      <p:cViewPr varScale="1">
        <p:scale>
          <a:sx n="72" d="100"/>
          <a:sy n="72" d="100"/>
        </p:scale>
        <p:origin x="-83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97DC0-A437-4447-B6AA-41437BDE159D}" type="datetimeFigureOut">
              <a:rPr lang="en-US" smtClean="0"/>
              <a:pPr/>
              <a:t>3/31/2020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DB001-4182-45F3-BE97-E4C5709B84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1D8BA-2871-43B6-95E6-118CE4B58879}" type="slidenum">
              <a:rPr lang="en-US" smtClean="0"/>
              <a:pPr/>
              <a:t>1</a:t>
            </a:fld>
            <a:endParaRPr lang="en-US"/>
          </a:p>
        </p:txBody>
      </p:sp>
    </p:spTree>
    <p:extLst>
      <p:ext uri="{BB962C8B-B14F-4D97-AF65-F5344CB8AC3E}">
        <p14:creationId xmlns:p14="http://schemas.microsoft.com/office/powerpoint/2010/main" xmlns="" val="260264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Footer Placeholder 4"/>
          <p:cNvSpPr>
            <a:spLocks noGrp="1"/>
          </p:cNvSpPr>
          <p:nvPr>
            <p:ph type="ftr" sz="quarter" idx="11"/>
          </p:nvPr>
        </p:nvSpPr>
        <p:spPr/>
        <p:txBody>
          <a:bodyPr/>
          <a:lstStyle/>
          <a:p>
            <a:r>
              <a:rPr lang="en-US" smtClean="0"/>
              <a:t>JEPPIAAR INSTITUTE OF TECHNOOGY</a:t>
            </a:r>
            <a:endParaRPr lang="en-US"/>
          </a:p>
        </p:txBody>
      </p:sp>
      <p:sp>
        <p:nvSpPr>
          <p:cNvPr id="6" name="Slide Number Placeholder 5"/>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Footer Placeholder 4"/>
          <p:cNvSpPr>
            <a:spLocks noGrp="1"/>
          </p:cNvSpPr>
          <p:nvPr>
            <p:ph type="ftr" sz="quarter" idx="11"/>
          </p:nvPr>
        </p:nvSpPr>
        <p:spPr/>
        <p:txBody>
          <a:bodyPr/>
          <a:lstStyle/>
          <a:p>
            <a:r>
              <a:rPr lang="en-US" smtClean="0"/>
              <a:t>JEPPIAAR INSTITUTE OF TECHNOOGY</a:t>
            </a:r>
            <a:endParaRPr lang="en-US"/>
          </a:p>
        </p:txBody>
      </p:sp>
      <p:sp>
        <p:nvSpPr>
          <p:cNvPr id="6" name="Slide Number Placeholder 5"/>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Footer Placeholder 4"/>
          <p:cNvSpPr>
            <a:spLocks noGrp="1"/>
          </p:cNvSpPr>
          <p:nvPr>
            <p:ph type="ftr" sz="quarter" idx="11"/>
          </p:nvPr>
        </p:nvSpPr>
        <p:spPr/>
        <p:txBody>
          <a:bodyPr/>
          <a:lstStyle/>
          <a:p>
            <a:r>
              <a:rPr lang="en-US" smtClean="0"/>
              <a:t>JEPPIAAR INSTITUTE OF TECHNOOGY</a:t>
            </a:r>
            <a:endParaRPr lang="en-US"/>
          </a:p>
        </p:txBody>
      </p:sp>
      <p:sp>
        <p:nvSpPr>
          <p:cNvPr id="6" name="Slide Number Placeholder 5"/>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Footer Placeholder 4"/>
          <p:cNvSpPr>
            <a:spLocks noGrp="1"/>
          </p:cNvSpPr>
          <p:nvPr>
            <p:ph type="ftr" sz="quarter" idx="11"/>
          </p:nvPr>
        </p:nvSpPr>
        <p:spPr/>
        <p:txBody>
          <a:bodyPr/>
          <a:lstStyle/>
          <a:p>
            <a:r>
              <a:rPr lang="en-US" smtClean="0"/>
              <a:t>JEPPIAAR INSTITUTE OF TECHNOOGY</a:t>
            </a:r>
            <a:endParaRPr lang="en-US"/>
          </a:p>
        </p:txBody>
      </p:sp>
      <p:sp>
        <p:nvSpPr>
          <p:cNvPr id="6" name="Slide Number Placeholder 5"/>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Footer Placeholder 4"/>
          <p:cNvSpPr>
            <a:spLocks noGrp="1"/>
          </p:cNvSpPr>
          <p:nvPr>
            <p:ph type="ftr" sz="quarter" idx="11"/>
          </p:nvPr>
        </p:nvSpPr>
        <p:spPr/>
        <p:txBody>
          <a:bodyPr/>
          <a:lstStyle/>
          <a:p>
            <a:r>
              <a:rPr lang="en-US" smtClean="0"/>
              <a:t>JEPPIAAR INSTITUTE OF TECHNOOGY</a:t>
            </a:r>
            <a:endParaRPr lang="en-US"/>
          </a:p>
        </p:txBody>
      </p:sp>
      <p:sp>
        <p:nvSpPr>
          <p:cNvPr id="6" name="Slide Number Placeholder 5"/>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3/31/2020</a:t>
            </a:r>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
        <p:nvSpPr>
          <p:cNvPr id="7" name="Slide Number Placeholder 6"/>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3/31/2020</a:t>
            </a:r>
            <a:endParaRPr lang="en-US"/>
          </a:p>
        </p:txBody>
      </p:sp>
      <p:sp>
        <p:nvSpPr>
          <p:cNvPr id="8" name="Footer Placeholder 7"/>
          <p:cNvSpPr>
            <a:spLocks noGrp="1"/>
          </p:cNvSpPr>
          <p:nvPr>
            <p:ph type="ftr" sz="quarter" idx="11"/>
          </p:nvPr>
        </p:nvSpPr>
        <p:spPr/>
        <p:txBody>
          <a:bodyPr/>
          <a:lstStyle/>
          <a:p>
            <a:r>
              <a:rPr lang="en-US" smtClean="0"/>
              <a:t>JEPPIAAR INSTITUTE OF TECHNOOGY</a:t>
            </a:r>
            <a:endParaRPr lang="en-US"/>
          </a:p>
        </p:txBody>
      </p:sp>
      <p:sp>
        <p:nvSpPr>
          <p:cNvPr id="9" name="Slide Number Placeholder 8"/>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3/31/2020</a:t>
            </a:r>
            <a:endParaRPr lang="en-US"/>
          </a:p>
        </p:txBody>
      </p:sp>
      <p:sp>
        <p:nvSpPr>
          <p:cNvPr id="4" name="Footer Placeholder 3"/>
          <p:cNvSpPr>
            <a:spLocks noGrp="1"/>
          </p:cNvSpPr>
          <p:nvPr>
            <p:ph type="ftr" sz="quarter" idx="11"/>
          </p:nvPr>
        </p:nvSpPr>
        <p:spPr/>
        <p:txBody>
          <a:bodyPr/>
          <a:lstStyle/>
          <a:p>
            <a:r>
              <a:rPr lang="en-US" smtClean="0"/>
              <a:t>JEPPIAAR INSTITUTE OF TECHNOOGY</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3/31/2020</a:t>
            </a:r>
            <a:endParaRPr lang="en-US"/>
          </a:p>
        </p:txBody>
      </p:sp>
      <p:sp>
        <p:nvSpPr>
          <p:cNvPr id="3" name="Footer Placeholder 2"/>
          <p:cNvSpPr>
            <a:spLocks noGrp="1"/>
          </p:cNvSpPr>
          <p:nvPr>
            <p:ph type="ftr" sz="quarter" idx="11"/>
          </p:nvPr>
        </p:nvSpPr>
        <p:spPr/>
        <p:txBody>
          <a:bodyPr/>
          <a:lstStyle/>
          <a:p>
            <a:r>
              <a:rPr lang="en-US" smtClean="0"/>
              <a:t>JEPPIAAR INSTITUTE OF TECHNOOGY</a:t>
            </a:r>
            <a:endParaRPr lang="en-US"/>
          </a:p>
        </p:txBody>
      </p:sp>
      <p:sp>
        <p:nvSpPr>
          <p:cNvPr id="4" name="Slide Number Placeholder 3"/>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3/31/2020</a:t>
            </a:r>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
        <p:nvSpPr>
          <p:cNvPr id="7" name="Slide Number Placeholder 6"/>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3/31/2020</a:t>
            </a:r>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
        <p:nvSpPr>
          <p:cNvPr id="7" name="Slide Number Placeholder 6"/>
          <p:cNvSpPr>
            <a:spLocks noGrp="1"/>
          </p:cNvSpPr>
          <p:nvPr>
            <p:ph type="sldNum" sz="quarter" idx="12"/>
          </p:nvPr>
        </p:nvSpPr>
        <p:spPr/>
        <p:txBody>
          <a:bodyPr/>
          <a:lstStyle/>
          <a:p>
            <a:fld id="{AD910A78-B84A-47C8-B08E-788E96D21A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3/31/2020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JEPPIAAR INSTITUTE OF TECHNOOGY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10A78-B84A-47C8-B08E-788E96D21A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www.elprocus.com/basic-elements-of-fiber-optic-communication-system-and-its-work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ink.springer.com/chapter/10.1007/978-0-387-34985-5_2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lprocus.com/rf-module-transmitter-receiv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 y="1239732"/>
            <a:ext cx="8663729" cy="2036868"/>
          </a:xfrm>
        </p:spPr>
        <p:txBody>
          <a:bodyPr>
            <a:normAutofit fontScale="90000"/>
          </a:bodyPr>
          <a:lstStyle/>
          <a:p>
            <a:pPr algn="l"/>
            <a:r>
              <a:rPr lang="en-US" sz="2400" b="1" dirty="0" smtClean="0">
                <a:solidFill>
                  <a:schemeClr val="accent2"/>
                </a:solidFill>
                <a:latin typeface="Palatino Linotype" pitchFamily="18" charset="0"/>
              </a:rPr>
              <a:t/>
            </a:r>
            <a:br>
              <a:rPr lang="en-US" sz="2400" b="1" dirty="0" smtClean="0">
                <a:solidFill>
                  <a:schemeClr val="accent2"/>
                </a:solidFill>
                <a:latin typeface="Palatino Linotype" pitchFamily="18" charset="0"/>
              </a:rPr>
            </a:br>
            <a:r>
              <a:rPr lang="en-US" sz="2400" b="1" dirty="0">
                <a:solidFill>
                  <a:schemeClr val="accent2"/>
                </a:solidFill>
                <a:latin typeface="Palatino Linotype" pitchFamily="18" charset="0"/>
              </a:rPr>
              <a:t/>
            </a: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Subject </a:t>
            </a:r>
            <a:r>
              <a:rPr lang="en-US" sz="2400" b="1" dirty="0" smtClean="0">
                <a:solidFill>
                  <a:schemeClr val="accent2"/>
                </a:solidFill>
                <a:latin typeface="Palatino Linotype" pitchFamily="18" charset="0"/>
              </a:rPr>
              <a:t>Name          </a:t>
            </a:r>
            <a:r>
              <a:rPr lang="en-US" sz="2400" dirty="0" smtClean="0">
                <a:solidFill>
                  <a:schemeClr val="accent2"/>
                </a:solidFill>
                <a:latin typeface="Palatino Linotype" pitchFamily="18" charset="0"/>
              </a:rPr>
              <a:t>:</a:t>
            </a:r>
            <a:r>
              <a:rPr lang="en-US" sz="2400" dirty="0" smtClean="0">
                <a:solidFill>
                  <a:schemeClr val="tx1">
                    <a:lumMod val="95000"/>
                  </a:schemeClr>
                </a:solidFill>
              </a:rPr>
              <a:t> </a:t>
            </a:r>
            <a:r>
              <a:rPr lang="en-US" sz="2400" dirty="0" smtClean="0">
                <a:solidFill>
                  <a:schemeClr val="tx1">
                    <a:lumMod val="95000"/>
                  </a:schemeClr>
                </a:solidFill>
                <a:latin typeface="Times New Roman" pitchFamily="18" charset="0"/>
                <a:cs typeface="Times New Roman" pitchFamily="18" charset="0"/>
              </a:rPr>
              <a:t>WIRELESS COMMUNICATION </a:t>
            </a:r>
            <a:r>
              <a:rPr lang="en-US" sz="2400" b="1" cap="all" dirty="0" smtClean="0">
                <a:effectLst>
                  <a:outerShdw blurRad="50800" dist="63500" dir="2700000" algn="tl" rotWithShape="0">
                    <a:srgbClr val="000000">
                      <a:alpha val="48000"/>
                    </a:srgbClr>
                  </a:outerShdw>
                </a:effectLst>
                <a:latin typeface="Times New Roman" pitchFamily="18" charset="0"/>
                <a:cs typeface="Times New Roman" pitchFamily="18" charset="0"/>
              </a:rPr>
              <a:t/>
            </a:r>
            <a:br>
              <a:rPr lang="en-US" sz="2400" b="1" cap="all" dirty="0" smtClean="0">
                <a:effectLst>
                  <a:outerShdw blurRad="50800" dist="63500" dir="2700000" algn="tl" rotWithShape="0">
                    <a:srgbClr val="000000">
                      <a:alpha val="48000"/>
                    </a:srgbClr>
                  </a:outerShdw>
                </a:effectLst>
                <a:latin typeface="Times New Roman" pitchFamily="18" charset="0"/>
                <a:cs typeface="Times New Roman" pitchFamily="18" charset="0"/>
              </a:rPr>
            </a:br>
            <a:r>
              <a:rPr lang="en-US" sz="2400" b="1" dirty="0" smtClean="0">
                <a:solidFill>
                  <a:schemeClr val="accent2"/>
                </a:solidFill>
                <a:latin typeface="Palatino Linotype" pitchFamily="18" charset="0"/>
              </a:rPr>
              <a:t>Presentation Title   :</a:t>
            </a:r>
            <a:r>
              <a:rPr lang="en-US" sz="2400" b="1" dirty="0" smtClean="0">
                <a:solidFill>
                  <a:schemeClr val="bg1">
                    <a:lumMod val="95000"/>
                    <a:lumOff val="5000"/>
                  </a:schemeClr>
                </a:solidFill>
              </a:rPr>
              <a:t> </a:t>
            </a:r>
            <a:r>
              <a:rPr lang="en-US" sz="2400" dirty="0" smtClean="0">
                <a:latin typeface="Times New Roman" pitchFamily="18" charset="0"/>
                <a:cs typeface="Times New Roman" pitchFamily="18" charset="0"/>
              </a:rPr>
              <a:t>CDMA TECHNOLOGY TO WIRELESS LOCAL LOOP SERVICE </a:t>
            </a:r>
            <a:r>
              <a:rPr lang="en-US" sz="2400" dirty="0" smtClean="0">
                <a:latin typeface="Times New Roman" pitchFamily="18" charset="0"/>
                <a:cs typeface="Times New Roman" pitchFamily="18" charset="0"/>
              </a:rPr>
              <a:t> </a:t>
            </a:r>
            <a:r>
              <a:rPr lang="en-US" sz="2400" b="1" dirty="0">
                <a:solidFill>
                  <a:schemeClr val="accent2"/>
                </a:solidFill>
                <a:latin typeface="Palatino Linotype" pitchFamily="18" charset="0"/>
              </a:rPr>
              <a:t/>
            </a:r>
            <a:br>
              <a:rPr lang="en-US" sz="2400" b="1" dirty="0">
                <a:solidFill>
                  <a:schemeClr val="accent2"/>
                </a:solidFill>
                <a:latin typeface="Palatino Linotype" pitchFamily="18" charset="0"/>
              </a:rPr>
            </a:br>
            <a:endParaRPr lang="en-US" sz="2400" b="1" dirty="0">
              <a:solidFill>
                <a:schemeClr val="accent2"/>
              </a:solidFill>
              <a:latin typeface="Palatino Linotype" pitchFamily="18" charset="0"/>
            </a:endParaRPr>
          </a:p>
        </p:txBody>
      </p:sp>
      <p:sp>
        <p:nvSpPr>
          <p:cNvPr id="3" name="Subtitle 2"/>
          <p:cNvSpPr>
            <a:spLocks noGrp="1"/>
          </p:cNvSpPr>
          <p:nvPr>
            <p:ph type="subTitle" idx="1"/>
          </p:nvPr>
        </p:nvSpPr>
        <p:spPr>
          <a:xfrm>
            <a:off x="152399" y="3162300"/>
            <a:ext cx="8839200" cy="1219200"/>
          </a:xfrm>
        </p:spPr>
        <p:txBody>
          <a:bodyPr>
            <a:noAutofit/>
          </a:bodyPr>
          <a:lstStyle/>
          <a:p>
            <a:pPr algn="l"/>
            <a:r>
              <a:rPr lang="en-US" sz="2000" b="1" dirty="0">
                <a:solidFill>
                  <a:schemeClr val="accent2"/>
                </a:solidFill>
                <a:latin typeface="Palatino Linotype" pitchFamily="18" charset="0"/>
              </a:rPr>
              <a:t>Team Members:</a:t>
            </a:r>
          </a:p>
          <a:p>
            <a:pPr algn="l"/>
            <a:r>
              <a:rPr lang="en-US" sz="2000" b="1" dirty="0">
                <a:solidFill>
                  <a:schemeClr val="tx1"/>
                </a:solidFill>
                <a:latin typeface="Palatino Linotype" pitchFamily="18" charset="0"/>
              </a:rPr>
              <a:t>	Students Name	 		  	</a:t>
            </a:r>
            <a:r>
              <a:rPr lang="en-US" sz="2000" b="1" dirty="0" err="1" smtClean="0">
                <a:solidFill>
                  <a:schemeClr val="tx1"/>
                </a:solidFill>
                <a:latin typeface="Palatino Linotype" pitchFamily="18" charset="0"/>
              </a:rPr>
              <a:t>Reg.No</a:t>
            </a:r>
            <a:r>
              <a:rPr lang="en-US" sz="2000" b="1" dirty="0" smtClean="0">
                <a:solidFill>
                  <a:schemeClr val="tx1"/>
                </a:solidFill>
                <a:latin typeface="Palatino Linotype" pitchFamily="18" charset="0"/>
              </a:rPr>
              <a:t>:</a:t>
            </a:r>
          </a:p>
          <a:p>
            <a:pPr algn="l"/>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1.</a:t>
            </a:r>
            <a:r>
              <a:rPr lang="en-US" sz="2000" b="1" cap="all" dirty="0" smtClean="0">
                <a:solidFill>
                  <a:schemeClr val="tx1"/>
                </a:solidFill>
                <a:effectLst>
                  <a:outerShdw blurRad="50800" dist="63500" dir="2700000" algn="tl" rotWithShape="0">
                    <a:srgbClr val="000000">
                      <a:alpha val="48000"/>
                    </a:srgbClr>
                  </a:outerShdw>
                </a:effectLst>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Vetrivel</a:t>
            </a:r>
            <a:r>
              <a:rPr lang="en-US" sz="2000" b="1" dirty="0" smtClean="0">
                <a:solidFill>
                  <a:schemeClr val="tx1"/>
                </a:solidFill>
                <a:latin typeface="Times New Roman" pitchFamily="18" charset="0"/>
                <a:cs typeface="Times New Roman" pitchFamily="18" charset="0"/>
              </a:rPr>
              <a:t>. l                                       210617106084</a:t>
            </a:r>
          </a:p>
          <a:p>
            <a:pPr algn="l"/>
            <a:r>
              <a:rPr lang="en-US" sz="2000" b="1" i="1" dirty="0" smtClean="0">
                <a:solidFill>
                  <a:schemeClr val="tx1"/>
                </a:solidFill>
                <a:latin typeface="Times New Roman" pitchFamily="18" charset="0"/>
                <a:cs typeface="Times New Roman" pitchFamily="18" charset="0"/>
              </a:rPr>
              <a:t>                   2.</a:t>
            </a:r>
            <a:r>
              <a:rPr lang="en-US" sz="2000" b="1" dirty="0" smtClean="0">
                <a:solidFill>
                  <a:schemeClr val="tx1"/>
                </a:solidFill>
                <a:latin typeface="Times New Roman" pitchFamily="18" charset="0"/>
                <a:cs typeface="Times New Roman" pitchFamily="18" charset="0"/>
              </a:rPr>
              <a:t>Vignesh.P                                       210617106088</a:t>
            </a:r>
          </a:p>
          <a:p>
            <a:pPr algn="l"/>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3 .</a:t>
            </a:r>
            <a:r>
              <a:rPr lang="en-US" sz="2000" b="1" dirty="0" err="1" smtClean="0">
                <a:solidFill>
                  <a:schemeClr val="tx1"/>
                </a:solidFill>
                <a:latin typeface="Times New Roman" pitchFamily="18" charset="0"/>
                <a:cs typeface="Times New Roman" pitchFamily="18" charset="0"/>
              </a:rPr>
              <a:t>Vignesh.M</a:t>
            </a:r>
            <a:r>
              <a:rPr lang="en-US" sz="2000" b="1" dirty="0" smtClean="0">
                <a:solidFill>
                  <a:schemeClr val="tx1"/>
                </a:solidFill>
                <a:latin typeface="Times New Roman" pitchFamily="18" charset="0"/>
                <a:cs typeface="Times New Roman" pitchFamily="18" charset="0"/>
              </a:rPr>
              <a:t>                                    210617106087 </a:t>
            </a:r>
          </a:p>
          <a:p>
            <a:pPr algn="l"/>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4. </a:t>
            </a:r>
            <a:r>
              <a:rPr lang="en-US" sz="2000" b="1" dirty="0" err="1" smtClean="0">
                <a:solidFill>
                  <a:schemeClr val="tx1"/>
                </a:solidFill>
                <a:latin typeface="Times New Roman" pitchFamily="18" charset="0"/>
                <a:cs typeface="Times New Roman" pitchFamily="18" charset="0"/>
              </a:rPr>
              <a:t>Shachinkguru.S</a:t>
            </a:r>
            <a:r>
              <a:rPr lang="en-US" sz="2000" b="1" dirty="0" smtClean="0">
                <a:solidFill>
                  <a:schemeClr val="tx1"/>
                </a:solidFill>
                <a:latin typeface="Times New Roman" pitchFamily="18" charset="0"/>
                <a:cs typeface="Times New Roman" pitchFamily="18" charset="0"/>
              </a:rPr>
              <a:t>                           210617106073 </a:t>
            </a:r>
          </a:p>
          <a:p>
            <a:pPr algn="l"/>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5.  </a:t>
            </a:r>
            <a:r>
              <a:rPr lang="en-US" sz="2000" b="1" dirty="0" err="1" smtClean="0">
                <a:solidFill>
                  <a:schemeClr val="tx1"/>
                </a:solidFill>
                <a:latin typeface="Times New Roman" pitchFamily="18" charset="0"/>
                <a:cs typeface="Times New Roman" pitchFamily="18" charset="0"/>
              </a:rPr>
              <a:t>Supraja.T</a:t>
            </a:r>
            <a:r>
              <a:rPr lang="en-US" sz="2000" b="1" dirty="0" smtClean="0">
                <a:solidFill>
                  <a:schemeClr val="tx1"/>
                </a:solidFill>
                <a:latin typeface="Times New Roman" pitchFamily="18" charset="0"/>
                <a:cs typeface="Times New Roman" pitchFamily="18" charset="0"/>
              </a:rPr>
              <a:t>                                    210617106077</a:t>
            </a:r>
          </a:p>
          <a:p>
            <a:pPr algn="l"/>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6. </a:t>
            </a:r>
            <a:r>
              <a:rPr lang="en-US" sz="2000" b="1" dirty="0" err="1" smtClean="0">
                <a:solidFill>
                  <a:schemeClr val="tx1"/>
                </a:solidFill>
                <a:latin typeface="Times New Roman" pitchFamily="18" charset="0"/>
                <a:cs typeface="Times New Roman" pitchFamily="18" charset="0"/>
              </a:rPr>
              <a:t>Vidyalakshmi.M</a:t>
            </a:r>
            <a:r>
              <a:rPr lang="en-US" sz="2000" b="1" dirty="0" smtClean="0">
                <a:solidFill>
                  <a:schemeClr val="tx1"/>
                </a:solidFill>
                <a:latin typeface="Times New Roman" pitchFamily="18" charset="0"/>
                <a:cs typeface="Times New Roman" pitchFamily="18" charset="0"/>
              </a:rPr>
              <a:t>                          210617106086 </a:t>
            </a:r>
            <a:endParaRPr lang="en-US" sz="2000" b="1" dirty="0">
              <a:solidFill>
                <a:schemeClr val="tx1"/>
              </a:solidFill>
              <a:latin typeface="Times New Roman" pitchFamily="18" charset="0"/>
              <a:cs typeface="Times New Roman" pitchFamily="18" charset="0"/>
            </a:endParaRPr>
          </a:p>
          <a:p>
            <a:endParaRPr lang="en-US" sz="2000" dirty="0">
              <a:solidFill>
                <a:schemeClr val="tx1"/>
              </a:solidFill>
              <a:latin typeface="Palatino Linotype" pitchFamily="18" charset="0"/>
            </a:endParaRPr>
          </a:p>
        </p:txBody>
      </p:sp>
      <p:sp>
        <p:nvSpPr>
          <p:cNvPr id="4" name="TextBox 3">
            <a:extLst>
              <a:ext uri="{FF2B5EF4-FFF2-40B4-BE49-F238E27FC236}">
                <a16:creationId xmlns:a16="http://schemas.microsoft.com/office/drawing/2014/main" xmlns="" id="{EE5ACCF2-8CAE-4B9E-99FA-55335EEA4352}"/>
              </a:ext>
            </a:extLst>
          </p:cNvPr>
          <p:cNvSpPr txBox="1"/>
          <p:nvPr/>
        </p:nvSpPr>
        <p:spPr>
          <a:xfrm>
            <a:off x="0" y="478691"/>
            <a:ext cx="9144000" cy="1231106"/>
          </a:xfrm>
          <a:prstGeom prst="rect">
            <a:avLst/>
          </a:prstGeom>
          <a:noFill/>
        </p:spPr>
        <p:txBody>
          <a:bodyPr wrap="square" rtlCol="0">
            <a:spAutoFit/>
          </a:bodyPr>
          <a:lstStyle/>
          <a:p>
            <a:pPr algn="ctr"/>
            <a:r>
              <a:rPr lang="en-IN" sz="2400" b="1" dirty="0">
                <a:latin typeface="Palatino Linotype" pitchFamily="18" charset="0"/>
                <a:cs typeface="Times New Roman" panose="02020603050405020304" pitchFamily="18" charset="0"/>
              </a:rPr>
              <a:t>  JEPPIAAR INSTITUTE OF TECHNOLOGY</a:t>
            </a:r>
          </a:p>
          <a:p>
            <a:pPr algn="ctr"/>
            <a:r>
              <a:rPr lang="en-US" sz="1400" b="1" dirty="0">
                <a:latin typeface="Times New Roman" panose="02020603050405020304" pitchFamily="18" charset="0"/>
                <a:cs typeface="Times New Roman" panose="02020603050405020304" pitchFamily="18" charset="0"/>
              </a:rPr>
              <a:t>“Self-Belief | Self Discipline | Self Respect”</a:t>
            </a:r>
          </a:p>
          <a:p>
            <a:pPr algn="ctr"/>
            <a:endParaRPr lang="en-US" sz="1400" b="1" dirty="0">
              <a:latin typeface="Times New Roman" panose="02020603050405020304" pitchFamily="18" charset="0"/>
              <a:cs typeface="Times New Roman" panose="02020603050405020304" pitchFamily="18" charset="0"/>
            </a:endParaRPr>
          </a:p>
          <a:p>
            <a:pPr algn="ctr"/>
            <a:r>
              <a:rPr lang="en-IN" sz="2200" b="1" dirty="0">
                <a:solidFill>
                  <a:srgbClr val="0070C0"/>
                </a:solidFill>
                <a:latin typeface="Palatino Linotype" pitchFamily="18" charset="0"/>
                <a:cs typeface="Times New Roman" panose="02020603050405020304" pitchFamily="18" charset="0"/>
              </a:rPr>
              <a:t>Department </a:t>
            </a:r>
            <a:r>
              <a:rPr lang="en-IN" sz="2200" b="1" dirty="0" smtClean="0">
                <a:solidFill>
                  <a:srgbClr val="0070C0"/>
                </a:solidFill>
                <a:latin typeface="Palatino Linotype" pitchFamily="18" charset="0"/>
                <a:cs typeface="Times New Roman" panose="02020603050405020304" pitchFamily="18" charset="0"/>
              </a:rPr>
              <a:t>of Electronics and Communication Engineering</a:t>
            </a:r>
            <a:endParaRPr lang="en-IN" sz="2200" b="1" dirty="0">
              <a:solidFill>
                <a:srgbClr val="0070C0"/>
              </a:solidFill>
              <a:latin typeface="Palatino Linotype" pitchFamily="18" charset="0"/>
              <a:cs typeface="Times New Roman" panose="02020603050405020304" pitchFamily="18" charset="0"/>
            </a:endParaRPr>
          </a:p>
        </p:txBody>
      </p:sp>
      <p:sp>
        <p:nvSpPr>
          <p:cNvPr id="5" name="Rectangle 4"/>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SUBJECTS\JIT_COURSE FILE CONTENTS\JIT_ISO _DNV GL_ISO 9001-2015\ISO_Images_Logo\ISO 9001-2015 (JPG).jpg">
            <a:extLst>
              <a:ext uri="{FF2B5EF4-FFF2-40B4-BE49-F238E27FC236}">
                <a16:creationId xmlns:a16="http://schemas.microsoft.com/office/drawing/2014/main" xmlns="" id="{00000000-0008-0000-0500-000003000000}"/>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24800" y="381000"/>
            <a:ext cx="891329" cy="858732"/>
          </a:xfrm>
          <a:prstGeom prst="rect">
            <a:avLst/>
          </a:prstGeom>
          <a:noFill/>
          <a:ln>
            <a:noFill/>
          </a:ln>
        </p:spPr>
      </p:pic>
      <p:pic>
        <p:nvPicPr>
          <p:cNvPr id="8" name="Picture 7">
            <a:extLst>
              <a:ext uri="{FF2B5EF4-FFF2-40B4-BE49-F238E27FC236}">
                <a16:creationId xmlns:a16="http://schemas.microsoft.com/office/drawing/2014/main" xmlns="" id="{F993296E-B523-47A8-BEDB-E5FFD519EB02}"/>
              </a:ext>
            </a:extLst>
          </p:cNvPr>
          <p:cNvPicPr/>
          <p:nvPr/>
        </p:nvPicPr>
        <p:blipFill>
          <a:blip r:embed="rId4" cstate="print">
            <a:extLst>
              <a:ext uri="{28A0092B-C50C-407E-A947-70E740481C1C}">
                <a14:useLocalDpi xmlns:a14="http://schemas.microsoft.com/office/drawing/2010/main" xmlns="" val="0"/>
              </a:ext>
            </a:extLst>
          </a:blip>
          <a:stretch>
            <a:fillRect/>
          </a:stretch>
        </p:blipFill>
        <p:spPr>
          <a:xfrm>
            <a:off x="327870" y="381000"/>
            <a:ext cx="1119930" cy="906999"/>
          </a:xfrm>
          <a:prstGeom prst="rect">
            <a:avLst/>
          </a:prstGeom>
        </p:spPr>
      </p:pic>
      <p:sp>
        <p:nvSpPr>
          <p:cNvPr id="9" name="Date Placeholder 8"/>
          <p:cNvSpPr>
            <a:spLocks noGrp="1"/>
          </p:cNvSpPr>
          <p:nvPr>
            <p:ph type="dt" sz="half" idx="10"/>
          </p:nvPr>
        </p:nvSpPr>
        <p:spPr/>
        <p:txBody>
          <a:bodyPr/>
          <a:lstStyle/>
          <a:p>
            <a:r>
              <a:rPr lang="en-US" smtClean="0"/>
              <a:t>3/31/2020</a:t>
            </a:r>
            <a:endParaRPr lang="en-US"/>
          </a:p>
        </p:txBody>
      </p:sp>
      <p:sp>
        <p:nvSpPr>
          <p:cNvPr id="10" name="Slide Number Placeholder 9"/>
          <p:cNvSpPr>
            <a:spLocks noGrp="1"/>
          </p:cNvSpPr>
          <p:nvPr>
            <p:ph type="sldNum" sz="quarter" idx="12"/>
          </p:nvPr>
        </p:nvSpPr>
        <p:spPr/>
        <p:txBody>
          <a:bodyPr/>
          <a:lstStyle/>
          <a:p>
            <a:fld id="{AD910A78-B84A-47C8-B08E-788E96D21AE9}" type="slidenum">
              <a:rPr lang="en-US" smtClean="0"/>
              <a:pPr/>
              <a:t>1</a:t>
            </a:fld>
            <a:endParaRPr lang="en-US"/>
          </a:p>
        </p:txBody>
      </p:sp>
      <p:sp>
        <p:nvSpPr>
          <p:cNvPr id="11" name="Footer Placeholder 10"/>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p14="http://schemas.microsoft.com/office/powerpoint/2010/main" xmlns="" val="4015593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927" y="36968"/>
            <a:ext cx="7772400" cy="685800"/>
          </a:xfrm>
        </p:spPr>
        <p:txBody>
          <a:bodyPr/>
          <a:lstStyle/>
          <a:p>
            <a:pPr algn="ctr"/>
            <a:r>
              <a:rPr lang="en-US" sz="3600" dirty="0">
                <a:latin typeface="Berlin Sans FB Demi" pitchFamily="34" charset="0"/>
              </a:rPr>
              <a:t>Advantages of CDMA</a:t>
            </a:r>
            <a:r>
              <a:rPr lang="en-US" sz="3600" dirty="0"/>
              <a:t>:</a:t>
            </a:r>
          </a:p>
        </p:txBody>
      </p:sp>
      <p:sp>
        <p:nvSpPr>
          <p:cNvPr id="3" name="Content Placeholder 2"/>
          <p:cNvSpPr>
            <a:spLocks noGrp="1"/>
          </p:cNvSpPr>
          <p:nvPr>
            <p:ph idx="1"/>
          </p:nvPr>
        </p:nvSpPr>
        <p:spPr>
          <a:xfrm>
            <a:off x="914399" y="609600"/>
            <a:ext cx="8117457" cy="6096000"/>
          </a:xfrm>
        </p:spPr>
        <p:txBody>
          <a:bodyPr>
            <a:normAutofit/>
          </a:bodyPr>
          <a:lstStyle/>
          <a:p>
            <a:pPr fontAlgn="base"/>
            <a:r>
              <a:rPr lang="en-US" sz="2000" b="1" dirty="0">
                <a:latin typeface="Agency FB" pitchFamily="34" charset="0"/>
              </a:rPr>
              <a:t>Improvement in capacity and security</a:t>
            </a:r>
            <a:r>
              <a:rPr lang="en-US" sz="2000" dirty="0">
                <a:latin typeface="Agency FB" pitchFamily="34" charset="0"/>
              </a:rPr>
              <a:t>: </a:t>
            </a:r>
          </a:p>
          <a:p>
            <a:pPr marL="68580" indent="0" fontAlgn="base">
              <a:buNone/>
            </a:pPr>
            <a:r>
              <a:rPr lang="en-US" sz="2000" dirty="0">
                <a:latin typeface="Agency FB" pitchFamily="34" charset="0"/>
              </a:rPr>
              <a:t>                            One of the chief claims of CDMA is that it gives significant improvements in network capacity. In CDMA technology data and voice packets are separated using codes, and then transmitted by using a wide range of frequencies. Because more space is allocated for data in CDMA, this standard has become attractive for 3G high-speed mobile internet use.</a:t>
            </a:r>
          </a:p>
          <a:p>
            <a:pPr fontAlgn="base"/>
            <a:endParaRPr lang="en-US" sz="2000" dirty="0">
              <a:latin typeface="Agency FB" pitchFamily="34" charset="0"/>
            </a:endParaRPr>
          </a:p>
          <a:p>
            <a:pPr fontAlgn="base"/>
            <a:r>
              <a:rPr lang="en-US" sz="2000" b="1" dirty="0">
                <a:latin typeface="Agency FB" pitchFamily="34" charset="0"/>
              </a:rPr>
              <a:t>Improvement in hand over/ hand off:</a:t>
            </a:r>
          </a:p>
          <a:p>
            <a:pPr marL="68580" indent="0" fontAlgn="base">
              <a:buNone/>
            </a:pPr>
            <a:r>
              <a:rPr lang="en-US" sz="2000" dirty="0">
                <a:latin typeface="Agency FB" pitchFamily="34" charset="0"/>
              </a:rPr>
              <a:t>                             By using CDMA technology, it is easy for a terminal to communicate with two base stations at once. In case of this, old link is to be broken when the new one is firmly established. This provides improvement in terms of the reliability of hand over/hand off from one base station to another.</a:t>
            </a:r>
          </a:p>
          <a:p>
            <a:pPr fontAlgn="base"/>
            <a:endParaRPr lang="en-US" sz="2000" dirty="0">
              <a:latin typeface="Agency FB" pitchFamily="34" charset="0"/>
            </a:endParaRPr>
          </a:p>
          <a:p>
            <a:pPr marL="68580" indent="0" fontAlgn="base">
              <a:buNone/>
            </a:pPr>
            <a:r>
              <a:rPr lang="en-US" sz="2000" dirty="0">
                <a:latin typeface="Agency FB" pitchFamily="34" charset="0"/>
              </a:rPr>
              <a:t>                             CDMA technology has been used in 3G </a:t>
            </a:r>
            <a:r>
              <a:rPr lang="en-US" sz="2000" dirty="0">
                <a:latin typeface="Agency FB" pitchFamily="34" charset="0"/>
                <a:hlinkClick r:id="rId2"/>
              </a:rPr>
              <a:t>telecommunication systems</a:t>
            </a:r>
            <a:r>
              <a:rPr lang="en-US" sz="2000" dirty="0">
                <a:latin typeface="Agency FB" pitchFamily="34" charset="0"/>
              </a:rPr>
              <a:t> in one form or the other. CDMA has become successful in every aspect, and it has enabled improvements need to be gained over the previous technologies used in 2G systems.</a:t>
            </a:r>
          </a:p>
          <a:p>
            <a:endParaRPr lang="en-US" sz="2000" dirty="0"/>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133781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itchFamily="34" charset="0"/>
              </a:rPr>
              <a:t>Conclusion</a:t>
            </a:r>
            <a:r>
              <a:rPr lang="en-US" dirty="0"/>
              <a:t>:</a:t>
            </a:r>
          </a:p>
        </p:txBody>
      </p:sp>
      <p:sp>
        <p:nvSpPr>
          <p:cNvPr id="3" name="Content Placeholder 2"/>
          <p:cNvSpPr>
            <a:spLocks noGrp="1"/>
          </p:cNvSpPr>
          <p:nvPr>
            <p:ph idx="1"/>
          </p:nvPr>
        </p:nvSpPr>
        <p:spPr>
          <a:xfrm>
            <a:off x="914400" y="1219200"/>
            <a:ext cx="7772400" cy="5136360"/>
          </a:xfrm>
        </p:spPr>
        <p:txBody>
          <a:bodyPr>
            <a:normAutofit fontScale="85000" lnSpcReduction="10000"/>
          </a:bodyPr>
          <a:lstStyle/>
          <a:p>
            <a:r>
              <a:rPr lang="en-US" sz="3200" dirty="0">
                <a:latin typeface="Agency FB" pitchFamily="34" charset="0"/>
              </a:rPr>
              <a:t> </a:t>
            </a:r>
            <a:r>
              <a:rPr lang="en-US" dirty="0"/>
              <a:t>CDMA has many technological advantages, including lower power, higher capacity, better frequency reuse, and better link budget. </a:t>
            </a:r>
          </a:p>
          <a:p>
            <a:r>
              <a:rPr lang="en-US" dirty="0"/>
              <a:t>CDMA's multipath advantage and soft hand-off are important for mixed WLL cellular systems. </a:t>
            </a:r>
          </a:p>
          <a:p>
            <a:r>
              <a:rPr lang="en-US" dirty="0"/>
              <a:t>And CDMA is inherently more private than other wireless technologies. </a:t>
            </a:r>
          </a:p>
          <a:p>
            <a:r>
              <a:rPr lang="en-US" dirty="0"/>
              <a:t>These technological advantages translate into strong economic advantages. </a:t>
            </a:r>
          </a:p>
          <a:p>
            <a:r>
              <a:rPr lang="en-US" dirty="0"/>
              <a:t>CDMA WLL provides outstanding reliability, rapid deployment, flexibility, and it is less expensive to deploy, operate and upgrade. </a:t>
            </a:r>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217411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1D5F5F-8119-4D64-A39B-394502038939}"/>
              </a:ext>
            </a:extLst>
          </p:cNvPr>
          <p:cNvSpPr>
            <a:spLocks noGrp="1"/>
          </p:cNvSpPr>
          <p:nvPr>
            <p:ph type="title"/>
          </p:nvPr>
        </p:nvSpPr>
        <p:spPr/>
        <p:txBody>
          <a:bodyPr/>
          <a:lstStyle/>
          <a:p>
            <a:pPr algn="ctr"/>
            <a:r>
              <a:rPr lang="en-IN" dirty="0"/>
              <a:t>REFERENCE</a:t>
            </a:r>
            <a:endParaRPr lang="en-US" dirty="0"/>
          </a:p>
        </p:txBody>
      </p:sp>
      <p:sp>
        <p:nvSpPr>
          <p:cNvPr id="3" name="Content Placeholder 2">
            <a:extLst>
              <a:ext uri="{FF2B5EF4-FFF2-40B4-BE49-F238E27FC236}">
                <a16:creationId xmlns="" xmlns:a16="http://schemas.microsoft.com/office/drawing/2014/main" id="{C96B448C-7900-4504-A8F3-E2B899A48F29}"/>
              </a:ext>
            </a:extLst>
          </p:cNvPr>
          <p:cNvSpPr>
            <a:spLocks noGrp="1"/>
          </p:cNvSpPr>
          <p:nvPr>
            <p:ph idx="1"/>
          </p:nvPr>
        </p:nvSpPr>
        <p:spPr/>
        <p:txBody>
          <a:bodyPr/>
          <a:lstStyle/>
          <a:p>
            <a:r>
              <a:rPr lang="en-US" dirty="0"/>
              <a:t>QUALCOMM Inc. (white paper available from) "Economics of Wireless Local Loop“</a:t>
            </a:r>
          </a:p>
          <a:p>
            <a:r>
              <a:rPr lang="en-US" dirty="0">
                <a:solidFill>
                  <a:schemeClr val="tx1">
                    <a:lumMod val="95000"/>
                  </a:schemeClr>
                </a:solidFill>
                <a:hlinkClick r:id="rId2">
                  <a:extLst>
                    <a:ext uri="{A12FA001-AC4F-418D-AE19-62706E023703}">
                      <ahyp:hlinkClr xmlns="" xmlns:ahyp="http://schemas.microsoft.com/office/drawing/2018/hyperlinkcolor" val="tx"/>
                    </a:ext>
                  </a:extLst>
                </a:hlinkClick>
              </a:rPr>
              <a:t>https://link.springer.com/chapter/10.1007/978-0-387-34985-5_25</a:t>
            </a:r>
            <a:endParaRPr lang="en-US" dirty="0">
              <a:solidFill>
                <a:schemeClr val="tx1">
                  <a:lumMod val="95000"/>
                </a:schemeClr>
              </a:solidFill>
            </a:endParaRPr>
          </a:p>
          <a:p>
            <a:endParaRPr lang="en-US" dirty="0">
              <a:solidFill>
                <a:schemeClr val="tx1">
                  <a:lumMod val="95000"/>
                </a:schemeClr>
              </a:solidFill>
            </a:endParaRPr>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18530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Arial Black" pitchFamily="34" charset="0"/>
              </a:rPr>
              <a:t>SYNOPSIS</a:t>
            </a:r>
            <a:r>
              <a:rPr lang="en-US" dirty="0"/>
              <a: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Abstract</a:t>
            </a:r>
          </a:p>
          <a:p>
            <a:r>
              <a:rPr lang="en-US" dirty="0">
                <a:latin typeface="Times New Roman" pitchFamily="18" charset="0"/>
                <a:cs typeface="Times New Roman" pitchFamily="18" charset="0"/>
              </a:rPr>
              <a:t>What is CDMA technology ?</a:t>
            </a:r>
          </a:p>
          <a:p>
            <a:r>
              <a:rPr lang="en-US" dirty="0">
                <a:latin typeface="Times New Roman" pitchFamily="18" charset="0"/>
                <a:cs typeface="Times New Roman" pitchFamily="18" charset="0"/>
              </a:rPr>
              <a:t>Synchronous and Asynchronous</a:t>
            </a:r>
          </a:p>
          <a:p>
            <a:r>
              <a:rPr lang="en-US" dirty="0">
                <a:latin typeface="Times New Roman" pitchFamily="18" charset="0"/>
                <a:cs typeface="Times New Roman" pitchFamily="18" charset="0"/>
              </a:rPr>
              <a:t>Working of CDMA</a:t>
            </a:r>
          </a:p>
          <a:p>
            <a:r>
              <a:rPr lang="en-US" dirty="0">
                <a:latin typeface="Times New Roman" pitchFamily="18" charset="0"/>
                <a:cs typeface="Times New Roman" pitchFamily="18" charset="0"/>
              </a:rPr>
              <a:t>WLL</a:t>
            </a:r>
          </a:p>
          <a:p>
            <a:r>
              <a:rPr lang="en-US" dirty="0">
                <a:latin typeface="Times New Roman" pitchFamily="18" charset="0"/>
                <a:cs typeface="Times New Roman" pitchFamily="18" charset="0"/>
              </a:rPr>
              <a:t>Types of spread spectrum</a:t>
            </a:r>
          </a:p>
          <a:p>
            <a:r>
              <a:rPr lang="en-US" dirty="0">
                <a:latin typeface="Times New Roman" pitchFamily="18" charset="0"/>
                <a:cs typeface="Times New Roman" pitchFamily="18" charset="0"/>
              </a:rPr>
              <a:t>Universal frequency reuse and CDMA capacity</a:t>
            </a:r>
          </a:p>
          <a:p>
            <a:r>
              <a:rPr lang="en-US" dirty="0">
                <a:latin typeface="Times New Roman" pitchFamily="18" charset="0"/>
                <a:cs typeface="Times New Roman" pitchFamily="18" charset="0"/>
              </a:rPr>
              <a:t>Advantages of CDMA</a:t>
            </a:r>
          </a:p>
          <a:p>
            <a:r>
              <a:rPr lang="en-US" dirty="0">
                <a:latin typeface="Times New Roman" pitchFamily="18" charset="0"/>
                <a:cs typeface="Times New Roman" pitchFamily="18" charset="0"/>
              </a:rPr>
              <a:t>Conclusion</a:t>
            </a:r>
          </a:p>
          <a:p>
            <a:endParaRPr lang="en-US" dirty="0"/>
          </a:p>
          <a:p>
            <a:endParaRPr lang="en-US" dirty="0"/>
          </a:p>
          <a:p>
            <a:pPr marL="68580" indent="0">
              <a:buNone/>
            </a:pPr>
            <a:endParaRPr lang="en-US" dirty="0"/>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418975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ABSTRACT</a:t>
            </a:r>
            <a:br>
              <a:rPr lang="en-IN" dirty="0"/>
            </a:br>
            <a:endParaRPr lang="en-US" dirty="0"/>
          </a:p>
        </p:txBody>
      </p:sp>
      <p:sp>
        <p:nvSpPr>
          <p:cNvPr id="3" name="Content Placeholder 2"/>
          <p:cNvSpPr>
            <a:spLocks noGrp="1"/>
          </p:cNvSpPr>
          <p:nvPr>
            <p:ph idx="1"/>
          </p:nvPr>
        </p:nvSpPr>
        <p:spPr>
          <a:xfrm>
            <a:off x="914400" y="1143000"/>
            <a:ext cx="7772400" cy="5212560"/>
          </a:xfrm>
        </p:spPr>
        <p:txBody>
          <a:bodyPr>
            <a:noAutofit/>
          </a:bodyPr>
          <a:lstStyle/>
          <a:p>
            <a:pPr fontAlgn="base"/>
            <a:r>
              <a:rPr lang="en-US" sz="2400" dirty="0"/>
              <a:t>CDMA technology is used in Wireless Local Loop (WLL) applications to satisfy demands quickly and efficiently. </a:t>
            </a:r>
          </a:p>
          <a:p>
            <a:pPr fontAlgn="base"/>
            <a:r>
              <a:rPr lang="en-US" sz="2400" dirty="0"/>
              <a:t>Wireless telephony has focused primarily on mobile applications until recently. </a:t>
            </a:r>
          </a:p>
          <a:p>
            <a:pPr fontAlgn="base"/>
            <a:r>
              <a:rPr lang="en-US" sz="2400" dirty="0"/>
              <a:t>The huge demand for telephone service, which has emerged in many parts of the world, coupled with the long lead times to install outside plant, has led to the application of wireless technology with fixed location wireless subscriber equipment.</a:t>
            </a:r>
          </a:p>
          <a:p>
            <a:pPr fontAlgn="base"/>
            <a:r>
              <a:rPr lang="en-US" sz="2400" dirty="0"/>
              <a:t> CDMA technology has proven to have a significant advantage over other wireless technologies, because of its large capacity and its superior economics. </a:t>
            </a:r>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218533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7772400" cy="914400"/>
          </a:xfrm>
        </p:spPr>
        <p:txBody>
          <a:bodyPr/>
          <a:lstStyle/>
          <a:p>
            <a:r>
              <a:rPr lang="en-US" dirty="0">
                <a:latin typeface="Berlin Sans FB Demi" pitchFamily="34" charset="0"/>
              </a:rPr>
              <a:t>What is CDMA technology</a:t>
            </a:r>
            <a:r>
              <a:rPr lang="en-US" dirty="0"/>
              <a:t>?</a:t>
            </a:r>
          </a:p>
        </p:txBody>
      </p:sp>
      <p:sp>
        <p:nvSpPr>
          <p:cNvPr id="3" name="Content Placeholder 2"/>
          <p:cNvSpPr>
            <a:spLocks noGrp="1"/>
          </p:cNvSpPr>
          <p:nvPr>
            <p:ph idx="1"/>
          </p:nvPr>
        </p:nvSpPr>
        <p:spPr>
          <a:xfrm>
            <a:off x="990600" y="1760148"/>
            <a:ext cx="7772400" cy="4572000"/>
          </a:xfrm>
        </p:spPr>
        <p:txBody>
          <a:bodyPr>
            <a:normAutofit/>
          </a:bodyPr>
          <a:lstStyle/>
          <a:p>
            <a:pPr fontAlgn="base"/>
            <a:r>
              <a:rPr lang="en-US" sz="2000" dirty="0">
                <a:latin typeface="Agency FB" pitchFamily="34" charset="0"/>
              </a:rPr>
              <a:t>CDMA technology is used in commercial cellular communications to make better use of radio spectrum when compare to other technologies. This technology was used as a military technology for first time in the World War II by the English associates to break the German attempts of jamming transmissions.</a:t>
            </a:r>
          </a:p>
          <a:p>
            <a:pPr fontAlgn="base"/>
            <a:r>
              <a:rPr lang="en-US" sz="2000" dirty="0">
                <a:latin typeface="Agency FB" pitchFamily="34" charset="0"/>
              </a:rPr>
              <a:t>CDMA technology is known as a spread-spectrum technique which allows many users to occupy the same time and frequency allocations in a given band and space. Individual conversations are encoded with the help of pseudo-random digital sequence.</a:t>
            </a:r>
          </a:p>
          <a:p>
            <a:endParaRPr lang="en-US" sz="2000" dirty="0"/>
          </a:p>
        </p:txBody>
      </p:sp>
      <p:pic>
        <p:nvPicPr>
          <p:cNvPr id="1026" name="Picture 2" descr="https://www.elprocus.com/wp-content/uploads/2014/06/27.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24400" y="5181600"/>
            <a:ext cx="2819400" cy="143933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3/31/2020</a:t>
            </a:r>
            <a:endParaRPr lang="en-US"/>
          </a:p>
        </p:txBody>
      </p:sp>
      <p:sp>
        <p:nvSpPr>
          <p:cNvPr id="6" name="Slide Number Placeholder 5"/>
          <p:cNvSpPr>
            <a:spLocks noGrp="1"/>
          </p:cNvSpPr>
          <p:nvPr>
            <p:ph type="sldNum" sz="quarter" idx="12"/>
          </p:nvPr>
        </p:nvSpPr>
        <p:spPr/>
        <p:txBody>
          <a:bodyPr/>
          <a:lstStyle/>
          <a:p>
            <a:fld id="{AD910A78-B84A-47C8-B08E-788E96D21AE9}"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123222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Demi" pitchFamily="34" charset="0"/>
              </a:rPr>
              <a:t>SYNCHRONOUS</a:t>
            </a:r>
            <a:r>
              <a:rPr lang="en-US" dirty="0"/>
              <a:t>:</a:t>
            </a:r>
          </a:p>
        </p:txBody>
      </p:sp>
      <p:sp>
        <p:nvSpPr>
          <p:cNvPr id="3" name="Content Placeholder 2"/>
          <p:cNvSpPr>
            <a:spLocks noGrp="1"/>
          </p:cNvSpPr>
          <p:nvPr>
            <p:ph idx="1"/>
          </p:nvPr>
        </p:nvSpPr>
        <p:spPr>
          <a:xfrm>
            <a:off x="914400" y="1219200"/>
            <a:ext cx="7772400" cy="5136360"/>
          </a:xfrm>
        </p:spPr>
        <p:txBody>
          <a:bodyPr>
            <a:normAutofit/>
          </a:bodyPr>
          <a:lstStyle/>
          <a:p>
            <a:pPr fontAlgn="base"/>
            <a:r>
              <a:rPr lang="en-US" sz="2400" dirty="0">
                <a:latin typeface="Agency FB" pitchFamily="34" charset="0"/>
              </a:rPr>
              <a:t>Synchronous CDMA is defined as exploiting the mathematical properties orthogonally between vectors representing the data strings. This digital modulation method is analogous to the one used in simple radio transceivers</a:t>
            </a:r>
            <a:r>
              <a:rPr lang="en-US" sz="2000" dirty="0">
                <a:latin typeface="Agency FB" pitchFamily="34" charset="0"/>
              </a:rPr>
              <a:t>.</a:t>
            </a:r>
          </a:p>
          <a:p>
            <a:pPr marL="68580" indent="0" fontAlgn="base">
              <a:buNone/>
            </a:pPr>
            <a:r>
              <a:rPr lang="en-US" sz="3600" dirty="0">
                <a:solidFill>
                  <a:schemeClr val="tx2">
                    <a:lumMod val="90000"/>
                  </a:schemeClr>
                </a:solidFill>
                <a:latin typeface="Berlin Sans FB Demi" pitchFamily="34" charset="0"/>
              </a:rPr>
              <a:t>             ASYNCHRONOUS</a:t>
            </a:r>
          </a:p>
          <a:p>
            <a:pPr fontAlgn="base"/>
            <a:r>
              <a:rPr lang="en-US" sz="2400" dirty="0">
                <a:latin typeface="Agency FB" pitchFamily="34" charset="0"/>
              </a:rPr>
              <a:t>This CDMA system offers a key advantage in the flexible allocation of resources. Asynchronous CDMA is best suited to a mobile network wherein large numbers of transmitters produce relatively small amount of traffic at irregular intervals.</a:t>
            </a:r>
          </a:p>
          <a:p>
            <a:pPr marL="68580" indent="0" fontAlgn="base">
              <a:buNone/>
            </a:pPr>
            <a:endParaRPr lang="en-US" sz="3600" dirty="0">
              <a:solidFill>
                <a:schemeClr val="tx2">
                  <a:lumMod val="90000"/>
                </a:schemeClr>
              </a:solidFill>
              <a:latin typeface="Berlin Sans FB Demi" pitchFamily="34" charset="0"/>
            </a:endParaRPr>
          </a:p>
          <a:p>
            <a:pPr marL="68580" indent="0" fontAlgn="base">
              <a:buNone/>
            </a:pPr>
            <a:endParaRPr lang="en-US" sz="3600" dirty="0">
              <a:solidFill>
                <a:schemeClr val="tx2">
                  <a:lumMod val="90000"/>
                </a:schemeClr>
              </a:solidFill>
              <a:latin typeface="Agency FB" pitchFamily="34" charset="0"/>
            </a:endParaRPr>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289321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762000"/>
          </a:xfrm>
        </p:spPr>
        <p:txBody>
          <a:bodyPr>
            <a:normAutofit fontScale="90000"/>
          </a:bodyPr>
          <a:lstStyle/>
          <a:p>
            <a:r>
              <a:rPr lang="en-US" dirty="0">
                <a:latin typeface="Berlin Sans FB Demi" pitchFamily="34" charset="0"/>
              </a:rPr>
              <a:t>Working of CDMA technology</a:t>
            </a:r>
            <a:r>
              <a:rPr lang="en-US" dirty="0"/>
              <a:t>?</a:t>
            </a:r>
            <a:br>
              <a:rPr lang="en-US" dirty="0"/>
            </a:br>
            <a:endParaRPr lang="en-US" dirty="0"/>
          </a:p>
        </p:txBody>
      </p:sp>
      <p:sp>
        <p:nvSpPr>
          <p:cNvPr id="3" name="Content Placeholder 2"/>
          <p:cNvSpPr>
            <a:spLocks noGrp="1"/>
          </p:cNvSpPr>
          <p:nvPr>
            <p:ph idx="1"/>
          </p:nvPr>
        </p:nvSpPr>
        <p:spPr>
          <a:xfrm>
            <a:off x="914400" y="685800"/>
            <a:ext cx="7772400" cy="5861649"/>
          </a:xfrm>
        </p:spPr>
        <p:txBody>
          <a:bodyPr>
            <a:noAutofit/>
          </a:bodyPr>
          <a:lstStyle/>
          <a:p>
            <a:pPr fontAlgn="base"/>
            <a:r>
              <a:rPr lang="en-US" sz="1800" dirty="0">
                <a:latin typeface="Agency FB" pitchFamily="34" charset="0"/>
              </a:rPr>
              <a:t>Code division Multiple Access is entirely a different approach from the Time Division Multiple Access. CDMA, after digitizing the data, spreads out the date over the entire available bandwidth. Multiple calls are overlapped to each other on a channel which is assigned with a unique sequence code. CDMA is a form of spread-spectrum technique, which means data can be sent in small pieces over a number of frequencies available to use at any time in the specified range.</a:t>
            </a:r>
          </a:p>
          <a:p>
            <a:pPr fontAlgn="base"/>
            <a:endParaRPr lang="en-US" sz="1800" dirty="0">
              <a:latin typeface="Agency FB" pitchFamily="34" charset="0"/>
            </a:endParaRPr>
          </a:p>
          <a:p>
            <a:pPr fontAlgn="base"/>
            <a:endParaRPr lang="en-US" sz="1800" dirty="0">
              <a:latin typeface="Agency FB" pitchFamily="34" charset="0"/>
            </a:endParaRPr>
          </a:p>
          <a:p>
            <a:pPr fontAlgn="base"/>
            <a:endParaRPr lang="en-US" sz="1800" dirty="0">
              <a:latin typeface="Agency FB" pitchFamily="34" charset="0"/>
            </a:endParaRPr>
          </a:p>
          <a:p>
            <a:pPr fontAlgn="base"/>
            <a:endParaRPr lang="en-US" sz="1800" dirty="0">
              <a:latin typeface="Agency FB" pitchFamily="34" charset="0"/>
            </a:endParaRPr>
          </a:p>
          <a:p>
            <a:pPr fontAlgn="base"/>
            <a:endParaRPr lang="en-US" sz="1800" dirty="0">
              <a:latin typeface="Agency FB" pitchFamily="34" charset="0"/>
            </a:endParaRPr>
          </a:p>
          <a:p>
            <a:pPr fontAlgn="base"/>
            <a:endParaRPr lang="en-US" sz="1800" dirty="0">
              <a:latin typeface="Agency FB" pitchFamily="34" charset="0"/>
            </a:endParaRPr>
          </a:p>
          <a:p>
            <a:pPr fontAlgn="base"/>
            <a:r>
              <a:rPr lang="en-US" sz="1800" dirty="0">
                <a:latin typeface="Agency FB" pitchFamily="34" charset="0"/>
              </a:rPr>
              <a:t>CDMA </a:t>
            </a:r>
            <a:r>
              <a:rPr lang="en-US" sz="1800" dirty="0" err="1">
                <a:latin typeface="Agency FB" pitchFamily="34" charset="0"/>
              </a:rPr>
              <a:t>WorkingAll</a:t>
            </a:r>
            <a:r>
              <a:rPr lang="en-US" sz="1800" dirty="0">
                <a:latin typeface="Agency FB" pitchFamily="34" charset="0"/>
              </a:rPr>
              <a:t> the users’ data can be transmitted in a similar way to that of wide band chunk of spectrum. Users Signals are spread over the entire bandwidth by a unique spreading code. At the receiver end, the same code is used to recover the signal. CDMA system requires accurate time stamp on each piece of a signal. Eight and ten separate calls are carried out in the same channel space as one analog call.</a:t>
            </a:r>
          </a:p>
          <a:p>
            <a:r>
              <a:rPr lang="en-US" sz="1600" dirty="0"/>
              <a:t/>
            </a:r>
            <a:br>
              <a:rPr lang="en-US" sz="1600" dirty="0"/>
            </a:br>
            <a:endParaRPr lang="en-US" sz="1600" dirty="0"/>
          </a:p>
        </p:txBody>
      </p:sp>
      <p:pic>
        <p:nvPicPr>
          <p:cNvPr id="2050" name="Picture 2" descr="37.jpg (382×38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19600" y="2667000"/>
            <a:ext cx="2031520" cy="22098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3/31/2020</a:t>
            </a:r>
            <a:endParaRPr lang="en-US"/>
          </a:p>
        </p:txBody>
      </p:sp>
      <p:sp>
        <p:nvSpPr>
          <p:cNvPr id="6" name="Slide Number Placeholder 5"/>
          <p:cNvSpPr>
            <a:spLocks noGrp="1"/>
          </p:cNvSpPr>
          <p:nvPr>
            <p:ph type="sldNum" sz="quarter" idx="12"/>
          </p:nvPr>
        </p:nvSpPr>
        <p:spPr/>
        <p:txBody>
          <a:bodyPr/>
          <a:lstStyle/>
          <a:p>
            <a:fld id="{AD910A78-B84A-47C8-B08E-788E96D21AE9}"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305725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338EEB-1D60-4C60-855A-5CE59BEF6C26}"/>
              </a:ext>
            </a:extLst>
          </p:cNvPr>
          <p:cNvSpPr>
            <a:spLocks noGrp="1"/>
          </p:cNvSpPr>
          <p:nvPr>
            <p:ph type="title"/>
          </p:nvPr>
        </p:nvSpPr>
        <p:spPr/>
        <p:txBody>
          <a:bodyPr/>
          <a:lstStyle/>
          <a:p>
            <a:pPr algn="ctr"/>
            <a:r>
              <a:rPr lang="en-IN" dirty="0"/>
              <a:t>WLL(WIRELESS LOCAL LOOP)</a:t>
            </a:r>
            <a:endParaRPr lang="en-US" dirty="0"/>
          </a:p>
        </p:txBody>
      </p:sp>
      <p:sp>
        <p:nvSpPr>
          <p:cNvPr id="3" name="Content Placeholder 2">
            <a:extLst>
              <a:ext uri="{FF2B5EF4-FFF2-40B4-BE49-F238E27FC236}">
                <a16:creationId xmlns="" xmlns:a16="http://schemas.microsoft.com/office/drawing/2014/main" id="{B17CB4AF-6738-429A-A865-9F44A45CBE0A}"/>
              </a:ext>
            </a:extLst>
          </p:cNvPr>
          <p:cNvSpPr>
            <a:spLocks noGrp="1"/>
          </p:cNvSpPr>
          <p:nvPr>
            <p:ph idx="1"/>
          </p:nvPr>
        </p:nvSpPr>
        <p:spPr/>
        <p:txBody>
          <a:bodyPr>
            <a:normAutofit/>
          </a:bodyPr>
          <a:lstStyle/>
          <a:p>
            <a:r>
              <a:rPr lang="en-US" dirty="0"/>
              <a:t>For fixed applications, three different kinds of WLL subscriber equipment can be identified. </a:t>
            </a:r>
          </a:p>
          <a:p>
            <a:r>
              <a:rPr lang="en-US" dirty="0"/>
              <a:t>The simplest looks like a standard wireline home or office telephone with an antenna attached.</a:t>
            </a:r>
          </a:p>
          <a:p>
            <a:r>
              <a:rPr lang="en-US" dirty="0"/>
              <a:t>For business application, a system is required which can accommodate voice, data, and fax. </a:t>
            </a:r>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60495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lstStyle/>
          <a:p>
            <a:r>
              <a:rPr lang="en-US" sz="2800" dirty="0">
                <a:latin typeface="Berlin Sans FB Demi" pitchFamily="34" charset="0"/>
              </a:rPr>
              <a:t>Types of spread spectrum </a:t>
            </a:r>
            <a:r>
              <a:rPr lang="en-US" sz="2800" dirty="0" err="1">
                <a:latin typeface="Berlin Sans FB Demi" pitchFamily="34" charset="0"/>
              </a:rPr>
              <a:t>communinication</a:t>
            </a:r>
            <a:r>
              <a:rPr lang="en-US" sz="2800" dirty="0"/>
              <a:t>:</a:t>
            </a:r>
          </a:p>
        </p:txBody>
      </p:sp>
      <p:sp>
        <p:nvSpPr>
          <p:cNvPr id="3" name="Content Placeholder 2"/>
          <p:cNvSpPr>
            <a:spLocks noGrp="1"/>
          </p:cNvSpPr>
          <p:nvPr>
            <p:ph idx="1"/>
          </p:nvPr>
        </p:nvSpPr>
        <p:spPr>
          <a:xfrm>
            <a:off x="914400" y="762000"/>
            <a:ext cx="7772400" cy="6019800"/>
          </a:xfrm>
        </p:spPr>
        <p:txBody>
          <a:bodyPr>
            <a:normAutofit fontScale="70000" lnSpcReduction="20000"/>
          </a:bodyPr>
          <a:lstStyle/>
          <a:p>
            <a:pPr fontAlgn="base"/>
            <a:r>
              <a:rPr lang="en-US" dirty="0">
                <a:latin typeface="Agency FB" pitchFamily="34" charset="0"/>
              </a:rPr>
              <a:t>Frequency Hopping</a:t>
            </a:r>
          </a:p>
          <a:p>
            <a:pPr fontAlgn="base"/>
            <a:r>
              <a:rPr lang="en-US" dirty="0">
                <a:latin typeface="Agency FB" pitchFamily="34" charset="0"/>
              </a:rPr>
              <a:t>Direct Sequence</a:t>
            </a:r>
          </a:p>
          <a:p>
            <a:pPr marL="68580" indent="0" fontAlgn="base">
              <a:buNone/>
            </a:pPr>
            <a:r>
              <a:rPr lang="en-US" b="1" dirty="0">
                <a:solidFill>
                  <a:schemeClr val="accent6">
                    <a:lumMod val="40000"/>
                    <a:lumOff val="60000"/>
                  </a:schemeClr>
                </a:solidFill>
                <a:latin typeface="Agency FB" pitchFamily="34" charset="0"/>
              </a:rPr>
              <a:t>Frequency Hopping</a:t>
            </a:r>
          </a:p>
          <a:p>
            <a:pPr fontAlgn="base"/>
            <a:r>
              <a:rPr lang="en-US" dirty="0">
                <a:latin typeface="Agency FB" pitchFamily="34" charset="0"/>
              </a:rPr>
              <a:t>Frequency hopping is the easiest of all the spread spectrum modulation technique to use. The idea behind frequency hopping is to transmit data across a broad spectrum; the frequency can be rapidly switched from one to another. The</a:t>
            </a:r>
            <a:r>
              <a:rPr lang="en-US" dirty="0">
                <a:latin typeface="Agency FB" pitchFamily="34" charset="0"/>
                <a:hlinkClick r:id="rId2"/>
              </a:rPr>
              <a:t> transmitter and receiver</a:t>
            </a:r>
            <a:r>
              <a:rPr lang="en-US" dirty="0">
                <a:latin typeface="Agency FB" pitchFamily="34" charset="0"/>
              </a:rPr>
              <a:t> are synchronized every time, and an accurate clocking system, and pseudo generating system make this frequency hopping very simple</a:t>
            </a:r>
          </a:p>
          <a:p>
            <a:pPr fontAlgn="base"/>
            <a:endParaRPr lang="en-US" dirty="0">
              <a:latin typeface="Agency FB" pitchFamily="34" charset="0"/>
            </a:endParaRPr>
          </a:p>
          <a:p>
            <a:pPr marL="68580" indent="0" fontAlgn="base">
              <a:buNone/>
            </a:pPr>
            <a:r>
              <a:rPr lang="en-US" b="1" dirty="0">
                <a:solidFill>
                  <a:schemeClr val="accent6">
                    <a:lumMod val="40000"/>
                    <a:lumOff val="60000"/>
                  </a:schemeClr>
                </a:solidFill>
                <a:latin typeface="Agency FB" pitchFamily="34" charset="0"/>
              </a:rPr>
              <a:t>Direct Sequence</a:t>
            </a:r>
          </a:p>
          <a:p>
            <a:pPr fontAlgn="base"/>
            <a:r>
              <a:rPr lang="en-US" dirty="0">
                <a:latin typeface="Agency FB" pitchFamily="34" charset="0"/>
              </a:rPr>
              <a:t>Direct sequence is the most famous spread spectrum technique in which the data signal is multiplied by a Pseudo-random noise code. A PN code is a sequence of chips which is given values as -1 and 1 (non polar) or 0 and 1 (polar). The number of chips within one code is known as the period of this code. The digital data is directly coded at higher frequency, and the code is generated pseudo randomly. A receiver knows how to generate the same code and correlates the received signal with that code to extract the data.</a:t>
            </a:r>
          </a:p>
          <a:p>
            <a:endParaRPr lang="en-US" dirty="0"/>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251500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C2E155-D4EA-43E0-8FD8-452603D9BB9F}"/>
              </a:ext>
            </a:extLst>
          </p:cNvPr>
          <p:cNvSpPr>
            <a:spLocks noGrp="1"/>
          </p:cNvSpPr>
          <p:nvPr>
            <p:ph type="title"/>
          </p:nvPr>
        </p:nvSpPr>
        <p:spPr/>
        <p:txBody>
          <a:bodyPr>
            <a:normAutofit fontScale="90000"/>
          </a:bodyPr>
          <a:lstStyle/>
          <a:p>
            <a:pPr algn="ctr"/>
            <a:r>
              <a:rPr lang="en-US" dirty="0"/>
              <a:t>Universal Frequency Reuse and CDMA Capacity</a:t>
            </a:r>
          </a:p>
        </p:txBody>
      </p:sp>
      <p:sp>
        <p:nvSpPr>
          <p:cNvPr id="3" name="Content Placeholder 2">
            <a:extLst>
              <a:ext uri="{FF2B5EF4-FFF2-40B4-BE49-F238E27FC236}">
                <a16:creationId xmlns="" xmlns:a16="http://schemas.microsoft.com/office/drawing/2014/main" id="{13FD29BF-327B-4C9C-AA7B-8F3DC1B51E33}"/>
              </a:ext>
            </a:extLst>
          </p:cNvPr>
          <p:cNvSpPr>
            <a:spLocks noGrp="1"/>
          </p:cNvSpPr>
          <p:nvPr>
            <p:ph idx="1"/>
          </p:nvPr>
        </p:nvSpPr>
        <p:spPr/>
        <p:txBody>
          <a:bodyPr>
            <a:normAutofit fontScale="92500" lnSpcReduction="20000"/>
          </a:bodyPr>
          <a:lstStyle/>
          <a:p>
            <a:r>
              <a:rPr lang="en-US" dirty="0"/>
              <a:t>One of the most significant advantages of CDMA, for WLL, cellular and PCS applications is in the area of frequency reuse. </a:t>
            </a:r>
          </a:p>
          <a:p>
            <a:r>
              <a:rPr lang="en-US" dirty="0"/>
              <a:t>Narrowband systems (AMPS, D-AMPS, GSM) cannot reuse frequencies in adjacent service areas because of sensitivity to interference. </a:t>
            </a:r>
          </a:p>
          <a:p>
            <a:r>
              <a:rPr lang="en-US" dirty="0"/>
              <a:t>Frequency reuse planning to meet requirements for the signal to interference ratio severely limits spectral efficiency.</a:t>
            </a:r>
          </a:p>
          <a:p>
            <a:r>
              <a:rPr lang="en-US" dirty="0"/>
              <a:t> Typical frequency reuse for narrowband systems is 7 (or 21, for 3 sector cells)</a:t>
            </a:r>
          </a:p>
        </p:txBody>
      </p:sp>
      <p:sp>
        <p:nvSpPr>
          <p:cNvPr id="4" name="Date Placeholder 3"/>
          <p:cNvSpPr>
            <a:spLocks noGrp="1"/>
          </p:cNvSpPr>
          <p:nvPr>
            <p:ph type="dt" sz="half" idx="10"/>
          </p:nvPr>
        </p:nvSpPr>
        <p:spPr/>
        <p:txBody>
          <a:bodyPr/>
          <a:lstStyle/>
          <a:p>
            <a:r>
              <a:rPr lang="en-US" smtClean="0"/>
              <a:t>3/31/2020</a:t>
            </a:r>
            <a:endParaRPr lang="en-US"/>
          </a:p>
        </p:txBody>
      </p:sp>
      <p:sp>
        <p:nvSpPr>
          <p:cNvPr id="5" name="Slide Number Placeholder 4"/>
          <p:cNvSpPr>
            <a:spLocks noGrp="1"/>
          </p:cNvSpPr>
          <p:nvPr>
            <p:ph type="sldNum" sz="quarter" idx="12"/>
          </p:nvPr>
        </p:nvSpPr>
        <p:spPr/>
        <p:txBody>
          <a:bodyPr/>
          <a:lstStyle/>
          <a:p>
            <a:fld id="{AD910A78-B84A-47C8-B08E-788E96D21AE9}"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JEPPIAAR INSTITUTE OF TECHNOOGY</a:t>
            </a:r>
            <a:endParaRPr lang="en-US"/>
          </a:p>
        </p:txBody>
      </p:sp>
    </p:spTree>
    <p:extLst>
      <p:ext uri="{BB962C8B-B14F-4D97-AF65-F5344CB8AC3E}">
        <p14:creationId xmlns="" xmlns:p14="http://schemas.microsoft.com/office/powerpoint/2010/main" val="103928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TotalTime>
  <Words>1007</Words>
  <Application>Microsoft Office PowerPoint</Application>
  <PresentationFormat>On-screen Show (4:3)</PresentationFormat>
  <Paragraphs>117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Subject Name          : WIRELESS COMMUNICATION  Presentation Title   : CDMA TECHNOLOGY TO WIRELESS LOCAL LOOP SERVICE   </vt:lpstr>
      <vt:lpstr>SYNOPSIS: </vt:lpstr>
      <vt:lpstr>ABSTRACT </vt:lpstr>
      <vt:lpstr>What is CDMA technology?</vt:lpstr>
      <vt:lpstr>SYNCHRONOUS:</vt:lpstr>
      <vt:lpstr>Working of CDMA technology? </vt:lpstr>
      <vt:lpstr>WLL(WIRELESS LOCAL LOOP)</vt:lpstr>
      <vt:lpstr>Types of spread spectrum communinication:</vt:lpstr>
      <vt:lpstr>Universal Frequency Reuse and CDMA Capacity</vt:lpstr>
      <vt:lpstr>Advantages of CDMA:</vt:lpstr>
      <vt:lpstr>Conclusion:</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dc:creator>
  <cp:lastModifiedBy>Parthi</cp:lastModifiedBy>
  <cp:revision>50</cp:revision>
  <dcterms:created xsi:type="dcterms:W3CDTF">2020-02-02T06:00:47Z</dcterms:created>
  <dcterms:modified xsi:type="dcterms:W3CDTF">2020-03-31T10:49:11Z</dcterms:modified>
</cp:coreProperties>
</file>