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305" r:id="rId4"/>
    <p:sldId id="306" r:id="rId5"/>
    <p:sldId id="314" r:id="rId6"/>
    <p:sldId id="315" r:id="rId7"/>
    <p:sldId id="312" r:id="rId8"/>
    <p:sldId id="313" r:id="rId9"/>
    <p:sldId id="316" r:id="rId10"/>
    <p:sldId id="307" r:id="rId11"/>
    <p:sldId id="31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p:scale>
          <a:sx n="74" d="100"/>
          <a:sy n="74" d="100"/>
        </p:scale>
        <p:origin x="-12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B116C7-D313-44DF-851F-561AD0E84361}" type="datetimeFigureOut">
              <a:rPr lang="en-US" smtClean="0"/>
              <a:pPr/>
              <a:t>3/27/2020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81D8BA-2871-43B6-95E6-118CE4B58879}" type="slidenum">
              <a:rPr lang="en-US" smtClean="0"/>
              <a:pPr/>
              <a:t>‹#›</a:t>
            </a:fld>
            <a:endParaRPr lang="en-US"/>
          </a:p>
        </p:txBody>
      </p:sp>
    </p:spTree>
    <p:extLst>
      <p:ext uri="{BB962C8B-B14F-4D97-AF65-F5344CB8AC3E}">
        <p14:creationId xmlns:p14="http://schemas.microsoft.com/office/powerpoint/2010/main" val="60124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1D8BA-2871-43B6-95E6-118CE4B58879}" type="slidenum">
              <a:rPr lang="en-US" smtClean="0"/>
              <a:pPr/>
              <a:t>1</a:t>
            </a:fld>
            <a:endParaRPr lang="en-US"/>
          </a:p>
        </p:txBody>
      </p:sp>
    </p:spTree>
    <p:extLst>
      <p:ext uri="{BB962C8B-B14F-4D97-AF65-F5344CB8AC3E}">
        <p14:creationId xmlns:p14="http://schemas.microsoft.com/office/powerpoint/2010/main" val="260264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E31E8E-FAA6-4768-80D1-5C1524358538}" type="datetime1">
              <a:rPr lang="en-US" smtClean="0"/>
              <a:pPr/>
              <a:t>3/27/2020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4803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5FC90-A492-4A4D-B7DD-4720209C0258}" type="datetime1">
              <a:rPr lang="en-US" smtClean="0"/>
              <a:pPr/>
              <a:t>3/27/2020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56908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4434A3-00D5-4239-B904-80CC8FFE510A}" type="datetime1">
              <a:rPr lang="en-US" smtClean="0"/>
              <a:pPr/>
              <a:t>3/27/2020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93344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89B79-28B0-4D12-A297-DE5897E9723E}" type="datetime1">
              <a:rPr lang="en-US" smtClean="0"/>
              <a:pPr/>
              <a:t>3/27/2020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9701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5664-E27A-45EE-9E77-BA9FBD89D79B}" type="datetime1">
              <a:rPr lang="en-US" smtClean="0"/>
              <a:pPr/>
              <a:t>3/27/2020</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6469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B564FE-F6E1-42EC-B67D-790612EBBF36}" type="datetime1">
              <a:rPr lang="en-US" smtClean="0"/>
              <a:pPr/>
              <a:t>3/27/2020</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50401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6FA4E1-DA02-4FCB-8B33-871CA603B35F}" type="datetime1">
              <a:rPr lang="en-US" smtClean="0"/>
              <a:pPr/>
              <a:t>3/27/2020</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9" name="Slide Number Placeholder 8"/>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90213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835E8-8679-4E90-AFE0-0C67370685A8}" type="datetime1">
              <a:rPr lang="en-US" smtClean="0"/>
              <a:pPr/>
              <a:t>3/27/2020</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5" name="Slide Number Placeholder 4"/>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16579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C47FD-2D86-4B6A-8B7C-09862E8557BB}" type="datetime1">
              <a:rPr lang="en-US" smtClean="0"/>
              <a:pPr/>
              <a:t>3/27/2020</a:t>
            </a:fld>
            <a:endParaRPr lang="en-US"/>
          </a:p>
        </p:txBody>
      </p:sp>
      <p:sp>
        <p:nvSpPr>
          <p:cNvPr id="3" name="Footer Placeholder 2"/>
          <p:cNvSpPr>
            <a:spLocks noGrp="1"/>
          </p:cNvSpPr>
          <p:nvPr>
            <p:ph type="ftr" sz="quarter" idx="11"/>
          </p:nvPr>
        </p:nvSpPr>
        <p:spPr/>
        <p:txBody>
          <a:bodyPr/>
          <a:lstStyle/>
          <a:p>
            <a:r>
              <a:rPr lang="en-US"/>
              <a:t>JEPPIAAR INSTITUTE OF TECHNOLOGY</a:t>
            </a:r>
          </a:p>
        </p:txBody>
      </p:sp>
      <p:sp>
        <p:nvSpPr>
          <p:cNvPr id="4" name="Slide Number Placeholder 3"/>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09240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4DCBB-5FBE-45F5-A7A0-DCD94C53A06B}" type="datetime1">
              <a:rPr lang="en-US" smtClean="0"/>
              <a:pPr/>
              <a:t>3/27/2020</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4491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239DA-53D9-4AED-B699-60988A11F434}" type="datetime1">
              <a:rPr lang="en-US" smtClean="0"/>
              <a:pPr/>
              <a:t>3/27/2020</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6505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A4544-C7CE-44D8-992C-81FF0040C1FA}" type="datetime1">
              <a:rPr lang="en-US" smtClean="0"/>
              <a:pPr/>
              <a:t>3/27/2020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JEPPIAAR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A2188-4EE7-4F69-AE19-AF999E6A737F}" type="slidenum">
              <a:rPr lang="en-US" smtClean="0"/>
              <a:pPr/>
              <a:t>‹#›</a:t>
            </a:fld>
            <a:endParaRPr lang="en-US"/>
          </a:p>
        </p:txBody>
      </p:sp>
    </p:spTree>
    <p:extLst>
      <p:ext uri="{BB962C8B-B14F-4D97-AF65-F5344CB8AC3E}">
        <p14:creationId xmlns:p14="http://schemas.microsoft.com/office/powerpoint/2010/main" val="414739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 y="1239732"/>
            <a:ext cx="8663729" cy="2036868"/>
          </a:xfrm>
        </p:spPr>
        <p:txBody>
          <a:bodyPr>
            <a:normAutofit fontScale="90000"/>
          </a:bodyPr>
          <a:lstStyle/>
          <a:p>
            <a:pPr algn="l"/>
            <a:r>
              <a:rPr lang="en-US" sz="2400" b="1" dirty="0">
                <a:solidFill>
                  <a:schemeClr val="accent2"/>
                </a:solidFill>
                <a:latin typeface="Palatino Linotype" pitchFamily="18" charset="0"/>
              </a:rPr>
              <a:t/>
            </a: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
            </a: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Subject Name </a:t>
            </a:r>
            <a:r>
              <a:rPr lang="en-US" sz="2400" b="1" dirty="0" smtClean="0">
                <a:solidFill>
                  <a:schemeClr val="accent2"/>
                </a:solidFill>
                <a:latin typeface="Palatino Linotype" pitchFamily="18" charset="0"/>
              </a:rPr>
              <a:t>: </a:t>
            </a:r>
            <a:r>
              <a:rPr lang="en-US" sz="2200" b="1" dirty="0" smtClean="0">
                <a:latin typeface="Palatino Linotype" pitchFamily="18" charset="0"/>
              </a:rPr>
              <a:t>EC8652-WIRELESS </a:t>
            </a:r>
            <a:r>
              <a:rPr lang="en-US" sz="2200" b="1" dirty="0" smtClean="0">
                <a:latin typeface="Palatino Linotype" pitchFamily="18" charset="0"/>
              </a:rPr>
              <a:t>COMMUNICATION</a:t>
            </a:r>
            <a:r>
              <a:rPr lang="en-US" sz="2200" b="1" dirty="0">
                <a:latin typeface="Palatino Linotype" pitchFamily="18" charset="0"/>
              </a:rPr>
              <a:t/>
            </a:r>
            <a:br>
              <a:rPr lang="en-US" sz="2200" b="1" dirty="0">
                <a:latin typeface="Palatino Linotype" pitchFamily="18" charset="0"/>
              </a:rPr>
            </a:br>
            <a:r>
              <a:rPr lang="en-US" sz="2200" b="1" dirty="0">
                <a:latin typeface="Palatino Linotype" pitchFamily="18" charset="0"/>
              </a:rPr>
              <a:t/>
            </a:r>
            <a:br>
              <a:rPr lang="en-US" sz="2200" b="1" dirty="0">
                <a:latin typeface="Palatino Linotype" pitchFamily="18" charset="0"/>
              </a:rPr>
            </a:br>
            <a:r>
              <a:rPr lang="en-US" sz="2400" b="1" dirty="0">
                <a:solidFill>
                  <a:schemeClr val="accent2"/>
                </a:solidFill>
                <a:latin typeface="Palatino Linotype" pitchFamily="18" charset="0"/>
              </a:rPr>
              <a:t>Presentation  Title: </a:t>
            </a:r>
            <a:r>
              <a:rPr lang="en-US" sz="2400" b="1" dirty="0" smtClean="0">
                <a:latin typeface="Palatino Linotype" pitchFamily="18" charset="0"/>
              </a:rPr>
              <a:t>CDMA Types and its Applications</a:t>
            </a:r>
            <a:r>
              <a:rPr lang="en-US" sz="2400" b="1" dirty="0">
                <a:solidFill>
                  <a:schemeClr val="accent2"/>
                </a:solidFill>
                <a:latin typeface="Palatino Linotype" pitchFamily="18" charset="0"/>
              </a:rPr>
              <a:t/>
            </a:r>
            <a:br>
              <a:rPr lang="en-US" sz="2400" b="1" dirty="0">
                <a:solidFill>
                  <a:schemeClr val="accent2"/>
                </a:solidFill>
                <a:latin typeface="Palatino Linotype" pitchFamily="18" charset="0"/>
              </a:rPr>
            </a:br>
            <a:endParaRPr lang="en-US" sz="2400" b="1" dirty="0">
              <a:solidFill>
                <a:schemeClr val="accent2"/>
              </a:solidFill>
              <a:latin typeface="Palatino Linotype" pitchFamily="18" charset="0"/>
            </a:endParaRPr>
          </a:p>
        </p:txBody>
      </p:sp>
      <p:sp>
        <p:nvSpPr>
          <p:cNvPr id="3" name="Subtitle 2"/>
          <p:cNvSpPr>
            <a:spLocks noGrp="1"/>
          </p:cNvSpPr>
          <p:nvPr>
            <p:ph type="subTitle" idx="1"/>
          </p:nvPr>
        </p:nvSpPr>
        <p:spPr>
          <a:xfrm>
            <a:off x="152399" y="3162300"/>
            <a:ext cx="8839200" cy="1219200"/>
          </a:xfrm>
        </p:spPr>
        <p:txBody>
          <a:bodyPr>
            <a:noAutofit/>
          </a:bodyPr>
          <a:lstStyle/>
          <a:p>
            <a:pPr algn="l"/>
            <a:r>
              <a:rPr lang="en-US" sz="2000" b="1" dirty="0">
                <a:solidFill>
                  <a:schemeClr val="accent2"/>
                </a:solidFill>
                <a:latin typeface="Palatino Linotype" pitchFamily="18" charset="0"/>
              </a:rPr>
              <a:t>Team Members:</a:t>
            </a:r>
          </a:p>
          <a:p>
            <a:pPr algn="l"/>
            <a:r>
              <a:rPr lang="en-US" sz="2000" b="1" dirty="0">
                <a:solidFill>
                  <a:schemeClr val="tx1"/>
                </a:solidFill>
                <a:latin typeface="Palatino Linotype" pitchFamily="18" charset="0"/>
              </a:rPr>
              <a:t>	Students Name	 		  	</a:t>
            </a:r>
            <a:r>
              <a:rPr lang="en-US" sz="2000" b="1" dirty="0" err="1">
                <a:solidFill>
                  <a:schemeClr val="tx1"/>
                </a:solidFill>
                <a:latin typeface="Palatino Linotype" pitchFamily="18" charset="0"/>
              </a:rPr>
              <a:t>Reg.No</a:t>
            </a:r>
            <a:r>
              <a:rPr lang="en-US" sz="2000" b="1" dirty="0">
                <a:solidFill>
                  <a:schemeClr val="tx1"/>
                </a:solidFill>
                <a:latin typeface="Palatino Linotype" pitchFamily="18" charset="0"/>
              </a:rPr>
              <a:t>:</a:t>
            </a:r>
          </a:p>
          <a:p>
            <a:pPr algn="l"/>
            <a:r>
              <a:rPr lang="en-US" sz="2000" b="1" dirty="0">
                <a:solidFill>
                  <a:schemeClr val="tx1"/>
                </a:solidFill>
                <a:latin typeface="Palatino Linotype" pitchFamily="18" charset="0"/>
              </a:rPr>
              <a:t>	1</a:t>
            </a:r>
            <a:r>
              <a:rPr lang="en-US" sz="2000" b="1" dirty="0" smtClean="0">
                <a:solidFill>
                  <a:schemeClr val="tx1"/>
                </a:solidFill>
                <a:latin typeface="Palatino Linotype" pitchFamily="18" charset="0"/>
              </a:rPr>
              <a:t>. </a:t>
            </a:r>
            <a:r>
              <a:rPr lang="en-US" sz="2000" b="1" dirty="0" err="1" smtClean="0">
                <a:solidFill>
                  <a:schemeClr val="tx1"/>
                </a:solidFill>
                <a:latin typeface="Palatino Linotype" pitchFamily="18" charset="0"/>
              </a:rPr>
              <a:t>Pravin</a:t>
            </a:r>
            <a:r>
              <a:rPr lang="en-US" sz="2000" b="1" dirty="0" smtClean="0">
                <a:solidFill>
                  <a:schemeClr val="tx1"/>
                </a:solidFill>
                <a:latin typeface="Palatino Linotype" pitchFamily="18" charset="0"/>
              </a:rPr>
              <a:t>  A                                                  210617106060</a:t>
            </a:r>
            <a:endParaRPr lang="en-US" sz="2000" b="1" dirty="0">
              <a:solidFill>
                <a:schemeClr val="tx1"/>
              </a:solidFill>
              <a:latin typeface="Palatino Linotype" pitchFamily="18" charset="0"/>
            </a:endParaRPr>
          </a:p>
          <a:p>
            <a:pPr algn="l"/>
            <a:r>
              <a:rPr lang="en-US" sz="2000" b="1" dirty="0">
                <a:solidFill>
                  <a:schemeClr val="tx1"/>
                </a:solidFill>
                <a:latin typeface="Palatino Linotype" pitchFamily="18" charset="0"/>
              </a:rPr>
              <a:t>	2</a:t>
            </a:r>
            <a:r>
              <a:rPr lang="en-US" sz="2000" b="1" dirty="0" smtClean="0">
                <a:solidFill>
                  <a:schemeClr val="tx1"/>
                </a:solidFill>
                <a:latin typeface="Palatino Linotype" pitchFamily="18" charset="0"/>
              </a:rPr>
              <a:t>. </a:t>
            </a:r>
            <a:r>
              <a:rPr lang="en-US" sz="2000" b="1" dirty="0" err="1" smtClean="0">
                <a:solidFill>
                  <a:schemeClr val="tx1"/>
                </a:solidFill>
                <a:latin typeface="Palatino Linotype" pitchFamily="18" charset="0"/>
              </a:rPr>
              <a:t>Giri</a:t>
            </a:r>
            <a:r>
              <a:rPr lang="en-US" sz="2000" b="1" dirty="0" smtClean="0">
                <a:solidFill>
                  <a:schemeClr val="tx1"/>
                </a:solidFill>
                <a:latin typeface="Palatino Linotype" pitchFamily="18" charset="0"/>
              </a:rPr>
              <a:t> </a:t>
            </a:r>
            <a:r>
              <a:rPr lang="en-US" sz="2000" b="1" dirty="0" err="1" smtClean="0">
                <a:solidFill>
                  <a:schemeClr val="tx1"/>
                </a:solidFill>
                <a:latin typeface="Palatino Linotype" pitchFamily="18" charset="0"/>
              </a:rPr>
              <a:t>Prasath</a:t>
            </a:r>
            <a:r>
              <a:rPr lang="en-US" sz="2000" b="1" dirty="0" smtClean="0">
                <a:solidFill>
                  <a:schemeClr val="tx1"/>
                </a:solidFill>
                <a:latin typeface="Palatino Linotype" pitchFamily="18" charset="0"/>
              </a:rPr>
              <a:t>  P                                        210617106032</a:t>
            </a:r>
            <a:endParaRPr lang="en-US" sz="2000" b="1" dirty="0">
              <a:solidFill>
                <a:schemeClr val="tx1"/>
              </a:solidFill>
              <a:latin typeface="Palatino Linotype" pitchFamily="18" charset="0"/>
            </a:endParaRPr>
          </a:p>
          <a:p>
            <a:pPr algn="l"/>
            <a:r>
              <a:rPr lang="en-US" sz="2000" b="1" dirty="0">
                <a:solidFill>
                  <a:schemeClr val="tx1"/>
                </a:solidFill>
                <a:latin typeface="Palatino Linotype" pitchFamily="18" charset="0"/>
              </a:rPr>
              <a:t>	</a:t>
            </a:r>
            <a:r>
              <a:rPr lang="en-US" sz="2000" b="1" dirty="0" smtClean="0">
                <a:solidFill>
                  <a:schemeClr val="tx1"/>
                </a:solidFill>
                <a:latin typeface="Palatino Linotype" pitchFamily="18" charset="0"/>
              </a:rPr>
              <a:t>3. </a:t>
            </a:r>
            <a:r>
              <a:rPr lang="en-US" sz="2000" b="1" dirty="0" err="1" smtClean="0">
                <a:solidFill>
                  <a:schemeClr val="tx1"/>
                </a:solidFill>
                <a:latin typeface="Palatino Linotype" pitchFamily="18" charset="0"/>
              </a:rPr>
              <a:t>Ramakrishnan</a:t>
            </a:r>
            <a:r>
              <a:rPr lang="en-US" sz="2000" b="1" dirty="0" smtClean="0">
                <a:solidFill>
                  <a:schemeClr val="tx1"/>
                </a:solidFill>
                <a:latin typeface="Palatino Linotype" pitchFamily="18" charset="0"/>
              </a:rPr>
              <a:t>  S                                   210617106068</a:t>
            </a:r>
            <a:endParaRPr lang="en-US" sz="2000" b="1" dirty="0">
              <a:solidFill>
                <a:schemeClr val="tx1"/>
              </a:solidFill>
              <a:latin typeface="Palatino Linotype" pitchFamily="18" charset="0"/>
            </a:endParaRPr>
          </a:p>
          <a:p>
            <a:pPr algn="l"/>
            <a:r>
              <a:rPr lang="en-US" sz="2000" b="1" dirty="0">
                <a:solidFill>
                  <a:schemeClr val="tx1"/>
                </a:solidFill>
                <a:latin typeface="Palatino Linotype" pitchFamily="18" charset="0"/>
              </a:rPr>
              <a:t>	4</a:t>
            </a:r>
            <a:r>
              <a:rPr lang="en-US" sz="2000" b="1" dirty="0" smtClean="0">
                <a:solidFill>
                  <a:schemeClr val="tx1"/>
                </a:solidFill>
                <a:latin typeface="Palatino Linotype" pitchFamily="18" charset="0"/>
              </a:rPr>
              <a:t>. </a:t>
            </a:r>
            <a:r>
              <a:rPr lang="en-US" sz="2000" b="1" dirty="0" err="1" smtClean="0">
                <a:solidFill>
                  <a:schemeClr val="tx1"/>
                </a:solidFill>
                <a:latin typeface="Palatino Linotype" pitchFamily="18" charset="0"/>
              </a:rPr>
              <a:t>Ajith</a:t>
            </a:r>
            <a:r>
              <a:rPr lang="en-US" sz="2000" b="1" dirty="0">
                <a:solidFill>
                  <a:schemeClr val="tx1"/>
                </a:solidFill>
                <a:latin typeface="Palatino Linotype" pitchFamily="18" charset="0"/>
              </a:rPr>
              <a:t> </a:t>
            </a:r>
            <a:r>
              <a:rPr lang="en-US" sz="2000" b="1" dirty="0" smtClean="0">
                <a:solidFill>
                  <a:schemeClr val="tx1"/>
                </a:solidFill>
                <a:latin typeface="Palatino Linotype" pitchFamily="18" charset="0"/>
              </a:rPr>
              <a:t>J                                                      210617106003</a:t>
            </a:r>
            <a:endParaRPr lang="en-US" sz="2000" b="1" dirty="0">
              <a:solidFill>
                <a:schemeClr val="tx1"/>
              </a:solidFill>
              <a:latin typeface="Palatino Linotype" pitchFamily="18" charset="0"/>
            </a:endParaRPr>
          </a:p>
          <a:p>
            <a:pPr algn="l"/>
            <a:r>
              <a:rPr lang="en-US" sz="2000" b="1" dirty="0">
                <a:solidFill>
                  <a:schemeClr val="tx1"/>
                </a:solidFill>
                <a:latin typeface="Palatino Linotype" pitchFamily="18" charset="0"/>
              </a:rPr>
              <a:t>              5</a:t>
            </a:r>
            <a:r>
              <a:rPr lang="en-US" sz="2000" b="1" dirty="0" smtClean="0">
                <a:solidFill>
                  <a:schemeClr val="tx1"/>
                </a:solidFill>
                <a:latin typeface="Palatino Linotype" pitchFamily="18" charset="0"/>
              </a:rPr>
              <a:t>. </a:t>
            </a:r>
            <a:r>
              <a:rPr lang="en-US" sz="2000" b="1" dirty="0" err="1" smtClean="0">
                <a:solidFill>
                  <a:schemeClr val="tx1"/>
                </a:solidFill>
                <a:latin typeface="Palatino Linotype" pitchFamily="18" charset="0"/>
              </a:rPr>
              <a:t>Kalaiselvi</a:t>
            </a:r>
            <a:r>
              <a:rPr lang="en-US" sz="2000" b="1" dirty="0" smtClean="0">
                <a:solidFill>
                  <a:schemeClr val="tx1"/>
                </a:solidFill>
                <a:latin typeface="Palatino Linotype" pitchFamily="18" charset="0"/>
              </a:rPr>
              <a:t> G                                            210617106044</a:t>
            </a:r>
            <a:endParaRPr lang="en-US" sz="2000" b="1" dirty="0">
              <a:solidFill>
                <a:schemeClr val="tx1"/>
              </a:solidFill>
              <a:latin typeface="Palatino Linotype" pitchFamily="18" charset="0"/>
            </a:endParaRPr>
          </a:p>
          <a:p>
            <a:pPr algn="l"/>
            <a:r>
              <a:rPr lang="en-US" sz="2000" b="1" dirty="0">
                <a:solidFill>
                  <a:schemeClr val="tx1"/>
                </a:solidFill>
                <a:latin typeface="Palatino Linotype" pitchFamily="18" charset="0"/>
              </a:rPr>
              <a:t>              6</a:t>
            </a:r>
            <a:r>
              <a:rPr lang="en-US" sz="2000" b="1" dirty="0" smtClean="0">
                <a:solidFill>
                  <a:schemeClr val="tx1"/>
                </a:solidFill>
                <a:latin typeface="Palatino Linotype" pitchFamily="18" charset="0"/>
              </a:rPr>
              <a:t>. </a:t>
            </a:r>
            <a:r>
              <a:rPr lang="en-US" sz="2000" b="1" dirty="0" err="1" smtClean="0">
                <a:solidFill>
                  <a:schemeClr val="tx1"/>
                </a:solidFill>
                <a:latin typeface="Palatino Linotype" pitchFamily="18" charset="0"/>
              </a:rPr>
              <a:t>Mahalakshmi</a:t>
            </a:r>
            <a:r>
              <a:rPr lang="en-US" sz="2000" b="1" dirty="0" smtClean="0">
                <a:solidFill>
                  <a:schemeClr val="tx1"/>
                </a:solidFill>
                <a:latin typeface="Palatino Linotype" pitchFamily="18" charset="0"/>
              </a:rPr>
              <a:t> T                                      210617106052</a:t>
            </a:r>
            <a:endParaRPr lang="en-US" sz="2000" b="1" dirty="0">
              <a:solidFill>
                <a:schemeClr val="tx1"/>
              </a:solidFill>
              <a:latin typeface="Palatino Linotype" pitchFamily="18" charset="0"/>
            </a:endParaRPr>
          </a:p>
          <a:p>
            <a:endParaRPr lang="en-US" sz="2000" b="1" dirty="0">
              <a:solidFill>
                <a:schemeClr val="tx1"/>
              </a:solidFill>
              <a:latin typeface="Palatino Linotype" pitchFamily="18" charset="0"/>
            </a:endParaRPr>
          </a:p>
          <a:p>
            <a:endParaRPr lang="en-US" sz="2000" dirty="0">
              <a:solidFill>
                <a:schemeClr val="tx1"/>
              </a:solidFill>
              <a:latin typeface="Palatino Linotype" pitchFamily="18" charset="0"/>
            </a:endParaRPr>
          </a:p>
        </p:txBody>
      </p:sp>
      <p:sp>
        <p:nvSpPr>
          <p:cNvPr id="4" name="TextBox 3">
            <a:extLst>
              <a:ext uri="{FF2B5EF4-FFF2-40B4-BE49-F238E27FC236}">
                <a16:creationId xmlns="" xmlns:a16="http://schemas.microsoft.com/office/drawing/2014/main" id="{EE5ACCF2-8CAE-4B9E-99FA-55335EEA4352}"/>
              </a:ext>
            </a:extLst>
          </p:cNvPr>
          <p:cNvSpPr txBox="1"/>
          <p:nvPr/>
        </p:nvSpPr>
        <p:spPr>
          <a:xfrm>
            <a:off x="0" y="478691"/>
            <a:ext cx="9144000" cy="1231106"/>
          </a:xfrm>
          <a:prstGeom prst="rect">
            <a:avLst/>
          </a:prstGeom>
          <a:noFill/>
        </p:spPr>
        <p:txBody>
          <a:bodyPr wrap="square" rtlCol="0">
            <a:spAutoFit/>
          </a:bodyPr>
          <a:lstStyle/>
          <a:p>
            <a:pPr algn="ctr"/>
            <a:r>
              <a:rPr lang="en-IN" sz="2400" b="1" dirty="0">
                <a:latin typeface="Palatino Linotype" pitchFamily="18" charset="0"/>
                <a:cs typeface="Times New Roman" panose="02020603050405020304" pitchFamily="18" charset="0"/>
              </a:rPr>
              <a:t>  JEPPIAAR INSTITUTE OF TECHNOLOGY</a:t>
            </a:r>
          </a:p>
          <a:p>
            <a:pPr algn="ctr"/>
            <a:r>
              <a:rPr lang="en-US" sz="1400" b="1" dirty="0">
                <a:latin typeface="Times New Roman" panose="02020603050405020304" pitchFamily="18" charset="0"/>
                <a:cs typeface="Times New Roman" panose="02020603050405020304" pitchFamily="18" charset="0"/>
              </a:rPr>
              <a:t>“Self-Belief | Self Discipline | Self Respect”</a:t>
            </a:r>
          </a:p>
          <a:p>
            <a:pPr algn="ctr"/>
            <a:endParaRPr lang="en-US" sz="1400" b="1" dirty="0">
              <a:latin typeface="Times New Roman" panose="02020603050405020304" pitchFamily="18" charset="0"/>
              <a:cs typeface="Times New Roman" panose="02020603050405020304" pitchFamily="18" charset="0"/>
            </a:endParaRPr>
          </a:p>
          <a:p>
            <a:pPr algn="ctr"/>
            <a:r>
              <a:rPr lang="en-IN" sz="2200" b="1" dirty="0">
                <a:solidFill>
                  <a:srgbClr val="0070C0"/>
                </a:solidFill>
                <a:latin typeface="Palatino Linotype" pitchFamily="18" charset="0"/>
                <a:cs typeface="Times New Roman" panose="02020603050405020304" pitchFamily="18" charset="0"/>
              </a:rPr>
              <a:t>Department of </a:t>
            </a:r>
            <a:r>
              <a:rPr lang="en-IN" sz="2200" b="1" dirty="0" smtClean="0">
                <a:solidFill>
                  <a:srgbClr val="0070C0"/>
                </a:solidFill>
                <a:latin typeface="Palatino Linotype" pitchFamily="18" charset="0"/>
                <a:cs typeface="Times New Roman" panose="02020603050405020304" pitchFamily="18" charset="0"/>
              </a:rPr>
              <a:t>Electronics and Communication Engineering</a:t>
            </a:r>
            <a:endParaRPr lang="en-IN" sz="2200" b="1" dirty="0">
              <a:solidFill>
                <a:srgbClr val="0070C0"/>
              </a:solidFill>
              <a:latin typeface="Palatino Linotype" pitchFamily="18" charset="0"/>
              <a:cs typeface="Times New Roman" panose="02020603050405020304" pitchFamily="18" charset="0"/>
            </a:endParaRPr>
          </a:p>
        </p:txBody>
      </p:sp>
      <p:sp>
        <p:nvSpPr>
          <p:cNvPr id="5" name="Rectangle 4"/>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SUBJECTS\JIT_COURSE FILE CONTENTS\JIT_ISO _DNV GL_ISO 9001-2015\ISO_Images_Logo\ISO 9001-2015 (JPG).jpg">
            <a:extLst>
              <a:ext uri="{FF2B5EF4-FFF2-40B4-BE49-F238E27FC236}">
                <a16:creationId xmlns="" xmlns:a16="http://schemas.microsoft.com/office/drawing/2014/main" id="{00000000-0008-0000-0500-0000030000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381000"/>
            <a:ext cx="891329" cy="858732"/>
          </a:xfrm>
          <a:prstGeom prst="rect">
            <a:avLst/>
          </a:prstGeom>
          <a:noFill/>
          <a:ln>
            <a:noFill/>
          </a:ln>
        </p:spPr>
      </p:pic>
      <p:pic>
        <p:nvPicPr>
          <p:cNvPr id="8" name="Picture 7">
            <a:extLst>
              <a:ext uri="{FF2B5EF4-FFF2-40B4-BE49-F238E27FC236}">
                <a16:creationId xmlns="" xmlns:a16="http://schemas.microsoft.com/office/drawing/2014/main" id="{F993296E-B523-47A8-BEDB-E5FFD519EB02}"/>
              </a:ext>
            </a:extLst>
          </p:cNvPr>
          <p:cNvPicPr/>
          <p:nvPr/>
        </p:nvPicPr>
        <p:blipFill>
          <a:blip r:embed="rId4">
            <a:extLst>
              <a:ext uri="{28A0092B-C50C-407E-A947-70E740481C1C}">
                <a14:useLocalDpi xmlns:a14="http://schemas.microsoft.com/office/drawing/2010/main" val="0"/>
              </a:ext>
            </a:extLst>
          </a:blip>
          <a:stretch>
            <a:fillRect/>
          </a:stretch>
        </p:blipFill>
        <p:spPr>
          <a:xfrm>
            <a:off x="327870" y="381000"/>
            <a:ext cx="1119930" cy="906999"/>
          </a:xfrm>
          <a:prstGeom prst="rect">
            <a:avLst/>
          </a:prstGeom>
        </p:spPr>
      </p:pic>
    </p:spTree>
    <p:extLst>
      <p:ext uri="{BB962C8B-B14F-4D97-AF65-F5344CB8AC3E}">
        <p14:creationId xmlns:p14="http://schemas.microsoft.com/office/powerpoint/2010/main" val="4015593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 b="1" dirty="0">
                <a:latin typeface="Palatino Linotype" pitchFamily="18" charset="0"/>
              </a:rPr>
              <a:t>Types of CDMA </a:t>
            </a:r>
            <a:endParaRPr lang="en-US" b="1" dirty="0">
              <a:latin typeface="Palatino Linotype" pitchFamily="18" charset="0"/>
            </a:endParaRPr>
          </a:p>
        </p:txBody>
      </p:sp>
      <p:sp>
        <p:nvSpPr>
          <p:cNvPr id="3" name="Content Placeholder 2"/>
          <p:cNvSpPr>
            <a:spLocks noGrp="1"/>
          </p:cNvSpPr>
          <p:nvPr>
            <p:ph idx="1"/>
          </p:nvPr>
        </p:nvSpPr>
        <p:spPr>
          <a:xfrm>
            <a:off x="457200" y="1447800"/>
            <a:ext cx="8229600" cy="4800600"/>
          </a:xfrm>
        </p:spPr>
        <p:txBody>
          <a:bodyPr>
            <a:normAutofit/>
          </a:bodyPr>
          <a:lstStyle/>
          <a:p>
            <a:endParaRPr lang="en-US" sz="2000" dirty="0">
              <a:latin typeface="Palatino Linotype" pitchFamily="18" charset="0"/>
            </a:endParaRPr>
          </a:p>
          <a:p>
            <a:pPr marL="0" indent="0" algn="just">
              <a:spcBef>
                <a:spcPts val="0"/>
              </a:spcBef>
            </a:pPr>
            <a:r>
              <a:rPr lang="en-SG" dirty="0" smtClean="0"/>
              <a:t> </a:t>
            </a:r>
            <a:r>
              <a:rPr lang="en-SG" dirty="0" smtClean="0">
                <a:latin typeface="Times New Roman" pitchFamily="18" charset="0"/>
                <a:cs typeface="Times New Roman" pitchFamily="18" charset="0"/>
              </a:rPr>
              <a:t>High Degree of Synchronization between the sender and the receiver</a:t>
            </a:r>
          </a:p>
          <a:p>
            <a:pPr marL="0" indent="0" algn="just">
              <a:spcBef>
                <a:spcPts val="0"/>
              </a:spcBef>
            </a:pPr>
            <a:r>
              <a:rPr lang="en-SG" dirty="0" smtClean="0">
                <a:latin typeface="Times New Roman" pitchFamily="18" charset="0"/>
                <a:cs typeface="Times New Roman" pitchFamily="18" charset="0"/>
              </a:rPr>
              <a:t> In CDMA, use of orthogonal codes is widely present. When these codes are applied, even a slight mismatching between the transmitter and the receiver can decode the whole message in a wrong way and produce lots of errors.</a:t>
            </a:r>
          </a:p>
          <a:p>
            <a:endParaRPr lang="en-US" sz="2000" dirty="0">
              <a:latin typeface="Times New Roman" pitchFamily="18" charset="0"/>
              <a:cs typeface="Times New Roman"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3/27/2020</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10</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8" name="Content Placeholder 2"/>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Tree>
    <p:extLst>
      <p:ext uri="{BB962C8B-B14F-4D97-AF65-F5344CB8AC3E}">
        <p14:creationId xmlns:p14="http://schemas.microsoft.com/office/powerpoint/2010/main" val="334855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b="1" dirty="0">
                <a:latin typeface="Palatino Linotype" pitchFamily="18" charset="0"/>
              </a:rPr>
              <a:t>Future Scope</a:t>
            </a:r>
          </a:p>
        </p:txBody>
      </p:sp>
      <p:sp>
        <p:nvSpPr>
          <p:cNvPr id="3" name="Content Placeholder 2"/>
          <p:cNvSpPr>
            <a:spLocks noGrp="1"/>
          </p:cNvSpPr>
          <p:nvPr>
            <p:ph idx="1"/>
          </p:nvPr>
        </p:nvSpPr>
        <p:spPr>
          <a:xfrm>
            <a:off x="457200" y="1447800"/>
            <a:ext cx="8229600" cy="4800600"/>
          </a:xfrm>
        </p:spPr>
        <p:txBody>
          <a:bodyPr>
            <a:normAutofit fontScale="92500" lnSpcReduction="10000"/>
          </a:bodyPr>
          <a:lstStyle/>
          <a:p>
            <a:pPr algn="just"/>
            <a:r>
              <a:rPr lang="en-SG" dirty="0" smtClean="0">
                <a:latin typeface="Times New Roman" pitchFamily="18" charset="0"/>
                <a:cs typeface="Times New Roman" pitchFamily="18" charset="0"/>
              </a:rPr>
              <a:t>CDMA is openly regarded as the highway mode of wireless communications and has been responsible for giving fast and safe modes of data exchange such as 3G and recently it has been merged with GSM to give high speed 4G or LTE internet services.</a:t>
            </a:r>
          </a:p>
          <a:p>
            <a:pPr algn="just"/>
            <a:r>
              <a:rPr lang="en-SG" dirty="0" smtClean="0">
                <a:latin typeface="Times New Roman" pitchFamily="18" charset="0"/>
                <a:cs typeface="Times New Roman" pitchFamily="18" charset="0"/>
              </a:rPr>
              <a:t> Highly digital, CDMA stands as a power efficient and hence an economic data exchange mode which can connect almost every part of the world without posing risk to the data in terms of secrecy and losses.</a:t>
            </a: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3/27/2020</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11</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8" name="Content Placeholder 2"/>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Tree>
    <p:extLst>
      <p:ext uri="{BB962C8B-B14F-4D97-AF65-F5344CB8AC3E}">
        <p14:creationId xmlns:p14="http://schemas.microsoft.com/office/powerpoint/2010/main" val="163162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latin typeface="Palatino Linotype" pitchFamily="18" charset="0"/>
              </a:rPr>
              <a:t>Objective</a:t>
            </a:r>
            <a:endParaRPr lang="en-US" dirty="0">
              <a:latin typeface="Palatino Linotype" pitchFamily="18" charset="0"/>
            </a:endParaRPr>
          </a:p>
        </p:txBody>
      </p:sp>
      <p:sp>
        <p:nvSpPr>
          <p:cNvPr id="3" name="Content Placeholder 2"/>
          <p:cNvSpPr>
            <a:spLocks noGrp="1"/>
          </p:cNvSpPr>
          <p:nvPr>
            <p:ph idx="1"/>
          </p:nvPr>
        </p:nvSpPr>
        <p:spPr>
          <a:xfrm>
            <a:off x="457200" y="1447800"/>
            <a:ext cx="8043890" cy="4876800"/>
          </a:xfrm>
        </p:spPr>
        <p:txBody>
          <a:bodyPr>
            <a:noAutofit/>
          </a:bodyPr>
          <a:lstStyle/>
          <a:p>
            <a:pPr marL="0" indent="0" algn="just">
              <a:spcBef>
                <a:spcPts val="0"/>
              </a:spcBef>
            </a:pPr>
            <a:r>
              <a:rPr lang="en-SG" sz="4000" dirty="0" smtClean="0"/>
              <a:t> </a:t>
            </a:r>
            <a:r>
              <a:rPr lang="en-SG" sz="2800" dirty="0" smtClean="0">
                <a:latin typeface="Palatino Linotype" pitchFamily="18" charset="0"/>
              </a:rPr>
              <a:t>To know about the CDMA, it's functions structure and it's uses.</a:t>
            </a:r>
          </a:p>
          <a:p>
            <a:pPr marL="0" lvl="0" indent="0" algn="just">
              <a:spcBef>
                <a:spcPts val="0"/>
              </a:spcBef>
              <a:buNone/>
            </a:pPr>
            <a:endParaRPr lang="en-SG" sz="2800" dirty="0" smtClean="0">
              <a:latin typeface="Palatino Linotype" pitchFamily="18" charset="0"/>
            </a:endParaRPr>
          </a:p>
          <a:p>
            <a:pPr marL="0" indent="0" algn="just">
              <a:spcBef>
                <a:spcPts val="0"/>
              </a:spcBef>
            </a:pPr>
            <a:r>
              <a:rPr lang="en-SG" sz="2800" dirty="0" smtClean="0">
                <a:latin typeface="Palatino Linotype" pitchFamily="18" charset="0"/>
              </a:rPr>
              <a:t> To know a application of the CDMA in the Wireless communication.</a:t>
            </a:r>
            <a:endParaRPr lang="en-SG" sz="2800" dirty="0">
              <a:latin typeface="Palatino Linotype" pitchFamily="18" charset="0"/>
              <a:ea typeface="Comfortaa"/>
              <a:cs typeface="Comfortaa"/>
              <a:sym typeface="Comfortaa"/>
            </a:endParaRPr>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E813F31-0A43-4B4F-A83B-7F4B73EBF73F}" type="datetime1">
              <a:rPr lang="en-US" smtClean="0"/>
              <a:pPr/>
              <a:t>3/27/2020</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2</a:t>
            </a:fld>
            <a:endParaRPr lang="en-US"/>
          </a:p>
        </p:txBody>
      </p:sp>
      <p:sp>
        <p:nvSpPr>
          <p:cNvPr id="7" name="Content Placeholder 2"/>
          <p:cNvSpPr txBox="1">
            <a:spLocks/>
          </p:cNvSpPr>
          <p:nvPr/>
        </p:nvSpPr>
        <p:spPr>
          <a:xfrm>
            <a:off x="457200" y="838200"/>
            <a:ext cx="82296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None/>
            </a:pPr>
            <a:endParaRPr lang="en-US" sz="2000" dirty="0">
              <a:latin typeface="Palatino Linotype" pitchFamily="18" charset="0"/>
            </a:endParaRPr>
          </a:p>
        </p:txBody>
      </p:sp>
      <p:sp>
        <p:nvSpPr>
          <p:cNvPr id="8" name="Footer Placeholder 7"/>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3926158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SG" sz="3600" dirty="0">
                <a:latin typeface="Times New Roman" pitchFamily="18" charset="0"/>
                <a:cs typeface="Times New Roman" pitchFamily="18" charset="0"/>
              </a:rPr>
              <a:t>CDMA (Code-Division Multiple Access)</a:t>
            </a:r>
            <a:endParaRPr lang="en-US" sz="3600" b="1" dirty="0">
              <a:latin typeface="Palatino Linotype" pitchFamily="18" charset="0"/>
            </a:endParaRPr>
          </a:p>
        </p:txBody>
      </p:sp>
      <p:sp>
        <p:nvSpPr>
          <p:cNvPr id="3" name="Content Placeholder 2"/>
          <p:cNvSpPr>
            <a:spLocks noGrp="1"/>
          </p:cNvSpPr>
          <p:nvPr>
            <p:ph sz="quarter" idx="1"/>
          </p:nvPr>
        </p:nvSpPr>
        <p:spPr>
          <a:xfrm>
            <a:off x="217539" y="1428736"/>
            <a:ext cx="8497866" cy="4786346"/>
          </a:xfrm>
        </p:spPr>
        <p:txBody>
          <a:bodyPr>
            <a:normAutofit lnSpcReduction="10000"/>
          </a:bodyPr>
          <a:lstStyle/>
          <a:p>
            <a:pPr lvl="0" algn="just"/>
            <a:r>
              <a:rPr lang="en-SG" sz="2800" dirty="0" smtClean="0">
                <a:latin typeface="Times New Roman" pitchFamily="18" charset="0"/>
                <a:cs typeface="Times New Roman" pitchFamily="18" charset="0"/>
              </a:rPr>
              <a:t>CDMA (Code-Division Multiple Access) refers to any of several protocols used in second-generation (2G) and third-generation (3G) wireless communications. As the term implies, CDMA is a form of multiplexing, which allows numerous signals to occupy a single transmission channel, optimizing the use of available bandwidth</a:t>
            </a:r>
          </a:p>
          <a:p>
            <a:endParaRPr lang="en-US" sz="2000" dirty="0">
              <a:latin typeface="Times New Roman" pitchFamily="18" charset="0"/>
              <a:cs typeface="Times New Roman" pitchFamily="18" charset="0"/>
            </a:endParaRPr>
          </a:p>
          <a:p>
            <a:pPr lvl="0"/>
            <a:r>
              <a:rPr lang="en-SG" sz="2800" dirty="0" smtClean="0">
                <a:latin typeface="Times New Roman" pitchFamily="18" charset="0"/>
                <a:cs typeface="Times New Roman" pitchFamily="18" charset="0"/>
              </a:rPr>
              <a:t>The technology is used in ultra-high-frequency (UHF) cellular telephone systems in the 800-MHz and 1.9-GHz bands.</a:t>
            </a:r>
          </a:p>
          <a:p>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3/27/2020</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3</a:t>
            </a:fld>
            <a:endParaRPr lang="en-US"/>
          </a:p>
        </p:txBody>
      </p:sp>
      <p:sp>
        <p:nvSpPr>
          <p:cNvPr id="7" name="Footer Placeholder 6"/>
          <p:cNvSpPr>
            <a:spLocks noGrp="1"/>
          </p:cNvSpPr>
          <p:nvPr>
            <p:ph type="ftr" sz="quarter" idx="11"/>
          </p:nvPr>
        </p:nvSpPr>
        <p:spPr/>
        <p:txBody>
          <a:bodyPr/>
          <a:lstStyle/>
          <a:p>
            <a:r>
              <a:rPr lang="en-US" dirty="0"/>
              <a:t>JEPPIAAR INSTITUTE OF TECHNOLOGY</a:t>
            </a:r>
          </a:p>
        </p:txBody>
      </p:sp>
    </p:spTree>
    <p:extLst>
      <p:ext uri="{BB962C8B-B14F-4D97-AF65-F5344CB8AC3E}">
        <p14:creationId xmlns:p14="http://schemas.microsoft.com/office/powerpoint/2010/main" val="1000227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b="1" dirty="0">
                <a:latin typeface="Palatino Linotype" pitchFamily="18" charset="0"/>
              </a:rPr>
              <a:t>Block </a:t>
            </a:r>
            <a:r>
              <a:rPr lang="en-US" b="1" dirty="0" smtClean="0">
                <a:latin typeface="Palatino Linotype" pitchFamily="18" charset="0"/>
              </a:rPr>
              <a:t>Diagram</a:t>
            </a:r>
            <a:endParaRPr lang="en-US" b="1" dirty="0">
              <a:latin typeface="Palatino Linotype" pitchFamily="18" charset="0"/>
            </a:endParaRPr>
          </a:p>
        </p:txBody>
      </p:sp>
      <p:sp>
        <p:nvSpPr>
          <p:cNvPr id="3" name="Content Placeholder 2"/>
          <p:cNvSpPr>
            <a:spLocks noGrp="1"/>
          </p:cNvSpPr>
          <p:nvPr>
            <p:ph idx="1"/>
          </p:nvPr>
        </p:nvSpPr>
        <p:spPr>
          <a:xfrm>
            <a:off x="457200" y="19050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CDC1C762-A60B-4C36-9245-B0EACBDC4A0D}" type="datetime1">
              <a:rPr lang="en-US" smtClean="0"/>
              <a:pPr/>
              <a:t>3/27/2020</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4</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pic>
        <p:nvPicPr>
          <p:cNvPr id="8" name="Google Shape;84;p17"/>
          <p:cNvPicPr preferRelativeResize="0">
            <a:picLocks/>
          </p:cNvPicPr>
          <p:nvPr/>
        </p:nvPicPr>
        <p:blipFill rotWithShape="1">
          <a:blip r:embed="rId2">
            <a:alphaModFix/>
          </a:blip>
          <a:srcRect l="4640" r="-1511"/>
          <a:stretch>
            <a:fillRect/>
          </a:stretch>
        </p:blipFill>
        <p:spPr>
          <a:xfrm>
            <a:off x="311700" y="1505950"/>
            <a:ext cx="8520600" cy="4066190"/>
          </a:xfrm>
          <a:prstGeom prst="rect">
            <a:avLst/>
          </a:prstGeom>
          <a:noFill/>
          <a:ln>
            <a:noFill/>
          </a:ln>
        </p:spPr>
      </p:pic>
    </p:spTree>
    <p:extLst>
      <p:ext uri="{BB962C8B-B14F-4D97-AF65-F5344CB8AC3E}">
        <p14:creationId xmlns:p14="http://schemas.microsoft.com/office/powerpoint/2010/main" val="2872448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7538" y="1214422"/>
            <a:ext cx="9002661" cy="6024578"/>
          </a:xfrm>
        </p:spPr>
        <p:txBody>
          <a:bodyPr>
            <a:normAutofit/>
          </a:bodyPr>
          <a:lstStyle/>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3/27/2020</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5</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pic>
        <p:nvPicPr>
          <p:cNvPr id="8" name="Google Shape;96;p19"/>
          <p:cNvPicPr preferRelativeResize="0">
            <a:picLocks/>
          </p:cNvPicPr>
          <p:nvPr/>
        </p:nvPicPr>
        <p:blipFill>
          <a:blip r:embed="rId2">
            <a:alphaModFix/>
          </a:blip>
          <a:stretch>
            <a:fillRect/>
          </a:stretch>
        </p:blipFill>
        <p:spPr>
          <a:xfrm>
            <a:off x="955150" y="2714620"/>
            <a:ext cx="6965875" cy="2928957"/>
          </a:xfrm>
          <a:prstGeom prst="rect">
            <a:avLst/>
          </a:prstGeom>
          <a:noFill/>
          <a:ln>
            <a:noFill/>
          </a:ln>
        </p:spPr>
      </p:pic>
      <p:sp>
        <p:nvSpPr>
          <p:cNvPr id="10" name="Title 1"/>
          <p:cNvSpPr>
            <a:spLocks noGrp="1"/>
          </p:cNvSpPr>
          <p:nvPr>
            <p:ph type="title"/>
          </p:nvPr>
        </p:nvSpPr>
        <p:spPr>
          <a:xfrm>
            <a:off x="457200" y="571480"/>
            <a:ext cx="8229600" cy="846158"/>
          </a:xfrm>
        </p:spPr>
        <p:txBody>
          <a:bodyPr>
            <a:noAutofit/>
          </a:bodyPr>
          <a:lstStyle/>
          <a:p>
            <a:r>
              <a:rPr lang="en" b="1" dirty="0" smtClean="0">
                <a:latin typeface="Palatino Linotype" pitchFamily="18" charset="0"/>
              </a:rPr>
              <a:t>Detailed figure about CDMA</a:t>
            </a:r>
            <a:r>
              <a:rPr lang="en-US" dirty="0" smtClean="0">
                <a:solidFill>
                  <a:srgbClr val="C00000"/>
                </a:solidFill>
                <a:latin typeface="Palatino Linotype" pitchFamily="18" charset="0"/>
              </a:rPr>
              <a:t/>
            </a:r>
            <a:br>
              <a:rPr lang="en-US" dirty="0" smtClean="0">
                <a:solidFill>
                  <a:srgbClr val="C00000"/>
                </a:solidFill>
                <a:latin typeface="Palatino Linotype" pitchFamily="18" charset="0"/>
              </a:rPr>
            </a:br>
            <a:endParaRPr lang="en-US" b="1" dirty="0">
              <a:latin typeface="Palatino Linotype" pitchFamily="18" charset="0"/>
            </a:endParaRPr>
          </a:p>
        </p:txBody>
      </p:sp>
    </p:spTree>
    <p:extLst>
      <p:ext uri="{BB962C8B-B14F-4D97-AF65-F5344CB8AC3E}">
        <p14:creationId xmlns:p14="http://schemas.microsoft.com/office/powerpoint/2010/main" val="185888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 sz="4000" b="1" dirty="0" smtClean="0">
                <a:latin typeface="Palatino Linotype" pitchFamily="18" charset="0"/>
              </a:rPr>
              <a:t>Types of CDMA </a:t>
            </a:r>
            <a:endParaRPr lang="en-US" sz="4000" b="1" dirty="0">
              <a:latin typeface="Palatino Linotype" pitchFamily="18" charset="0"/>
            </a:endParaRPr>
          </a:p>
        </p:txBody>
      </p:sp>
      <p:sp>
        <p:nvSpPr>
          <p:cNvPr id="3" name="Content Placeholder 2"/>
          <p:cNvSpPr>
            <a:spLocks noGrp="1"/>
          </p:cNvSpPr>
          <p:nvPr>
            <p:ph sz="quarter" idx="1"/>
          </p:nvPr>
        </p:nvSpPr>
        <p:spPr>
          <a:xfrm>
            <a:off x="217539" y="785794"/>
            <a:ext cx="8497866" cy="5429288"/>
          </a:xfrm>
        </p:spPr>
        <p:txBody>
          <a:bodyPr>
            <a:normAutofit fontScale="77500" lnSpcReduction="20000"/>
          </a:bodyPr>
          <a:lstStyle/>
          <a:p>
            <a:pPr marL="0" lvl="0" indent="0">
              <a:spcBef>
                <a:spcPts val="1600"/>
              </a:spcBef>
              <a:buNone/>
            </a:pPr>
            <a:endParaRPr lang="en-US" sz="2000" dirty="0" smtClean="0">
              <a:latin typeface="Palatino Linotype" pitchFamily="18" charset="0"/>
            </a:endParaRPr>
          </a:p>
          <a:p>
            <a:pPr marL="0" lvl="0" indent="0" algn="just">
              <a:spcBef>
                <a:spcPts val="1600"/>
              </a:spcBef>
              <a:buNone/>
            </a:pPr>
            <a:r>
              <a:rPr lang="en" sz="3000" b="1" dirty="0" smtClean="0"/>
              <a:t>1</a:t>
            </a:r>
            <a:r>
              <a:rPr lang="en" sz="3000" b="1" dirty="0" smtClean="0">
                <a:latin typeface="Palatino Linotype" pitchFamily="18" charset="0"/>
              </a:rPr>
              <a:t>. Direct  Sequence Spread Spectrum-CDMA</a:t>
            </a:r>
          </a:p>
          <a:p>
            <a:pPr algn="just">
              <a:spcBef>
                <a:spcPts val="1600"/>
              </a:spcBef>
              <a:spcAft>
                <a:spcPts val="1600"/>
              </a:spcAft>
            </a:pPr>
            <a:r>
              <a:rPr lang="en" sz="3000" dirty="0" smtClean="0">
                <a:latin typeface="Palatino Linotype" pitchFamily="18" charset="0"/>
              </a:rPr>
              <a:t>In a Direct Sequence Spread Spectrum (DSSS) transmitter, the information signal i (t) is directly modulated by a spreading sequence. </a:t>
            </a:r>
          </a:p>
          <a:p>
            <a:pPr algn="just">
              <a:spcBef>
                <a:spcPts val="1600"/>
              </a:spcBef>
              <a:spcAft>
                <a:spcPts val="1600"/>
              </a:spcAft>
            </a:pPr>
            <a:r>
              <a:rPr lang="en" sz="3000" dirty="0" smtClean="0">
                <a:latin typeface="Palatino Linotype" pitchFamily="18" charset="0"/>
              </a:rPr>
              <a:t> The spreading sequence consists of a number of spreading chips with time duration. </a:t>
            </a:r>
          </a:p>
          <a:p>
            <a:pPr algn="just">
              <a:spcBef>
                <a:spcPts val="1600"/>
              </a:spcBef>
              <a:spcAft>
                <a:spcPts val="1600"/>
              </a:spcAft>
            </a:pPr>
            <a:r>
              <a:rPr lang="en" sz="3000" dirty="0" smtClean="0">
                <a:latin typeface="Palatino Linotype" pitchFamily="18" charset="0"/>
              </a:rPr>
              <a:t>The information signal consists of a number of information bits with time duration. </a:t>
            </a:r>
          </a:p>
          <a:p>
            <a:pPr algn="just">
              <a:spcBef>
                <a:spcPts val="1600"/>
              </a:spcBef>
              <a:spcAft>
                <a:spcPts val="1600"/>
              </a:spcAft>
            </a:pPr>
            <a:r>
              <a:rPr lang="en" sz="3000" dirty="0" smtClean="0">
                <a:latin typeface="Palatino Linotype" pitchFamily="18" charset="0"/>
              </a:rPr>
              <a:t>Spreading is achieved if multiple chips represent one bit as code created then is encrypted to high standards</a:t>
            </a:r>
            <a:r>
              <a:rPr lang="en" sz="2000" dirty="0" smtClean="0"/>
              <a:t>.</a:t>
            </a: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3/27/2020</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6</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116401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 sz="3600" b="1" dirty="0" smtClean="0">
                <a:latin typeface="Palatino Linotype" pitchFamily="18" charset="0"/>
              </a:rPr>
              <a:t>Generation of DSSS signal</a:t>
            </a:r>
            <a:endParaRPr lang="en-US" sz="3600" b="1" dirty="0">
              <a:latin typeface="Palatino Linotype" pitchFamily="18" charset="0"/>
            </a:endParaRPr>
          </a:p>
        </p:txBody>
      </p:sp>
      <p:sp>
        <p:nvSpPr>
          <p:cNvPr id="3" name="Content Placeholder 2"/>
          <p:cNvSpPr>
            <a:spLocks noGrp="1"/>
          </p:cNvSpPr>
          <p:nvPr>
            <p:ph sz="quarter" idx="1"/>
          </p:nvPr>
        </p:nvSpPr>
        <p:spPr>
          <a:xfrm>
            <a:off x="217538" y="1142984"/>
            <a:ext cx="9002661" cy="6096016"/>
          </a:xfrm>
        </p:spPr>
        <p:txBody>
          <a:bodyPr>
            <a:normAutofit/>
          </a:bodyPr>
          <a:lstStyle/>
          <a:p>
            <a:pPr marL="0" lvl="0" indent="0">
              <a:spcBef>
                <a:spcPts val="0"/>
              </a:spcBef>
              <a:buNone/>
            </a:pPr>
            <a:r>
              <a:rPr lang="en" sz="2800" dirty="0" smtClean="0">
                <a:latin typeface="Palatino Linotype" pitchFamily="18" charset="0"/>
              </a:rPr>
              <a:t>DSSS signals,s(t) can be generated by multiplying information signal, i(t) and spreading sequence, c(t). Figure below shows the generation of a DSSS signal</a:t>
            </a:r>
            <a:r>
              <a:rPr lang="en" sz="2800" dirty="0" smtClean="0"/>
              <a:t>:</a:t>
            </a:r>
          </a:p>
          <a:p>
            <a:pPr marL="0" lvl="0" indent="0">
              <a:spcBef>
                <a:spcPts val="1600"/>
              </a:spcBef>
              <a:spcAft>
                <a:spcPts val="1600"/>
              </a:spcAft>
              <a:buNone/>
            </a:pPr>
            <a:r>
              <a:rPr lang="en" sz="2800" dirty="0" smtClean="0"/>
              <a:t> </a:t>
            </a: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3/27/2020</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7</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pic>
        <p:nvPicPr>
          <p:cNvPr id="8" name="Google Shape;109;p21"/>
          <p:cNvPicPr preferRelativeResize="0">
            <a:picLocks/>
          </p:cNvPicPr>
          <p:nvPr/>
        </p:nvPicPr>
        <p:blipFill>
          <a:blip r:embed="rId2">
            <a:alphaModFix/>
          </a:blip>
          <a:stretch>
            <a:fillRect/>
          </a:stretch>
        </p:blipFill>
        <p:spPr>
          <a:xfrm>
            <a:off x="785786" y="2786058"/>
            <a:ext cx="7786742" cy="3071834"/>
          </a:xfrm>
          <a:prstGeom prst="rect">
            <a:avLst/>
          </a:prstGeom>
          <a:noFill/>
          <a:ln>
            <a:noFill/>
          </a:ln>
        </p:spPr>
      </p:pic>
    </p:spTree>
    <p:extLst>
      <p:ext uri="{BB962C8B-B14F-4D97-AF65-F5344CB8AC3E}">
        <p14:creationId xmlns:p14="http://schemas.microsoft.com/office/powerpoint/2010/main" val="186423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pPr marL="0" lvl="0" indent="0">
              <a:spcBef>
                <a:spcPts val="0"/>
              </a:spcBef>
            </a:pPr>
            <a:r>
              <a:rPr lang="en" sz="3200" b="1" dirty="0">
                <a:latin typeface="Palatino Linotype" pitchFamily="18" charset="0"/>
              </a:rPr>
              <a:t>Types of CDMA </a:t>
            </a:r>
            <a:endParaRPr lang="en-SG" sz="3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57159" y="1071546"/>
            <a:ext cx="8501122" cy="5000660"/>
          </a:xfrm>
        </p:spPr>
        <p:txBody>
          <a:bodyPr>
            <a:normAutofit/>
          </a:bodyPr>
          <a:lstStyle/>
          <a:p>
            <a:pPr marL="0" lvl="0" indent="0" algn="just">
              <a:spcBef>
                <a:spcPts val="0"/>
              </a:spcBef>
              <a:buNone/>
            </a:pPr>
            <a:r>
              <a:rPr lang="en-SG" sz="2800" b="1" dirty="0" smtClean="0"/>
              <a:t>2.  </a:t>
            </a:r>
            <a:r>
              <a:rPr lang="en-SG" sz="2800" b="1" dirty="0" smtClean="0">
                <a:latin typeface="Times New Roman" pitchFamily="18" charset="0"/>
                <a:cs typeface="Times New Roman" pitchFamily="18" charset="0"/>
              </a:rPr>
              <a:t>Frequency Hopping Spread Spectrum-CDMA</a:t>
            </a:r>
          </a:p>
          <a:p>
            <a:pPr algn="just">
              <a:spcBef>
                <a:spcPts val="0"/>
              </a:spcBef>
            </a:pPr>
            <a:r>
              <a:rPr lang="en-SG" sz="2800" dirty="0" smtClean="0">
                <a:latin typeface="Times New Roman" pitchFamily="18" charset="0"/>
                <a:cs typeface="Times New Roman" pitchFamily="18" charset="0"/>
              </a:rPr>
              <a:t>Frequency Hopping Spread Spectrum (FHSS) systems </a:t>
            </a:r>
            <a:r>
              <a:rPr lang="en-SG" sz="2400" dirty="0" smtClean="0">
                <a:latin typeface="Times New Roman" pitchFamily="18" charset="0"/>
                <a:cs typeface="Times New Roman" pitchFamily="18" charset="0"/>
              </a:rPr>
              <a:t>change the carrier frequency of the modulated information signal periodically. </a:t>
            </a:r>
          </a:p>
          <a:p>
            <a:pPr algn="just">
              <a:spcBef>
                <a:spcPts val="0"/>
              </a:spcBef>
            </a:pPr>
            <a:r>
              <a:rPr lang="en-SG" sz="2400" dirty="0" smtClean="0">
                <a:latin typeface="Times New Roman" pitchFamily="18" charset="0"/>
                <a:cs typeface="Times New Roman" pitchFamily="18" charset="0"/>
              </a:rPr>
              <a:t>The available frequency spectrum is divided into N frequency slices and the set of available frequencies is called a hop–set. </a:t>
            </a:r>
          </a:p>
          <a:p>
            <a:pPr algn="just">
              <a:spcBef>
                <a:spcPts val="0"/>
              </a:spcBef>
            </a:pPr>
            <a:r>
              <a:rPr lang="en-SG" sz="2400" dirty="0" smtClean="0">
                <a:latin typeface="Times New Roman" pitchFamily="18" charset="0"/>
                <a:cs typeface="Times New Roman" pitchFamily="18" charset="0"/>
              </a:rPr>
              <a:t>The carrier frequency changes (to one of the frequencies in a hop-set) after </a:t>
            </a:r>
            <a:r>
              <a:rPr lang="en-SG" sz="2800" dirty="0" smtClean="0">
                <a:latin typeface="Times New Roman" pitchFamily="18" charset="0"/>
                <a:cs typeface="Times New Roman" pitchFamily="18" charset="0"/>
              </a:rPr>
              <a:t>regular time interval</a:t>
            </a:r>
            <a:r>
              <a:rPr lang="en-SG" sz="2000" dirty="0" smtClean="0">
                <a:latin typeface="Times New Roman" pitchFamily="18" charset="0"/>
                <a:cs typeface="Times New Roman" pitchFamily="18" charset="0"/>
              </a:rPr>
              <a:t>.</a:t>
            </a: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3/27/2020</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8</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pic>
        <p:nvPicPr>
          <p:cNvPr id="8" name="Google Shape;123;p23"/>
          <p:cNvPicPr preferRelativeResize="0">
            <a:picLocks/>
          </p:cNvPicPr>
          <p:nvPr/>
        </p:nvPicPr>
        <p:blipFill>
          <a:blip r:embed="rId2">
            <a:alphaModFix/>
          </a:blip>
          <a:stretch>
            <a:fillRect/>
          </a:stretch>
        </p:blipFill>
        <p:spPr>
          <a:xfrm>
            <a:off x="571472" y="4643446"/>
            <a:ext cx="7929618" cy="1500198"/>
          </a:xfrm>
          <a:prstGeom prst="rect">
            <a:avLst/>
          </a:prstGeom>
          <a:noFill/>
          <a:ln>
            <a:noFill/>
          </a:ln>
        </p:spPr>
      </p:pic>
    </p:spTree>
    <p:extLst>
      <p:ext uri="{BB962C8B-B14F-4D97-AF65-F5344CB8AC3E}">
        <p14:creationId xmlns:p14="http://schemas.microsoft.com/office/powerpoint/2010/main" val="82241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 sz="3200" b="1" dirty="0">
                <a:latin typeface="Palatino Linotype" pitchFamily="18" charset="0"/>
              </a:rPr>
              <a:t>Types of CDMA </a:t>
            </a:r>
            <a:endParaRPr lang="en-US" sz="3200" b="1" dirty="0">
              <a:latin typeface="Palatino Linotype" pitchFamily="18" charset="0"/>
            </a:endParaRPr>
          </a:p>
        </p:txBody>
      </p:sp>
      <p:sp>
        <p:nvSpPr>
          <p:cNvPr id="3" name="Content Placeholder 2"/>
          <p:cNvSpPr>
            <a:spLocks noGrp="1"/>
          </p:cNvSpPr>
          <p:nvPr>
            <p:ph sz="quarter" idx="1"/>
          </p:nvPr>
        </p:nvSpPr>
        <p:spPr>
          <a:xfrm>
            <a:off x="217539" y="1428736"/>
            <a:ext cx="8530925" cy="4643470"/>
          </a:xfrm>
        </p:spPr>
        <p:txBody>
          <a:bodyPr>
            <a:normAutofit/>
          </a:bodyPr>
          <a:lstStyle/>
          <a:p>
            <a:pPr marL="0" lvl="0" indent="0" algn="just">
              <a:spcBef>
                <a:spcPts val="0"/>
              </a:spcBef>
              <a:buNone/>
            </a:pPr>
            <a:r>
              <a:rPr lang="en-SG" b="1" dirty="0" smtClean="0"/>
              <a:t>3.  </a:t>
            </a:r>
            <a:r>
              <a:rPr lang="en-SG" b="1" dirty="0" smtClean="0">
                <a:latin typeface="Times New Roman" pitchFamily="18" charset="0"/>
                <a:cs typeface="Times New Roman" pitchFamily="18" charset="0"/>
              </a:rPr>
              <a:t>Time Hopping Spread Spectrum-CDMA</a:t>
            </a:r>
          </a:p>
          <a:p>
            <a:pPr algn="just">
              <a:spcBef>
                <a:spcPts val="0"/>
              </a:spcBef>
            </a:pPr>
            <a:r>
              <a:rPr lang="en-SG" dirty="0" smtClean="0">
                <a:latin typeface="Times New Roman" pitchFamily="18" charset="0"/>
                <a:cs typeface="Times New Roman" pitchFamily="18" charset="0"/>
              </a:rPr>
              <a:t> In Time Hopping Spread Spectrum (THSS) system, the time axis is divided into frames of the duration.  </a:t>
            </a:r>
          </a:p>
          <a:p>
            <a:pPr algn="just">
              <a:spcBef>
                <a:spcPts val="0"/>
              </a:spcBef>
            </a:pPr>
            <a:r>
              <a:rPr lang="en-SG" dirty="0" smtClean="0">
                <a:latin typeface="Times New Roman" pitchFamily="18" charset="0"/>
                <a:cs typeface="Times New Roman" pitchFamily="18" charset="0"/>
              </a:rPr>
              <a:t>A single user uses one slot out of k possible slots within one frame and sends data with k times higher data rate in contrast to the situation where the data is transmitted within the whole frame</a:t>
            </a:r>
            <a:r>
              <a:rPr lang="en-SG" sz="2000" dirty="0" smtClean="0">
                <a:latin typeface="Times New Roman" pitchFamily="18" charset="0"/>
                <a:cs typeface="Times New Roman" pitchFamily="18" charset="0"/>
              </a:rPr>
              <a:t>.</a:t>
            </a: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3/27/2020</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9</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234099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1638</TotalTime>
  <Words>595</Words>
  <Application>Microsoft Office PowerPoint</Application>
  <PresentationFormat>On-screen Show (4:3)</PresentationFormat>
  <Paragraphs>134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Subject Name : EC8652-WIRELESS COMMUNICATION  Presentation  Title: CDMA Types and its Applications </vt:lpstr>
      <vt:lpstr>Objective</vt:lpstr>
      <vt:lpstr>CDMA (Code-Division Multiple Access)</vt:lpstr>
      <vt:lpstr>Block Diagram</vt:lpstr>
      <vt:lpstr>Detailed figure about CDMA </vt:lpstr>
      <vt:lpstr>Types of CDMA </vt:lpstr>
      <vt:lpstr>Generation of DSSS signal</vt:lpstr>
      <vt:lpstr>Types of CDMA </vt:lpstr>
      <vt:lpstr>Types of CDMA </vt:lpstr>
      <vt:lpstr>Types of CDMA </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Millimeter - Wave Antenna for 5G Applications</dc:title>
  <dc:creator>PRABU</dc:creator>
  <cp:lastModifiedBy>BENISHA</cp:lastModifiedBy>
  <cp:revision>117</cp:revision>
  <dcterms:created xsi:type="dcterms:W3CDTF">2015-04-07T04:42:07Z</dcterms:created>
  <dcterms:modified xsi:type="dcterms:W3CDTF">2020-03-27T06:36:50Z</dcterms:modified>
</cp:coreProperties>
</file>