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5" r:id="rId4"/>
    <p:sldId id="303" r:id="rId5"/>
    <p:sldId id="314" r:id="rId6"/>
    <p:sldId id="315" r:id="rId7"/>
    <p:sldId id="434" r:id="rId8"/>
    <p:sldId id="313" r:id="rId9"/>
    <p:sldId id="316" r:id="rId10"/>
    <p:sldId id="307" r:id="rId11"/>
    <p:sldId id="311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>
        <p:scale>
          <a:sx n="76" d="100"/>
          <a:sy n="76" d="100"/>
        </p:scale>
        <p:origin x="-1224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16C7-D313-44DF-851F-561AD0E8436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D8BA-2871-43B6-95E6-118CE4B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4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="" xmlns:a16="http://schemas.microsoft.com/office/drawing/2014/main" id="{53F7B822-BA3D-41DD-B2F6-0A3F60754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030EF3-B587-42E2-B78F-6DFDB2EFD27A}" type="slidenum">
              <a:rPr lang="ko-KR" altLang="en-US" sz="1200">
                <a:ea typeface="굴림" panose="020B0600000101010101" pitchFamily="34" charset="-127"/>
              </a:rPr>
              <a:pPr/>
              <a:t>4</a:t>
            </a:fld>
            <a:endParaRPr lang="en-US" altLang="ko-KR" sz="1200">
              <a:ea typeface="굴림" panose="020B0600000101010101" pitchFamily="34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="" xmlns:a16="http://schemas.microsoft.com/office/drawing/2014/main" id="{B9EEAC02-0FF9-4AEF-9DA7-73AD9B0489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="" xmlns:a16="http://schemas.microsoft.com/office/drawing/2014/main" id="{AD45FF59-E8D9-4DBB-A353-E528947CA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E8E-FAA6-4768-80D1-5C1524358538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C90-A492-4A4D-B7DD-4720209C0258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34A3-00D5-4239-B904-80CC8FFE510A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8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BD7B95E-1901-4283-A4B8-F776242FB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CD8CB06-C6B3-43F9-9B45-DFA56D5A2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08D98D2-112E-4B41-9497-F7F009967C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318A47-D27D-41A1-9915-0433D50266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75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664-E27A-45EE-9E77-BA9FBD89D79B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9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4FE-F6E1-42EC-B67D-790612EBBF36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4E1-DA02-4FCB-8B33-871CA603B35F}" type="datetime1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5E8-8679-4E90-AFE0-0C67370685A8}" type="datetime1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47FD-2D86-4B6A-8B7C-09862E8557BB}" type="datetime1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CBB-5FBE-45F5-A7A0-DCD94C53A06B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39DA-53D9-4AED-B699-60988A11F434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544-C7CE-44D8-992C-81FF0040C1FA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" y="1239732"/>
            <a:ext cx="8663729" cy="2036868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Subject Name : </a:t>
            </a:r>
            <a:r>
              <a:rPr lang="en-US" sz="2400" b="1" dirty="0" smtClean="0">
                <a:latin typeface="Palatino Linotype" pitchFamily="18" charset="0"/>
              </a:rPr>
              <a:t>EC8652-Wireless </a:t>
            </a:r>
            <a:r>
              <a:rPr lang="en-US" sz="2400" b="1" dirty="0">
                <a:latin typeface="Palatino Linotype" pitchFamily="18" charset="0"/>
              </a:rPr>
              <a:t>Communication</a:t>
            </a:r>
            <a:br>
              <a:rPr lang="en-US" sz="2400" b="1" dirty="0"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Presentation  Title: </a:t>
            </a:r>
            <a:r>
              <a:rPr lang="en-US" sz="2400" b="1" dirty="0">
                <a:latin typeface="Palatino Linotype" pitchFamily="18" charset="0"/>
              </a:rPr>
              <a:t>Cellular Architecture</a:t>
            </a:r>
            <a:br>
              <a:rPr lang="en-US" sz="2400" b="1" dirty="0">
                <a:latin typeface="Palatino Linotype" pitchFamily="18" charset="0"/>
              </a:rPr>
            </a:b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3162300"/>
            <a:ext cx="8839200" cy="4191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  <a:t>Team Members: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Students Name	 		  	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1. Jagadisan S                                        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2. Sudakar V                                           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3. Campell S                                            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4. Ajith Kumar M                                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              5. Charmathi K                                                  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              6. Dharini D                                               </a:t>
            </a:r>
          </a:p>
          <a:p>
            <a:endParaRPr lang="en-US" sz="2000" b="1" dirty="0">
              <a:solidFill>
                <a:schemeClr val="tx1"/>
              </a:solidFill>
              <a:latin typeface="Palatino Linotype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5ACCF2-8CAE-4B9E-99FA-55335EEA4352}"/>
              </a:ext>
            </a:extLst>
          </p:cNvPr>
          <p:cNvSpPr txBox="1"/>
          <p:nvPr/>
        </p:nvSpPr>
        <p:spPr>
          <a:xfrm>
            <a:off x="0" y="478691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Palatino Linotype" pitchFamily="18" charset="0"/>
                <a:cs typeface="Times New Roman" panose="02020603050405020304" pitchFamily="18" charset="0"/>
              </a:rPr>
              <a:t>  JEPPIAAR INSTITUTE OF TECHNOLOGY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b="1" dirty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Department of Electronics and Communication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4264"/>
            <a:ext cx="88392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:\SUBJECTS\JIT_COURSE FILE CONTENTS\JIT_ISO _DNV GL_ISO 9001-2015\ISO_Images_Logo\ISO 9001-2015 (JPG).jpg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891329" cy="85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993296E-B523-47A8-BEDB-E5FFD519EB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0" y="381000"/>
            <a:ext cx="1119930" cy="906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2EDFDB5-11DF-4C04-87E6-8BB57EDC34FB}"/>
              </a:ext>
            </a:extLst>
          </p:cNvPr>
          <p:cNvSpPr txBox="1"/>
          <p:nvPr/>
        </p:nvSpPr>
        <p:spPr>
          <a:xfrm>
            <a:off x="5093864" y="3664565"/>
            <a:ext cx="3276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      Reg No:</a:t>
            </a:r>
          </a:p>
          <a:p>
            <a:r>
              <a:rPr lang="en-US" sz="2000" b="1" dirty="0">
                <a:latin typeface="Palatino Linotype" panose="0204050205050503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210617106042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210617106076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210617106020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210617106004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210617106021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210617106023</a:t>
            </a:r>
          </a:p>
        </p:txBody>
      </p:sp>
    </p:spTree>
    <p:extLst>
      <p:ext uri="{BB962C8B-B14F-4D97-AF65-F5344CB8AC3E}">
        <p14:creationId xmlns:p14="http://schemas.microsoft.com/office/powerpoint/2010/main" val="40155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1816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Cellular Architecture provides testing and the estimation of the cellular network.  It can be widely discussed under the effective measure control field and broadband communication.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also provides certain benefits like: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Adding/reassigning channels - some channels are not used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Frequency borrowing – frequencies are taken from adjacent cells by congested cells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Cell splitting – cells in areas of high usage can be split into smaller cells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Microcells – antennas move to buildings, hills, and lamp posts</a:t>
            </a: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95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>
              <a:latin typeface="Palatino Linotyp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5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800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   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Protocols above the link layer of the GSM signaling         protocol architecture provide futuristic scopes like: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ko-KR" sz="2400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Radio resource management: controls setup,               termination and handoffs of radio channels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Mobility management: location and security    (MTSO) 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Connection management: connects end users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Mobile application part (MAP): between HLR,VLR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BTS management: management base system</a:t>
            </a:r>
          </a:p>
          <a:p>
            <a:pPr algn="ctr"/>
            <a:endParaRPr lang="en-US" sz="2000" dirty="0">
              <a:latin typeface="Palatino Linotype" pitchFamily="18" charset="0"/>
            </a:endParaRPr>
          </a:p>
          <a:p>
            <a:pPr algn="ctr"/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52400"/>
            <a:ext cx="8534400" cy="601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JEPPIAAR INSTITUTE OF TECHNOLOGY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295400"/>
            <a:ext cx="86868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>
              <a:latin typeface="Palatino Linotyp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2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Majumder , T. Mondal , and M. J. Deen , “Wearable sensors for remote health monitoring,” Sensors, vol. 17, no. 1, p. 130, 2017.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Garripoli , M. Mercuri , P. Karsmakers , P. J. Soh , G. Crupi , G. A. E. Vandenbosch , C. Pace, P. Leroux , and D. Schreurs , “Embedded DSP based telehealth radar system for remote in-door fall detection,” IEEE Journal of Biomedical and Health Informatics, vol. 19, no. 1, pp. 92– 101, Jan 2015.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Nakamura and H. Hadama , “Target localization using multi-static UWB sensor for indoor monitoring system,” in 2017 IEEE Topical Conference on Wireless Sensors and Sensor Networks (WiSNet) , pp. 37–40, Phoenix, AZ, USA, January 2017.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K. Singh, S. Dhupkariya , N. Bangari ,  “Wearable ultra wide dual band flexible textile antenna for WiMax /WLAN application” Int. J. Wirel . Pers. Commun . 95(2), 1075–1086 (2017)</a:t>
            </a: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41063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alatino Linotype" pitchFamily="18" charset="0"/>
              </a:rPr>
              <a:t>Objective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064"/>
            <a:ext cx="84582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Palatino Linotype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F31-0A43-4B4F-A83B-7F4B73EBF73F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609600"/>
            <a:ext cx="8763000" cy="5746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/ Analyze/ Evaluate the performance of</a:t>
            </a:r>
            <a:endParaRPr lang="en-US" altLang="ko-KR" sz="2200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Cellular networks: From 1G to 3G </a:t>
            </a:r>
          </a:p>
          <a:p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Overview of Location Services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Reuse</a:t>
            </a:r>
          </a:p>
          <a:p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Characteristic Frequency Change</a:t>
            </a:r>
          </a:p>
          <a:p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First-Generation Cellular </a:t>
            </a:r>
          </a:p>
          <a:p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Result and Discussion</a:t>
            </a:r>
          </a:p>
          <a:p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Future Scope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92615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599" y="383845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Palatino Linotype" pitchFamily="18" charset="0"/>
              </a:rPr>
              <a:t>History of Mobile Generation Technologies</a:t>
            </a: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914400"/>
            <a:ext cx="8686799" cy="525654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1G: First generation wireless cellular: Early 1980s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Analog transmission, primarily speech: AMPS (Advanced Mobile Phone Systems) and others 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2G: Second generation wireless cellular: Late 1980s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Digital transmission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Primarily speech and low bit-rate data (9.6 Kbps)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High-tier: GSM, IS-95 (CDMA), etc.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Low-tier (PCS): Low-cost, low-power, low-mobility e.g. PACS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2.5G: 2G evolved to medium rate (&lt; 100kbps) data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3G: future  Broadband multimedia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144 kbps - 384 kbps for high-mobility, high coverage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2 Mbps for low-mobility and low coverage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Beyond 3G: research in 4G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00022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>
            <a:extLst>
              <a:ext uri="{FF2B5EF4-FFF2-40B4-BE49-F238E27FC236}">
                <a16:creationId xmlns="" xmlns:a16="http://schemas.microsoft.com/office/drawing/2014/main" id="{88AA8877-950C-4492-8748-E8427370E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2330450" cy="1981199"/>
          </a:xfrm>
          <a:prstGeom prst="hexagon">
            <a:avLst>
              <a:gd name="adj" fmla="val 29708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135B89E-DD66-45FF-89C8-C899A3FFF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08677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itchFamily="18" charset="0"/>
              </a:rPr>
              <a:t>Block </a:t>
            </a:r>
            <a:r>
              <a:rPr lang="en-US" sz="2400" b="1" dirty="0" smtClean="0">
                <a:latin typeface="Palatino Linotype" pitchFamily="18" charset="0"/>
              </a:rPr>
              <a:t>Diagram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  <p:sp>
        <p:nvSpPr>
          <p:cNvPr id="11268" name="Freeform 4">
            <a:extLst>
              <a:ext uri="{FF2B5EF4-FFF2-40B4-BE49-F238E27FC236}">
                <a16:creationId xmlns="" xmlns:a16="http://schemas.microsoft.com/office/drawing/2014/main" id="{495712B2-8FEA-416A-8703-A2DF205D0453}"/>
              </a:ext>
            </a:extLst>
          </p:cNvPr>
          <p:cNvSpPr>
            <a:spLocks/>
          </p:cNvSpPr>
          <p:nvPr/>
        </p:nvSpPr>
        <p:spPr bwMode="auto">
          <a:xfrm>
            <a:off x="6324600" y="914400"/>
            <a:ext cx="1804988" cy="3671888"/>
          </a:xfrm>
          <a:custGeom>
            <a:avLst/>
            <a:gdLst>
              <a:gd name="T0" fmla="*/ 234950 w 1137"/>
              <a:gd name="T1" fmla="*/ 519113 h 2313"/>
              <a:gd name="T2" fmla="*/ 61913 w 1137"/>
              <a:gd name="T3" fmla="*/ 1385888 h 2313"/>
              <a:gd name="T4" fmla="*/ 0 w 1137"/>
              <a:gd name="T5" fmla="*/ 2795588 h 2313"/>
              <a:gd name="T6" fmla="*/ 160338 w 1137"/>
              <a:gd name="T7" fmla="*/ 2944813 h 2313"/>
              <a:gd name="T8" fmla="*/ 358775 w 1137"/>
              <a:gd name="T9" fmla="*/ 3179763 h 2313"/>
              <a:gd name="T10" fmla="*/ 407988 w 1137"/>
              <a:gd name="T11" fmla="*/ 3340100 h 2313"/>
              <a:gd name="T12" fmla="*/ 604838 w 1137"/>
              <a:gd name="T13" fmla="*/ 3525838 h 2313"/>
              <a:gd name="T14" fmla="*/ 692150 w 1137"/>
              <a:gd name="T15" fmla="*/ 3600450 h 2313"/>
              <a:gd name="T16" fmla="*/ 952500 w 1137"/>
              <a:gd name="T17" fmla="*/ 3636963 h 2313"/>
              <a:gd name="T18" fmla="*/ 1162050 w 1137"/>
              <a:gd name="T19" fmla="*/ 3636963 h 2313"/>
              <a:gd name="T20" fmla="*/ 1347788 w 1137"/>
              <a:gd name="T21" fmla="*/ 3562350 h 2313"/>
              <a:gd name="T22" fmla="*/ 1471613 w 1137"/>
              <a:gd name="T23" fmla="*/ 3538538 h 2313"/>
              <a:gd name="T24" fmla="*/ 1755775 w 1137"/>
              <a:gd name="T25" fmla="*/ 2919413 h 2313"/>
              <a:gd name="T26" fmla="*/ 1804988 w 1137"/>
              <a:gd name="T27" fmla="*/ 1755775 h 2313"/>
              <a:gd name="T28" fmla="*/ 1781175 w 1137"/>
              <a:gd name="T29" fmla="*/ 1471613 h 2313"/>
              <a:gd name="T30" fmla="*/ 1755775 w 1137"/>
              <a:gd name="T31" fmla="*/ 1347788 h 2313"/>
              <a:gd name="T32" fmla="*/ 1719263 w 1137"/>
              <a:gd name="T33" fmla="*/ 952500 h 2313"/>
              <a:gd name="T34" fmla="*/ 1619250 w 1137"/>
              <a:gd name="T35" fmla="*/ 668338 h 2313"/>
              <a:gd name="T36" fmla="*/ 1322388 w 1137"/>
              <a:gd name="T37" fmla="*/ 271463 h 2313"/>
              <a:gd name="T38" fmla="*/ 1125538 w 1137"/>
              <a:gd name="T39" fmla="*/ 222250 h 2313"/>
              <a:gd name="T40" fmla="*/ 1014413 w 1137"/>
              <a:gd name="T41" fmla="*/ 160338 h 2313"/>
              <a:gd name="T42" fmla="*/ 790575 w 1137"/>
              <a:gd name="T43" fmla="*/ 0 h 2313"/>
              <a:gd name="T44" fmla="*/ 679450 w 1137"/>
              <a:gd name="T45" fmla="*/ 49213 h 2313"/>
              <a:gd name="T46" fmla="*/ 506413 w 1137"/>
              <a:gd name="T47" fmla="*/ 234950 h 2313"/>
              <a:gd name="T48" fmla="*/ 395288 w 1137"/>
              <a:gd name="T49" fmla="*/ 382588 h 2313"/>
              <a:gd name="T50" fmla="*/ 320675 w 1137"/>
              <a:gd name="T51" fmla="*/ 469900 h 2313"/>
              <a:gd name="T52" fmla="*/ 284163 w 1137"/>
              <a:gd name="T53" fmla="*/ 495300 h 2313"/>
              <a:gd name="T54" fmla="*/ 246063 w 1137"/>
              <a:gd name="T55" fmla="*/ 568325 h 2313"/>
              <a:gd name="T56" fmla="*/ 209550 w 1137"/>
              <a:gd name="T57" fmla="*/ 593725 h 2313"/>
              <a:gd name="T58" fmla="*/ 234950 w 1137"/>
              <a:gd name="T59" fmla="*/ 519113 h 231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37"/>
              <a:gd name="T91" fmla="*/ 0 h 2313"/>
              <a:gd name="T92" fmla="*/ 1137 w 1137"/>
              <a:gd name="T93" fmla="*/ 2313 h 2313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37" h="2313">
                <a:moveTo>
                  <a:pt x="148" y="327"/>
                </a:moveTo>
                <a:cubicBezTo>
                  <a:pt x="53" y="463"/>
                  <a:pt x="53" y="710"/>
                  <a:pt x="39" y="873"/>
                </a:cubicBezTo>
                <a:cubicBezTo>
                  <a:pt x="14" y="1168"/>
                  <a:pt x="12" y="1465"/>
                  <a:pt x="0" y="1761"/>
                </a:cubicBezTo>
                <a:cubicBezTo>
                  <a:pt x="24" y="1824"/>
                  <a:pt x="53" y="1814"/>
                  <a:pt x="101" y="1855"/>
                </a:cubicBezTo>
                <a:cubicBezTo>
                  <a:pt x="151" y="1897"/>
                  <a:pt x="180" y="1957"/>
                  <a:pt x="226" y="2003"/>
                </a:cubicBezTo>
                <a:cubicBezTo>
                  <a:pt x="236" y="2034"/>
                  <a:pt x="241" y="2076"/>
                  <a:pt x="257" y="2104"/>
                </a:cubicBezTo>
                <a:cubicBezTo>
                  <a:pt x="286" y="2154"/>
                  <a:pt x="341" y="2182"/>
                  <a:pt x="381" y="2221"/>
                </a:cubicBezTo>
                <a:cubicBezTo>
                  <a:pt x="396" y="2236"/>
                  <a:pt x="415" y="2258"/>
                  <a:pt x="436" y="2268"/>
                </a:cubicBezTo>
                <a:cubicBezTo>
                  <a:pt x="480" y="2290"/>
                  <a:pt x="558" y="2287"/>
                  <a:pt x="600" y="2291"/>
                </a:cubicBezTo>
                <a:cubicBezTo>
                  <a:pt x="663" y="2313"/>
                  <a:pt x="664" y="2303"/>
                  <a:pt x="732" y="2291"/>
                </a:cubicBezTo>
                <a:cubicBezTo>
                  <a:pt x="771" y="2277"/>
                  <a:pt x="809" y="2255"/>
                  <a:pt x="849" y="2244"/>
                </a:cubicBezTo>
                <a:cubicBezTo>
                  <a:pt x="875" y="2237"/>
                  <a:pt x="901" y="2235"/>
                  <a:pt x="927" y="2229"/>
                </a:cubicBezTo>
                <a:cubicBezTo>
                  <a:pt x="1059" y="2137"/>
                  <a:pt x="1058" y="1977"/>
                  <a:pt x="1106" y="1839"/>
                </a:cubicBezTo>
                <a:cubicBezTo>
                  <a:pt x="1112" y="1594"/>
                  <a:pt x="1128" y="1351"/>
                  <a:pt x="1137" y="1106"/>
                </a:cubicBezTo>
                <a:cubicBezTo>
                  <a:pt x="1130" y="990"/>
                  <a:pt x="1137" y="1002"/>
                  <a:pt x="1122" y="927"/>
                </a:cubicBezTo>
                <a:cubicBezTo>
                  <a:pt x="1117" y="901"/>
                  <a:pt x="1106" y="849"/>
                  <a:pt x="1106" y="849"/>
                </a:cubicBezTo>
                <a:cubicBezTo>
                  <a:pt x="1114" y="729"/>
                  <a:pt x="1110" y="704"/>
                  <a:pt x="1083" y="600"/>
                </a:cubicBezTo>
                <a:cubicBezTo>
                  <a:pt x="1076" y="535"/>
                  <a:pt x="1058" y="475"/>
                  <a:pt x="1020" y="421"/>
                </a:cubicBezTo>
                <a:cubicBezTo>
                  <a:pt x="985" y="302"/>
                  <a:pt x="935" y="238"/>
                  <a:pt x="833" y="171"/>
                </a:cubicBezTo>
                <a:cubicBezTo>
                  <a:pt x="799" y="149"/>
                  <a:pt x="748" y="151"/>
                  <a:pt x="709" y="140"/>
                </a:cubicBezTo>
                <a:cubicBezTo>
                  <a:pt x="683" y="133"/>
                  <a:pt x="639" y="101"/>
                  <a:pt x="639" y="101"/>
                </a:cubicBezTo>
                <a:cubicBezTo>
                  <a:pt x="622" y="53"/>
                  <a:pt x="543" y="28"/>
                  <a:pt x="498" y="0"/>
                </a:cubicBezTo>
                <a:cubicBezTo>
                  <a:pt x="474" y="8"/>
                  <a:pt x="447" y="12"/>
                  <a:pt x="428" y="31"/>
                </a:cubicBezTo>
                <a:cubicBezTo>
                  <a:pt x="390" y="69"/>
                  <a:pt x="365" y="116"/>
                  <a:pt x="319" y="148"/>
                </a:cubicBezTo>
                <a:cubicBezTo>
                  <a:pt x="296" y="181"/>
                  <a:pt x="277" y="213"/>
                  <a:pt x="249" y="241"/>
                </a:cubicBezTo>
                <a:cubicBezTo>
                  <a:pt x="239" y="272"/>
                  <a:pt x="234" y="285"/>
                  <a:pt x="202" y="296"/>
                </a:cubicBezTo>
                <a:cubicBezTo>
                  <a:pt x="194" y="301"/>
                  <a:pt x="185" y="305"/>
                  <a:pt x="179" y="312"/>
                </a:cubicBezTo>
                <a:cubicBezTo>
                  <a:pt x="129" y="375"/>
                  <a:pt x="220" y="293"/>
                  <a:pt x="155" y="358"/>
                </a:cubicBezTo>
                <a:cubicBezTo>
                  <a:pt x="148" y="365"/>
                  <a:pt x="134" y="383"/>
                  <a:pt x="132" y="374"/>
                </a:cubicBezTo>
                <a:cubicBezTo>
                  <a:pt x="128" y="358"/>
                  <a:pt x="143" y="343"/>
                  <a:pt x="148" y="327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5">
            <a:extLst>
              <a:ext uri="{FF2B5EF4-FFF2-40B4-BE49-F238E27FC236}">
                <a16:creationId xmlns="" xmlns:a16="http://schemas.microsoft.com/office/drawing/2014/main" id="{39A81296-06E2-4127-B7BC-289C42A9C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130425"/>
            <a:ext cx="11493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Public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Switched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Telephone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Network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(PSTN)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="" xmlns:a16="http://schemas.microsoft.com/office/drawing/2014/main" id="{2B1D7BC3-8901-445C-AD81-EC18D4845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2133600"/>
            <a:ext cx="1158875" cy="14747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Mobile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Telephone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Switching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Center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(MTSC)</a:t>
            </a:r>
          </a:p>
        </p:txBody>
      </p:sp>
      <p:sp>
        <p:nvSpPr>
          <p:cNvPr id="11271" name="Line 7">
            <a:extLst>
              <a:ext uri="{FF2B5EF4-FFF2-40B4-BE49-F238E27FC236}">
                <a16:creationId xmlns="" xmlns:a16="http://schemas.microsoft.com/office/drawing/2014/main" id="{EBFE135B-8A88-4E07-AA8E-7A5BC0EFF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2514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>
            <a:extLst>
              <a:ext uri="{FF2B5EF4-FFF2-40B4-BE49-F238E27FC236}">
                <a16:creationId xmlns="" xmlns:a16="http://schemas.microsoft.com/office/drawing/2014/main" id="{725F9FD7-25AA-420B-8742-DB6CE1E92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3048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>
            <a:extLst>
              <a:ext uri="{FF2B5EF4-FFF2-40B4-BE49-F238E27FC236}">
                <a16:creationId xmlns="" xmlns:a16="http://schemas.microsoft.com/office/drawing/2014/main" id="{073AFB72-1C47-4DB2-A255-2832E6DE4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3505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>
            <a:extLst>
              <a:ext uri="{FF2B5EF4-FFF2-40B4-BE49-F238E27FC236}">
                <a16:creationId xmlns="" xmlns:a16="http://schemas.microsoft.com/office/drawing/2014/main" id="{67050BFE-CA11-453D-A168-9F0276B963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2263" y="1981200"/>
            <a:ext cx="762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>
            <a:extLst>
              <a:ext uri="{FF2B5EF4-FFF2-40B4-BE49-F238E27FC236}">
                <a16:creationId xmlns="" xmlns:a16="http://schemas.microsoft.com/office/drawing/2014/main" id="{BCB89A05-959B-44AE-8B73-F5E589CE50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8463" y="1143000"/>
            <a:ext cx="160337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>
            <a:extLst>
              <a:ext uri="{FF2B5EF4-FFF2-40B4-BE49-F238E27FC236}">
                <a16:creationId xmlns="" xmlns:a16="http://schemas.microsoft.com/office/drawing/2014/main" id="{AAB914D1-5E7A-4E8F-B2C4-004A4EBEFB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1752600"/>
            <a:ext cx="533400" cy="76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3">
            <a:extLst>
              <a:ext uri="{FF2B5EF4-FFF2-40B4-BE49-F238E27FC236}">
                <a16:creationId xmlns="" xmlns:a16="http://schemas.microsoft.com/office/drawing/2014/main" id="{A838C246-9B79-4CDE-A4D9-A99335485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752600"/>
            <a:ext cx="2667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AutoShape 14">
            <a:extLst>
              <a:ext uri="{FF2B5EF4-FFF2-40B4-BE49-F238E27FC236}">
                <a16:creationId xmlns="" xmlns:a16="http://schemas.microsoft.com/office/drawing/2014/main" id="{2F60D1F0-55F7-4B2B-802C-062DEB88E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95600"/>
            <a:ext cx="2667000" cy="2209800"/>
          </a:xfrm>
          <a:prstGeom prst="hexagon">
            <a:avLst>
              <a:gd name="adj" fmla="val 30172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79" name="Line 15">
            <a:extLst>
              <a:ext uri="{FF2B5EF4-FFF2-40B4-BE49-F238E27FC236}">
                <a16:creationId xmlns="" xmlns:a16="http://schemas.microsoft.com/office/drawing/2014/main" id="{0031E44A-E22A-41D1-8031-5765C48EA4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6063" y="4267200"/>
            <a:ext cx="762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>
            <a:extLst>
              <a:ext uri="{FF2B5EF4-FFF2-40B4-BE49-F238E27FC236}">
                <a16:creationId xmlns="" xmlns:a16="http://schemas.microsoft.com/office/drawing/2014/main" id="{1592BDC3-3EE4-4256-BA22-C13321414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6063" y="3429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>
            <a:extLst>
              <a:ext uri="{FF2B5EF4-FFF2-40B4-BE49-F238E27FC236}">
                <a16:creationId xmlns="" xmlns:a16="http://schemas.microsoft.com/office/drawing/2014/main" id="{B13BD251-E62D-4BCE-B198-2235A25CE0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4038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>
            <a:extLst>
              <a:ext uri="{FF2B5EF4-FFF2-40B4-BE49-F238E27FC236}">
                <a16:creationId xmlns="" xmlns:a16="http://schemas.microsoft.com/office/drawing/2014/main" id="{EA7C301A-34E6-4E5A-8DEA-5E941B63B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0863" y="3276600"/>
            <a:ext cx="2667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Text Box 19">
            <a:extLst>
              <a:ext uri="{FF2B5EF4-FFF2-40B4-BE49-F238E27FC236}">
                <a16:creationId xmlns="" xmlns:a16="http://schemas.microsoft.com/office/drawing/2014/main" id="{A947C984-389A-40BA-9CD7-3F8227329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050" y="5334000"/>
            <a:ext cx="315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Base Transceiver Station (BTS) </a:t>
            </a:r>
          </a:p>
        </p:txBody>
      </p:sp>
      <p:sp>
        <p:nvSpPr>
          <p:cNvPr id="11284" name="Text Box 20">
            <a:extLst>
              <a:ext uri="{FF2B5EF4-FFF2-40B4-BE49-F238E27FC236}">
                <a16:creationId xmlns="" xmlns:a16="http://schemas.microsoft.com/office/drawing/2014/main" id="{F2A67A58-6B64-46AF-9CC8-85374FAFD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4102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ea typeface="굴림" panose="020B0600000101010101" pitchFamily="34" charset="-127"/>
              </a:rPr>
              <a:t>Mobile User</a:t>
            </a:r>
          </a:p>
        </p:txBody>
      </p:sp>
      <p:sp>
        <p:nvSpPr>
          <p:cNvPr id="11285" name="Text Box 21">
            <a:extLst>
              <a:ext uri="{FF2B5EF4-FFF2-40B4-BE49-F238E27FC236}">
                <a16:creationId xmlns="" xmlns:a16="http://schemas.microsoft.com/office/drawing/2014/main" id="{EF1B461C-CE31-4FE8-8C80-82F19ADB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7200"/>
            <a:ext cx="796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Cell 1</a:t>
            </a:r>
            <a:endParaRPr lang="en-US" altLang="ko-KR" sz="2400">
              <a:ea typeface="굴림" panose="020B0600000101010101" pitchFamily="34" charset="-127"/>
            </a:endParaRPr>
          </a:p>
        </p:txBody>
      </p:sp>
      <p:sp>
        <p:nvSpPr>
          <p:cNvPr id="11286" name="Text Box 22">
            <a:extLst>
              <a:ext uri="{FF2B5EF4-FFF2-40B4-BE49-F238E27FC236}">
                <a16:creationId xmlns="" xmlns:a16="http://schemas.microsoft.com/office/drawing/2014/main" id="{7E206D67-B018-4AD2-BE10-17E5C397C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71800"/>
            <a:ext cx="796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ea typeface="굴림" panose="020B0600000101010101" pitchFamily="34" charset="-127"/>
              </a:rPr>
              <a:t>Cell 2</a:t>
            </a:r>
            <a:endParaRPr lang="en-US" altLang="ko-KR" sz="2400">
              <a:ea typeface="굴림" panose="020B0600000101010101" pitchFamily="34" charset="-127"/>
            </a:endParaRPr>
          </a:p>
        </p:txBody>
      </p:sp>
      <p:sp>
        <p:nvSpPr>
          <p:cNvPr id="11287" name="Line 23">
            <a:extLst>
              <a:ext uri="{FF2B5EF4-FFF2-40B4-BE49-F238E27FC236}">
                <a16:creationId xmlns="" xmlns:a16="http://schemas.microsoft.com/office/drawing/2014/main" id="{E0346792-0655-495B-A8FC-46DA95BA75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5650" y="60229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Text Box 24">
            <a:extLst>
              <a:ext uri="{FF2B5EF4-FFF2-40B4-BE49-F238E27FC236}">
                <a16:creationId xmlns="" xmlns:a16="http://schemas.microsoft.com/office/drawing/2014/main" id="{8C8F56CA-8DBB-40E1-A820-24AF29335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5791200"/>
            <a:ext cx="204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Cordless connection</a:t>
            </a:r>
          </a:p>
        </p:txBody>
      </p:sp>
      <p:sp>
        <p:nvSpPr>
          <p:cNvPr id="11289" name="Line 25">
            <a:extLst>
              <a:ext uri="{FF2B5EF4-FFF2-40B4-BE49-F238E27FC236}">
                <a16:creationId xmlns="" xmlns:a16="http://schemas.microsoft.com/office/drawing/2014/main" id="{AC3A9AF8-CC7F-452F-B870-7C29344E7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8050" y="64039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Text Box 26">
            <a:extLst>
              <a:ext uri="{FF2B5EF4-FFF2-40B4-BE49-F238E27FC236}">
                <a16:creationId xmlns="" xmlns:a16="http://schemas.microsoft.com/office/drawing/2014/main" id="{BCC9099E-D0A8-4E49-B131-91A332CFE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6248400"/>
            <a:ext cx="1816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Wired connection</a:t>
            </a:r>
          </a:p>
        </p:txBody>
      </p:sp>
      <p:grpSp>
        <p:nvGrpSpPr>
          <p:cNvPr id="11291" name="Group 27">
            <a:extLst>
              <a:ext uri="{FF2B5EF4-FFF2-40B4-BE49-F238E27FC236}">
                <a16:creationId xmlns="" xmlns:a16="http://schemas.microsoft.com/office/drawing/2014/main" id="{42EDEC34-7350-46BF-82E5-FA42BB8B327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581400"/>
            <a:ext cx="762000" cy="685800"/>
            <a:chOff x="1584" y="2256"/>
            <a:chExt cx="233" cy="435"/>
          </a:xfrm>
        </p:grpSpPr>
        <p:grpSp>
          <p:nvGrpSpPr>
            <p:cNvPr id="11349" name="Group 28">
              <a:extLst>
                <a:ext uri="{FF2B5EF4-FFF2-40B4-BE49-F238E27FC236}">
                  <a16:creationId xmlns="" xmlns:a16="http://schemas.microsoft.com/office/drawing/2014/main" id="{ADFAC869-69A7-4D9C-B79B-538548D1A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256"/>
              <a:ext cx="233" cy="75"/>
              <a:chOff x="1770" y="1918"/>
              <a:chExt cx="233" cy="75"/>
            </a:xfrm>
          </p:grpSpPr>
          <p:sp>
            <p:nvSpPr>
              <p:cNvPr id="11367" name="Freeform 29">
                <a:extLst>
                  <a:ext uri="{FF2B5EF4-FFF2-40B4-BE49-F238E27FC236}">
                    <a16:creationId xmlns="" xmlns:a16="http://schemas.microsoft.com/office/drawing/2014/main" id="{60134492-FA0E-445A-9F00-2CEDC6506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0" y="1949"/>
                <a:ext cx="73" cy="43"/>
              </a:xfrm>
              <a:custGeom>
                <a:avLst/>
                <a:gdLst>
                  <a:gd name="T0" fmla="*/ 0 w 579"/>
                  <a:gd name="T1" fmla="*/ 43 h 345"/>
                  <a:gd name="T2" fmla="*/ 19 w 579"/>
                  <a:gd name="T3" fmla="*/ 28 h 345"/>
                  <a:gd name="T4" fmla="*/ 21 w 579"/>
                  <a:gd name="T5" fmla="*/ 35 h 345"/>
                  <a:gd name="T6" fmla="*/ 50 w 579"/>
                  <a:gd name="T7" fmla="*/ 12 h 345"/>
                  <a:gd name="T8" fmla="*/ 52 w 579"/>
                  <a:gd name="T9" fmla="*/ 16 h 345"/>
                  <a:gd name="T10" fmla="*/ 73 w 579"/>
                  <a:gd name="T11" fmla="*/ 0 h 3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9"/>
                  <a:gd name="T19" fmla="*/ 0 h 345"/>
                  <a:gd name="T20" fmla="*/ 579 w 579"/>
                  <a:gd name="T21" fmla="*/ 345 h 3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9" h="345">
                    <a:moveTo>
                      <a:pt x="0" y="345"/>
                    </a:moveTo>
                    <a:lnTo>
                      <a:pt x="153" y="226"/>
                    </a:lnTo>
                    <a:lnTo>
                      <a:pt x="163" y="283"/>
                    </a:lnTo>
                    <a:lnTo>
                      <a:pt x="399" y="93"/>
                    </a:lnTo>
                    <a:lnTo>
                      <a:pt x="409" y="125"/>
                    </a:lnTo>
                    <a:lnTo>
                      <a:pt x="579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8" name="Freeform 30">
                <a:extLst>
                  <a:ext uri="{FF2B5EF4-FFF2-40B4-BE49-F238E27FC236}">
                    <a16:creationId xmlns="" xmlns:a16="http://schemas.microsoft.com/office/drawing/2014/main" id="{75C40308-F350-4014-AAA0-2DCBE35DF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" y="1918"/>
                <a:ext cx="51" cy="65"/>
              </a:xfrm>
              <a:custGeom>
                <a:avLst/>
                <a:gdLst>
                  <a:gd name="T0" fmla="*/ 0 w 404"/>
                  <a:gd name="T1" fmla="*/ 65 h 523"/>
                  <a:gd name="T2" fmla="*/ 7 w 404"/>
                  <a:gd name="T3" fmla="*/ 46 h 523"/>
                  <a:gd name="T4" fmla="*/ 16 w 404"/>
                  <a:gd name="T5" fmla="*/ 52 h 523"/>
                  <a:gd name="T6" fmla="*/ 32 w 404"/>
                  <a:gd name="T7" fmla="*/ 18 h 523"/>
                  <a:gd name="T8" fmla="*/ 39 w 404"/>
                  <a:gd name="T9" fmla="*/ 23 h 523"/>
                  <a:gd name="T10" fmla="*/ 51 w 404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4"/>
                  <a:gd name="T19" fmla="*/ 0 h 523"/>
                  <a:gd name="T20" fmla="*/ 404 w 404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4" h="523">
                    <a:moveTo>
                      <a:pt x="0" y="523"/>
                    </a:moveTo>
                    <a:lnTo>
                      <a:pt x="58" y="373"/>
                    </a:lnTo>
                    <a:lnTo>
                      <a:pt x="126" y="420"/>
                    </a:lnTo>
                    <a:lnTo>
                      <a:pt x="255" y="148"/>
                    </a:lnTo>
                    <a:lnTo>
                      <a:pt x="309" y="184"/>
                    </a:lnTo>
                    <a:lnTo>
                      <a:pt x="404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9" name="Freeform 31">
                <a:extLst>
                  <a:ext uri="{FF2B5EF4-FFF2-40B4-BE49-F238E27FC236}">
                    <a16:creationId xmlns="" xmlns:a16="http://schemas.microsoft.com/office/drawing/2014/main" id="{816C1A3A-904A-4740-9E49-2167F8C25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3" y="1918"/>
                <a:ext cx="51" cy="65"/>
              </a:xfrm>
              <a:custGeom>
                <a:avLst/>
                <a:gdLst>
                  <a:gd name="T0" fmla="*/ 51 w 406"/>
                  <a:gd name="T1" fmla="*/ 65 h 523"/>
                  <a:gd name="T2" fmla="*/ 43 w 406"/>
                  <a:gd name="T3" fmla="*/ 47 h 523"/>
                  <a:gd name="T4" fmla="*/ 34 w 406"/>
                  <a:gd name="T5" fmla="*/ 52 h 523"/>
                  <a:gd name="T6" fmla="*/ 18 w 406"/>
                  <a:gd name="T7" fmla="*/ 18 h 523"/>
                  <a:gd name="T8" fmla="*/ 11 w 406"/>
                  <a:gd name="T9" fmla="*/ 24 h 523"/>
                  <a:gd name="T10" fmla="*/ 0 w 406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6"/>
                  <a:gd name="T19" fmla="*/ 0 h 523"/>
                  <a:gd name="T20" fmla="*/ 406 w 406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6" h="523">
                    <a:moveTo>
                      <a:pt x="406" y="523"/>
                    </a:moveTo>
                    <a:lnTo>
                      <a:pt x="345" y="378"/>
                    </a:lnTo>
                    <a:lnTo>
                      <a:pt x="273" y="422"/>
                    </a:lnTo>
                    <a:lnTo>
                      <a:pt x="140" y="148"/>
                    </a:lnTo>
                    <a:lnTo>
                      <a:pt x="89" y="19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0" name="Freeform 32">
                <a:extLst>
                  <a:ext uri="{FF2B5EF4-FFF2-40B4-BE49-F238E27FC236}">
                    <a16:creationId xmlns="" xmlns:a16="http://schemas.microsoft.com/office/drawing/2014/main" id="{17CBF58D-9FF8-4E88-B07F-2AE2E1B7C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" y="1950"/>
                <a:ext cx="71" cy="43"/>
              </a:xfrm>
              <a:custGeom>
                <a:avLst/>
                <a:gdLst>
                  <a:gd name="T0" fmla="*/ 71 w 570"/>
                  <a:gd name="T1" fmla="*/ 43 h 344"/>
                  <a:gd name="T2" fmla="*/ 52 w 570"/>
                  <a:gd name="T3" fmla="*/ 27 h 344"/>
                  <a:gd name="T4" fmla="*/ 51 w 570"/>
                  <a:gd name="T5" fmla="*/ 34 h 344"/>
                  <a:gd name="T6" fmla="*/ 22 w 570"/>
                  <a:gd name="T7" fmla="*/ 10 h 344"/>
                  <a:gd name="T8" fmla="*/ 21 w 570"/>
                  <a:gd name="T9" fmla="*/ 16 h 344"/>
                  <a:gd name="T10" fmla="*/ 0 w 570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0"/>
                  <a:gd name="T19" fmla="*/ 0 h 344"/>
                  <a:gd name="T20" fmla="*/ 570 w 570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0" h="344">
                    <a:moveTo>
                      <a:pt x="570" y="344"/>
                    </a:moveTo>
                    <a:lnTo>
                      <a:pt x="416" y="218"/>
                    </a:lnTo>
                    <a:lnTo>
                      <a:pt x="413" y="275"/>
                    </a:lnTo>
                    <a:lnTo>
                      <a:pt x="180" y="81"/>
                    </a:lnTo>
                    <a:lnTo>
                      <a:pt x="165" y="127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50" name="Group 33">
              <a:extLst>
                <a:ext uri="{FF2B5EF4-FFF2-40B4-BE49-F238E27FC236}">
                  <a16:creationId xmlns="" xmlns:a16="http://schemas.microsoft.com/office/drawing/2014/main" id="{962622FE-5F96-4972-BE9A-0B229716D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7" y="2338"/>
              <a:ext cx="47" cy="353"/>
              <a:chOff x="1863" y="2000"/>
              <a:chExt cx="47" cy="353"/>
            </a:xfrm>
          </p:grpSpPr>
          <p:sp>
            <p:nvSpPr>
              <p:cNvPr id="11351" name="Line 34">
                <a:extLst>
                  <a:ext uri="{FF2B5EF4-FFF2-40B4-BE49-F238E27FC236}">
                    <a16:creationId xmlns="" xmlns:a16="http://schemas.microsoft.com/office/drawing/2014/main" id="{B5007707-6540-420C-B219-7A0136A42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2127"/>
                <a:ext cx="14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352" name="Group 35">
                <a:extLst>
                  <a:ext uri="{FF2B5EF4-FFF2-40B4-BE49-F238E27FC236}">
                    <a16:creationId xmlns="" xmlns:a16="http://schemas.microsoft.com/office/drawing/2014/main" id="{FC63F8F4-BFA5-465F-B3C3-CB5B0401AA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3" y="2000"/>
                <a:ext cx="47" cy="353"/>
                <a:chOff x="1863" y="2000"/>
                <a:chExt cx="47" cy="353"/>
              </a:xfrm>
            </p:grpSpPr>
            <p:sp>
              <p:nvSpPr>
                <p:cNvPr id="11353" name="Line 36">
                  <a:extLst>
                    <a:ext uri="{FF2B5EF4-FFF2-40B4-BE49-F238E27FC236}">
                      <a16:creationId xmlns="" xmlns:a16="http://schemas.microsoft.com/office/drawing/2014/main" id="{C974DA8F-DFF9-4776-8643-B6F97CD7B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88" y="2005"/>
                  <a:ext cx="1" cy="7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4" name="Line 37">
                  <a:extLst>
                    <a:ext uri="{FF2B5EF4-FFF2-40B4-BE49-F238E27FC236}">
                      <a16:creationId xmlns="" xmlns:a16="http://schemas.microsoft.com/office/drawing/2014/main" id="{9A892528-D4E3-49F5-8B7E-D27F7BB999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63" y="2074"/>
                  <a:ext cx="19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5" name="Line 38">
                  <a:extLst>
                    <a:ext uri="{FF2B5EF4-FFF2-40B4-BE49-F238E27FC236}">
                      <a16:creationId xmlns="" xmlns:a16="http://schemas.microsoft.com/office/drawing/2014/main" id="{DC125EAA-C554-4F68-80A1-3785ACC10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92" y="2074"/>
                  <a:ext cx="18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6" name="Line 39">
                  <a:extLst>
                    <a:ext uri="{FF2B5EF4-FFF2-40B4-BE49-F238E27FC236}">
                      <a16:creationId xmlns="" xmlns:a16="http://schemas.microsoft.com/office/drawing/2014/main" id="{62D88686-4E57-47C8-8C16-5A430517A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6" y="2345"/>
                  <a:ext cx="4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7" name="Line 40">
                  <a:extLst>
                    <a:ext uri="{FF2B5EF4-FFF2-40B4-BE49-F238E27FC236}">
                      <a16:creationId xmlns="" xmlns:a16="http://schemas.microsoft.com/office/drawing/2014/main" id="{AD239F67-E2EA-4FC1-BAED-BF54D9320F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1" y="2269"/>
                  <a:ext cx="35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8" name="Line 41">
                  <a:extLst>
                    <a:ext uri="{FF2B5EF4-FFF2-40B4-BE49-F238E27FC236}">
                      <a16:creationId xmlns="" xmlns:a16="http://schemas.microsoft.com/office/drawing/2014/main" id="{3A682719-8258-4BB0-BD73-C1B32C3922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0" y="2270"/>
                  <a:ext cx="39" cy="7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9" name="Line 42">
                  <a:extLst>
                    <a:ext uri="{FF2B5EF4-FFF2-40B4-BE49-F238E27FC236}">
                      <a16:creationId xmlns="" xmlns:a16="http://schemas.microsoft.com/office/drawing/2014/main" id="{22490630-2341-4BF5-9097-146042FA0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67" y="2269"/>
                  <a:ext cx="38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0" name="Line 43">
                  <a:extLst>
                    <a:ext uri="{FF2B5EF4-FFF2-40B4-BE49-F238E27FC236}">
                      <a16:creationId xmlns="" xmlns:a16="http://schemas.microsoft.com/office/drawing/2014/main" id="{75EBC782-5A66-4C1E-AE81-2AA370A6E3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6" y="2195"/>
                  <a:ext cx="2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1" name="Line 44">
                  <a:extLst>
                    <a:ext uri="{FF2B5EF4-FFF2-40B4-BE49-F238E27FC236}">
                      <a16:creationId xmlns="" xmlns:a16="http://schemas.microsoft.com/office/drawing/2014/main" id="{2459D7F3-CB46-428B-8BA1-B7E967B058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5" y="2195"/>
                  <a:ext cx="28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2" name="Line 45">
                  <a:extLst>
                    <a:ext uri="{FF2B5EF4-FFF2-40B4-BE49-F238E27FC236}">
                      <a16:creationId xmlns="" xmlns:a16="http://schemas.microsoft.com/office/drawing/2014/main" id="{1D7F4B87-C6B2-42D4-8FB9-2D8DC9D5BE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68" y="2195"/>
                  <a:ext cx="30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3" name="Line 46">
                  <a:extLst>
                    <a:ext uri="{FF2B5EF4-FFF2-40B4-BE49-F238E27FC236}">
                      <a16:creationId xmlns="" xmlns:a16="http://schemas.microsoft.com/office/drawing/2014/main" id="{5F3A21C2-5B92-4BEF-945F-8A6491779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8" y="2127"/>
                  <a:ext cx="21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4" name="Line 47">
                  <a:extLst>
                    <a:ext uri="{FF2B5EF4-FFF2-40B4-BE49-F238E27FC236}">
                      <a16:creationId xmlns="" xmlns:a16="http://schemas.microsoft.com/office/drawing/2014/main" id="{490FD7CF-11E5-420D-8DD4-9BF0B3AAB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4" y="2126"/>
                  <a:ext cx="20" cy="7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5" name="Line 48">
                  <a:extLst>
                    <a:ext uri="{FF2B5EF4-FFF2-40B4-BE49-F238E27FC236}">
                      <a16:creationId xmlns="" xmlns:a16="http://schemas.microsoft.com/office/drawing/2014/main" id="{FF6C535A-8B2E-450C-BF88-F84B5D580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8" y="2075"/>
                  <a:ext cx="14" cy="5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6" name="Oval 49">
                  <a:extLst>
                    <a:ext uri="{FF2B5EF4-FFF2-40B4-BE49-F238E27FC236}">
                      <a16:creationId xmlns="" xmlns:a16="http://schemas.microsoft.com/office/drawing/2014/main" id="{37C70BF7-4C1A-42B3-B646-FB25D61770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2000"/>
                  <a:ext cx="11" cy="8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</p:grpSp>
      <p:grpSp>
        <p:nvGrpSpPr>
          <p:cNvPr id="11292" name="Group 50">
            <a:extLst>
              <a:ext uri="{FF2B5EF4-FFF2-40B4-BE49-F238E27FC236}">
                <a16:creationId xmlns="" xmlns:a16="http://schemas.microsoft.com/office/drawing/2014/main" id="{644444A5-60AC-4B23-9361-656A6EB4E26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295400"/>
            <a:ext cx="762000" cy="685800"/>
            <a:chOff x="1584" y="2256"/>
            <a:chExt cx="233" cy="435"/>
          </a:xfrm>
        </p:grpSpPr>
        <p:grpSp>
          <p:nvGrpSpPr>
            <p:cNvPr id="11327" name="Group 51">
              <a:extLst>
                <a:ext uri="{FF2B5EF4-FFF2-40B4-BE49-F238E27FC236}">
                  <a16:creationId xmlns="" xmlns:a16="http://schemas.microsoft.com/office/drawing/2014/main" id="{80B0E50E-5162-4583-B29B-98B75DCA1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256"/>
              <a:ext cx="233" cy="75"/>
              <a:chOff x="1770" y="1918"/>
              <a:chExt cx="233" cy="75"/>
            </a:xfrm>
          </p:grpSpPr>
          <p:sp>
            <p:nvSpPr>
              <p:cNvPr id="11345" name="Freeform 52">
                <a:extLst>
                  <a:ext uri="{FF2B5EF4-FFF2-40B4-BE49-F238E27FC236}">
                    <a16:creationId xmlns="" xmlns:a16="http://schemas.microsoft.com/office/drawing/2014/main" id="{179F0661-D031-4C33-986E-53B02DD1B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0" y="1949"/>
                <a:ext cx="73" cy="43"/>
              </a:xfrm>
              <a:custGeom>
                <a:avLst/>
                <a:gdLst>
                  <a:gd name="T0" fmla="*/ 0 w 579"/>
                  <a:gd name="T1" fmla="*/ 43 h 345"/>
                  <a:gd name="T2" fmla="*/ 19 w 579"/>
                  <a:gd name="T3" fmla="*/ 28 h 345"/>
                  <a:gd name="T4" fmla="*/ 21 w 579"/>
                  <a:gd name="T5" fmla="*/ 35 h 345"/>
                  <a:gd name="T6" fmla="*/ 50 w 579"/>
                  <a:gd name="T7" fmla="*/ 12 h 345"/>
                  <a:gd name="T8" fmla="*/ 52 w 579"/>
                  <a:gd name="T9" fmla="*/ 16 h 345"/>
                  <a:gd name="T10" fmla="*/ 73 w 579"/>
                  <a:gd name="T11" fmla="*/ 0 h 3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9"/>
                  <a:gd name="T19" fmla="*/ 0 h 345"/>
                  <a:gd name="T20" fmla="*/ 579 w 579"/>
                  <a:gd name="T21" fmla="*/ 345 h 3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9" h="345">
                    <a:moveTo>
                      <a:pt x="0" y="345"/>
                    </a:moveTo>
                    <a:lnTo>
                      <a:pt x="153" y="226"/>
                    </a:lnTo>
                    <a:lnTo>
                      <a:pt x="163" y="283"/>
                    </a:lnTo>
                    <a:lnTo>
                      <a:pt x="399" y="93"/>
                    </a:lnTo>
                    <a:lnTo>
                      <a:pt x="409" y="125"/>
                    </a:lnTo>
                    <a:lnTo>
                      <a:pt x="579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6" name="Freeform 53">
                <a:extLst>
                  <a:ext uri="{FF2B5EF4-FFF2-40B4-BE49-F238E27FC236}">
                    <a16:creationId xmlns="" xmlns:a16="http://schemas.microsoft.com/office/drawing/2014/main" id="{9D4B3B56-DB11-4B89-B3A3-813DA90A8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" y="1918"/>
                <a:ext cx="51" cy="65"/>
              </a:xfrm>
              <a:custGeom>
                <a:avLst/>
                <a:gdLst>
                  <a:gd name="T0" fmla="*/ 0 w 404"/>
                  <a:gd name="T1" fmla="*/ 65 h 523"/>
                  <a:gd name="T2" fmla="*/ 7 w 404"/>
                  <a:gd name="T3" fmla="*/ 46 h 523"/>
                  <a:gd name="T4" fmla="*/ 16 w 404"/>
                  <a:gd name="T5" fmla="*/ 52 h 523"/>
                  <a:gd name="T6" fmla="*/ 32 w 404"/>
                  <a:gd name="T7" fmla="*/ 18 h 523"/>
                  <a:gd name="T8" fmla="*/ 39 w 404"/>
                  <a:gd name="T9" fmla="*/ 23 h 523"/>
                  <a:gd name="T10" fmla="*/ 51 w 404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4"/>
                  <a:gd name="T19" fmla="*/ 0 h 523"/>
                  <a:gd name="T20" fmla="*/ 404 w 404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4" h="523">
                    <a:moveTo>
                      <a:pt x="0" y="523"/>
                    </a:moveTo>
                    <a:lnTo>
                      <a:pt x="58" y="373"/>
                    </a:lnTo>
                    <a:lnTo>
                      <a:pt x="126" y="420"/>
                    </a:lnTo>
                    <a:lnTo>
                      <a:pt x="255" y="148"/>
                    </a:lnTo>
                    <a:lnTo>
                      <a:pt x="309" y="184"/>
                    </a:lnTo>
                    <a:lnTo>
                      <a:pt x="404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7" name="Freeform 54">
                <a:extLst>
                  <a:ext uri="{FF2B5EF4-FFF2-40B4-BE49-F238E27FC236}">
                    <a16:creationId xmlns="" xmlns:a16="http://schemas.microsoft.com/office/drawing/2014/main" id="{BBE5815C-AA2F-4715-BC2E-94B6E0060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3" y="1918"/>
                <a:ext cx="51" cy="65"/>
              </a:xfrm>
              <a:custGeom>
                <a:avLst/>
                <a:gdLst>
                  <a:gd name="T0" fmla="*/ 51 w 406"/>
                  <a:gd name="T1" fmla="*/ 65 h 523"/>
                  <a:gd name="T2" fmla="*/ 43 w 406"/>
                  <a:gd name="T3" fmla="*/ 47 h 523"/>
                  <a:gd name="T4" fmla="*/ 34 w 406"/>
                  <a:gd name="T5" fmla="*/ 52 h 523"/>
                  <a:gd name="T6" fmla="*/ 18 w 406"/>
                  <a:gd name="T7" fmla="*/ 18 h 523"/>
                  <a:gd name="T8" fmla="*/ 11 w 406"/>
                  <a:gd name="T9" fmla="*/ 24 h 523"/>
                  <a:gd name="T10" fmla="*/ 0 w 406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6"/>
                  <a:gd name="T19" fmla="*/ 0 h 523"/>
                  <a:gd name="T20" fmla="*/ 406 w 406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6" h="523">
                    <a:moveTo>
                      <a:pt x="406" y="523"/>
                    </a:moveTo>
                    <a:lnTo>
                      <a:pt x="345" y="378"/>
                    </a:lnTo>
                    <a:lnTo>
                      <a:pt x="273" y="422"/>
                    </a:lnTo>
                    <a:lnTo>
                      <a:pt x="140" y="148"/>
                    </a:lnTo>
                    <a:lnTo>
                      <a:pt x="89" y="19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8" name="Freeform 55">
                <a:extLst>
                  <a:ext uri="{FF2B5EF4-FFF2-40B4-BE49-F238E27FC236}">
                    <a16:creationId xmlns="" xmlns:a16="http://schemas.microsoft.com/office/drawing/2014/main" id="{4FC47519-9954-46DC-B8C9-B6FF13345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" y="1950"/>
                <a:ext cx="71" cy="43"/>
              </a:xfrm>
              <a:custGeom>
                <a:avLst/>
                <a:gdLst>
                  <a:gd name="T0" fmla="*/ 71 w 570"/>
                  <a:gd name="T1" fmla="*/ 43 h 344"/>
                  <a:gd name="T2" fmla="*/ 52 w 570"/>
                  <a:gd name="T3" fmla="*/ 27 h 344"/>
                  <a:gd name="T4" fmla="*/ 51 w 570"/>
                  <a:gd name="T5" fmla="*/ 34 h 344"/>
                  <a:gd name="T6" fmla="*/ 22 w 570"/>
                  <a:gd name="T7" fmla="*/ 10 h 344"/>
                  <a:gd name="T8" fmla="*/ 21 w 570"/>
                  <a:gd name="T9" fmla="*/ 16 h 344"/>
                  <a:gd name="T10" fmla="*/ 0 w 570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0"/>
                  <a:gd name="T19" fmla="*/ 0 h 344"/>
                  <a:gd name="T20" fmla="*/ 570 w 570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0" h="344">
                    <a:moveTo>
                      <a:pt x="570" y="344"/>
                    </a:moveTo>
                    <a:lnTo>
                      <a:pt x="416" y="218"/>
                    </a:lnTo>
                    <a:lnTo>
                      <a:pt x="413" y="275"/>
                    </a:lnTo>
                    <a:lnTo>
                      <a:pt x="180" y="81"/>
                    </a:lnTo>
                    <a:lnTo>
                      <a:pt x="165" y="127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28" name="Group 56">
              <a:extLst>
                <a:ext uri="{FF2B5EF4-FFF2-40B4-BE49-F238E27FC236}">
                  <a16:creationId xmlns="" xmlns:a16="http://schemas.microsoft.com/office/drawing/2014/main" id="{18E13874-56E0-425C-8EC3-72A5B92A4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7" y="2338"/>
              <a:ext cx="47" cy="353"/>
              <a:chOff x="1863" y="2000"/>
              <a:chExt cx="47" cy="353"/>
            </a:xfrm>
          </p:grpSpPr>
          <p:sp>
            <p:nvSpPr>
              <p:cNvPr id="11329" name="Line 57">
                <a:extLst>
                  <a:ext uri="{FF2B5EF4-FFF2-40B4-BE49-F238E27FC236}">
                    <a16:creationId xmlns="" xmlns:a16="http://schemas.microsoft.com/office/drawing/2014/main" id="{C357D6A4-B415-4590-B7A1-3C4FC3BD8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2127"/>
                <a:ext cx="14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330" name="Group 58">
                <a:extLst>
                  <a:ext uri="{FF2B5EF4-FFF2-40B4-BE49-F238E27FC236}">
                    <a16:creationId xmlns="" xmlns:a16="http://schemas.microsoft.com/office/drawing/2014/main" id="{A76CACB5-F305-4DEE-868C-E744A9FB37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3" y="2000"/>
                <a:ext cx="47" cy="353"/>
                <a:chOff x="1863" y="2000"/>
                <a:chExt cx="47" cy="353"/>
              </a:xfrm>
            </p:grpSpPr>
            <p:sp>
              <p:nvSpPr>
                <p:cNvPr id="11331" name="Line 59">
                  <a:extLst>
                    <a:ext uri="{FF2B5EF4-FFF2-40B4-BE49-F238E27FC236}">
                      <a16:creationId xmlns="" xmlns:a16="http://schemas.microsoft.com/office/drawing/2014/main" id="{6E3CB662-427A-4A9F-A5FC-A5EAE29D5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88" y="2005"/>
                  <a:ext cx="1" cy="7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2" name="Line 60">
                  <a:extLst>
                    <a:ext uri="{FF2B5EF4-FFF2-40B4-BE49-F238E27FC236}">
                      <a16:creationId xmlns="" xmlns:a16="http://schemas.microsoft.com/office/drawing/2014/main" id="{1D1E25A3-3A33-4A83-8BB7-6EA0C8A591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63" y="2074"/>
                  <a:ext cx="19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3" name="Line 61">
                  <a:extLst>
                    <a:ext uri="{FF2B5EF4-FFF2-40B4-BE49-F238E27FC236}">
                      <a16:creationId xmlns="" xmlns:a16="http://schemas.microsoft.com/office/drawing/2014/main" id="{5CA6A8B7-9FF0-4EFD-960F-7ADF96A4D6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92" y="2074"/>
                  <a:ext cx="18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4" name="Line 62">
                  <a:extLst>
                    <a:ext uri="{FF2B5EF4-FFF2-40B4-BE49-F238E27FC236}">
                      <a16:creationId xmlns="" xmlns:a16="http://schemas.microsoft.com/office/drawing/2014/main" id="{17C53DB7-DB56-4C99-B4F6-AA765F4B7B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6" y="2345"/>
                  <a:ext cx="4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5" name="Line 63">
                  <a:extLst>
                    <a:ext uri="{FF2B5EF4-FFF2-40B4-BE49-F238E27FC236}">
                      <a16:creationId xmlns="" xmlns:a16="http://schemas.microsoft.com/office/drawing/2014/main" id="{1A2071E9-B35D-4BE4-A607-7ACA7441F5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1" y="2269"/>
                  <a:ext cx="35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6" name="Line 64">
                  <a:extLst>
                    <a:ext uri="{FF2B5EF4-FFF2-40B4-BE49-F238E27FC236}">
                      <a16:creationId xmlns="" xmlns:a16="http://schemas.microsoft.com/office/drawing/2014/main" id="{EF5A5ECE-181A-4B94-B489-D5ADAA0797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0" y="2270"/>
                  <a:ext cx="39" cy="7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7" name="Line 65">
                  <a:extLst>
                    <a:ext uri="{FF2B5EF4-FFF2-40B4-BE49-F238E27FC236}">
                      <a16:creationId xmlns="" xmlns:a16="http://schemas.microsoft.com/office/drawing/2014/main" id="{67AE8E8A-5ED2-4411-A1AA-B0D25BBDAB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67" y="2269"/>
                  <a:ext cx="38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8" name="Line 66">
                  <a:extLst>
                    <a:ext uri="{FF2B5EF4-FFF2-40B4-BE49-F238E27FC236}">
                      <a16:creationId xmlns="" xmlns:a16="http://schemas.microsoft.com/office/drawing/2014/main" id="{17907D85-87CB-4711-A5C6-816F6F8B09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6" y="2195"/>
                  <a:ext cx="2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9" name="Line 67">
                  <a:extLst>
                    <a:ext uri="{FF2B5EF4-FFF2-40B4-BE49-F238E27FC236}">
                      <a16:creationId xmlns="" xmlns:a16="http://schemas.microsoft.com/office/drawing/2014/main" id="{45E6B93D-5C4A-415E-84EB-7F3D237027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5" y="2195"/>
                  <a:ext cx="28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0" name="Line 68">
                  <a:extLst>
                    <a:ext uri="{FF2B5EF4-FFF2-40B4-BE49-F238E27FC236}">
                      <a16:creationId xmlns="" xmlns:a16="http://schemas.microsoft.com/office/drawing/2014/main" id="{382DA2EF-D38C-458A-95E5-338DF6146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68" y="2195"/>
                  <a:ext cx="30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1" name="Line 69">
                  <a:extLst>
                    <a:ext uri="{FF2B5EF4-FFF2-40B4-BE49-F238E27FC236}">
                      <a16:creationId xmlns="" xmlns:a16="http://schemas.microsoft.com/office/drawing/2014/main" id="{8250F76E-978A-4650-8FCB-2B43B0A21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8" y="2127"/>
                  <a:ext cx="21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2" name="Line 70">
                  <a:extLst>
                    <a:ext uri="{FF2B5EF4-FFF2-40B4-BE49-F238E27FC236}">
                      <a16:creationId xmlns="" xmlns:a16="http://schemas.microsoft.com/office/drawing/2014/main" id="{0646CD0B-3772-4BE3-87F5-B8E1B60EF2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4" y="2126"/>
                  <a:ext cx="20" cy="7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3" name="Line 71">
                  <a:extLst>
                    <a:ext uri="{FF2B5EF4-FFF2-40B4-BE49-F238E27FC236}">
                      <a16:creationId xmlns="" xmlns:a16="http://schemas.microsoft.com/office/drawing/2014/main" id="{7B1629CB-B20B-4905-9CBB-B36BF8D8D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8" y="2075"/>
                  <a:ext cx="14" cy="5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4" name="Oval 72">
                  <a:extLst>
                    <a:ext uri="{FF2B5EF4-FFF2-40B4-BE49-F238E27FC236}">
                      <a16:creationId xmlns="" xmlns:a16="http://schemas.microsoft.com/office/drawing/2014/main" id="{24C2A49D-D9A0-4E4E-ADE7-6159AAE864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2000"/>
                  <a:ext cx="11" cy="8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</p:grpSp>
      <p:grpSp>
        <p:nvGrpSpPr>
          <p:cNvPr id="11293" name="Group 73">
            <a:extLst>
              <a:ext uri="{FF2B5EF4-FFF2-40B4-BE49-F238E27FC236}">
                <a16:creationId xmlns="" xmlns:a16="http://schemas.microsoft.com/office/drawing/2014/main" id="{F7E589C6-8E58-4A21-AD32-F72A632E84C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029200"/>
            <a:ext cx="762000" cy="685800"/>
            <a:chOff x="1584" y="2256"/>
            <a:chExt cx="233" cy="435"/>
          </a:xfrm>
        </p:grpSpPr>
        <p:grpSp>
          <p:nvGrpSpPr>
            <p:cNvPr id="11305" name="Group 74">
              <a:extLst>
                <a:ext uri="{FF2B5EF4-FFF2-40B4-BE49-F238E27FC236}">
                  <a16:creationId xmlns="" xmlns:a16="http://schemas.microsoft.com/office/drawing/2014/main" id="{F8085514-530F-43E3-8A8B-0F10D9E91C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256"/>
              <a:ext cx="233" cy="75"/>
              <a:chOff x="1770" y="1918"/>
              <a:chExt cx="233" cy="75"/>
            </a:xfrm>
          </p:grpSpPr>
          <p:sp>
            <p:nvSpPr>
              <p:cNvPr id="11323" name="Freeform 75">
                <a:extLst>
                  <a:ext uri="{FF2B5EF4-FFF2-40B4-BE49-F238E27FC236}">
                    <a16:creationId xmlns="" xmlns:a16="http://schemas.microsoft.com/office/drawing/2014/main" id="{ED53350E-E855-4D9D-BF46-89D30A9E3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0" y="1949"/>
                <a:ext cx="73" cy="43"/>
              </a:xfrm>
              <a:custGeom>
                <a:avLst/>
                <a:gdLst>
                  <a:gd name="T0" fmla="*/ 0 w 579"/>
                  <a:gd name="T1" fmla="*/ 43 h 345"/>
                  <a:gd name="T2" fmla="*/ 19 w 579"/>
                  <a:gd name="T3" fmla="*/ 28 h 345"/>
                  <a:gd name="T4" fmla="*/ 21 w 579"/>
                  <a:gd name="T5" fmla="*/ 35 h 345"/>
                  <a:gd name="T6" fmla="*/ 50 w 579"/>
                  <a:gd name="T7" fmla="*/ 12 h 345"/>
                  <a:gd name="T8" fmla="*/ 52 w 579"/>
                  <a:gd name="T9" fmla="*/ 16 h 345"/>
                  <a:gd name="T10" fmla="*/ 73 w 579"/>
                  <a:gd name="T11" fmla="*/ 0 h 3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9"/>
                  <a:gd name="T19" fmla="*/ 0 h 345"/>
                  <a:gd name="T20" fmla="*/ 579 w 579"/>
                  <a:gd name="T21" fmla="*/ 345 h 3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9" h="345">
                    <a:moveTo>
                      <a:pt x="0" y="345"/>
                    </a:moveTo>
                    <a:lnTo>
                      <a:pt x="153" y="226"/>
                    </a:lnTo>
                    <a:lnTo>
                      <a:pt x="163" y="283"/>
                    </a:lnTo>
                    <a:lnTo>
                      <a:pt x="399" y="93"/>
                    </a:lnTo>
                    <a:lnTo>
                      <a:pt x="409" y="125"/>
                    </a:lnTo>
                    <a:lnTo>
                      <a:pt x="579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4" name="Freeform 76">
                <a:extLst>
                  <a:ext uri="{FF2B5EF4-FFF2-40B4-BE49-F238E27FC236}">
                    <a16:creationId xmlns="" xmlns:a16="http://schemas.microsoft.com/office/drawing/2014/main" id="{88BEBBA5-ED3A-4EDF-B2E3-42EDAF7DB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" y="1918"/>
                <a:ext cx="51" cy="65"/>
              </a:xfrm>
              <a:custGeom>
                <a:avLst/>
                <a:gdLst>
                  <a:gd name="T0" fmla="*/ 0 w 404"/>
                  <a:gd name="T1" fmla="*/ 65 h 523"/>
                  <a:gd name="T2" fmla="*/ 7 w 404"/>
                  <a:gd name="T3" fmla="*/ 46 h 523"/>
                  <a:gd name="T4" fmla="*/ 16 w 404"/>
                  <a:gd name="T5" fmla="*/ 52 h 523"/>
                  <a:gd name="T6" fmla="*/ 32 w 404"/>
                  <a:gd name="T7" fmla="*/ 18 h 523"/>
                  <a:gd name="T8" fmla="*/ 39 w 404"/>
                  <a:gd name="T9" fmla="*/ 23 h 523"/>
                  <a:gd name="T10" fmla="*/ 51 w 404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4"/>
                  <a:gd name="T19" fmla="*/ 0 h 523"/>
                  <a:gd name="T20" fmla="*/ 404 w 404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4" h="523">
                    <a:moveTo>
                      <a:pt x="0" y="523"/>
                    </a:moveTo>
                    <a:lnTo>
                      <a:pt x="58" y="373"/>
                    </a:lnTo>
                    <a:lnTo>
                      <a:pt x="126" y="420"/>
                    </a:lnTo>
                    <a:lnTo>
                      <a:pt x="255" y="148"/>
                    </a:lnTo>
                    <a:lnTo>
                      <a:pt x="309" y="184"/>
                    </a:lnTo>
                    <a:lnTo>
                      <a:pt x="404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5" name="Freeform 77">
                <a:extLst>
                  <a:ext uri="{FF2B5EF4-FFF2-40B4-BE49-F238E27FC236}">
                    <a16:creationId xmlns="" xmlns:a16="http://schemas.microsoft.com/office/drawing/2014/main" id="{E6A5BD53-4E2B-48F8-B42F-08578D83A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3" y="1918"/>
                <a:ext cx="51" cy="65"/>
              </a:xfrm>
              <a:custGeom>
                <a:avLst/>
                <a:gdLst>
                  <a:gd name="T0" fmla="*/ 51 w 406"/>
                  <a:gd name="T1" fmla="*/ 65 h 523"/>
                  <a:gd name="T2" fmla="*/ 43 w 406"/>
                  <a:gd name="T3" fmla="*/ 47 h 523"/>
                  <a:gd name="T4" fmla="*/ 34 w 406"/>
                  <a:gd name="T5" fmla="*/ 52 h 523"/>
                  <a:gd name="T6" fmla="*/ 18 w 406"/>
                  <a:gd name="T7" fmla="*/ 18 h 523"/>
                  <a:gd name="T8" fmla="*/ 11 w 406"/>
                  <a:gd name="T9" fmla="*/ 24 h 523"/>
                  <a:gd name="T10" fmla="*/ 0 w 406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6"/>
                  <a:gd name="T19" fmla="*/ 0 h 523"/>
                  <a:gd name="T20" fmla="*/ 406 w 406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6" h="523">
                    <a:moveTo>
                      <a:pt x="406" y="523"/>
                    </a:moveTo>
                    <a:lnTo>
                      <a:pt x="345" y="378"/>
                    </a:lnTo>
                    <a:lnTo>
                      <a:pt x="273" y="422"/>
                    </a:lnTo>
                    <a:lnTo>
                      <a:pt x="140" y="148"/>
                    </a:lnTo>
                    <a:lnTo>
                      <a:pt x="89" y="19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6" name="Freeform 78">
                <a:extLst>
                  <a:ext uri="{FF2B5EF4-FFF2-40B4-BE49-F238E27FC236}">
                    <a16:creationId xmlns="" xmlns:a16="http://schemas.microsoft.com/office/drawing/2014/main" id="{59168778-AB5C-4CBF-839B-66897D255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" y="1950"/>
                <a:ext cx="71" cy="43"/>
              </a:xfrm>
              <a:custGeom>
                <a:avLst/>
                <a:gdLst>
                  <a:gd name="T0" fmla="*/ 71 w 570"/>
                  <a:gd name="T1" fmla="*/ 43 h 344"/>
                  <a:gd name="T2" fmla="*/ 52 w 570"/>
                  <a:gd name="T3" fmla="*/ 27 h 344"/>
                  <a:gd name="T4" fmla="*/ 51 w 570"/>
                  <a:gd name="T5" fmla="*/ 34 h 344"/>
                  <a:gd name="T6" fmla="*/ 22 w 570"/>
                  <a:gd name="T7" fmla="*/ 10 h 344"/>
                  <a:gd name="T8" fmla="*/ 21 w 570"/>
                  <a:gd name="T9" fmla="*/ 16 h 344"/>
                  <a:gd name="T10" fmla="*/ 0 w 570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0"/>
                  <a:gd name="T19" fmla="*/ 0 h 344"/>
                  <a:gd name="T20" fmla="*/ 570 w 570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0" h="344">
                    <a:moveTo>
                      <a:pt x="570" y="344"/>
                    </a:moveTo>
                    <a:lnTo>
                      <a:pt x="416" y="218"/>
                    </a:lnTo>
                    <a:lnTo>
                      <a:pt x="413" y="275"/>
                    </a:lnTo>
                    <a:lnTo>
                      <a:pt x="180" y="81"/>
                    </a:lnTo>
                    <a:lnTo>
                      <a:pt x="165" y="127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06" name="Group 79">
              <a:extLst>
                <a:ext uri="{FF2B5EF4-FFF2-40B4-BE49-F238E27FC236}">
                  <a16:creationId xmlns="" xmlns:a16="http://schemas.microsoft.com/office/drawing/2014/main" id="{E0BD2F4E-ECE2-40D9-B715-5109AC0E7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7" y="2338"/>
              <a:ext cx="47" cy="353"/>
              <a:chOff x="1863" y="2000"/>
              <a:chExt cx="47" cy="353"/>
            </a:xfrm>
          </p:grpSpPr>
          <p:sp>
            <p:nvSpPr>
              <p:cNvPr id="11307" name="Line 80">
                <a:extLst>
                  <a:ext uri="{FF2B5EF4-FFF2-40B4-BE49-F238E27FC236}">
                    <a16:creationId xmlns="" xmlns:a16="http://schemas.microsoft.com/office/drawing/2014/main" id="{4D40008D-72FA-4D6A-9417-9A9876FD4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2127"/>
                <a:ext cx="14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308" name="Group 81">
                <a:extLst>
                  <a:ext uri="{FF2B5EF4-FFF2-40B4-BE49-F238E27FC236}">
                    <a16:creationId xmlns="" xmlns:a16="http://schemas.microsoft.com/office/drawing/2014/main" id="{E335F8D2-CF4F-4C59-AA7D-0D952EDC56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3" y="2000"/>
                <a:ext cx="47" cy="353"/>
                <a:chOff x="1863" y="2000"/>
                <a:chExt cx="47" cy="353"/>
              </a:xfrm>
            </p:grpSpPr>
            <p:sp>
              <p:nvSpPr>
                <p:cNvPr id="11309" name="Line 82">
                  <a:extLst>
                    <a:ext uri="{FF2B5EF4-FFF2-40B4-BE49-F238E27FC236}">
                      <a16:creationId xmlns="" xmlns:a16="http://schemas.microsoft.com/office/drawing/2014/main" id="{0DB2A678-1B15-44BE-A140-2CC4D914B4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88" y="2005"/>
                  <a:ext cx="1" cy="7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0" name="Line 83">
                  <a:extLst>
                    <a:ext uri="{FF2B5EF4-FFF2-40B4-BE49-F238E27FC236}">
                      <a16:creationId xmlns="" xmlns:a16="http://schemas.microsoft.com/office/drawing/2014/main" id="{DE42FC7C-34E6-4B12-AA13-20430D1098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63" y="2074"/>
                  <a:ext cx="19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1" name="Line 84">
                  <a:extLst>
                    <a:ext uri="{FF2B5EF4-FFF2-40B4-BE49-F238E27FC236}">
                      <a16:creationId xmlns="" xmlns:a16="http://schemas.microsoft.com/office/drawing/2014/main" id="{1ED7DD4A-3571-4612-8EBF-7340CD24F1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92" y="2074"/>
                  <a:ext cx="18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2" name="Line 85">
                  <a:extLst>
                    <a:ext uri="{FF2B5EF4-FFF2-40B4-BE49-F238E27FC236}">
                      <a16:creationId xmlns="" xmlns:a16="http://schemas.microsoft.com/office/drawing/2014/main" id="{FB830C75-20A2-4830-9E48-DD5B0B046C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6" y="2345"/>
                  <a:ext cx="4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3" name="Line 86">
                  <a:extLst>
                    <a:ext uri="{FF2B5EF4-FFF2-40B4-BE49-F238E27FC236}">
                      <a16:creationId xmlns="" xmlns:a16="http://schemas.microsoft.com/office/drawing/2014/main" id="{2EA198DA-C23C-462C-A971-21CA11C745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1" y="2269"/>
                  <a:ext cx="35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4" name="Line 87">
                  <a:extLst>
                    <a:ext uri="{FF2B5EF4-FFF2-40B4-BE49-F238E27FC236}">
                      <a16:creationId xmlns="" xmlns:a16="http://schemas.microsoft.com/office/drawing/2014/main" id="{98F4ED2E-BD0B-4ABB-9756-9CBF51EEDB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0" y="2270"/>
                  <a:ext cx="39" cy="7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5" name="Line 88">
                  <a:extLst>
                    <a:ext uri="{FF2B5EF4-FFF2-40B4-BE49-F238E27FC236}">
                      <a16:creationId xmlns="" xmlns:a16="http://schemas.microsoft.com/office/drawing/2014/main" id="{BD4BE636-1982-46A9-9B78-4EE6E250C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67" y="2269"/>
                  <a:ext cx="38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6" name="Line 89">
                  <a:extLst>
                    <a:ext uri="{FF2B5EF4-FFF2-40B4-BE49-F238E27FC236}">
                      <a16:creationId xmlns="" xmlns:a16="http://schemas.microsoft.com/office/drawing/2014/main" id="{D7C5D36D-5BFF-411C-BBF0-E7C8865BC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6" y="2195"/>
                  <a:ext cx="2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7" name="Line 90">
                  <a:extLst>
                    <a:ext uri="{FF2B5EF4-FFF2-40B4-BE49-F238E27FC236}">
                      <a16:creationId xmlns="" xmlns:a16="http://schemas.microsoft.com/office/drawing/2014/main" id="{857D9264-2D50-4A4B-8DA7-6D0BA42BE6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5" y="2195"/>
                  <a:ext cx="28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8" name="Line 91">
                  <a:extLst>
                    <a:ext uri="{FF2B5EF4-FFF2-40B4-BE49-F238E27FC236}">
                      <a16:creationId xmlns="" xmlns:a16="http://schemas.microsoft.com/office/drawing/2014/main" id="{52FA30D1-2BDD-47F3-A6DE-54B2937667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68" y="2195"/>
                  <a:ext cx="30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9" name="Line 92">
                  <a:extLst>
                    <a:ext uri="{FF2B5EF4-FFF2-40B4-BE49-F238E27FC236}">
                      <a16:creationId xmlns="" xmlns:a16="http://schemas.microsoft.com/office/drawing/2014/main" id="{ECA9EAF7-0141-44D8-AB04-30DD306767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8" y="2127"/>
                  <a:ext cx="21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0" name="Line 93">
                  <a:extLst>
                    <a:ext uri="{FF2B5EF4-FFF2-40B4-BE49-F238E27FC236}">
                      <a16:creationId xmlns="" xmlns:a16="http://schemas.microsoft.com/office/drawing/2014/main" id="{1C39BC85-6668-4B35-9ACA-51E96D3B7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4" y="2126"/>
                  <a:ext cx="20" cy="7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1" name="Line 94">
                  <a:extLst>
                    <a:ext uri="{FF2B5EF4-FFF2-40B4-BE49-F238E27FC236}">
                      <a16:creationId xmlns="" xmlns:a16="http://schemas.microsoft.com/office/drawing/2014/main" id="{CF9FA2DA-583B-41C6-A62F-2E9E3AA18D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8" y="2075"/>
                  <a:ext cx="14" cy="5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2" name="Oval 95">
                  <a:extLst>
                    <a:ext uri="{FF2B5EF4-FFF2-40B4-BE49-F238E27FC236}">
                      <a16:creationId xmlns="" xmlns:a16="http://schemas.microsoft.com/office/drawing/2014/main" id="{0AC4ABFD-82C8-440F-BD72-BD7501D0D7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2000"/>
                  <a:ext cx="11" cy="8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</p:grpSp>
      <p:graphicFrame>
        <p:nvGraphicFramePr>
          <p:cNvPr id="11294" name="Object 1024">
            <a:extLst>
              <a:ext uri="{FF2B5EF4-FFF2-40B4-BE49-F238E27FC236}">
                <a16:creationId xmlns="" xmlns:a16="http://schemas.microsoft.com/office/drawing/2014/main" id="{ED6D275C-D943-458E-8F63-9971FBEB5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486400"/>
          <a:ext cx="7620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Clip" r:id="rId4" imgW="874166" imgH="341071" progId="MS_ClipArt_Gallery.2">
                  <p:embed/>
                </p:oleObj>
              </mc:Choice>
              <mc:Fallback>
                <p:oleObj name="Clip" r:id="rId4" imgW="874166" imgH="341071" progId="MS_ClipArt_Gallery.2">
                  <p:embed/>
                  <p:pic>
                    <p:nvPicPr>
                      <p:cNvPr id="11294" name="Object 1024">
                        <a:extLst>
                          <a:ext uri="{FF2B5EF4-FFF2-40B4-BE49-F238E27FC236}">
                            <a16:creationId xmlns="" xmlns:a16="http://schemas.microsoft.com/office/drawing/2014/main" id="{ED6D275C-D943-458E-8F63-9971FBEB5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86400"/>
                        <a:ext cx="7620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1025">
            <a:extLst>
              <a:ext uri="{FF2B5EF4-FFF2-40B4-BE49-F238E27FC236}">
                <a16:creationId xmlns="" xmlns:a16="http://schemas.microsoft.com/office/drawing/2014/main" id="{47BC348C-BD63-489B-A9CB-D17673058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648200"/>
          <a:ext cx="7620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Clip" r:id="rId6" imgW="874166" imgH="341071" progId="MS_ClipArt_Gallery.2">
                  <p:embed/>
                </p:oleObj>
              </mc:Choice>
              <mc:Fallback>
                <p:oleObj name="Clip" r:id="rId6" imgW="874166" imgH="341071" progId="MS_ClipArt_Gallery.2">
                  <p:embed/>
                  <p:pic>
                    <p:nvPicPr>
                      <p:cNvPr id="11295" name="Object 1025">
                        <a:extLst>
                          <a:ext uri="{FF2B5EF4-FFF2-40B4-BE49-F238E27FC236}">
                            <a16:creationId xmlns="" xmlns:a16="http://schemas.microsoft.com/office/drawing/2014/main" id="{47BC348C-BD63-489B-A9CB-D17673058C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7620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Object 1026">
            <a:extLst>
              <a:ext uri="{FF2B5EF4-FFF2-40B4-BE49-F238E27FC236}">
                <a16:creationId xmlns="" xmlns:a16="http://schemas.microsoft.com/office/drawing/2014/main" id="{E3D429FD-85CC-4ECC-BA86-4AD3E75F5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962400"/>
          <a:ext cx="7620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Clip" r:id="rId7" imgW="874166" imgH="341071" progId="MS_ClipArt_Gallery.2">
                  <p:embed/>
                </p:oleObj>
              </mc:Choice>
              <mc:Fallback>
                <p:oleObj name="Clip" r:id="rId7" imgW="874166" imgH="341071" progId="MS_ClipArt_Gallery.2">
                  <p:embed/>
                  <p:pic>
                    <p:nvPicPr>
                      <p:cNvPr id="11296" name="Object 1026">
                        <a:extLst>
                          <a:ext uri="{FF2B5EF4-FFF2-40B4-BE49-F238E27FC236}">
                            <a16:creationId xmlns="" xmlns:a16="http://schemas.microsoft.com/office/drawing/2014/main" id="{E3D429FD-85CC-4ECC-BA86-4AD3E75F5E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7620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Object 1027">
            <a:extLst>
              <a:ext uri="{FF2B5EF4-FFF2-40B4-BE49-F238E27FC236}">
                <a16:creationId xmlns="" xmlns:a16="http://schemas.microsoft.com/office/drawing/2014/main" id="{23F90040-0067-464B-808A-FF11B80D5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362200"/>
          <a:ext cx="7620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Clip" r:id="rId8" imgW="874166" imgH="341071" progId="MS_ClipArt_Gallery.2">
                  <p:embed/>
                </p:oleObj>
              </mc:Choice>
              <mc:Fallback>
                <p:oleObj name="Clip" r:id="rId8" imgW="874166" imgH="341071" progId="MS_ClipArt_Gallery.2">
                  <p:embed/>
                  <p:pic>
                    <p:nvPicPr>
                      <p:cNvPr id="11297" name="Object 1027">
                        <a:extLst>
                          <a:ext uri="{FF2B5EF4-FFF2-40B4-BE49-F238E27FC236}">
                            <a16:creationId xmlns="" xmlns:a16="http://schemas.microsoft.com/office/drawing/2014/main" id="{23F90040-0067-464B-808A-FF11B80D5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7620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8" name="Object 1028">
            <a:extLst>
              <a:ext uri="{FF2B5EF4-FFF2-40B4-BE49-F238E27FC236}">
                <a16:creationId xmlns="" xmlns:a16="http://schemas.microsoft.com/office/drawing/2014/main" id="{D9C6C361-48FF-4306-866C-409EA1B4D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600200"/>
          <a:ext cx="7620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Clip" r:id="rId9" imgW="874166" imgH="341071" progId="MS_ClipArt_Gallery.2">
                  <p:embed/>
                </p:oleObj>
              </mc:Choice>
              <mc:Fallback>
                <p:oleObj name="Clip" r:id="rId9" imgW="874166" imgH="341071" progId="MS_ClipArt_Gallery.2">
                  <p:embed/>
                  <p:pic>
                    <p:nvPicPr>
                      <p:cNvPr id="11298" name="Object 1028">
                        <a:extLst>
                          <a:ext uri="{FF2B5EF4-FFF2-40B4-BE49-F238E27FC236}">
                            <a16:creationId xmlns="" xmlns:a16="http://schemas.microsoft.com/office/drawing/2014/main" id="{D9C6C361-48FF-4306-866C-409EA1B4D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7620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9" name="Object 1029">
            <a:extLst>
              <a:ext uri="{FF2B5EF4-FFF2-40B4-BE49-F238E27FC236}">
                <a16:creationId xmlns="" xmlns:a16="http://schemas.microsoft.com/office/drawing/2014/main" id="{3CF502CA-122F-493A-85B8-F4763F650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914400"/>
          <a:ext cx="7620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Clip" r:id="rId10" imgW="874166" imgH="341071" progId="MS_ClipArt_Gallery.2">
                  <p:embed/>
                </p:oleObj>
              </mc:Choice>
              <mc:Fallback>
                <p:oleObj name="Clip" r:id="rId10" imgW="874166" imgH="341071" progId="MS_ClipArt_Gallery.2">
                  <p:embed/>
                  <p:pic>
                    <p:nvPicPr>
                      <p:cNvPr id="11299" name="Object 1029">
                        <a:extLst>
                          <a:ext uri="{FF2B5EF4-FFF2-40B4-BE49-F238E27FC236}">
                            <a16:creationId xmlns="" xmlns:a16="http://schemas.microsoft.com/office/drawing/2014/main" id="{3CF502CA-122F-493A-85B8-F4763F650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14400"/>
                        <a:ext cx="7620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0" name="AutoShape 102">
            <a:extLst>
              <a:ext uri="{FF2B5EF4-FFF2-40B4-BE49-F238E27FC236}">
                <a16:creationId xmlns="" xmlns:a16="http://schemas.microsoft.com/office/drawing/2014/main" id="{38D5E545-146B-4ADE-A358-DE32514B3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86200"/>
            <a:ext cx="609600" cy="4572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HLR</a:t>
            </a:r>
            <a:endParaRPr lang="en-US" altLang="ko-KR" sz="2400">
              <a:ea typeface="굴림" panose="020B0600000101010101" pitchFamily="34" charset="-127"/>
            </a:endParaRPr>
          </a:p>
        </p:txBody>
      </p:sp>
      <p:sp>
        <p:nvSpPr>
          <p:cNvPr id="11301" name="AutoShape 103">
            <a:extLst>
              <a:ext uri="{FF2B5EF4-FFF2-40B4-BE49-F238E27FC236}">
                <a16:creationId xmlns="" xmlns:a16="http://schemas.microsoft.com/office/drawing/2014/main" id="{EED97D7C-4A52-4DFA-8C8C-F34079479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86200"/>
            <a:ext cx="609600" cy="4572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VLR</a:t>
            </a:r>
            <a:endParaRPr lang="en-US" altLang="ko-KR" sz="2400">
              <a:ea typeface="굴림" panose="020B0600000101010101" pitchFamily="34" charset="-127"/>
            </a:endParaRPr>
          </a:p>
        </p:txBody>
      </p:sp>
      <p:sp>
        <p:nvSpPr>
          <p:cNvPr id="11302" name="Line 104">
            <a:extLst>
              <a:ext uri="{FF2B5EF4-FFF2-40B4-BE49-F238E27FC236}">
                <a16:creationId xmlns="" xmlns:a16="http://schemas.microsoft.com/office/drawing/2014/main" id="{02D8E2F0-8535-48A9-998B-CB0553AC5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Line 105">
            <a:extLst>
              <a:ext uri="{FF2B5EF4-FFF2-40B4-BE49-F238E27FC236}">
                <a16:creationId xmlns="" xmlns:a16="http://schemas.microsoft.com/office/drawing/2014/main" id="{07D92593-59E6-4CE0-AF2F-639980827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Text Box 106">
            <a:extLst>
              <a:ext uri="{FF2B5EF4-FFF2-40B4-BE49-F238E27FC236}">
                <a16:creationId xmlns="" xmlns:a16="http://schemas.microsoft.com/office/drawing/2014/main" id="{A4AE841F-1CFE-4C1D-B95C-CF9C5B54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5753100"/>
            <a:ext cx="32654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HLR = Home Location Register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ko-KR" sz="180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>
                <a:ea typeface="굴림" panose="020B0600000101010101" pitchFamily="34" charset="-127"/>
              </a:rPr>
              <a:t>VLR = Visitor Location Register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1234B53-1CF4-40E2-A4AE-6B534FB762F3}"/>
              </a:ext>
            </a:extLst>
          </p:cNvPr>
          <p:cNvSpPr txBox="1"/>
          <p:nvPr/>
        </p:nvSpPr>
        <p:spPr>
          <a:xfrm>
            <a:off x="985583" y="4417108"/>
            <a:ext cx="6995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9652" y="366622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itchFamily="18" charset="0"/>
              </a:rPr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538" y="1828800"/>
            <a:ext cx="9002661" cy="54102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00DC10A-602D-4678-8242-1B2D11B7AA83}"/>
              </a:ext>
            </a:extLst>
          </p:cNvPr>
          <p:cNvSpPr/>
          <p:nvPr/>
        </p:nvSpPr>
        <p:spPr>
          <a:xfrm>
            <a:off x="369938" y="1377735"/>
            <a:ext cx="8469262" cy="4975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Location services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altLang="ko-KR" sz="2000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Cell-id based location.</a:t>
            </a:r>
          </a:p>
          <a:p>
            <a:pPr lvl="1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assigned an id of the cell that you are in. </a:t>
            </a:r>
          </a:p>
          <a:p>
            <a:pPr lvl="1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cell-id is stored in a  database. </a:t>
            </a:r>
          </a:p>
          <a:p>
            <a:pPr lvl="1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As you move from one cell to another, you are assigned a different cell-id and the location database is updated. </a:t>
            </a:r>
          </a:p>
          <a:p>
            <a:pPr lvl="1"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most commonly used in cellular networks. (HLR, VLR)</a:t>
            </a:r>
          </a:p>
          <a:p>
            <a:pPr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Neighborhood polling: Connected mobile units only move to adjacent cells </a:t>
            </a:r>
          </a:p>
          <a:p>
            <a:pPr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Angle of arrival (AOA). the angle at which radio waves from your device "attack"  an antenna is used to calculate the location of the device. </a:t>
            </a:r>
          </a:p>
          <a:p>
            <a:pPr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Time taken. In this case, the time taken between the device and the antenna is used to calculate the location of the device. </a:t>
            </a:r>
          </a:p>
          <a:p>
            <a:pPr>
              <a:lnSpc>
                <a:spcPct val="90000"/>
              </a:lnSpc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Network assisted Global Positioning System (GPS). a GPS chip  is installed inside a phone and thus the location of the user is tracked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8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9653" y="366623"/>
            <a:ext cx="8915400" cy="715962"/>
          </a:xfrm>
        </p:spPr>
        <p:txBody>
          <a:bodyPr>
            <a:noAutofit/>
          </a:bodyPr>
          <a:lstStyle/>
          <a:p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GB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b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538" y="1828800"/>
            <a:ext cx="9002661" cy="54102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4779D6C-8D48-43EB-821E-E33DBCD00779}"/>
              </a:ext>
            </a:extLst>
          </p:cNvPr>
          <p:cNvSpPr/>
          <p:nvPr/>
        </p:nvSpPr>
        <p:spPr>
          <a:xfrm>
            <a:off x="381000" y="1014442"/>
            <a:ext cx="84582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GB" altLang="en-US" sz="280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endParaRPr lang="en-GB" altLang="en-US" sz="2800" dirty="0"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frequency reuse is based on assigning to each cell a group of radio channels used within a small geographic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Cells are assigned a group of channels that is completely different from neighbouring cells 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area of cells is called the footprint and is limited by a boundary so that the same group of channels can be used in cells that are far enough apart </a:t>
            </a:r>
          </a:p>
        </p:txBody>
      </p:sp>
    </p:spTree>
    <p:extLst>
      <p:ext uri="{BB962C8B-B14F-4D97-AF65-F5344CB8AC3E}">
        <p14:creationId xmlns:p14="http://schemas.microsoft.com/office/powerpoint/2010/main" val="116401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24FCE196-F69B-471B-95A1-B50964145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905000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Radio Standards </a:t>
            </a:r>
            <a:b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</a:p>
        </p:txBody>
      </p:sp>
      <p:graphicFrame>
        <p:nvGraphicFramePr>
          <p:cNvPr id="5123" name="Group 3">
            <a:extLst>
              <a:ext uri="{FF2B5EF4-FFF2-40B4-BE49-F238E27FC236}">
                <a16:creationId xmlns="" xmlns:a16="http://schemas.microsoft.com/office/drawing/2014/main" id="{55244E55-8F21-4125-B053-D4863DE40D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1752600"/>
          <a:ext cx="8534400" cy="4661056"/>
        </p:xfrm>
        <a:graphic>
          <a:graphicData uri="http://schemas.openxmlformats.org/drawingml/2006/table">
            <a:tbl>
              <a:tblPr/>
              <a:tblGrid>
                <a:gridCol w="1220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19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668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097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Standard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Intro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</a:t>
                      </a:r>
                      <a:b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Access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 Band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(MHz)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Modulation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Channel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(KHz)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2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AMPS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Cellular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FDMA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824-894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USDC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Cellular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TDMA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824-894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DQPSK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0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CDPD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Cellular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FH/Packet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824-894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GMSK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IS-95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Cellular/PCS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CDMA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824-894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1800-2000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QPSK/BPSK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FLEX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Several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4-FSK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9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DCS-1900 (GSM)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TDMA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1850-1990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GMSK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25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PACS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Cordless/PCS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TDMA/FDMA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1850-1990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DQPSK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538" y="1828800"/>
            <a:ext cx="9002661" cy="54102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9A9214B9-EA39-45F6-B8F2-CB3BE1B1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20" y="819151"/>
            <a:ext cx="7852560" cy="501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BB2D30C-4FB2-46FC-8360-C93075E5C915}"/>
              </a:ext>
            </a:extLst>
          </p:cNvPr>
          <p:cNvSpPr/>
          <p:nvPr/>
        </p:nvSpPr>
        <p:spPr>
          <a:xfrm>
            <a:off x="1013604" y="944562"/>
            <a:ext cx="6834996" cy="676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7FBE4F7-B5F3-42FF-B784-FD9AF2A391B5}"/>
              </a:ext>
            </a:extLst>
          </p:cNvPr>
          <p:cNvSpPr txBox="1"/>
          <p:nvPr/>
        </p:nvSpPr>
        <p:spPr>
          <a:xfrm>
            <a:off x="2057400" y="94259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Characteristic Frequ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ency </a:t>
            </a:r>
            <a:r>
              <a:rPr lang="en-US" sz="2800" dirty="0">
                <a:solidFill>
                  <a:srgbClr val="FF0000"/>
                </a:solidFill>
              </a:rPr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82241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8305801" cy="5410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Advanced Mobile Phone Service (AMPS) invented at Bell Labs and first installed in 1982</a:t>
            </a:r>
          </a:p>
          <a:p>
            <a:pPr algn="just"/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Used in England (called TACS) and Japan (called MCS-L1)</a:t>
            </a:r>
          </a:p>
          <a:p>
            <a:pPr marL="0" indent="0" algn="just"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Key ideas: </a:t>
            </a:r>
          </a:p>
          <a:p>
            <a:pPr marL="0" indent="0" algn="just"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-- Exclusively analog</a:t>
            </a:r>
          </a:p>
          <a:p>
            <a:pPr lvl="1" algn="just"/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Geographical area divided into cells (typically 10-25km)   </a:t>
            </a:r>
          </a:p>
          <a:p>
            <a:pPr lvl="1" algn="just"/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Cells are small: Frequency reuse exploited in nearby (not adjacent) cells  </a:t>
            </a:r>
          </a:p>
          <a:p>
            <a:pPr lvl="1" algn="just"/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As compared to IMTS, could use 5 to 10 times more users in same area by using frequency re-use (divide area into cells)</a:t>
            </a:r>
          </a:p>
          <a:p>
            <a:pPr lvl="1" algn="just"/>
            <a:r>
              <a:rPr lang="en-US" altLang="ko-KR" sz="22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Smaller cells also required less powerful, cheaper</a:t>
            </a:r>
            <a:r>
              <a:rPr lang="en-US" altLang="ko-KR" sz="2000" dirty="0">
                <a:latin typeface="Times New Roman" pitchFamily="18" charset="0"/>
                <a:ea typeface="굴림" panose="020B0600000101010101" pitchFamily="34" charset="-127"/>
                <a:cs typeface="Times New Roman" pitchFamily="18" charset="0"/>
              </a:rPr>
              <a:t>, smaller  devices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BF4C99A-3C5E-4523-AC81-D0CAEE92A95C}"/>
              </a:ext>
            </a:extLst>
          </p:cNvPr>
          <p:cNvSpPr txBox="1"/>
          <p:nvPr/>
        </p:nvSpPr>
        <p:spPr>
          <a:xfrm>
            <a:off x="2438400" y="1126609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First-Generation</a:t>
            </a:r>
            <a:r>
              <a:rPr lang="en-US" sz="2800" dirty="0">
                <a:solidFill>
                  <a:srgbClr val="FF0000"/>
                </a:solidFill>
                <a:latin typeface="Panlo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Cellular</a:t>
            </a:r>
          </a:p>
        </p:txBody>
      </p:sp>
    </p:spTree>
    <p:extLst>
      <p:ext uri="{BB962C8B-B14F-4D97-AF65-F5344CB8AC3E}">
        <p14:creationId xmlns:p14="http://schemas.microsoft.com/office/powerpoint/2010/main" val="234099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1049</Words>
  <Application>Microsoft Office PowerPoint</Application>
  <PresentationFormat>On-screen Show (4:3)</PresentationFormat>
  <Paragraphs>252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Clip</vt:lpstr>
      <vt:lpstr>  Subject Name : EC8652-Wireless Communication  Presentation  Title: Cellular Architecture </vt:lpstr>
      <vt:lpstr>Objective</vt:lpstr>
      <vt:lpstr>History of Mobile Generation Technologies</vt:lpstr>
      <vt:lpstr>Block Diagram</vt:lpstr>
      <vt:lpstr>Technical Details</vt:lpstr>
      <vt:lpstr>Frequency Reuse </vt:lpstr>
      <vt:lpstr>Major Mobile Radio Standards  USA</vt:lpstr>
      <vt:lpstr>PowerPoint Presentation</vt:lpstr>
      <vt:lpstr>PowerPoint Presentation</vt:lpstr>
      <vt:lpstr>PowerPoint Presentation</vt:lpstr>
      <vt:lpstr>Future Scope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Millimeter - Wave Antenna for 5G Applications</dc:title>
  <dc:creator>PRABU</dc:creator>
  <cp:lastModifiedBy>BENISHA</cp:lastModifiedBy>
  <cp:revision>121</cp:revision>
  <dcterms:created xsi:type="dcterms:W3CDTF">2015-04-07T04:42:07Z</dcterms:created>
  <dcterms:modified xsi:type="dcterms:W3CDTF">2020-03-27T06:38:12Z</dcterms:modified>
</cp:coreProperties>
</file>