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5" r:id="rId4"/>
    <p:sldId id="306" r:id="rId5"/>
    <p:sldId id="314" r:id="rId6"/>
    <p:sldId id="315" r:id="rId7"/>
    <p:sldId id="312" r:id="rId8"/>
    <p:sldId id="313" r:id="rId9"/>
    <p:sldId id="307" r:id="rId10"/>
    <p:sldId id="311" r:id="rId11"/>
    <p:sldId id="316" r:id="rId12"/>
    <p:sldId id="317" r:id="rId13"/>
    <p:sldId id="318" r:id="rId14"/>
    <p:sldId id="319" r:id="rId15"/>
    <p:sldId id="320" r:id="rId16"/>
    <p:sldId id="31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006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>
        <p:scale>
          <a:sx n="87" d="100"/>
          <a:sy n="87" d="100"/>
        </p:scale>
        <p:origin x="-8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16C7-D313-44DF-851F-561AD0E84361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1D8BA-2871-43B6-95E6-118CE4B588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124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1D8BA-2871-43B6-95E6-118CE4B588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264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1D8BA-2871-43B6-95E6-118CE4B588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1D8BA-2871-43B6-95E6-118CE4B588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1D8BA-2871-43B6-95E6-118CE4B588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E8E-FAA6-4768-80D1-5C1524358538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3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FC90-A492-4A4D-B7DD-4720209C0258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908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34A3-00D5-4239-B904-80CC8FFE510A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344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701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664-E27A-45EE-9E77-BA9FBD89D79B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469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4FE-F6E1-42EC-B67D-790612EBBF36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401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4E1-DA02-4FCB-8B33-871CA603B35F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21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5E8-8679-4E90-AFE0-0C67370685A8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579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47FD-2D86-4B6A-8B7C-09862E8557BB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240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CBB-5FBE-45F5-A7A0-DCD94C53A06B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91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39DA-53D9-4AED-B699-60988A11F434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505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4544-C7CE-44D8-992C-81FF0040C1FA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739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gprs/gprs_overview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diastudychannel.com/resources/153864-GSM-technology-in-Mobile-communication-system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" y="1239732"/>
            <a:ext cx="8663729" cy="2036868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accent2"/>
                </a:solidFill>
                <a:latin typeface="Palatino Linotype" pitchFamily="18" charset="0"/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/>
            </a: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>Subject </a:t>
            </a:r>
            <a:r>
              <a:rPr lang="en-US" sz="2400" b="1" dirty="0" smtClean="0">
                <a:solidFill>
                  <a:schemeClr val="accent2"/>
                </a:solidFill>
                <a:latin typeface="Palatino Linotype" pitchFamily="18" charset="0"/>
              </a:rPr>
              <a:t>Name          </a:t>
            </a:r>
            <a:r>
              <a:rPr lang="en-US" sz="2400" dirty="0" smtClean="0">
                <a:solidFill>
                  <a:schemeClr val="accent2"/>
                </a:solidFill>
                <a:latin typeface="Palatino Linotype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Wireless Network</a:t>
            </a:r>
            <a:r>
              <a:rPr lang="en-US" sz="2400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/>
            </a:r>
            <a:br>
              <a:rPr lang="en-US" sz="2400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</a:br>
            <a:r>
              <a:rPr lang="en-US" sz="2400" b="1" dirty="0" smtClean="0">
                <a:solidFill>
                  <a:schemeClr val="accent2"/>
                </a:solidFill>
                <a:latin typeface="Palatino Linotype" pitchFamily="18" charset="0"/>
              </a:rPr>
              <a:t>Presentation Title   :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smtClean="0"/>
              <a:t>GPRS OVERVIEW</a:t>
            </a: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/>
            </a: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endParaRPr lang="en-US" sz="2400" b="1" dirty="0">
              <a:solidFill>
                <a:schemeClr val="accent2"/>
              </a:solidFill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" y="3162300"/>
            <a:ext cx="8839200" cy="12192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accent2"/>
                </a:solidFill>
                <a:latin typeface="Palatino Linotype" pitchFamily="18" charset="0"/>
              </a:rPr>
              <a:t>Team Members: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Students Name	 		  	</a:t>
            </a:r>
            <a:r>
              <a:rPr lang="en-US" sz="2000" b="1" dirty="0" err="1">
                <a:solidFill>
                  <a:schemeClr val="tx1"/>
                </a:solidFill>
                <a:latin typeface="Palatino Linotype" pitchFamily="18" charset="0"/>
              </a:rPr>
              <a:t>Reg.No</a:t>
            </a:r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: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Palatino Linotype" pitchFamily="18" charset="0"/>
              </a:rPr>
              <a:t>	1.</a:t>
            </a:r>
            <a:r>
              <a:rPr lang="en-US" sz="2000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cap="all" dirty="0" smtClean="0">
                <a:solidFill>
                  <a:schemeClr val="tx1"/>
                </a:solidFill>
              </a:rPr>
              <a:t>RAGUL KANNAN.R                                       210617106064</a:t>
            </a:r>
            <a:endParaRPr lang="en-US" sz="2000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Palatino Linotype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Palatino Linotype" pitchFamily="18" charset="0"/>
              </a:rPr>
              <a:t>.</a:t>
            </a:r>
            <a:r>
              <a:rPr lang="en-US" sz="2000" cap="all" dirty="0" smtClean="0">
                <a:solidFill>
                  <a:schemeClr val="tx1"/>
                </a:solidFill>
              </a:rPr>
              <a:t> PURUSHOTHAMAN.U                                 210617106063</a:t>
            </a:r>
            <a:endParaRPr lang="en-US" sz="2000" dirty="0">
              <a:solidFill>
                <a:schemeClr val="tx1"/>
              </a:solidFill>
              <a:latin typeface="Palatino Linotype" pitchFamily="18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Palatino Linotype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3</a:t>
            </a: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.</a:t>
            </a:r>
            <a:r>
              <a:rPr lang="en-US" sz="2000" cap="all" dirty="0" smtClean="0">
                <a:solidFill>
                  <a:schemeClr val="tx1"/>
                </a:solidFill>
              </a:rPr>
              <a:t> RAJA ANNAMALAI.P                                    210617106066             </a:t>
            </a:r>
            <a:endParaRPr lang="en-US" sz="2000" dirty="0">
              <a:solidFill>
                <a:schemeClr val="tx1"/>
              </a:solidFill>
              <a:latin typeface="Palatino Linotype" pitchFamily="18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Palatino Linotype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4</a:t>
            </a: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.</a:t>
            </a:r>
            <a:r>
              <a:rPr lang="en-US" sz="2000" cap="all" dirty="0" smtClean="0">
                <a:solidFill>
                  <a:schemeClr val="tx1"/>
                </a:solidFill>
              </a:rPr>
              <a:t> REENA GLADIUS.K                                       210617106069</a:t>
            </a:r>
            <a:endParaRPr lang="en-US" sz="2000" dirty="0">
              <a:solidFill>
                <a:schemeClr val="tx1"/>
              </a:solidFill>
              <a:latin typeface="Palatino Linotype" pitchFamily="18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Palatino Linotype" pitchFamily="18" charset="0"/>
              </a:rPr>
              <a:t>              </a:t>
            </a:r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5</a:t>
            </a:r>
            <a:r>
              <a:rPr lang="en-US" sz="2000" b="1" dirty="0" smtClean="0">
                <a:solidFill>
                  <a:schemeClr val="tx1"/>
                </a:solidFill>
                <a:latin typeface="Palatino Linotype" pitchFamily="18" charset="0"/>
              </a:rPr>
              <a:t>.</a:t>
            </a:r>
            <a:r>
              <a:rPr lang="en-US" sz="2000" b="1" cap="all" dirty="0" smtClean="0">
                <a:solidFill>
                  <a:schemeClr val="tx1"/>
                </a:solidFill>
              </a:rPr>
              <a:t> </a:t>
            </a:r>
            <a:r>
              <a:rPr lang="en-US" sz="2000" cap="all" dirty="0" smtClean="0">
                <a:solidFill>
                  <a:schemeClr val="tx1"/>
                </a:solidFill>
              </a:rPr>
              <a:t>SHALU BHARATHI.S                                      210617106074</a:t>
            </a:r>
            <a:endParaRPr lang="en-US" sz="2000" dirty="0">
              <a:solidFill>
                <a:schemeClr val="tx1"/>
              </a:solidFill>
              <a:latin typeface="Palatino Linotype" pitchFamily="18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              6</a:t>
            </a:r>
            <a:r>
              <a:rPr lang="en-US" sz="2000" b="1" dirty="0" smtClean="0">
                <a:solidFill>
                  <a:schemeClr val="tx1"/>
                </a:solidFill>
                <a:latin typeface="Palatino Linotype" pitchFamily="18" charset="0"/>
              </a:rPr>
              <a:t>.</a:t>
            </a:r>
            <a:r>
              <a:rPr lang="en-US" sz="2000" cap="all" dirty="0" smtClean="0">
                <a:solidFill>
                  <a:schemeClr val="tx1"/>
                </a:solidFill>
              </a:rPr>
              <a:t> VARSHINEY.M                                                210617106082</a:t>
            </a:r>
            <a:endParaRPr lang="en-US" sz="2000" dirty="0">
              <a:solidFill>
                <a:schemeClr val="tx1"/>
              </a:solidFill>
              <a:latin typeface="Palatino Linotype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Palatino Linotype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5ACCF2-8CAE-4B9E-99FA-55335EEA4352}"/>
              </a:ext>
            </a:extLst>
          </p:cNvPr>
          <p:cNvSpPr txBox="1"/>
          <p:nvPr/>
        </p:nvSpPr>
        <p:spPr>
          <a:xfrm>
            <a:off x="0" y="478691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Palatino Linotype" pitchFamily="18" charset="0"/>
                <a:cs typeface="Times New Roman" panose="02020603050405020304" pitchFamily="18" charset="0"/>
              </a:rPr>
              <a:t>  JEPPIAAR INSTITUTE OF TECHNOLOGY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“Self-Belief | Self Discipline | Self Respect”</a:t>
            </a: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200" b="1" dirty="0">
                <a:solidFill>
                  <a:srgbClr val="0070C0"/>
                </a:solidFill>
                <a:latin typeface="Palatino Linotype" pitchFamily="18" charset="0"/>
                <a:cs typeface="Times New Roman" panose="02020603050405020304" pitchFamily="18" charset="0"/>
              </a:rPr>
              <a:t>Department </a:t>
            </a:r>
            <a:r>
              <a:rPr lang="en-IN" sz="2200" b="1" dirty="0" smtClean="0">
                <a:solidFill>
                  <a:srgbClr val="0070C0"/>
                </a:solidFill>
                <a:latin typeface="Palatino Linotype" pitchFamily="18" charset="0"/>
                <a:cs typeface="Times New Roman" panose="02020603050405020304" pitchFamily="18" charset="0"/>
              </a:rPr>
              <a:t>of Electronics and Communication Engineering</a:t>
            </a:r>
            <a:endParaRPr lang="en-IN" sz="2200" b="1" dirty="0">
              <a:solidFill>
                <a:srgbClr val="0070C0"/>
              </a:solidFill>
              <a:latin typeface="Palatino Linotype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:\SUBJECTS\JIT_COURSE FILE CONTENTS\JIT_ISO _DNV GL_ISO 9001-2015\ISO_Images_Logo\ISO 9001-2015 (JPG).jpg">
            <a:extLst>
              <a:ext uri="{FF2B5EF4-FFF2-40B4-BE49-F238E27FC236}">
                <a16:creationId xmlns="" xmlns:a16="http://schemas.microsoft.com/office/drawing/2014/main" id="{00000000-0008-0000-0500-0000030000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81000"/>
            <a:ext cx="891329" cy="85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993296E-B523-47A8-BEDB-E5FFD519EB0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0" y="381000"/>
            <a:ext cx="1119930" cy="906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559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21-05AB-4752-8E4C-86CEA05D0B31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954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8288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Mobile-originated message - This path begins at the GPRS mobile device and ends at the host.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Network-initiated message when the MS is in its home network - This path begins at the host and ends at the GPRS mobile device.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Network-initiated message when the MS roams to another GPRS network</a:t>
            </a:r>
            <a:r>
              <a:rPr lang="en-US" sz="2400" dirty="0" smtClean="0"/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457200"/>
            <a:ext cx="548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GPRS - Data Routing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16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686800" cy="5897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GPRS - Access Modes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Access point to a Public Data Network(PDN):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Transparent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No security authorization/authentication is requested by the GGSN.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Non-transparent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In this case, GGSN acts as a proxy for authenticating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JEPPIAAR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59737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GPRS Access Point Name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Access point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Defines an APN and its associated access characteristics, including security (RADIUS), dynamic address allocation(DHCP), and DNS services.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Access point list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Defines a logical interface that is associated with the virtual template.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Access group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Defines whether access is permitted between the PDN and the MS.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JEPPIAAR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Benefits of GPRS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Higher Data Rate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Billing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JEPPIAAR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Result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Voice communications through mobile can be done from different subscribers from any part of the world.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communications through mobile can be done from different subscribers from any part of the world.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Short Message Service (SMS) can be done from any mobile station.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Communication between inter operator/intra operator, with different countries can be Done.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JEPPIAAR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market for mobile communications has grown up explosively since the introduction of 2ND generation of digital system.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3G (Third Generation) is the technology for the future.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need for Higher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speed,higher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capacity, much more service like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multimedia,internet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growing GSM has to upgrade for 3G.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most important steps involved in the evolution of GSM to increase the data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JEPPIAAR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6858000" cy="838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www.tutorialspoint.com/gprs/gprs_overview.htm</a:t>
            </a:r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https://www.indiastudychannel.com/resources/153864-GSM-technology-in-Mobile-communication-system.aspx</a:t>
            </a:r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21-05AB-4752-8E4C-86CEA05D0B31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28194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0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General Packet Radio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also known as GPRS is a third-generation step toward internet access.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GPRS is also known as GSM-IP that is a Global-System Mobile Communications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Internet Protocol as it keeps the users of this system online, allows to make voice calls, and access internet on-the-go.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F31-0A43-4B4F-A83B-7F4B73EBF73F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838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="" xmlns:p14="http://schemas.microsoft.com/office/powerpoint/2010/main" val="39261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28600"/>
            <a:ext cx="8915400" cy="7159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7539" y="1828800"/>
            <a:ext cx="8240661" cy="4419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always online feature - Removes the dialup process.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Operators do not have to replace their equipment; rather, GPRS is added on top of the existing infrastructure.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integral part of future 3G systems - GPRS is the packet data core network for 3G systems EDGE and WCDMA.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="" xmlns:p14="http://schemas.microsoft.com/office/powerpoint/2010/main" val="10002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Goal Of GPRS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00600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C762-A60B-4C36-9245-B0EACBDC4A0D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1905000"/>
            <a:ext cx="7315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Consistent IP services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Same infrastructure for different air interfaces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Integrated telephony and Internet infrastructure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Leverage industry investment in IP Service innovation independent of infrastructure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24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15400" cy="7159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Characteristics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7538" y="1828800"/>
            <a:ext cx="9002661" cy="5410200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JEPPIAAR INSTITUTE OF TECHNOLOGY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1371600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Mobility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The ability to maintain constant voice and data communications while on the move.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Immediacy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Allows subscribers to obtain connectivity when needed, regardless of location and without a lengthy login session.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Localization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Allows subscribers to obtain information relevant to their current location.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88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28600"/>
            <a:ext cx="8915400" cy="7159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Different classes of GPRS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305801" cy="3962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A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B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1981200"/>
            <a:ext cx="74676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40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7538" y="1828800"/>
            <a:ext cx="9002661" cy="5410200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0200" y="533400"/>
            <a:ext cx="594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GPRS Architecture Diagram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4800" y="1524000"/>
            <a:ext cx="8077200" cy="1905000"/>
          </a:xfrm>
        </p:spPr>
        <p:txBody>
          <a:bodyPr>
            <a:noAutofit/>
          </a:bodyPr>
          <a:lstStyle/>
          <a:p>
            <a:pPr algn="l" fontAlgn="base"/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81200"/>
            <a:ext cx="6061982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642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915400" cy="7159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GSM Network Element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382000" cy="45720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Mobile Station (MS): </a:t>
            </a:r>
            <a:r>
              <a:rPr lang="en-US" sz="2400" dirty="0" smtClean="0"/>
              <a:t>New Mobile Station is required to access GPRS services.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These new terminals will be backward compatible with GSM for voice calls.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BSC: </a:t>
            </a:r>
            <a:r>
              <a:rPr lang="en-US" sz="2400" dirty="0" smtClean="0"/>
              <a:t>The Base Station Controller (BSC) requires a software upgrade and the installation of new hardware called the packet control unit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Gateway GPRS Support Node (GGSN): </a:t>
            </a:r>
            <a:r>
              <a:rPr lang="en-US" sz="2400" dirty="0" smtClean="0"/>
              <a:t>It acts as an interface and a router to external networks.</a:t>
            </a:r>
            <a:endParaRPr lang="en-US" sz="24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1305342"/>
            <a:ext cx="79248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241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Service Precedence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2514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The preference given to a service when compared to another service is known as Service </a:t>
            </a:r>
            <a:r>
              <a:rPr lang="en-US" sz="2400" dirty="0" err="1" smtClean="0"/>
              <a:t>Precedence.This</a:t>
            </a:r>
            <a:r>
              <a:rPr lang="en-US" sz="2400" dirty="0" smtClean="0"/>
              <a:t> level of priority is classified into three levels called: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high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normal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21-05AB-4752-8E4C-86CEA05D0B31}" type="datetime1">
              <a:rPr lang="en-US" smtClean="0"/>
              <a:pPr/>
              <a:t>3/26/2020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954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2690336"/>
            <a:ext cx="68580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8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668</Words>
  <Application>Microsoft Office PowerPoint</Application>
  <PresentationFormat>On-screen Show (4:3)</PresentationFormat>
  <Paragraphs>163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 Subject Name          :Wireless Network Presentation Title   : GPRS OVERVIEW </vt:lpstr>
      <vt:lpstr>Introduction</vt:lpstr>
      <vt:lpstr>Features</vt:lpstr>
      <vt:lpstr>Goal Of GPRS</vt:lpstr>
      <vt:lpstr>Characteristics</vt:lpstr>
      <vt:lpstr>Different classes of GPRS </vt:lpstr>
      <vt:lpstr>Slide 7</vt:lpstr>
      <vt:lpstr>GSM Network Element</vt:lpstr>
      <vt:lpstr>Service Precedence</vt:lpstr>
      <vt:lpstr>Slide 10</vt:lpstr>
      <vt:lpstr>Slide 11</vt:lpstr>
      <vt:lpstr>Slide 12</vt:lpstr>
      <vt:lpstr>Benefits of GPRS </vt:lpstr>
      <vt:lpstr>Slide 14</vt:lpstr>
      <vt:lpstr>Future Scope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Millimeter - Wave Antenna for 5G Applications</dc:title>
  <dc:creator>PRABU</dc:creator>
  <cp:lastModifiedBy>ahilan</cp:lastModifiedBy>
  <cp:revision>111</cp:revision>
  <dcterms:created xsi:type="dcterms:W3CDTF">2015-04-07T04:42:07Z</dcterms:created>
  <dcterms:modified xsi:type="dcterms:W3CDTF">2020-03-26T13:24:25Z</dcterms:modified>
</cp:coreProperties>
</file>