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57" r:id="rId3"/>
    <p:sldId id="305" r:id="rId4"/>
    <p:sldId id="306" r:id="rId5"/>
    <p:sldId id="314" r:id="rId6"/>
    <p:sldId id="315" r:id="rId7"/>
    <p:sldId id="312" r:id="rId8"/>
    <p:sldId id="313" r:id="rId9"/>
    <p:sldId id="311" r:id="rId10"/>
    <p:sldId id="316" r:id="rId11"/>
    <p:sldId id="310" r:id="rId12"/>
    <p:sldId id="31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0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p:cViewPr>
        <p:scale>
          <a:sx n="87" d="100"/>
          <a:sy n="87" d="100"/>
        </p:scale>
        <p:origin x="-672"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B116C7-D313-44DF-851F-561AD0E84361}" type="datetimeFigureOut">
              <a:rPr lang="en-US" smtClean="0"/>
              <a:pPr/>
              <a:t>3/11/2021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81D8BA-2871-43B6-95E6-118CE4B58879}" type="slidenum">
              <a:rPr lang="en-US" smtClean="0"/>
              <a:pPr/>
              <a:t>‹#›</a:t>
            </a:fld>
            <a:endParaRPr lang="en-US"/>
          </a:p>
        </p:txBody>
      </p:sp>
    </p:spTree>
    <p:extLst>
      <p:ext uri="{BB962C8B-B14F-4D97-AF65-F5344CB8AC3E}">
        <p14:creationId xmlns:p14="http://schemas.microsoft.com/office/powerpoint/2010/main" val="601240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81D8BA-2871-43B6-95E6-118CE4B58879}" type="slidenum">
              <a:rPr lang="en-US" smtClean="0"/>
              <a:pPr/>
              <a:t>1</a:t>
            </a:fld>
            <a:endParaRPr lang="en-US"/>
          </a:p>
        </p:txBody>
      </p:sp>
    </p:spTree>
    <p:extLst>
      <p:ext uri="{BB962C8B-B14F-4D97-AF65-F5344CB8AC3E}">
        <p14:creationId xmlns:p14="http://schemas.microsoft.com/office/powerpoint/2010/main" val="2602646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181D8BA-2871-43B6-95E6-118CE4B58879}"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9E31E8E-FAA6-4768-80D1-5C1524358538}" type="datetime1">
              <a:rPr lang="en-US" smtClean="0"/>
              <a:pPr/>
              <a:t>3/11/2021</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2348033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D5FC90-A492-4A4D-B7DD-4720209C0258}" type="datetime1">
              <a:rPr lang="en-US" smtClean="0"/>
              <a:pPr/>
              <a:t>3/11/2021</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1569086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4434A3-00D5-4239-B904-80CC8FFE510A}" type="datetime1">
              <a:rPr lang="en-US" smtClean="0"/>
              <a:pPr/>
              <a:t>3/11/2021</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933448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589B79-28B0-4D12-A297-DE5897E9723E}" type="datetime1">
              <a:rPr lang="en-US" smtClean="0"/>
              <a:pPr/>
              <a:t>3/11/2021</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109701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15664-E27A-45EE-9E77-BA9FBD89D79B}" type="datetime1">
              <a:rPr lang="en-US" smtClean="0"/>
              <a:pPr/>
              <a:t>3/11/2021</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1064696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B564FE-F6E1-42EC-B67D-790612EBBF36}" type="datetime1">
              <a:rPr lang="en-US" smtClean="0"/>
              <a:pPr/>
              <a:t>3/11/2021</a:t>
            </a:fld>
            <a:endParaRPr lang="en-US"/>
          </a:p>
        </p:txBody>
      </p:sp>
      <p:sp>
        <p:nvSpPr>
          <p:cNvPr id="6" name="Footer Placeholder 5"/>
          <p:cNvSpPr>
            <a:spLocks noGrp="1"/>
          </p:cNvSpPr>
          <p:nvPr>
            <p:ph type="ftr" sz="quarter" idx="11"/>
          </p:nvPr>
        </p:nvSpPr>
        <p:spPr/>
        <p:txBody>
          <a:bodyPr/>
          <a:lstStyle/>
          <a:p>
            <a:r>
              <a:rPr lang="en-US"/>
              <a:t>JEPPIAAR INSTITUTE OF TECHNOLOGY</a:t>
            </a:r>
          </a:p>
        </p:txBody>
      </p:sp>
      <p:sp>
        <p:nvSpPr>
          <p:cNvPr id="7" name="Slide Number Placeholder 6"/>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50401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6FA4E1-DA02-4FCB-8B33-871CA603B35F}" type="datetime1">
              <a:rPr lang="en-US" smtClean="0"/>
              <a:pPr/>
              <a:t>3/11/2021</a:t>
            </a:fld>
            <a:endParaRPr lang="en-US"/>
          </a:p>
        </p:txBody>
      </p:sp>
      <p:sp>
        <p:nvSpPr>
          <p:cNvPr id="8" name="Footer Placeholder 7"/>
          <p:cNvSpPr>
            <a:spLocks noGrp="1"/>
          </p:cNvSpPr>
          <p:nvPr>
            <p:ph type="ftr" sz="quarter" idx="11"/>
          </p:nvPr>
        </p:nvSpPr>
        <p:spPr/>
        <p:txBody>
          <a:bodyPr/>
          <a:lstStyle/>
          <a:p>
            <a:r>
              <a:rPr lang="en-US"/>
              <a:t>JEPPIAAR INSTITUTE OF TECHNOLOGY</a:t>
            </a:r>
          </a:p>
        </p:txBody>
      </p:sp>
      <p:sp>
        <p:nvSpPr>
          <p:cNvPr id="9" name="Slide Number Placeholder 8"/>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190213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9835E8-8679-4E90-AFE0-0C67370685A8}" type="datetime1">
              <a:rPr lang="en-US" smtClean="0"/>
              <a:pPr/>
              <a:t>3/11/2021</a:t>
            </a:fld>
            <a:endParaRPr lang="en-US"/>
          </a:p>
        </p:txBody>
      </p:sp>
      <p:sp>
        <p:nvSpPr>
          <p:cNvPr id="4" name="Footer Placeholder 3"/>
          <p:cNvSpPr>
            <a:spLocks noGrp="1"/>
          </p:cNvSpPr>
          <p:nvPr>
            <p:ph type="ftr" sz="quarter" idx="11"/>
          </p:nvPr>
        </p:nvSpPr>
        <p:spPr/>
        <p:txBody>
          <a:bodyPr/>
          <a:lstStyle/>
          <a:p>
            <a:r>
              <a:rPr lang="en-US"/>
              <a:t>JEPPIAAR INSTITUTE OF TECHNOLOGY</a:t>
            </a:r>
          </a:p>
        </p:txBody>
      </p:sp>
      <p:sp>
        <p:nvSpPr>
          <p:cNvPr id="5" name="Slide Number Placeholder 4"/>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4165790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C47FD-2D86-4B6A-8B7C-09862E8557BB}" type="datetime1">
              <a:rPr lang="en-US" smtClean="0"/>
              <a:pPr/>
              <a:t>3/11/2021</a:t>
            </a:fld>
            <a:endParaRPr lang="en-US"/>
          </a:p>
        </p:txBody>
      </p:sp>
      <p:sp>
        <p:nvSpPr>
          <p:cNvPr id="3" name="Footer Placeholder 2"/>
          <p:cNvSpPr>
            <a:spLocks noGrp="1"/>
          </p:cNvSpPr>
          <p:nvPr>
            <p:ph type="ftr" sz="quarter" idx="11"/>
          </p:nvPr>
        </p:nvSpPr>
        <p:spPr/>
        <p:txBody>
          <a:bodyPr/>
          <a:lstStyle/>
          <a:p>
            <a:r>
              <a:rPr lang="en-US"/>
              <a:t>JEPPIAAR INSTITUTE OF TECHNOLOGY</a:t>
            </a:r>
          </a:p>
        </p:txBody>
      </p:sp>
      <p:sp>
        <p:nvSpPr>
          <p:cNvPr id="4" name="Slide Number Placeholder 3"/>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4092405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A4DCBB-5FBE-45F5-A7A0-DCD94C53A06B}" type="datetime1">
              <a:rPr lang="en-US" smtClean="0"/>
              <a:pPr/>
              <a:t>3/11/2021</a:t>
            </a:fld>
            <a:endParaRPr lang="en-US"/>
          </a:p>
        </p:txBody>
      </p:sp>
      <p:sp>
        <p:nvSpPr>
          <p:cNvPr id="6" name="Footer Placeholder 5"/>
          <p:cNvSpPr>
            <a:spLocks noGrp="1"/>
          </p:cNvSpPr>
          <p:nvPr>
            <p:ph type="ftr" sz="quarter" idx="11"/>
          </p:nvPr>
        </p:nvSpPr>
        <p:spPr/>
        <p:txBody>
          <a:bodyPr/>
          <a:lstStyle/>
          <a:p>
            <a:r>
              <a:rPr lang="en-US"/>
              <a:t>JEPPIAAR INSTITUTE OF TECHNOLOGY</a:t>
            </a:r>
          </a:p>
        </p:txBody>
      </p:sp>
      <p:sp>
        <p:nvSpPr>
          <p:cNvPr id="7" name="Slide Number Placeholder 6"/>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244913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239DA-53D9-4AED-B699-60988A11F434}" type="datetime1">
              <a:rPr lang="en-US" smtClean="0"/>
              <a:pPr/>
              <a:t>3/11/2021</a:t>
            </a:fld>
            <a:endParaRPr lang="en-US"/>
          </a:p>
        </p:txBody>
      </p:sp>
      <p:sp>
        <p:nvSpPr>
          <p:cNvPr id="6" name="Footer Placeholder 5"/>
          <p:cNvSpPr>
            <a:spLocks noGrp="1"/>
          </p:cNvSpPr>
          <p:nvPr>
            <p:ph type="ftr" sz="quarter" idx="11"/>
          </p:nvPr>
        </p:nvSpPr>
        <p:spPr/>
        <p:txBody>
          <a:bodyPr/>
          <a:lstStyle/>
          <a:p>
            <a:r>
              <a:rPr lang="en-US"/>
              <a:t>JEPPIAAR INSTITUTE OF TECHNOLOGY</a:t>
            </a:r>
          </a:p>
        </p:txBody>
      </p:sp>
      <p:sp>
        <p:nvSpPr>
          <p:cNvPr id="7" name="Slide Number Placeholder 6"/>
          <p:cNvSpPr>
            <a:spLocks noGrp="1"/>
          </p:cNvSpPr>
          <p:nvPr>
            <p:ph type="sldNum" sz="quarter" idx="12"/>
          </p:nvPr>
        </p:nvSpPr>
        <p:spPr/>
        <p:txBody>
          <a:bodyPr/>
          <a:lstStyle/>
          <a:p>
            <a:fld id="{E5CA2188-4EE7-4F69-AE19-AF999E6A737F}" type="slidenum">
              <a:rPr lang="en-US" smtClean="0"/>
              <a:pPr/>
              <a:t>‹#›</a:t>
            </a:fld>
            <a:endParaRPr lang="en-US"/>
          </a:p>
        </p:txBody>
      </p:sp>
    </p:spTree>
    <p:extLst>
      <p:ext uri="{BB962C8B-B14F-4D97-AF65-F5344CB8AC3E}">
        <p14:creationId xmlns:p14="http://schemas.microsoft.com/office/powerpoint/2010/main" val="2365057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A4544-C7CE-44D8-992C-81FF0040C1FA}" type="datetime1">
              <a:rPr lang="en-US" smtClean="0"/>
              <a:pPr/>
              <a:t>3/11/2021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JEPPIAAR INSTITUTE OF TECHNOLOGY</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CA2188-4EE7-4F69-AE19-AF999E6A737F}" type="slidenum">
              <a:rPr lang="en-US" smtClean="0"/>
              <a:pPr/>
              <a:t>‹#›</a:t>
            </a:fld>
            <a:endParaRPr lang="en-US"/>
          </a:p>
        </p:txBody>
      </p:sp>
    </p:spTree>
    <p:extLst>
      <p:ext uri="{BB962C8B-B14F-4D97-AF65-F5344CB8AC3E}">
        <p14:creationId xmlns:p14="http://schemas.microsoft.com/office/powerpoint/2010/main" val="4147391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elecomreseller.com/2012/08/16/quadrature-phase-shift-keying-explaine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quora.com/What-are-the-future-scope-of-qpsk-modulation-techniqu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 y="1239732"/>
            <a:ext cx="8663729" cy="2036868"/>
          </a:xfrm>
        </p:spPr>
        <p:txBody>
          <a:bodyPr>
            <a:normAutofit/>
          </a:bodyPr>
          <a:lstStyle/>
          <a:p>
            <a:pPr algn="l"/>
            <a:br>
              <a:rPr lang="en-US" sz="2400" b="1" dirty="0">
                <a:solidFill>
                  <a:schemeClr val="accent2"/>
                </a:solidFill>
                <a:latin typeface="Palatino Linotype" pitchFamily="18" charset="0"/>
              </a:rPr>
            </a:br>
            <a:br>
              <a:rPr lang="en-US" sz="2400" b="1" dirty="0">
                <a:solidFill>
                  <a:schemeClr val="accent2"/>
                </a:solidFill>
                <a:latin typeface="Palatino Linotype" pitchFamily="18" charset="0"/>
              </a:rPr>
            </a:br>
            <a:r>
              <a:rPr lang="en-US" sz="2400" b="1" dirty="0">
                <a:solidFill>
                  <a:schemeClr val="accent2"/>
                </a:solidFill>
                <a:latin typeface="Palatino Linotype" pitchFamily="18" charset="0"/>
              </a:rPr>
              <a:t>Subject Name          </a:t>
            </a:r>
            <a:r>
              <a:rPr lang="en-US" sz="2400" dirty="0">
                <a:solidFill>
                  <a:schemeClr val="accent2"/>
                </a:solidFill>
                <a:latin typeface="Palatino Linotype" pitchFamily="18" charset="0"/>
              </a:rPr>
              <a:t>:</a:t>
            </a:r>
            <a:r>
              <a:rPr lang="en-US" sz="2400" dirty="0">
                <a:solidFill>
                  <a:schemeClr val="tx1">
                    <a:lumMod val="95000"/>
                  </a:schemeClr>
                </a:solidFill>
              </a:rPr>
              <a:t> </a:t>
            </a:r>
            <a:r>
              <a:rPr lang="en-US" sz="2400" dirty="0">
                <a:solidFill>
                  <a:schemeClr val="tx1">
                    <a:lumMod val="95000"/>
                  </a:schemeClr>
                </a:solidFill>
                <a:latin typeface="Times New Roman" pitchFamily="18" charset="0"/>
                <a:cs typeface="Times New Roman" pitchFamily="18" charset="0"/>
              </a:rPr>
              <a:t>WIRELESS COMMUNICATION </a:t>
            </a:r>
            <a:br>
              <a:rPr lang="en-US" sz="2400" b="1" cap="all" dirty="0">
                <a:effectLst>
                  <a:outerShdw blurRad="50800" dist="63500" dir="2700000" algn="tl" rotWithShape="0">
                    <a:srgbClr val="000000">
                      <a:alpha val="48000"/>
                    </a:srgbClr>
                  </a:outerShdw>
                </a:effectLst>
                <a:latin typeface="Times New Roman" pitchFamily="18" charset="0"/>
                <a:cs typeface="Times New Roman" pitchFamily="18" charset="0"/>
              </a:rPr>
            </a:br>
            <a:r>
              <a:rPr lang="en-US" sz="2400" b="1" dirty="0">
                <a:solidFill>
                  <a:schemeClr val="accent2"/>
                </a:solidFill>
                <a:latin typeface="Palatino Linotype" pitchFamily="18" charset="0"/>
              </a:rPr>
              <a:t>Presentation Title   :</a:t>
            </a:r>
            <a:r>
              <a:rPr lang="en-US" sz="2400" b="1" dirty="0">
                <a:solidFill>
                  <a:schemeClr val="bg1">
                    <a:lumMod val="95000"/>
                    <a:lumOff val="5000"/>
                  </a:schemeClr>
                </a:solidFill>
              </a:rPr>
              <a:t> </a:t>
            </a:r>
            <a:r>
              <a:rPr lang="en-US" sz="2400" dirty="0">
                <a:latin typeface="Times New Roman" pitchFamily="18" charset="0"/>
                <a:cs typeface="Times New Roman" pitchFamily="18" charset="0"/>
              </a:rPr>
              <a:t>QPSK IN COMMUNICATION </a:t>
            </a:r>
            <a:br>
              <a:rPr lang="en-US" sz="2400" b="1" dirty="0">
                <a:solidFill>
                  <a:schemeClr val="accent2"/>
                </a:solidFill>
                <a:latin typeface="Palatino Linotype" pitchFamily="18" charset="0"/>
              </a:rPr>
            </a:br>
            <a:endParaRPr lang="en-US" sz="2400" b="1" dirty="0">
              <a:solidFill>
                <a:schemeClr val="accent2"/>
              </a:solidFill>
              <a:latin typeface="Palatino Linotype" pitchFamily="18" charset="0"/>
            </a:endParaRPr>
          </a:p>
        </p:txBody>
      </p:sp>
      <p:sp>
        <p:nvSpPr>
          <p:cNvPr id="3" name="Subtitle 2"/>
          <p:cNvSpPr>
            <a:spLocks noGrp="1"/>
          </p:cNvSpPr>
          <p:nvPr>
            <p:ph type="subTitle" idx="1"/>
          </p:nvPr>
        </p:nvSpPr>
        <p:spPr>
          <a:xfrm>
            <a:off x="152399" y="3162300"/>
            <a:ext cx="8839200" cy="1219200"/>
          </a:xfrm>
        </p:spPr>
        <p:txBody>
          <a:bodyPr>
            <a:noAutofit/>
          </a:bodyPr>
          <a:lstStyle/>
          <a:p>
            <a:pPr algn="l"/>
            <a:r>
              <a:rPr lang="en-US" sz="2000" b="1" dirty="0">
                <a:solidFill>
                  <a:schemeClr val="accent2"/>
                </a:solidFill>
                <a:latin typeface="Palatino Linotype" pitchFamily="18" charset="0"/>
              </a:rPr>
              <a:t>Team Members:</a:t>
            </a:r>
          </a:p>
          <a:p>
            <a:pPr algn="l"/>
            <a:r>
              <a:rPr lang="en-US" sz="2000" b="1" dirty="0">
                <a:solidFill>
                  <a:schemeClr val="tx1"/>
                </a:solidFill>
                <a:latin typeface="Palatino Linotype" pitchFamily="18" charset="0"/>
              </a:rPr>
              <a:t>	Students Name	 		  	</a:t>
            </a:r>
            <a:r>
              <a:rPr lang="en-US" sz="2000" b="1" dirty="0" err="1">
                <a:solidFill>
                  <a:schemeClr val="tx1"/>
                </a:solidFill>
                <a:latin typeface="Palatino Linotype" pitchFamily="18" charset="0"/>
              </a:rPr>
              <a:t>Reg.No</a:t>
            </a:r>
            <a:r>
              <a:rPr lang="en-US" sz="2000" b="1" dirty="0">
                <a:solidFill>
                  <a:schemeClr val="tx1"/>
                </a:solidFill>
                <a:latin typeface="Palatino Linotype" pitchFamily="18" charset="0"/>
              </a:rPr>
              <a:t>:</a:t>
            </a:r>
          </a:p>
          <a:p>
            <a:pPr algn="l"/>
            <a:r>
              <a:rPr lang="en-US" sz="2000" b="1" dirty="0">
                <a:solidFill>
                  <a:schemeClr val="tx1"/>
                </a:solidFill>
                <a:latin typeface="Palatino Linotype" pitchFamily="18" charset="0"/>
              </a:rPr>
              <a:t>	1.</a:t>
            </a:r>
            <a:r>
              <a:rPr lang="en-US" sz="2000" b="1" cap="all" dirty="0">
                <a:effectLst>
                  <a:outerShdw blurRad="50800" dist="63500" dir="2700000" algn="tl" rotWithShape="0">
                    <a:srgbClr val="000000">
                      <a:alpha val="48000"/>
                    </a:srgbClr>
                  </a:outerShdw>
                </a:effectLst>
              </a:rPr>
              <a:t> </a:t>
            </a:r>
            <a:r>
              <a:rPr lang="en-US" sz="2000" cap="all" dirty="0">
                <a:solidFill>
                  <a:schemeClr val="tx1"/>
                </a:solidFill>
              </a:rPr>
              <a:t>RAGUL KANNAN.R                                       210617106064</a:t>
            </a:r>
            <a:endParaRPr lang="en-US" sz="2000" dirty="0">
              <a:solidFill>
                <a:schemeClr val="tx1"/>
              </a:solidFill>
              <a:latin typeface="Palatino Linotype" pitchFamily="18" charset="0"/>
            </a:endParaRPr>
          </a:p>
          <a:p>
            <a:pPr algn="l"/>
            <a:r>
              <a:rPr lang="en-US" sz="2000" dirty="0">
                <a:solidFill>
                  <a:schemeClr val="tx1"/>
                </a:solidFill>
                <a:latin typeface="Palatino Linotype" pitchFamily="18" charset="0"/>
              </a:rPr>
              <a:t>	</a:t>
            </a:r>
            <a:r>
              <a:rPr lang="en-US" sz="2000" b="1" dirty="0">
                <a:solidFill>
                  <a:schemeClr val="tx1"/>
                </a:solidFill>
                <a:latin typeface="Palatino Linotype" pitchFamily="18" charset="0"/>
              </a:rPr>
              <a:t>2.</a:t>
            </a:r>
            <a:r>
              <a:rPr lang="en-US" sz="2000" cap="all" dirty="0">
                <a:solidFill>
                  <a:schemeClr val="tx1"/>
                </a:solidFill>
              </a:rPr>
              <a:t> PURUSHOTHAMAN.U                                 210617106063</a:t>
            </a:r>
            <a:endParaRPr lang="en-US" sz="2000" dirty="0">
              <a:solidFill>
                <a:schemeClr val="tx1"/>
              </a:solidFill>
              <a:latin typeface="Palatino Linotype" pitchFamily="18" charset="0"/>
            </a:endParaRPr>
          </a:p>
          <a:p>
            <a:pPr algn="l"/>
            <a:r>
              <a:rPr lang="en-US" sz="2000" dirty="0">
                <a:solidFill>
                  <a:schemeClr val="tx1"/>
                </a:solidFill>
                <a:latin typeface="Palatino Linotype" pitchFamily="18" charset="0"/>
              </a:rPr>
              <a:t>	</a:t>
            </a:r>
            <a:r>
              <a:rPr lang="en-US" sz="2000" b="1" dirty="0">
                <a:solidFill>
                  <a:schemeClr val="tx1"/>
                </a:solidFill>
                <a:latin typeface="Palatino Linotype" pitchFamily="18" charset="0"/>
              </a:rPr>
              <a:t>3</a:t>
            </a:r>
            <a:r>
              <a:rPr lang="en-US" sz="2000" dirty="0">
                <a:solidFill>
                  <a:schemeClr val="tx1"/>
                </a:solidFill>
                <a:latin typeface="Palatino Linotype" pitchFamily="18" charset="0"/>
              </a:rPr>
              <a:t>.</a:t>
            </a:r>
            <a:r>
              <a:rPr lang="en-US" sz="2000" cap="all" dirty="0">
                <a:solidFill>
                  <a:schemeClr val="tx1"/>
                </a:solidFill>
              </a:rPr>
              <a:t> RAJA ANNAMALAI.P                                    210617106066             </a:t>
            </a:r>
            <a:endParaRPr lang="en-US" sz="2000" dirty="0">
              <a:solidFill>
                <a:schemeClr val="tx1"/>
              </a:solidFill>
              <a:latin typeface="Palatino Linotype" pitchFamily="18" charset="0"/>
            </a:endParaRPr>
          </a:p>
          <a:p>
            <a:pPr algn="l"/>
            <a:r>
              <a:rPr lang="en-US" sz="2000" dirty="0">
                <a:solidFill>
                  <a:schemeClr val="tx1"/>
                </a:solidFill>
                <a:latin typeface="Palatino Linotype" pitchFamily="18" charset="0"/>
              </a:rPr>
              <a:t>	</a:t>
            </a:r>
            <a:r>
              <a:rPr lang="en-US" sz="2000" b="1" dirty="0">
                <a:solidFill>
                  <a:schemeClr val="tx1"/>
                </a:solidFill>
                <a:latin typeface="Palatino Linotype" pitchFamily="18" charset="0"/>
              </a:rPr>
              <a:t>4</a:t>
            </a:r>
            <a:r>
              <a:rPr lang="en-US" sz="2000" dirty="0">
                <a:solidFill>
                  <a:schemeClr val="tx1"/>
                </a:solidFill>
                <a:latin typeface="Palatino Linotype" pitchFamily="18" charset="0"/>
              </a:rPr>
              <a:t>.</a:t>
            </a:r>
            <a:r>
              <a:rPr lang="en-US" sz="2000" cap="all" dirty="0">
                <a:solidFill>
                  <a:schemeClr val="tx1"/>
                </a:solidFill>
              </a:rPr>
              <a:t> REENA GLADIUS.K                                       210617106069</a:t>
            </a:r>
            <a:endParaRPr lang="en-US" sz="2000" dirty="0">
              <a:solidFill>
                <a:schemeClr val="tx1"/>
              </a:solidFill>
              <a:latin typeface="Palatino Linotype" pitchFamily="18" charset="0"/>
            </a:endParaRPr>
          </a:p>
          <a:p>
            <a:pPr algn="l"/>
            <a:r>
              <a:rPr lang="en-US" sz="2000" dirty="0">
                <a:solidFill>
                  <a:schemeClr val="tx1"/>
                </a:solidFill>
                <a:latin typeface="Palatino Linotype" pitchFamily="18" charset="0"/>
              </a:rPr>
              <a:t>              </a:t>
            </a:r>
            <a:r>
              <a:rPr lang="en-US" sz="2000" b="1" dirty="0">
                <a:solidFill>
                  <a:schemeClr val="tx1"/>
                </a:solidFill>
                <a:latin typeface="Palatino Linotype" pitchFamily="18" charset="0"/>
              </a:rPr>
              <a:t>5.</a:t>
            </a:r>
            <a:r>
              <a:rPr lang="en-US" sz="2000" b="1" cap="all" dirty="0">
                <a:solidFill>
                  <a:schemeClr val="tx1"/>
                </a:solidFill>
              </a:rPr>
              <a:t> </a:t>
            </a:r>
            <a:r>
              <a:rPr lang="en-US" sz="2000" cap="all" dirty="0">
                <a:solidFill>
                  <a:schemeClr val="tx1"/>
                </a:solidFill>
              </a:rPr>
              <a:t>SHALU BHARATHI.S                                      210617106074</a:t>
            </a:r>
            <a:endParaRPr lang="en-US" sz="2000" dirty="0">
              <a:solidFill>
                <a:schemeClr val="tx1"/>
              </a:solidFill>
              <a:latin typeface="Palatino Linotype" pitchFamily="18" charset="0"/>
            </a:endParaRPr>
          </a:p>
          <a:p>
            <a:pPr algn="l"/>
            <a:r>
              <a:rPr lang="en-US" sz="2000" b="1" dirty="0">
                <a:solidFill>
                  <a:schemeClr val="tx1"/>
                </a:solidFill>
                <a:latin typeface="Palatino Linotype" pitchFamily="18" charset="0"/>
              </a:rPr>
              <a:t>              6.</a:t>
            </a:r>
            <a:r>
              <a:rPr lang="en-US" sz="2000" cap="all" dirty="0">
                <a:solidFill>
                  <a:schemeClr val="tx1"/>
                </a:solidFill>
              </a:rPr>
              <a:t> VARSHINEY.M                                                210617106082</a:t>
            </a:r>
            <a:endParaRPr lang="en-US" sz="2000" dirty="0">
              <a:solidFill>
                <a:schemeClr val="tx1"/>
              </a:solidFill>
              <a:latin typeface="Palatino Linotype" pitchFamily="18" charset="0"/>
            </a:endParaRPr>
          </a:p>
          <a:p>
            <a:endParaRPr lang="en-US" sz="2000" b="1" dirty="0">
              <a:solidFill>
                <a:schemeClr val="tx1"/>
              </a:solidFill>
              <a:latin typeface="Palatino Linotype" pitchFamily="18" charset="0"/>
            </a:endParaRPr>
          </a:p>
          <a:p>
            <a:endParaRPr lang="en-US" sz="2000" dirty="0">
              <a:solidFill>
                <a:schemeClr val="tx1"/>
              </a:solidFill>
              <a:latin typeface="Palatino Linotype" pitchFamily="18" charset="0"/>
            </a:endParaRPr>
          </a:p>
        </p:txBody>
      </p:sp>
      <p:sp>
        <p:nvSpPr>
          <p:cNvPr id="4" name="TextBox 3">
            <a:extLst>
              <a:ext uri="{FF2B5EF4-FFF2-40B4-BE49-F238E27FC236}">
                <a16:creationId xmlns:a16="http://schemas.microsoft.com/office/drawing/2014/main" id="{EE5ACCF2-8CAE-4B9E-99FA-55335EEA4352}"/>
              </a:ext>
            </a:extLst>
          </p:cNvPr>
          <p:cNvSpPr txBox="1"/>
          <p:nvPr/>
        </p:nvSpPr>
        <p:spPr>
          <a:xfrm>
            <a:off x="0" y="478691"/>
            <a:ext cx="9144000" cy="1231106"/>
          </a:xfrm>
          <a:prstGeom prst="rect">
            <a:avLst/>
          </a:prstGeom>
          <a:noFill/>
        </p:spPr>
        <p:txBody>
          <a:bodyPr wrap="square" rtlCol="0">
            <a:spAutoFit/>
          </a:bodyPr>
          <a:lstStyle/>
          <a:p>
            <a:pPr algn="ctr"/>
            <a:r>
              <a:rPr lang="en-IN" sz="2400" b="1" dirty="0">
                <a:latin typeface="Palatino Linotype" pitchFamily="18" charset="0"/>
                <a:cs typeface="Times New Roman" panose="02020603050405020304" pitchFamily="18" charset="0"/>
              </a:rPr>
              <a:t>  JEPPIAAR INSTITUTE OF TECHNOLOGY</a:t>
            </a:r>
          </a:p>
          <a:p>
            <a:pPr algn="ctr"/>
            <a:r>
              <a:rPr lang="en-US" sz="1400" b="1" dirty="0">
                <a:latin typeface="Times New Roman" panose="02020603050405020304" pitchFamily="18" charset="0"/>
                <a:cs typeface="Times New Roman" panose="02020603050405020304" pitchFamily="18" charset="0"/>
              </a:rPr>
              <a:t>“Self-Belief | Self Discipline | Self Respect”</a:t>
            </a:r>
          </a:p>
          <a:p>
            <a:pPr algn="ctr"/>
            <a:endParaRPr lang="en-US" sz="1400" b="1" dirty="0">
              <a:latin typeface="Times New Roman" panose="02020603050405020304" pitchFamily="18" charset="0"/>
              <a:cs typeface="Times New Roman" panose="02020603050405020304" pitchFamily="18" charset="0"/>
            </a:endParaRPr>
          </a:p>
          <a:p>
            <a:pPr algn="ctr"/>
            <a:r>
              <a:rPr lang="en-IN" sz="2200" b="1" dirty="0">
                <a:solidFill>
                  <a:srgbClr val="0070C0"/>
                </a:solidFill>
                <a:latin typeface="Palatino Linotype" pitchFamily="18" charset="0"/>
                <a:cs typeface="Times New Roman" panose="02020603050405020304" pitchFamily="18" charset="0"/>
              </a:rPr>
              <a:t>Department of Electronics and Communication Engineering</a:t>
            </a:r>
          </a:p>
        </p:txBody>
      </p:sp>
      <p:sp>
        <p:nvSpPr>
          <p:cNvPr id="5" name="Rectangle 4"/>
          <p:cNvSpPr/>
          <p:nvPr/>
        </p:nvSpPr>
        <p:spPr>
          <a:xfrm>
            <a:off x="152400" y="152400"/>
            <a:ext cx="8839200" cy="655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F:\SUBJECTS\JIT_COURSE FILE CONTENTS\JIT_ISO _DNV GL_ISO 9001-2015\ISO_Images_Logo\ISO 9001-2015 (JPG).jpg">
            <a:extLst>
              <a:ext uri="{FF2B5EF4-FFF2-40B4-BE49-F238E27FC236}">
                <a16:creationId xmlns:a16="http://schemas.microsoft.com/office/drawing/2014/main" id="{00000000-0008-0000-0500-00000300000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4800" y="381000"/>
            <a:ext cx="891329" cy="858732"/>
          </a:xfrm>
          <a:prstGeom prst="rect">
            <a:avLst/>
          </a:prstGeom>
          <a:noFill/>
          <a:ln>
            <a:noFill/>
          </a:ln>
        </p:spPr>
      </p:pic>
      <p:pic>
        <p:nvPicPr>
          <p:cNvPr id="8" name="Picture 7">
            <a:extLst>
              <a:ext uri="{FF2B5EF4-FFF2-40B4-BE49-F238E27FC236}">
                <a16:creationId xmlns:a16="http://schemas.microsoft.com/office/drawing/2014/main" id="{F993296E-B523-47A8-BEDB-E5FFD519EB0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327870" y="381000"/>
            <a:ext cx="1119930" cy="906999"/>
          </a:xfrm>
          <a:prstGeom prst="rect">
            <a:avLst/>
          </a:prstGeom>
        </p:spPr>
      </p:pic>
    </p:spTree>
    <p:extLst>
      <p:ext uri="{BB962C8B-B14F-4D97-AF65-F5344CB8AC3E}">
        <p14:creationId xmlns:p14="http://schemas.microsoft.com/office/powerpoint/2010/main" val="40155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52400"/>
            <a:ext cx="8763000" cy="5897563"/>
          </a:xfrm>
          <a:ln>
            <a:solidFill>
              <a:schemeClr val="tx1"/>
            </a:solidFill>
          </a:ln>
        </p:spPr>
        <p:txBody>
          <a:bodyPr>
            <a:normAutofit/>
          </a:bodyPr>
          <a:lstStyle/>
          <a:p>
            <a:pPr algn="ctr">
              <a:lnSpc>
                <a:spcPct val="150000"/>
              </a:lnSpc>
              <a:buNone/>
            </a:pPr>
            <a:r>
              <a:rPr lang="en-US" b="1" dirty="0">
                <a:latin typeface="Times New Roman" pitchFamily="18" charset="0"/>
                <a:cs typeface="Times New Roman" pitchFamily="18" charset="0"/>
              </a:rPr>
              <a:t>Future Scope</a:t>
            </a:r>
            <a:endParaRPr lang="en-US" dirty="0">
              <a:latin typeface="Times New Roman" pitchFamily="18" charset="0"/>
              <a:cs typeface="Times New Roman" pitchFamily="18" charset="0"/>
            </a:endParaRPr>
          </a:p>
          <a:p>
            <a:pPr>
              <a:lnSpc>
                <a:spcPct val="150000"/>
              </a:lnSpc>
            </a:pPr>
            <a:endParaRPr lang="en-US" sz="2400" dirty="0">
              <a:latin typeface="Times New Roman" pitchFamily="18" charset="0"/>
              <a:cs typeface="Times New Roman" pitchFamily="18" charset="0"/>
            </a:endParaRPr>
          </a:p>
          <a:p>
            <a:pPr>
              <a:lnSpc>
                <a:spcPct val="150000"/>
              </a:lnSpc>
            </a:pPr>
            <a:r>
              <a:rPr lang="en-US" sz="2400" dirty="0"/>
              <a:t>With </a:t>
            </a:r>
            <a:r>
              <a:rPr lang="en-US" sz="2400" b="1" dirty="0"/>
              <a:t>QPSK</a:t>
            </a:r>
            <a:r>
              <a:rPr lang="en-US" sz="2400" dirty="0"/>
              <a:t>, the carrier undergoes four changes in phase (four symbols)and can thus represent 2 binary bits of data per symbol. </a:t>
            </a:r>
          </a:p>
          <a:p>
            <a:pPr>
              <a:lnSpc>
                <a:spcPct val="150000"/>
              </a:lnSpc>
            </a:pPr>
            <a:r>
              <a:rPr lang="en-US" sz="2400" dirty="0"/>
              <a:t>A </a:t>
            </a:r>
            <a:r>
              <a:rPr lang="en-US" sz="2400" b="1" dirty="0"/>
              <a:t>modulation</a:t>
            </a:r>
            <a:r>
              <a:rPr lang="en-US" sz="2400" dirty="0"/>
              <a:t> scheme that enables a carrier to transmit 2 bits of information instead of 1.</a:t>
            </a:r>
            <a:r>
              <a:rPr lang="en-US" sz="2400" dirty="0">
                <a:latin typeface="Times New Roman" pitchFamily="18" charset="0"/>
                <a:cs typeface="Times New Roman" pitchFamily="18" charset="0"/>
              </a:rPr>
              <a:t>.</a:t>
            </a:r>
          </a:p>
        </p:txBody>
      </p:sp>
      <p:sp>
        <p:nvSpPr>
          <p:cNvPr id="4" name="Date Placeholder 3"/>
          <p:cNvSpPr>
            <a:spLocks noGrp="1"/>
          </p:cNvSpPr>
          <p:nvPr>
            <p:ph type="dt" sz="half" idx="10"/>
          </p:nvPr>
        </p:nvSpPr>
        <p:spPr/>
        <p:txBody>
          <a:bodyPr/>
          <a:lstStyle/>
          <a:p>
            <a:fld id="{11589B79-28B0-4D12-A297-DE5897E9723E}" type="datetime1">
              <a:rPr lang="en-US" smtClean="0"/>
              <a:pPr/>
              <a:t>3/11/2021</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normAutofit/>
          </a:bodyPr>
          <a:lstStyle/>
          <a:p>
            <a:r>
              <a:rPr lang="en-US" sz="2400" b="1" dirty="0">
                <a:latin typeface="Palatino Linotype" pitchFamily="18" charset="0"/>
              </a:rPr>
              <a:t>Reference</a:t>
            </a:r>
          </a:p>
        </p:txBody>
      </p:sp>
      <p:sp>
        <p:nvSpPr>
          <p:cNvPr id="3" name="Content Placeholder 2"/>
          <p:cNvSpPr>
            <a:spLocks noGrp="1"/>
          </p:cNvSpPr>
          <p:nvPr>
            <p:ph idx="1"/>
          </p:nvPr>
        </p:nvSpPr>
        <p:spPr>
          <a:xfrm>
            <a:off x="152400" y="1676400"/>
            <a:ext cx="6858000" cy="838200"/>
          </a:xfrm>
        </p:spPr>
        <p:txBody>
          <a:bodyPr>
            <a:noAutofit/>
          </a:bodyPr>
          <a:lstStyle/>
          <a:p>
            <a:pPr marL="0" indent="0">
              <a:lnSpc>
                <a:spcPct val="150000"/>
              </a:lnSpc>
            </a:pPr>
            <a:r>
              <a:rPr lang="en-US" sz="2000" dirty="0">
                <a:hlinkClick r:id="rId3"/>
              </a:rPr>
              <a:t>https://telecomreseller.com/2012/08/16/quadrature-phase-shift-keying-explained/</a:t>
            </a:r>
            <a:endParaRPr lang="en-US" sz="2000" dirty="0"/>
          </a:p>
          <a:p>
            <a:pPr marL="0" indent="0">
              <a:lnSpc>
                <a:spcPct val="150000"/>
              </a:lnSpc>
            </a:pPr>
            <a:r>
              <a:rPr lang="en-US" sz="2000" dirty="0">
                <a:hlinkClick r:id="rId4"/>
              </a:rPr>
              <a:t>https://www.quora.com/What-are-the-future-scope-of-qpsk-modulation-technique</a:t>
            </a:r>
            <a:endParaRPr lang="en-US" sz="2000" dirty="0">
              <a:latin typeface="Times New Roman" pitchFamily="18" charset="0"/>
              <a:cs typeface="Times New Roman" pitchFamily="18" charset="0"/>
            </a:endParaRPr>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B4E4BE21-05AB-4752-8E4C-86CEA05D0B31}" type="datetime1">
              <a:rPr lang="en-US" smtClean="0"/>
              <a:pPr/>
              <a:t>3/11/2021</a:t>
            </a:fld>
            <a:endParaRPr lang="en-US"/>
          </a:p>
        </p:txBody>
      </p:sp>
      <p:sp>
        <p:nvSpPr>
          <p:cNvPr id="7" name="Slide Number Placeholder 6"/>
          <p:cNvSpPr>
            <a:spLocks noGrp="1"/>
          </p:cNvSpPr>
          <p:nvPr>
            <p:ph type="sldNum" sz="quarter" idx="12"/>
          </p:nvPr>
        </p:nvSpPr>
        <p:spPr/>
        <p:txBody>
          <a:bodyPr/>
          <a:lstStyle/>
          <a:p>
            <a:fld id="{E5CA2188-4EE7-4F69-AE19-AF999E6A737F}" type="slidenum">
              <a:rPr lang="en-US" smtClean="0"/>
              <a:pPr/>
              <a:t>11</a:t>
            </a:fld>
            <a:endParaRPr lang="en-US"/>
          </a:p>
        </p:txBody>
      </p:sp>
      <p:sp>
        <p:nvSpPr>
          <p:cNvPr id="4" name="Footer Placeholder 3"/>
          <p:cNvSpPr>
            <a:spLocks noGrp="1"/>
          </p:cNvSpPr>
          <p:nvPr>
            <p:ph type="ftr" sz="quarter" idx="11"/>
          </p:nvPr>
        </p:nvSpPr>
        <p:spPr/>
        <p:txBody>
          <a:bodyPr/>
          <a:lstStyle/>
          <a:p>
            <a:r>
              <a:rPr lang="en-US"/>
              <a:t>JEPPIAAR INSTITUTE OF TECHNOLOGY</a:t>
            </a:r>
          </a:p>
        </p:txBody>
      </p:sp>
      <p:sp>
        <p:nvSpPr>
          <p:cNvPr id="8" name="Rectangle 7"/>
          <p:cNvSpPr/>
          <p:nvPr/>
        </p:nvSpPr>
        <p:spPr>
          <a:xfrm>
            <a:off x="685800" y="2819400"/>
            <a:ext cx="6172200" cy="369332"/>
          </a:xfrm>
          <a:prstGeom prst="rect">
            <a:avLst/>
          </a:prstGeom>
        </p:spPr>
        <p:txBody>
          <a:bodyPr wrap="square">
            <a:spAutoFit/>
          </a:bodyPr>
          <a:lstStyle/>
          <a:p>
            <a:endParaRPr lang="en-US" dirty="0"/>
          </a:p>
        </p:txBody>
      </p:sp>
    </p:spTree>
    <p:extLst>
      <p:ext uri="{BB962C8B-B14F-4D97-AF65-F5344CB8AC3E}">
        <p14:creationId xmlns:p14="http://schemas.microsoft.com/office/powerpoint/2010/main" val="2410637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5400" dirty="0"/>
              <a:t>Thank you</a:t>
            </a:r>
          </a:p>
        </p:txBody>
      </p:sp>
      <p:sp>
        <p:nvSpPr>
          <p:cNvPr id="4" name="Date Placeholder 3"/>
          <p:cNvSpPr>
            <a:spLocks noGrp="1"/>
          </p:cNvSpPr>
          <p:nvPr>
            <p:ph type="dt" sz="half" idx="10"/>
          </p:nvPr>
        </p:nvSpPr>
        <p:spPr/>
        <p:txBody>
          <a:bodyPr/>
          <a:lstStyle/>
          <a:p>
            <a:fld id="{11589B79-28B0-4D12-A297-DE5897E9723E}" type="datetime1">
              <a:rPr lang="en-US" smtClean="0"/>
              <a:pPr/>
              <a:t>3/11/2021</a:t>
            </a:fld>
            <a:endParaRPr lang="en-US"/>
          </a:p>
        </p:txBody>
      </p:sp>
      <p:sp>
        <p:nvSpPr>
          <p:cNvPr id="5" name="Footer Placeholder 4"/>
          <p:cNvSpPr>
            <a:spLocks noGrp="1"/>
          </p:cNvSpPr>
          <p:nvPr>
            <p:ph type="ftr" sz="quarter" idx="11"/>
          </p:nvPr>
        </p:nvSpPr>
        <p:spPr/>
        <p:txBody>
          <a:bodyPr/>
          <a:lstStyle/>
          <a:p>
            <a:r>
              <a:rPr lang="en-US"/>
              <a:t>JEPPIAAR INSTITUTE OF TECHNOLOGY</a:t>
            </a:r>
          </a:p>
        </p:txBody>
      </p:sp>
      <p:sp>
        <p:nvSpPr>
          <p:cNvPr id="6" name="Slide Number Placeholder 5"/>
          <p:cNvSpPr>
            <a:spLocks noGrp="1"/>
          </p:cNvSpPr>
          <p:nvPr>
            <p:ph type="sldNum" sz="quarter" idx="12"/>
          </p:nvPr>
        </p:nvSpPr>
        <p:spPr/>
        <p:txBody>
          <a:bodyPr/>
          <a:lstStyle/>
          <a:p>
            <a:fld id="{E5CA2188-4EE7-4F69-AE19-AF999E6A737F}" type="slidenum">
              <a:rPr lang="en-US" smtClean="0"/>
              <a:pPr/>
              <a:t>12</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200" b="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457200" y="1447800"/>
            <a:ext cx="8077200" cy="4419600"/>
          </a:xfrm>
        </p:spPr>
        <p:txBody>
          <a:bodyPr>
            <a:noAutofit/>
          </a:bodyPr>
          <a:lstStyle/>
          <a:p>
            <a:pPr algn="just" fontAlgn="base">
              <a:lnSpc>
                <a:spcPct val="150000"/>
              </a:lnSpc>
              <a:buClrTx/>
            </a:pPr>
            <a:r>
              <a:rPr lang="en-US" sz="2400" b="1" dirty="0">
                <a:latin typeface="Times New Roman" pitchFamily="18" charset="0"/>
                <a:cs typeface="Times New Roman" pitchFamily="18" charset="0"/>
              </a:rPr>
              <a:t>QPSK</a:t>
            </a:r>
            <a:r>
              <a:rPr lang="en-US" sz="2400" dirty="0">
                <a:latin typeface="Times New Roman" pitchFamily="18" charset="0"/>
                <a:cs typeface="Times New Roman" pitchFamily="18" charset="0"/>
              </a:rPr>
              <a:t> is a form of phase modulation technique, in which two information bits are modulated at once, selecting one of the four possible carrier phase shift states.</a:t>
            </a:r>
          </a:p>
          <a:p>
            <a:pPr algn="just" fontAlgn="base">
              <a:lnSpc>
                <a:spcPct val="150000"/>
              </a:lnSpc>
              <a:buClrTx/>
            </a:pPr>
            <a:r>
              <a:rPr lang="en-US" sz="2400" b="1" dirty="0">
                <a:latin typeface="Times New Roman" pitchFamily="18" charset="0"/>
                <a:cs typeface="Times New Roman" pitchFamily="18" charset="0"/>
              </a:rPr>
              <a:t>QPSK</a:t>
            </a:r>
            <a:r>
              <a:rPr lang="en-US" sz="2400" dirty="0">
                <a:latin typeface="Times New Roman" pitchFamily="18" charset="0"/>
                <a:cs typeface="Times New Roman" pitchFamily="18" charset="0"/>
              </a:rPr>
              <a:t>-</a:t>
            </a:r>
            <a:r>
              <a:rPr lang="en-US" sz="2400" b="1" dirty="0" err="1">
                <a:latin typeface="Times New Roman" pitchFamily="18" charset="0"/>
                <a:cs typeface="Times New Roman" pitchFamily="18" charset="0"/>
              </a:rPr>
              <a:t>Quadrature</a:t>
            </a:r>
            <a:r>
              <a:rPr lang="en-US" sz="2400" dirty="0">
                <a:latin typeface="Times New Roman" pitchFamily="18" charset="0"/>
                <a:cs typeface="Times New Roman" pitchFamily="18" charset="0"/>
              </a:rPr>
              <a:t> Phase-</a:t>
            </a:r>
            <a:r>
              <a:rPr lang="en-US" sz="2400" b="1" dirty="0">
                <a:latin typeface="Times New Roman" pitchFamily="18" charset="0"/>
                <a:cs typeface="Times New Roman" pitchFamily="18" charset="0"/>
              </a:rPr>
              <a:t>Shift Keying</a:t>
            </a:r>
            <a:r>
              <a:rPr lang="en-US" sz="2400" dirty="0">
                <a:latin typeface="Times New Roman" pitchFamily="18" charset="0"/>
                <a:cs typeface="Times New Roman" pitchFamily="18" charset="0"/>
              </a:rPr>
              <a:t> is a system of modulating digital signals onto a radio-frequency carrier signal using four phase 0, 90, 180, 270 degree states to code two digital bits. </a:t>
            </a:r>
          </a:p>
        </p:txBody>
      </p:sp>
      <p:sp>
        <p:nvSpPr>
          <p:cNvPr id="4" name="Rectangle 3"/>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E813F31-0A43-4B4F-A83B-7F4B73EBF73F}" type="datetime1">
              <a:rPr lang="en-US" smtClean="0"/>
              <a:pPr/>
              <a:t>3/11/2021</a:t>
            </a:fld>
            <a:endParaRPr lang="en-US" dirty="0"/>
          </a:p>
        </p:txBody>
      </p:sp>
      <p:sp>
        <p:nvSpPr>
          <p:cNvPr id="6" name="Slide Number Placeholder 5"/>
          <p:cNvSpPr>
            <a:spLocks noGrp="1"/>
          </p:cNvSpPr>
          <p:nvPr>
            <p:ph type="sldNum" sz="quarter" idx="12"/>
          </p:nvPr>
        </p:nvSpPr>
        <p:spPr/>
        <p:txBody>
          <a:bodyPr/>
          <a:lstStyle/>
          <a:p>
            <a:fld id="{E5CA2188-4EE7-4F69-AE19-AF999E6A737F}" type="slidenum">
              <a:rPr lang="en-US" smtClean="0"/>
              <a:pPr/>
              <a:t>2</a:t>
            </a:fld>
            <a:endParaRPr lang="en-US"/>
          </a:p>
        </p:txBody>
      </p:sp>
      <p:sp>
        <p:nvSpPr>
          <p:cNvPr id="7" name="Content Placeholder 2"/>
          <p:cNvSpPr txBox="1">
            <a:spLocks/>
          </p:cNvSpPr>
          <p:nvPr/>
        </p:nvSpPr>
        <p:spPr>
          <a:xfrm>
            <a:off x="457200" y="838200"/>
            <a:ext cx="8229600" cy="5257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buNone/>
            </a:pPr>
            <a:endParaRPr lang="en-US" sz="2000" dirty="0">
              <a:latin typeface="Palatino Linotype" pitchFamily="18" charset="0"/>
            </a:endParaRPr>
          </a:p>
        </p:txBody>
      </p:sp>
      <p:sp>
        <p:nvSpPr>
          <p:cNvPr id="8" name="Footer Placeholder 7"/>
          <p:cNvSpPr>
            <a:spLocks noGrp="1"/>
          </p:cNvSpPr>
          <p:nvPr>
            <p:ph type="ftr" sz="quarter" idx="11"/>
          </p:nvPr>
        </p:nvSpPr>
        <p:spPr/>
        <p:txBody>
          <a:bodyPr/>
          <a:lstStyle/>
          <a:p>
            <a:r>
              <a:rPr lang="en-US"/>
              <a:t>JEPPIAAR INSTITUTE OF TECHNOLOGY</a:t>
            </a:r>
          </a:p>
        </p:txBody>
      </p:sp>
    </p:spTree>
    <p:extLst>
      <p:ext uri="{BB962C8B-B14F-4D97-AF65-F5344CB8AC3E}">
        <p14:creationId xmlns:p14="http://schemas.microsoft.com/office/powerpoint/2010/main" val="3926158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15400" cy="715962"/>
          </a:xfrm>
        </p:spPr>
        <p:txBody>
          <a:bodyPr>
            <a:noAutofit/>
          </a:bodyPr>
          <a:lstStyle/>
          <a:p>
            <a:r>
              <a:rPr lang="en-US" sz="3200" b="1" dirty="0">
                <a:latin typeface="Times New Roman" pitchFamily="18" charset="0"/>
                <a:cs typeface="Times New Roman" pitchFamily="18" charset="0"/>
              </a:rPr>
              <a:t>QPSK Modulator</a:t>
            </a:r>
          </a:p>
        </p:txBody>
      </p:sp>
      <p:sp>
        <p:nvSpPr>
          <p:cNvPr id="5" name="Rectangle 4"/>
          <p:cNvSpPr/>
          <p:nvPr/>
        </p:nvSpPr>
        <p:spPr>
          <a:xfrm>
            <a:off x="152400" y="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E9D2392-8752-4557-BB6C-A2DD51BA7AE5}" type="datetime1">
              <a:rPr lang="en-US" smtClean="0"/>
              <a:pPr/>
              <a:t>3/11/2021</a:t>
            </a:fld>
            <a:endParaRPr lang="en-US"/>
          </a:p>
        </p:txBody>
      </p:sp>
      <p:sp>
        <p:nvSpPr>
          <p:cNvPr id="6" name="Slide Number Placeholder 5"/>
          <p:cNvSpPr>
            <a:spLocks noGrp="1"/>
          </p:cNvSpPr>
          <p:nvPr>
            <p:ph type="sldNum" sz="quarter" idx="12"/>
          </p:nvPr>
        </p:nvSpPr>
        <p:spPr/>
        <p:txBody>
          <a:bodyPr/>
          <a:lstStyle/>
          <a:p>
            <a:fld id="{E5CA2188-4EE7-4F69-AE19-AF999E6A737F}" type="slidenum">
              <a:rPr lang="en-US" smtClean="0"/>
              <a:pPr/>
              <a:t>3</a:t>
            </a:fld>
            <a:endParaRPr lang="en-US"/>
          </a:p>
        </p:txBody>
      </p:sp>
      <p:sp>
        <p:nvSpPr>
          <p:cNvPr id="7" name="Footer Placeholder 6"/>
          <p:cNvSpPr>
            <a:spLocks noGrp="1"/>
          </p:cNvSpPr>
          <p:nvPr>
            <p:ph type="ftr" sz="quarter" idx="11"/>
          </p:nvPr>
        </p:nvSpPr>
        <p:spPr/>
        <p:txBody>
          <a:bodyPr/>
          <a:lstStyle/>
          <a:p>
            <a:r>
              <a:rPr lang="en-US"/>
              <a:t>JEPPIAAR INSTITUTE OF TECHNOLOGY</a:t>
            </a:r>
          </a:p>
        </p:txBody>
      </p:sp>
      <p:pic>
        <p:nvPicPr>
          <p:cNvPr id="8" name="Picture 2" descr="Image result for DESCRIPTION OF qpsk&quot;"/>
          <p:cNvPicPr>
            <a:picLocks noGrp="1" noChangeAspect="1" noChangeArrowheads="1"/>
          </p:cNvPicPr>
          <p:nvPr>
            <p:ph sz="quarter" idx="1"/>
          </p:nvPr>
        </p:nvPicPr>
        <p:blipFill>
          <a:blip r:embed="rId2" cstate="print"/>
          <a:srcRect l="1739" t="13636" r="5217"/>
          <a:stretch>
            <a:fillRect/>
          </a:stretch>
        </p:blipFill>
        <p:spPr bwMode="auto">
          <a:xfrm>
            <a:off x="914400" y="1828800"/>
            <a:ext cx="6934199" cy="3940336"/>
          </a:xfrm>
          <a:prstGeom prst="rect">
            <a:avLst/>
          </a:prstGeom>
          <a:noFill/>
        </p:spPr>
      </p:pic>
    </p:spTree>
    <p:extLst>
      <p:ext uri="{BB962C8B-B14F-4D97-AF65-F5344CB8AC3E}">
        <p14:creationId xmlns:p14="http://schemas.microsoft.com/office/powerpoint/2010/main" val="1000227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400" b="1" dirty="0">
                <a:latin typeface="Palatino Linotype" pitchFamily="18" charset="0"/>
              </a:rPr>
              <a:t>Block Diagram</a:t>
            </a:r>
          </a:p>
        </p:txBody>
      </p:sp>
      <p:sp>
        <p:nvSpPr>
          <p:cNvPr id="3" name="Content Placeholder 2"/>
          <p:cNvSpPr>
            <a:spLocks noGrp="1"/>
          </p:cNvSpPr>
          <p:nvPr>
            <p:ph idx="1"/>
          </p:nvPr>
        </p:nvSpPr>
        <p:spPr>
          <a:xfrm>
            <a:off x="457200" y="1905000"/>
            <a:ext cx="8229600" cy="4800600"/>
          </a:xfrm>
        </p:spPr>
        <p:txBody>
          <a:bodyPr>
            <a:normAutofit/>
          </a:bodyPr>
          <a:lstStyle/>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CDC1C762-A60B-4C36-9245-B0EACBDC4A0D}" type="datetime1">
              <a:rPr lang="en-US" smtClean="0"/>
              <a:pPr/>
              <a:t>3/11/2021</a:t>
            </a:fld>
            <a:endParaRPr lang="en-US"/>
          </a:p>
        </p:txBody>
      </p:sp>
      <p:sp>
        <p:nvSpPr>
          <p:cNvPr id="7" name="Slide Number Placeholder 6"/>
          <p:cNvSpPr>
            <a:spLocks noGrp="1"/>
          </p:cNvSpPr>
          <p:nvPr>
            <p:ph type="sldNum" sz="quarter" idx="12"/>
          </p:nvPr>
        </p:nvSpPr>
        <p:spPr/>
        <p:txBody>
          <a:bodyPr/>
          <a:lstStyle/>
          <a:p>
            <a:fld id="{E5CA2188-4EE7-4F69-AE19-AF999E6A737F}" type="slidenum">
              <a:rPr lang="en-US" smtClean="0"/>
              <a:pPr/>
              <a:t>4</a:t>
            </a:fld>
            <a:endParaRPr lang="en-US"/>
          </a:p>
        </p:txBody>
      </p:sp>
      <p:sp>
        <p:nvSpPr>
          <p:cNvPr id="4" name="Footer Placeholder 3"/>
          <p:cNvSpPr>
            <a:spLocks noGrp="1"/>
          </p:cNvSpPr>
          <p:nvPr>
            <p:ph type="ftr" sz="quarter" idx="11"/>
          </p:nvPr>
        </p:nvSpPr>
        <p:spPr/>
        <p:txBody>
          <a:bodyPr/>
          <a:lstStyle/>
          <a:p>
            <a:r>
              <a:rPr lang="en-US"/>
              <a:t>JEPPIAAR INSTITUTE OF TECHNOLOGY</a:t>
            </a:r>
          </a:p>
        </p:txBody>
      </p:sp>
      <p:pic>
        <p:nvPicPr>
          <p:cNvPr id="10" name="Picture 2" descr="BLOCK DIAGRAM OF QPSKMODULATOR                        13 "/>
          <p:cNvPicPr>
            <a:picLocks noChangeAspect="1" noChangeArrowheads="1"/>
          </p:cNvPicPr>
          <p:nvPr/>
        </p:nvPicPr>
        <p:blipFill>
          <a:blip r:embed="rId2" cstate="print"/>
          <a:srcRect l="4034" t="14025" r="4185" b="20150"/>
          <a:stretch>
            <a:fillRect/>
          </a:stretch>
        </p:blipFill>
        <p:spPr bwMode="auto">
          <a:xfrm>
            <a:off x="304800" y="1676400"/>
            <a:ext cx="8610600" cy="4114800"/>
          </a:xfrm>
          <a:prstGeom prst="rect">
            <a:avLst/>
          </a:prstGeom>
          <a:noFill/>
        </p:spPr>
      </p:pic>
    </p:spTree>
    <p:extLst>
      <p:ext uri="{BB962C8B-B14F-4D97-AF65-F5344CB8AC3E}">
        <p14:creationId xmlns:p14="http://schemas.microsoft.com/office/powerpoint/2010/main" val="2872448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915400" cy="715962"/>
          </a:xfrm>
        </p:spPr>
        <p:txBody>
          <a:bodyPr>
            <a:noAutofit/>
          </a:bodyPr>
          <a:lstStyle/>
          <a:p>
            <a:r>
              <a:rPr lang="en-US" sz="3200" b="1" dirty="0">
                <a:latin typeface="Times New Roman" pitchFamily="18" charset="0"/>
                <a:cs typeface="Times New Roman" pitchFamily="18" charset="0"/>
              </a:rPr>
              <a:t>WAVEFORM OF QPSK</a:t>
            </a:r>
            <a:endParaRPr lang="en-US" sz="3200" b="1" dirty="0">
              <a:latin typeface="Palatino Linotype" pitchFamily="18" charset="0"/>
            </a:endParaRPr>
          </a:p>
        </p:txBody>
      </p:sp>
      <p:sp>
        <p:nvSpPr>
          <p:cNvPr id="3" name="Content Placeholder 2"/>
          <p:cNvSpPr>
            <a:spLocks noGrp="1"/>
          </p:cNvSpPr>
          <p:nvPr>
            <p:ph sz="quarter" idx="1"/>
          </p:nvPr>
        </p:nvSpPr>
        <p:spPr>
          <a:xfrm>
            <a:off x="217538" y="1828800"/>
            <a:ext cx="9002661" cy="5410200"/>
          </a:xfrm>
        </p:spPr>
        <p:txBody>
          <a:bodyPr>
            <a:normAutofit/>
          </a:bodyPr>
          <a:lstStyle/>
          <a:p>
            <a:endParaRPr lang="en-US" sz="2000" dirty="0">
              <a:latin typeface="Palatino Linotype" pitchFamily="18" charset="0"/>
            </a:endParaRPr>
          </a:p>
          <a:p>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E9D2392-8752-4557-BB6C-A2DD51BA7AE5}" type="datetime1">
              <a:rPr lang="en-US" smtClean="0"/>
              <a:pPr/>
              <a:t>3/11/2021</a:t>
            </a:fld>
            <a:endParaRPr lang="en-US"/>
          </a:p>
        </p:txBody>
      </p:sp>
      <p:sp>
        <p:nvSpPr>
          <p:cNvPr id="6" name="Slide Number Placeholder 5"/>
          <p:cNvSpPr>
            <a:spLocks noGrp="1"/>
          </p:cNvSpPr>
          <p:nvPr>
            <p:ph type="sldNum" sz="quarter" idx="12"/>
          </p:nvPr>
        </p:nvSpPr>
        <p:spPr/>
        <p:txBody>
          <a:bodyPr/>
          <a:lstStyle/>
          <a:p>
            <a:fld id="{E5CA2188-4EE7-4F69-AE19-AF999E6A737F}" type="slidenum">
              <a:rPr lang="en-US" smtClean="0"/>
              <a:pPr/>
              <a:t>5</a:t>
            </a:fld>
            <a:endParaRPr lang="en-US"/>
          </a:p>
        </p:txBody>
      </p:sp>
      <p:sp>
        <p:nvSpPr>
          <p:cNvPr id="7" name="Footer Placeholder 6"/>
          <p:cNvSpPr>
            <a:spLocks noGrp="1"/>
          </p:cNvSpPr>
          <p:nvPr>
            <p:ph type="ftr" sz="quarter" idx="11"/>
          </p:nvPr>
        </p:nvSpPr>
        <p:spPr/>
        <p:txBody>
          <a:bodyPr/>
          <a:lstStyle/>
          <a:p>
            <a:r>
              <a:rPr lang="en-US" dirty="0"/>
              <a:t>JEPPIAAR INSTITUTE OF TECHNOLOGY</a:t>
            </a:r>
          </a:p>
        </p:txBody>
      </p:sp>
      <p:sp>
        <p:nvSpPr>
          <p:cNvPr id="10" name="Rectangle 9"/>
          <p:cNvSpPr/>
          <p:nvPr/>
        </p:nvSpPr>
        <p:spPr>
          <a:xfrm>
            <a:off x="381000" y="1524001"/>
            <a:ext cx="8153400" cy="430887"/>
          </a:xfrm>
          <a:prstGeom prst="rect">
            <a:avLst/>
          </a:prstGeom>
        </p:spPr>
        <p:txBody>
          <a:bodyPr wrap="square">
            <a:spAutoFit/>
          </a:bodyPr>
          <a:lstStyle/>
          <a:p>
            <a:pPr fontAlgn="base">
              <a:buClr>
                <a:schemeClr val="tx1"/>
              </a:buClr>
              <a:buFont typeface="Wingdings" pitchFamily="2" charset="2"/>
              <a:buChar char="Ø"/>
            </a:pPr>
            <a:endParaRPr lang="en-US" sz="2200" dirty="0">
              <a:latin typeface="Times New Roman" pitchFamily="18" charset="0"/>
              <a:cs typeface="Times New Roman" pitchFamily="18" charset="0"/>
            </a:endParaRPr>
          </a:p>
        </p:txBody>
      </p:sp>
      <p:pic>
        <p:nvPicPr>
          <p:cNvPr id="9" name="Picture 4" descr="Image result for qpsk&quot;"/>
          <p:cNvPicPr>
            <a:picLocks noChangeAspect="1" noChangeArrowheads="1"/>
          </p:cNvPicPr>
          <p:nvPr/>
        </p:nvPicPr>
        <p:blipFill>
          <a:blip r:embed="rId2" cstate="print"/>
          <a:srcRect/>
          <a:stretch>
            <a:fillRect/>
          </a:stretch>
        </p:blipFill>
        <p:spPr bwMode="auto">
          <a:xfrm>
            <a:off x="609600" y="1600200"/>
            <a:ext cx="8077200" cy="4297959"/>
          </a:xfrm>
          <a:prstGeom prst="rect">
            <a:avLst/>
          </a:prstGeom>
          <a:noFill/>
        </p:spPr>
      </p:pic>
    </p:spTree>
    <p:extLst>
      <p:ext uri="{BB962C8B-B14F-4D97-AF65-F5344CB8AC3E}">
        <p14:creationId xmlns:p14="http://schemas.microsoft.com/office/powerpoint/2010/main" val="1858886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15400" cy="715962"/>
          </a:xfrm>
        </p:spPr>
        <p:txBody>
          <a:bodyPr>
            <a:noAutofit/>
          </a:bodyPr>
          <a:lstStyle/>
          <a:p>
            <a:r>
              <a:rPr lang="en-US" sz="3200" b="1" dirty="0">
                <a:latin typeface="Times New Roman" pitchFamily="18" charset="0"/>
                <a:cs typeface="Times New Roman" pitchFamily="18" charset="0"/>
              </a:rPr>
              <a:t>Applications Of QPSK</a:t>
            </a:r>
            <a:endParaRPr lang="en-US" sz="3200" b="1" dirty="0">
              <a:latin typeface="Palatino Linotype" pitchFamily="18" charset="0"/>
            </a:endParaRPr>
          </a:p>
        </p:txBody>
      </p:sp>
      <p:sp>
        <p:nvSpPr>
          <p:cNvPr id="3" name="Content Placeholder 2"/>
          <p:cNvSpPr>
            <a:spLocks noGrp="1"/>
          </p:cNvSpPr>
          <p:nvPr>
            <p:ph sz="quarter" idx="1"/>
          </p:nvPr>
        </p:nvSpPr>
        <p:spPr>
          <a:xfrm>
            <a:off x="304800" y="1066800"/>
            <a:ext cx="8305801" cy="3962400"/>
          </a:xfrm>
        </p:spPr>
        <p:txBody>
          <a:bodyPr>
            <a:normAutofit/>
          </a:bodyPr>
          <a:lstStyle/>
          <a:p>
            <a:r>
              <a:rPr lang="en-US" sz="2400" b="1" dirty="0"/>
              <a:t>QPSK</a:t>
            </a:r>
            <a:r>
              <a:rPr lang="en-US" sz="2400" dirty="0"/>
              <a:t> is used in various cellular wireless standards such as</a:t>
            </a:r>
          </a:p>
          <a:p>
            <a:pPr lvl="2">
              <a:buFont typeface="Wingdings" pitchFamily="2" charset="2"/>
              <a:buChar char="Ø"/>
            </a:pPr>
            <a:r>
              <a:rPr lang="en-US" sz="2000" dirty="0"/>
              <a:t>GSM</a:t>
            </a:r>
          </a:p>
          <a:p>
            <a:pPr lvl="2">
              <a:buFont typeface="Wingdings" pitchFamily="2" charset="2"/>
              <a:buChar char="Ø"/>
            </a:pPr>
            <a:r>
              <a:rPr lang="en-US" sz="2000" dirty="0"/>
              <a:t>CDMA </a:t>
            </a:r>
          </a:p>
          <a:p>
            <a:pPr lvl="2">
              <a:buFont typeface="Wingdings" pitchFamily="2" charset="2"/>
              <a:buChar char="Ø"/>
            </a:pPr>
            <a:r>
              <a:rPr lang="en-US" sz="2000" dirty="0"/>
              <a:t>802.11 WLAN</a:t>
            </a:r>
          </a:p>
          <a:p>
            <a:pPr lvl="2">
              <a:buFont typeface="Wingdings" pitchFamily="2" charset="2"/>
              <a:buChar char="Ø"/>
            </a:pPr>
            <a:r>
              <a:rPr lang="en-US" sz="2000" dirty="0"/>
              <a:t> 802.16 fixed and mobile </a:t>
            </a:r>
            <a:r>
              <a:rPr lang="en-US" sz="2000" dirty="0" err="1"/>
              <a:t>WiMAX</a:t>
            </a:r>
            <a:endParaRPr lang="en-US" sz="2000" dirty="0"/>
          </a:p>
          <a:p>
            <a:pPr lvl="2">
              <a:buFont typeface="Wingdings" pitchFamily="2" charset="2"/>
              <a:buChar char="Ø"/>
            </a:pPr>
            <a:r>
              <a:rPr lang="en-US" sz="2000" dirty="0"/>
              <a:t>Satellite and Cable TV </a:t>
            </a:r>
            <a:r>
              <a:rPr lang="en-US" sz="2000" b="1" dirty="0"/>
              <a:t>applications</a:t>
            </a:r>
            <a:r>
              <a:rPr lang="en-US" sz="2000" dirty="0"/>
              <a:t>.</a:t>
            </a:r>
          </a:p>
          <a:p>
            <a:endParaRPr lang="en-US" dirty="0"/>
          </a:p>
          <a:p>
            <a:r>
              <a:rPr lang="en-US" sz="2400" dirty="0"/>
              <a:t>As difference between any two constellation point is 90 degree maximum, </a:t>
            </a:r>
            <a:r>
              <a:rPr lang="en-US" sz="2400" b="1" dirty="0"/>
              <a:t>QPSK</a:t>
            </a:r>
            <a:r>
              <a:rPr lang="en-US" sz="2400" dirty="0"/>
              <a:t> modulation type has many benefits.</a:t>
            </a:r>
          </a:p>
          <a:p>
            <a:pPr marL="0" indent="0">
              <a:buNone/>
            </a:pPr>
            <a:endParaRPr lang="en-US" sz="2000" dirty="0">
              <a:latin typeface="Palatino Linotype" pitchFamily="18" charset="0"/>
            </a:endParaRPr>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E9D2392-8752-4557-BB6C-A2DD51BA7AE5}" type="datetime1">
              <a:rPr lang="en-US" smtClean="0"/>
              <a:pPr/>
              <a:t>3/11/2021</a:t>
            </a:fld>
            <a:endParaRPr lang="en-US"/>
          </a:p>
        </p:txBody>
      </p:sp>
      <p:sp>
        <p:nvSpPr>
          <p:cNvPr id="6" name="Slide Number Placeholder 5"/>
          <p:cNvSpPr>
            <a:spLocks noGrp="1"/>
          </p:cNvSpPr>
          <p:nvPr>
            <p:ph type="sldNum" sz="quarter" idx="12"/>
          </p:nvPr>
        </p:nvSpPr>
        <p:spPr/>
        <p:txBody>
          <a:bodyPr/>
          <a:lstStyle/>
          <a:p>
            <a:fld id="{E5CA2188-4EE7-4F69-AE19-AF999E6A737F}" type="slidenum">
              <a:rPr lang="en-US" smtClean="0"/>
              <a:pPr/>
              <a:t>6</a:t>
            </a:fld>
            <a:endParaRPr lang="en-US"/>
          </a:p>
        </p:txBody>
      </p:sp>
      <p:sp>
        <p:nvSpPr>
          <p:cNvPr id="7" name="Footer Placeholder 6"/>
          <p:cNvSpPr>
            <a:spLocks noGrp="1"/>
          </p:cNvSpPr>
          <p:nvPr>
            <p:ph type="ftr" sz="quarter" idx="11"/>
          </p:nvPr>
        </p:nvSpPr>
        <p:spPr/>
        <p:txBody>
          <a:bodyPr/>
          <a:lstStyle/>
          <a:p>
            <a:r>
              <a:rPr lang="en-US"/>
              <a:t>JEPPIAAR INSTITUTE OF TECHNOLOGY</a:t>
            </a:r>
          </a:p>
        </p:txBody>
      </p:sp>
      <p:sp>
        <p:nvSpPr>
          <p:cNvPr id="10" name="Rectangle 9"/>
          <p:cNvSpPr/>
          <p:nvPr/>
        </p:nvSpPr>
        <p:spPr>
          <a:xfrm>
            <a:off x="533400" y="1981200"/>
            <a:ext cx="7467600" cy="498663"/>
          </a:xfrm>
          <a:prstGeom prst="rect">
            <a:avLst/>
          </a:prstGeom>
        </p:spPr>
        <p:txBody>
          <a:bodyPr wrap="square">
            <a:spAutoFit/>
          </a:bodyPr>
          <a:lstStyle/>
          <a:p>
            <a:pPr algn="just">
              <a:lnSpc>
                <a:spcPct val="150000"/>
              </a:lnSpc>
              <a:buFont typeface="Wingdings" panose="05000000000000000000" pitchFamily="2" charset="2"/>
              <a:buChar char="Ø"/>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164012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7538" y="1828800"/>
            <a:ext cx="9002661" cy="5410200"/>
          </a:xfrm>
        </p:spPr>
        <p:txBody>
          <a:bodyPr>
            <a:normAutofit/>
          </a:bodyPr>
          <a:lstStyle/>
          <a:p>
            <a:endParaRPr lang="en-US" sz="2000" dirty="0">
              <a:latin typeface="Palatino Linotype" pitchFamily="18" charset="0"/>
            </a:endParaRPr>
          </a:p>
          <a:p>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E9D2392-8752-4557-BB6C-A2DD51BA7AE5}" type="datetime1">
              <a:rPr lang="en-US" smtClean="0"/>
              <a:pPr/>
              <a:t>3/11/2021</a:t>
            </a:fld>
            <a:endParaRPr lang="en-US"/>
          </a:p>
        </p:txBody>
      </p:sp>
      <p:sp>
        <p:nvSpPr>
          <p:cNvPr id="6" name="Slide Number Placeholder 5"/>
          <p:cNvSpPr>
            <a:spLocks noGrp="1"/>
          </p:cNvSpPr>
          <p:nvPr>
            <p:ph type="sldNum" sz="quarter" idx="12"/>
          </p:nvPr>
        </p:nvSpPr>
        <p:spPr/>
        <p:txBody>
          <a:bodyPr/>
          <a:lstStyle/>
          <a:p>
            <a:fld id="{E5CA2188-4EE7-4F69-AE19-AF999E6A737F}" type="slidenum">
              <a:rPr lang="en-US" smtClean="0"/>
              <a:pPr/>
              <a:t>7</a:t>
            </a:fld>
            <a:endParaRPr lang="en-US"/>
          </a:p>
        </p:txBody>
      </p:sp>
      <p:sp>
        <p:nvSpPr>
          <p:cNvPr id="7" name="Footer Placeholder 6"/>
          <p:cNvSpPr>
            <a:spLocks noGrp="1"/>
          </p:cNvSpPr>
          <p:nvPr>
            <p:ph type="ftr" sz="quarter" idx="11"/>
          </p:nvPr>
        </p:nvSpPr>
        <p:spPr/>
        <p:txBody>
          <a:bodyPr/>
          <a:lstStyle/>
          <a:p>
            <a:r>
              <a:rPr lang="en-US"/>
              <a:t>JEPPIAAR INSTITUTE OF TECHNOLOGY</a:t>
            </a:r>
          </a:p>
        </p:txBody>
      </p:sp>
      <p:sp>
        <p:nvSpPr>
          <p:cNvPr id="10" name="Rectangle 9"/>
          <p:cNvSpPr/>
          <p:nvPr/>
        </p:nvSpPr>
        <p:spPr>
          <a:xfrm>
            <a:off x="2438400" y="533400"/>
            <a:ext cx="4267200" cy="584775"/>
          </a:xfrm>
          <a:prstGeom prst="rect">
            <a:avLst/>
          </a:prstGeom>
        </p:spPr>
        <p:txBody>
          <a:bodyPr wrap="square">
            <a:spAutoFit/>
          </a:bodyPr>
          <a:lstStyle/>
          <a:p>
            <a:endParaRPr lang="en-US" sz="3200" b="1" dirty="0"/>
          </a:p>
        </p:txBody>
      </p:sp>
      <p:sp>
        <p:nvSpPr>
          <p:cNvPr id="11" name="Title 10"/>
          <p:cNvSpPr>
            <a:spLocks noGrp="1"/>
          </p:cNvSpPr>
          <p:nvPr>
            <p:ph type="title"/>
          </p:nvPr>
        </p:nvSpPr>
        <p:spPr>
          <a:xfrm>
            <a:off x="381000" y="2743200"/>
            <a:ext cx="8077200" cy="1905000"/>
          </a:xfrm>
        </p:spPr>
        <p:txBody>
          <a:bodyPr>
            <a:noAutofit/>
          </a:bodyPr>
          <a:lstStyle/>
          <a:p>
            <a:pPr algn="l">
              <a:lnSpc>
                <a:spcPct val="150000"/>
              </a:lnSpc>
            </a:pPr>
            <a:r>
              <a:rPr lang="en-US" sz="2400" dirty="0"/>
              <a:t>QPSK provide very good noise immunity</a:t>
            </a:r>
            <a:br>
              <a:rPr lang="en-US" sz="2400" dirty="0"/>
            </a:br>
            <a:r>
              <a:rPr lang="en-US" sz="2400" dirty="0"/>
              <a:t>It provides low error probability</a:t>
            </a:r>
            <a:br>
              <a:rPr lang="en-US" sz="2400" dirty="0"/>
            </a:br>
            <a:r>
              <a:rPr lang="en-US" sz="2400" dirty="0"/>
              <a:t>Bandwidth is twice efficient is compared to BPSK modulation</a:t>
            </a:r>
            <a:br>
              <a:rPr lang="en-US" sz="2400" dirty="0"/>
            </a:br>
            <a:r>
              <a:rPr lang="en-US" sz="2400" dirty="0"/>
              <a:t>For the same BER, the bandwidth required by QPSK is reduced to half as compared to BPSK</a:t>
            </a:r>
            <a:br>
              <a:rPr lang="en-US" sz="2400" dirty="0"/>
            </a:br>
            <a:r>
              <a:rPr lang="en-US" sz="2400" dirty="0"/>
              <a:t>Carrier power almost remains constant because of QPSK amplitude is not much</a:t>
            </a:r>
            <a:br>
              <a:rPr lang="en-US" sz="2400" dirty="0"/>
            </a:br>
            <a:endParaRPr lang="en-US" sz="2400" dirty="0"/>
          </a:p>
        </p:txBody>
      </p:sp>
      <p:sp>
        <p:nvSpPr>
          <p:cNvPr id="9" name="Rectangle 8"/>
          <p:cNvSpPr/>
          <p:nvPr/>
        </p:nvSpPr>
        <p:spPr>
          <a:xfrm>
            <a:off x="990600" y="457200"/>
            <a:ext cx="6248400" cy="584775"/>
          </a:xfrm>
          <a:prstGeom prst="rect">
            <a:avLst/>
          </a:prstGeom>
        </p:spPr>
        <p:txBody>
          <a:bodyPr wrap="square">
            <a:spAutoFit/>
          </a:bodyPr>
          <a:lstStyle/>
          <a:p>
            <a:pPr algn="ctr"/>
            <a:r>
              <a:rPr lang="en-US" sz="3200" b="1" dirty="0">
                <a:latin typeface="Times New Roman" pitchFamily="18" charset="0"/>
                <a:cs typeface="Times New Roman" pitchFamily="18" charset="0"/>
              </a:rPr>
              <a:t>Advantages of QPSK</a:t>
            </a:r>
            <a:endParaRPr lang="en-US" sz="3200" b="1" dirty="0"/>
          </a:p>
        </p:txBody>
      </p:sp>
    </p:spTree>
    <p:extLst>
      <p:ext uri="{BB962C8B-B14F-4D97-AF65-F5344CB8AC3E}">
        <p14:creationId xmlns:p14="http://schemas.microsoft.com/office/powerpoint/2010/main" val="186423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915400" cy="715962"/>
          </a:xfrm>
        </p:spPr>
        <p:txBody>
          <a:bodyPr>
            <a:noAutofit/>
          </a:bodyPr>
          <a:lstStyle/>
          <a:p>
            <a:r>
              <a:rPr lang="en-US" sz="3200" b="1" dirty="0">
                <a:latin typeface="Times New Roman" pitchFamily="18" charset="0"/>
                <a:cs typeface="Times New Roman" pitchFamily="18" charset="0"/>
              </a:rPr>
              <a:t>Disadvantages of QPSK</a:t>
            </a:r>
            <a:endParaRPr lang="en-US" sz="3200" b="1" dirty="0">
              <a:solidFill>
                <a:schemeClr val="tx2"/>
              </a:solidFill>
              <a:latin typeface="Palatino Linotype" pitchFamily="18" charset="0"/>
            </a:endParaRPr>
          </a:p>
        </p:txBody>
      </p:sp>
      <p:sp>
        <p:nvSpPr>
          <p:cNvPr id="3" name="Content Placeholder 2"/>
          <p:cNvSpPr>
            <a:spLocks noGrp="1"/>
          </p:cNvSpPr>
          <p:nvPr>
            <p:ph sz="quarter" idx="1"/>
          </p:nvPr>
        </p:nvSpPr>
        <p:spPr>
          <a:xfrm>
            <a:off x="381000" y="1219200"/>
            <a:ext cx="8382000" cy="4876800"/>
          </a:xfrm>
        </p:spPr>
        <p:txBody>
          <a:bodyPr>
            <a:normAutofit/>
          </a:bodyPr>
          <a:lstStyle/>
          <a:p>
            <a:pPr algn="just">
              <a:lnSpc>
                <a:spcPct val="150000"/>
              </a:lnSpc>
            </a:pPr>
            <a:r>
              <a:rPr lang="en-US" sz="2400" dirty="0"/>
              <a:t>QPSK is not more power efficient modulation technique compare to other modulation types as more power is required to transmit two bits</a:t>
            </a:r>
          </a:p>
          <a:p>
            <a:pPr algn="just">
              <a:lnSpc>
                <a:spcPct val="150000"/>
              </a:lnSpc>
            </a:pPr>
            <a:r>
              <a:rPr lang="en-US" sz="2400" dirty="0"/>
              <a:t>QPSK is more complex compared to BPSK receiver due to four states needed to recover binary data information</a:t>
            </a:r>
          </a:p>
          <a:p>
            <a:pPr marL="0" indent="0" algn="just">
              <a:buNone/>
            </a:pPr>
            <a:endParaRPr lang="en-US" sz="2400" dirty="0">
              <a:latin typeface="Palatino Linotype" pitchFamily="18" charset="0"/>
            </a:endParaRPr>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E9D2392-8752-4557-BB6C-A2DD51BA7AE5}" type="datetime1">
              <a:rPr lang="en-US" smtClean="0"/>
              <a:pPr/>
              <a:t>3/11/2021</a:t>
            </a:fld>
            <a:endParaRPr lang="en-US"/>
          </a:p>
        </p:txBody>
      </p:sp>
      <p:sp>
        <p:nvSpPr>
          <p:cNvPr id="6" name="Slide Number Placeholder 5"/>
          <p:cNvSpPr>
            <a:spLocks noGrp="1"/>
          </p:cNvSpPr>
          <p:nvPr>
            <p:ph type="sldNum" sz="quarter" idx="12"/>
          </p:nvPr>
        </p:nvSpPr>
        <p:spPr/>
        <p:txBody>
          <a:bodyPr/>
          <a:lstStyle/>
          <a:p>
            <a:fld id="{E5CA2188-4EE7-4F69-AE19-AF999E6A737F}" type="slidenum">
              <a:rPr lang="en-US" smtClean="0"/>
              <a:pPr/>
              <a:t>8</a:t>
            </a:fld>
            <a:endParaRPr lang="en-US"/>
          </a:p>
        </p:txBody>
      </p:sp>
      <p:sp>
        <p:nvSpPr>
          <p:cNvPr id="7" name="Footer Placeholder 6"/>
          <p:cNvSpPr>
            <a:spLocks noGrp="1"/>
          </p:cNvSpPr>
          <p:nvPr>
            <p:ph type="ftr" sz="quarter" idx="11"/>
          </p:nvPr>
        </p:nvSpPr>
        <p:spPr/>
        <p:txBody>
          <a:bodyPr/>
          <a:lstStyle/>
          <a:p>
            <a:r>
              <a:rPr lang="en-US"/>
              <a:t>JEPPIAAR INSTITUTE OF TECHNOLOGY</a:t>
            </a:r>
          </a:p>
        </p:txBody>
      </p:sp>
      <p:sp>
        <p:nvSpPr>
          <p:cNvPr id="8" name="Rectangle 7"/>
          <p:cNvSpPr/>
          <p:nvPr/>
        </p:nvSpPr>
        <p:spPr>
          <a:xfrm>
            <a:off x="304800" y="1305342"/>
            <a:ext cx="7924800" cy="498663"/>
          </a:xfrm>
          <a:prstGeom prst="rect">
            <a:avLst/>
          </a:prstGeom>
        </p:spPr>
        <p:txBody>
          <a:bodyPr wrap="square">
            <a:spAutoFit/>
          </a:bodyPr>
          <a:lstStyle/>
          <a:p>
            <a:pPr algn="just">
              <a:lnSpc>
                <a:spcPct val="150000"/>
              </a:lnSpc>
              <a:buFont typeface="Wingdings" panose="05000000000000000000" pitchFamily="2" charset="2"/>
              <a:buChar char="Ø"/>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822411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800600"/>
          </a:xfrm>
        </p:spPr>
        <p:txBody>
          <a:bodyPr>
            <a:normAutofit/>
          </a:bodyPr>
          <a:lstStyle/>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endParaRPr lang="en-US" sz="2000" dirty="0">
              <a:latin typeface="Palatino Linotype" pitchFamily="18" charset="0"/>
            </a:endParaRPr>
          </a:p>
          <a:p>
            <a:pPr marL="0" indent="0">
              <a:buNone/>
            </a:pPr>
            <a:endParaRPr lang="en-US" sz="2000" dirty="0">
              <a:latin typeface="Palatino Linotype" pitchFamily="18" charset="0"/>
            </a:endParaRPr>
          </a:p>
          <a:p>
            <a:pPr marL="0" indent="0">
              <a:buNone/>
            </a:pPr>
            <a:endParaRPr lang="en-US" sz="2000" dirty="0">
              <a:latin typeface="Palatino Linotype" pitchFamily="18" charset="0"/>
            </a:endParaRPr>
          </a:p>
        </p:txBody>
      </p:sp>
      <p:sp>
        <p:nvSpPr>
          <p:cNvPr id="5" name="Rectangle 4"/>
          <p:cNvSpPr/>
          <p:nvPr/>
        </p:nvSpPr>
        <p:spPr>
          <a:xfrm>
            <a:off x="152400" y="152400"/>
            <a:ext cx="88392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B4E4BE21-05AB-4752-8E4C-86CEA05D0B31}" type="datetime1">
              <a:rPr lang="en-US" smtClean="0"/>
              <a:pPr/>
              <a:t>3/11/2021</a:t>
            </a:fld>
            <a:endParaRPr lang="en-US"/>
          </a:p>
        </p:txBody>
      </p:sp>
      <p:sp>
        <p:nvSpPr>
          <p:cNvPr id="7" name="Slide Number Placeholder 6"/>
          <p:cNvSpPr>
            <a:spLocks noGrp="1"/>
          </p:cNvSpPr>
          <p:nvPr>
            <p:ph type="sldNum" sz="quarter" idx="12"/>
          </p:nvPr>
        </p:nvSpPr>
        <p:spPr/>
        <p:txBody>
          <a:bodyPr/>
          <a:lstStyle/>
          <a:p>
            <a:fld id="{E5CA2188-4EE7-4F69-AE19-AF999E6A737F}" type="slidenum">
              <a:rPr lang="en-US" smtClean="0"/>
              <a:pPr/>
              <a:t>9</a:t>
            </a:fld>
            <a:endParaRPr lang="en-US"/>
          </a:p>
        </p:txBody>
      </p:sp>
      <p:sp>
        <p:nvSpPr>
          <p:cNvPr id="4" name="Footer Placeholder 3"/>
          <p:cNvSpPr>
            <a:spLocks noGrp="1"/>
          </p:cNvSpPr>
          <p:nvPr>
            <p:ph type="ftr" sz="quarter" idx="11"/>
          </p:nvPr>
        </p:nvSpPr>
        <p:spPr/>
        <p:txBody>
          <a:bodyPr/>
          <a:lstStyle/>
          <a:p>
            <a:r>
              <a:rPr lang="en-US"/>
              <a:t>JEPPIAAR INSTITUTE OF TECHNOLOGY</a:t>
            </a:r>
          </a:p>
        </p:txBody>
      </p:sp>
      <p:sp>
        <p:nvSpPr>
          <p:cNvPr id="8" name="Content Placeholder 2"/>
          <p:cNvSpPr txBox="1">
            <a:spLocks/>
          </p:cNvSpPr>
          <p:nvPr/>
        </p:nvSpPr>
        <p:spPr>
          <a:xfrm>
            <a:off x="457200" y="1295400"/>
            <a:ext cx="8229600" cy="3200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a:latin typeface="Palatino Linotype" pitchFamily="18" charset="0"/>
              <a:cs typeface="Times New Roman" pitchFamily="18" charset="0"/>
            </a:endParaRPr>
          </a:p>
        </p:txBody>
      </p:sp>
      <p:sp>
        <p:nvSpPr>
          <p:cNvPr id="9" name="Rectangle 8"/>
          <p:cNvSpPr/>
          <p:nvPr/>
        </p:nvSpPr>
        <p:spPr>
          <a:xfrm>
            <a:off x="304800" y="1828800"/>
            <a:ext cx="8534400" cy="3349956"/>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itchFamily="18" charset="0"/>
                <a:cs typeface="Times New Roman" pitchFamily="18" charset="0"/>
              </a:rPr>
              <a:t>Direct Injection locked </a:t>
            </a:r>
            <a:r>
              <a:rPr lang="en-US" sz="2400" b="1" dirty="0">
                <a:latin typeface="Times New Roman" pitchFamily="18" charset="0"/>
                <a:cs typeface="Times New Roman" pitchFamily="18" charset="0"/>
              </a:rPr>
              <a:t>QPSK</a:t>
            </a:r>
            <a:r>
              <a:rPr lang="en-US" sz="2400" dirty="0">
                <a:latin typeface="Times New Roman" pitchFamily="18" charset="0"/>
                <a:cs typeface="Times New Roman" pitchFamily="18" charset="0"/>
              </a:rPr>
              <a:t> modulator is  proposed by replacing many blocks in conventional modulator such that mixers, analog-to-digital converters and filters so that area of the proposed modulator is reduced.</a:t>
            </a:r>
          </a:p>
          <a:p>
            <a:pPr algn="just">
              <a:lnSpc>
                <a:spcPct val="150000"/>
              </a:lnSpc>
              <a:buFont typeface="Arial" pitchFamily="34" charset="0"/>
              <a:buChar char="•"/>
            </a:pPr>
            <a:r>
              <a:rPr lang="en-US" sz="2400" dirty="0">
                <a:latin typeface="Times New Roman" pitchFamily="18" charset="0"/>
                <a:cs typeface="Times New Roman" pitchFamily="18" charset="0"/>
              </a:rPr>
              <a:t>Carrier Aggregation is a method that is proposed in LTE-A.</a:t>
            </a:r>
          </a:p>
          <a:p>
            <a:pPr algn="just">
              <a:lnSpc>
                <a:spcPct val="150000"/>
              </a:lnSpc>
              <a:buFont typeface="Arial" pitchFamily="34" charset="0"/>
              <a:buChar char="•"/>
            </a:pPr>
            <a:endParaRPr lang="en-US" sz="2400" dirty="0">
              <a:latin typeface="Times New Roman" pitchFamily="18" charset="0"/>
              <a:cs typeface="Times New Roman" pitchFamily="18" charset="0"/>
            </a:endParaRPr>
          </a:p>
        </p:txBody>
      </p:sp>
      <p:sp>
        <p:nvSpPr>
          <p:cNvPr id="10" name="Rectangle 9"/>
          <p:cNvSpPr/>
          <p:nvPr/>
        </p:nvSpPr>
        <p:spPr>
          <a:xfrm>
            <a:off x="2971800" y="304800"/>
            <a:ext cx="3849246" cy="584775"/>
          </a:xfrm>
          <a:prstGeom prst="rect">
            <a:avLst/>
          </a:prstGeom>
        </p:spPr>
        <p:txBody>
          <a:bodyPr wrap="square">
            <a:spAutoFit/>
          </a:bodyPr>
          <a:lstStyle/>
          <a:p>
            <a:r>
              <a:rPr lang="en-US" sz="3200" b="1" dirty="0">
                <a:latin typeface="Times New Roman" pitchFamily="18" charset="0"/>
                <a:cs typeface="Times New Roman" pitchFamily="18" charset="0"/>
              </a:rPr>
              <a:t>Result &amp; Discussion</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1631626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1673</TotalTime>
  <Words>142</Words>
  <Application>Microsoft Office PowerPoint</Application>
  <PresentationFormat>On-screen Show (4:3)</PresentationFormat>
  <Paragraphs>109</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Subject Name          : WIRELESS COMMUNICATION  Presentation Title   : QPSK IN COMMUNICATION  </vt:lpstr>
      <vt:lpstr>Introduction</vt:lpstr>
      <vt:lpstr>QPSK Modulator</vt:lpstr>
      <vt:lpstr>Block Diagram</vt:lpstr>
      <vt:lpstr>WAVEFORM OF QPSK</vt:lpstr>
      <vt:lpstr>Applications Of QPSK</vt:lpstr>
      <vt:lpstr>QPSK provide very good noise immunity It provides low error probability Bandwidth is twice efficient is compared to BPSK modulation For the same BER, the bandwidth required by QPSK is reduced to half as compared to BPSK Carrier power almost remains constant because of QPSK amplitude is not much </vt:lpstr>
      <vt:lpstr>Disadvantages of QPSK</vt:lpstr>
      <vt:lpstr>PowerPoint Presentation</vt:lpstr>
      <vt:lpstr>PowerPoint Presentation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Millimeter - Wave Antenna for 5G Applications</dc:title>
  <dc:creator>PRABU</dc:creator>
  <cp:lastModifiedBy>Parthi</cp:lastModifiedBy>
  <cp:revision>113</cp:revision>
  <dcterms:created xsi:type="dcterms:W3CDTF">2015-04-07T04:42:07Z</dcterms:created>
  <dcterms:modified xsi:type="dcterms:W3CDTF">2021-03-11T18:59:35Z</dcterms:modified>
</cp:coreProperties>
</file>