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92" r:id="rId2"/>
    <p:sldMasterId id="2147483704" r:id="rId3"/>
    <p:sldMasterId id="2147483716" r:id="rId4"/>
    <p:sldMasterId id="2147483728" r:id="rId5"/>
    <p:sldMasterId id="2147483740" r:id="rId6"/>
    <p:sldMasterId id="2147483752" r:id="rId7"/>
    <p:sldMasterId id="2147483767" r:id="rId8"/>
    <p:sldMasterId id="2147483779" r:id="rId9"/>
    <p:sldMasterId id="2147483791" r:id="rId10"/>
    <p:sldMasterId id="2147483803" r:id="rId11"/>
    <p:sldMasterId id="2147483815" r:id="rId12"/>
  </p:sldMasterIdLst>
  <p:notesMasterIdLst>
    <p:notesMasterId r:id="rId31"/>
  </p:notesMasterIdLst>
  <p:sldIdLst>
    <p:sldId id="257" r:id="rId13"/>
    <p:sldId id="259" r:id="rId14"/>
    <p:sldId id="261" r:id="rId15"/>
    <p:sldId id="260" r:id="rId16"/>
    <p:sldId id="262" r:id="rId17"/>
    <p:sldId id="263" r:id="rId18"/>
    <p:sldId id="266" r:id="rId19"/>
    <p:sldId id="268" r:id="rId20"/>
    <p:sldId id="265" r:id="rId21"/>
    <p:sldId id="267" r:id="rId22"/>
    <p:sldId id="270" r:id="rId23"/>
    <p:sldId id="273" r:id="rId24"/>
    <p:sldId id="274" r:id="rId25"/>
    <p:sldId id="269" r:id="rId26"/>
    <p:sldId id="277" r:id="rId27"/>
    <p:sldId id="275" r:id="rId28"/>
    <p:sldId id="276" r:id="rId29"/>
    <p:sldId id="258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9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F356C-6D1C-4B36-9D52-030B3AABCF17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A682-2B45-44EF-80F9-36B863A2B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A682-2B45-44EF-80F9-36B863A2BC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9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B5CA89-EDCC-4C41-87AB-CAA8B899DF22}" type="slidenum">
              <a:rPr lang="uk-UA" smtClean="0"/>
              <a:pPr eaLnBrk="1" hangingPunct="1"/>
              <a:t>11</a:t>
            </a:fld>
            <a:endParaRPr lang="uk-UA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492125"/>
            <a:ext cx="5048250" cy="3786188"/>
          </a:xfrm>
          <a:ln/>
        </p:spPr>
      </p:sp>
    </p:spTree>
    <p:extLst>
      <p:ext uri="{BB962C8B-B14F-4D97-AF65-F5344CB8AC3E}">
        <p14:creationId xmlns:p14="http://schemas.microsoft.com/office/powerpoint/2010/main" val="194681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13ED52C-A5C7-4EEE-851B-3BCEE1211875}" type="slidenum">
              <a:rPr lang="uk-UA" smtClean="0"/>
              <a:pPr eaLnBrk="1" hangingPunct="1"/>
              <a:t>14</a:t>
            </a:fld>
            <a:endParaRPr lang="uk-UA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492125"/>
            <a:ext cx="5048250" cy="3786188"/>
          </a:xfrm>
          <a:ln/>
        </p:spPr>
      </p:sp>
    </p:spTree>
    <p:extLst>
      <p:ext uri="{BB962C8B-B14F-4D97-AF65-F5344CB8AC3E}">
        <p14:creationId xmlns:p14="http://schemas.microsoft.com/office/powerpoint/2010/main" val="184270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40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1623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040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14817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8498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48419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84984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9102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96185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05734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5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90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8306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7328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28644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4906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23451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1239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93804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5287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1101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16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7203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98171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8061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25964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60452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43806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439001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793688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6281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1561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2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9204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87066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86280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3582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3440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32824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3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74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44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25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338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257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3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3043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276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508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317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11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31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672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13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03963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237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414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7622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23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412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171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4185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4676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9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85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252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282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4346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300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91202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76493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7937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42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0300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7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37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63898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0343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06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539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050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9555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065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58149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3582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8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30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0227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8725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071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7693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565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6214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2897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1579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0372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7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2166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6585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7630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891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383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757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6847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78883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0317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823927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6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56730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35454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2225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32629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1636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0201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61604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45900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009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3071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00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076274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3088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67736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51674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572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3427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065579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4318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154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06446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75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2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image" Target="../media/image2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2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2052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076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100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124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14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сайт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softserve-logo-white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0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.NET Framework and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C# language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39952" y="5589240"/>
            <a:ext cx="6400800" cy="17526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Blackadder ITC" pitchFamily="82" charset="0"/>
              </a:rPr>
              <a:t>.Net</a:t>
            </a:r>
            <a:r>
              <a:rPr lang="en-US" dirty="0">
                <a:solidFill>
                  <a:srgbClr val="FF0000"/>
                </a:solidFill>
                <a:latin typeface="Blackadder ITC" pitchFamily="82" charset="0"/>
              </a:rPr>
              <a:t> Core. 2017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50202" y="6309320"/>
            <a:ext cx="1728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by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L.Klakovych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742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Namespaces and </a:t>
            </a:r>
            <a:r>
              <a:rPr lang="en-US" sz="2800" dirty="0">
                <a:solidFill>
                  <a:srgbClr val="CCFFFF"/>
                </a:solidFill>
              </a:rPr>
              <a:t>using </a:t>
            </a:r>
            <a:r>
              <a:rPr lang="en-US" sz="2800" dirty="0">
                <a:solidFill>
                  <a:srgbClr val="FFFF00"/>
                </a:solidFill>
              </a:rPr>
              <a:t>directive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12776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 .NET Framework classes use </a:t>
            </a:r>
            <a:r>
              <a:rPr lang="en-US" i="1" dirty="0">
                <a:solidFill>
                  <a:srgbClr val="00B0F0"/>
                </a:solidFill>
              </a:rPr>
              <a:t>namespaces</a:t>
            </a:r>
            <a:r>
              <a:rPr lang="en-US" dirty="0"/>
              <a:t> to organize its many classes.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Declaring </a:t>
            </a:r>
            <a:r>
              <a:rPr lang="en-US" i="1" dirty="0">
                <a:solidFill>
                  <a:srgbClr val="00B0F0"/>
                </a:solidFill>
              </a:rPr>
              <a:t>own namespaces</a:t>
            </a:r>
            <a:r>
              <a:rPr lang="en-US" dirty="0"/>
              <a:t> can help control the scope of class and method names in larger programming projects.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>
                <a:solidFill>
                  <a:srgbClr val="00B0F0"/>
                </a:solidFill>
              </a:rPr>
              <a:t>Section of </a:t>
            </a:r>
            <a:r>
              <a:rPr lang="en-US" b="1" i="1" dirty="0">
                <a:solidFill>
                  <a:srgbClr val="00B0F0"/>
                </a:solidFill>
              </a:rPr>
              <a:t>using</a:t>
            </a:r>
            <a:r>
              <a:rPr lang="en-US" i="1" dirty="0">
                <a:solidFill>
                  <a:srgbClr val="00B0F0"/>
                </a:solidFill>
              </a:rPr>
              <a:t> directives</a:t>
            </a:r>
            <a:r>
              <a:rPr lang="en-US" dirty="0"/>
              <a:t> lists the namespaces that the application will be using frequently, and saves the programmer from specifying a fully qualified name every time that a method that is contained within is used.</a:t>
            </a:r>
            <a:endParaRPr lang="ru-RU" dirty="0"/>
          </a:p>
        </p:txBody>
      </p:sp>
      <p:pic>
        <p:nvPicPr>
          <p:cNvPr id="1026" name="Picture 2" descr="https://www.develop.com/us/tutorials/csharp/tutorialtopics/dotnet/csharp/basics/Us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5544616" cy="28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4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229600" cy="1146448"/>
          </a:xfrm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sz="2000" dirty="0"/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Console</a:t>
            </a:r>
            <a:r>
              <a:rPr lang="en-US" sz="2000" dirty="0"/>
              <a:t> .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Write()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Console</a:t>
            </a:r>
            <a:r>
              <a:rPr lang="en-US" sz="2000" dirty="0"/>
              <a:t> .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WriteLine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() </a:t>
            </a:r>
            <a:r>
              <a:rPr lang="uk-UA" sz="2000" dirty="0"/>
              <a:t> </a:t>
            </a:r>
            <a:r>
              <a:rPr lang="en-US" sz="2000" dirty="0"/>
              <a:t>put line of text (string) into the stream for writing on </a:t>
            </a:r>
            <a:r>
              <a:rPr lang="en-US" sz="2000"/>
              <a:t>Console</a:t>
            </a:r>
            <a:r>
              <a:rPr lang="en-US" sz="2000" smtClean="0"/>
              <a:t>.</a:t>
            </a:r>
            <a:endParaRPr lang="en-US" sz="2000" dirty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blackWhite">
          <a:xfrm>
            <a:off x="1585913" y="3586163"/>
            <a:ext cx="7100887" cy="2051050"/>
          </a:xfrm>
          <a:prstGeom prst="rect">
            <a:avLst/>
          </a:prstGeom>
          <a:solidFill>
            <a:schemeClr val="bg1"/>
          </a:solidFill>
          <a:ln w="12700">
            <a:solidFill>
              <a:srgbClr val="CC990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3;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</a:rPr>
              <a:t> d = 5.2;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 err="1">
                <a:latin typeface="Courier New" pitchFamily="49" charset="0"/>
              </a:rPr>
              <a:t>System.</a:t>
            </a:r>
            <a:r>
              <a:rPr lang="en-US" sz="1600" b="1" dirty="0" err="1">
                <a:solidFill>
                  <a:srgbClr val="009999"/>
                </a:solidFill>
                <a:latin typeface="Courier New" pitchFamily="49" charset="0"/>
              </a:rPr>
              <a:t>Console</a:t>
            </a:r>
            <a:r>
              <a:rPr lang="en-US" sz="1600" b="1" dirty="0" err="1">
                <a:latin typeface="Courier New" pitchFamily="49" charset="0"/>
              </a:rPr>
              <a:t>.</a:t>
            </a:r>
            <a:r>
              <a:rPr lang="en-US" sz="1600" b="1" dirty="0" err="1">
                <a:solidFill>
                  <a:schemeClr val="tx2"/>
                </a:solidFill>
                <a:latin typeface="Courier New" pitchFamily="49" charset="0"/>
              </a:rPr>
              <a:t>WriteLine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 err="1">
                <a:latin typeface="Courier New" pitchFamily="49" charset="0"/>
              </a:rPr>
              <a:t>System.</a:t>
            </a:r>
            <a:r>
              <a:rPr lang="en-US" sz="1600" b="1" dirty="0" err="1">
                <a:solidFill>
                  <a:srgbClr val="009999"/>
                </a:solidFill>
                <a:latin typeface="Courier New" pitchFamily="49" charset="0"/>
              </a:rPr>
              <a:t>Console</a:t>
            </a:r>
            <a:r>
              <a:rPr lang="en-US" sz="1600" b="1" dirty="0" err="1">
                <a:latin typeface="Courier New" pitchFamily="49" charset="0"/>
              </a:rPr>
              <a:t>.</a:t>
            </a:r>
            <a:r>
              <a:rPr lang="en-US" sz="1600" b="1" dirty="0" err="1">
                <a:solidFill>
                  <a:schemeClr val="tx2"/>
                </a:solidFill>
                <a:latin typeface="Courier New" pitchFamily="49" charset="0"/>
              </a:rPr>
              <a:t>WriteLine</a:t>
            </a:r>
            <a:r>
              <a:rPr lang="en-US" sz="1600" b="1" dirty="0">
                <a:latin typeface="Courier New" pitchFamily="49" charset="0"/>
              </a:rPr>
              <a:t>(d);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 err="1">
                <a:latin typeface="Courier New" pitchFamily="49" charset="0"/>
              </a:rPr>
              <a:t>System.</a:t>
            </a:r>
            <a:r>
              <a:rPr lang="en-US" sz="1600" b="1" dirty="0" err="1">
                <a:solidFill>
                  <a:srgbClr val="009999"/>
                </a:solidFill>
                <a:latin typeface="Courier New" pitchFamily="49" charset="0"/>
              </a:rPr>
              <a:t>Console</a:t>
            </a:r>
            <a:r>
              <a:rPr lang="en-US" sz="1600" b="1" dirty="0" err="1">
                <a:solidFill>
                  <a:schemeClr val="tx2"/>
                </a:solidFill>
                <a:latin typeface="Courier New" pitchFamily="49" charset="0"/>
              </a:rPr>
              <a:t>.WriteLine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</a:rPr>
              <a:t>"first {0} second {1}"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, d);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blackWhite">
          <a:xfrm>
            <a:off x="465138" y="4306888"/>
            <a:ext cx="569912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>
                <a:latin typeface="Courier New" pitchFamily="49" charset="0"/>
              </a:rPr>
              <a:t>int</a:t>
            </a:r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blackWhite">
          <a:xfrm>
            <a:off x="979488" y="44910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blackWhite">
          <a:xfrm>
            <a:off x="95250" y="4768850"/>
            <a:ext cx="939800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>
                <a:latin typeface="Courier New" pitchFamily="49" charset="0"/>
              </a:rPr>
              <a:t>double</a:t>
            </a:r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blackWhite">
          <a:xfrm>
            <a:off x="979488" y="4953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blackWhite">
          <a:xfrm>
            <a:off x="130175" y="5233988"/>
            <a:ext cx="904875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/>
              <a:t>multiple</a:t>
            </a:r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blackWhite">
          <a:xfrm>
            <a:off x="979488" y="54181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6" name="AutoShape 11"/>
          <p:cNvSpPr>
            <a:spLocks noChangeArrowheads="1"/>
          </p:cNvSpPr>
          <p:nvPr/>
        </p:nvSpPr>
        <p:spPr bwMode="blackWhite">
          <a:xfrm>
            <a:off x="3987800" y="5924550"/>
            <a:ext cx="1341438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/>
              <a:t>format string</a:t>
            </a:r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blackWhite">
          <a:xfrm rot="-5400000">
            <a:off x="5683250" y="5842001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8" name="AutoShape 13"/>
          <p:cNvSpPr>
            <a:spLocks noChangeArrowheads="1"/>
          </p:cNvSpPr>
          <p:nvPr/>
        </p:nvSpPr>
        <p:spPr bwMode="blackWhite">
          <a:xfrm>
            <a:off x="5476875" y="5924550"/>
            <a:ext cx="1257300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/>
              <a:t>placeholder</a:t>
            </a:r>
          </a:p>
        </p:txBody>
      </p:sp>
      <p:sp>
        <p:nvSpPr>
          <p:cNvPr id="14349" name="AutoShape 14"/>
          <p:cNvSpPr>
            <a:spLocks noChangeArrowheads="1"/>
          </p:cNvSpPr>
          <p:nvPr/>
        </p:nvSpPr>
        <p:spPr bwMode="blackWhite">
          <a:xfrm>
            <a:off x="7556500" y="5924550"/>
            <a:ext cx="690563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/>
              <a:t>value</a:t>
            </a:r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blackWhite">
          <a:xfrm rot="-5400000">
            <a:off x="4714875" y="5842001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blackWhite">
          <a:xfrm rot="-5400000">
            <a:off x="7645400" y="5842001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1326356" y="18803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Writing into Console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237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Format output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39973"/>
              </p:ext>
            </p:extLst>
          </p:nvPr>
        </p:nvGraphicFramePr>
        <p:xfrm>
          <a:off x="405880" y="3801022"/>
          <a:ext cx="8280920" cy="1623060"/>
        </p:xfrm>
        <a:graphic>
          <a:graphicData uri="http://schemas.openxmlformats.org/drawingml/2006/table">
            <a:tbl>
              <a:tblPr/>
              <a:tblGrid>
                <a:gridCol w="1540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</a:rPr>
                        <a:t>FormatString</a:t>
                      </a:r>
                      <a:endParaRPr lang="uk-UA" dirty="0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70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endParaRPr lang="uk-UA" dirty="0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7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</a:rPr>
                        <a:t>С або с</a:t>
                      </a:r>
                      <a:endParaRPr lang="uk-UA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Форматування валюти. Додає валюту по замовченню вашої ОС.</a:t>
                      </a:r>
                      <a:endParaRPr lang="ru-RU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D </a:t>
                      </a:r>
                      <a:r>
                        <a:rPr lang="uk-UA" sz="1200">
                          <a:effectLst/>
                          <a:latin typeface="Times New Roman" panose="02020603050405020304" pitchFamily="18" charset="0"/>
                        </a:rPr>
                        <a:t>або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</a:rPr>
                        <a:t>Форматування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</a:rPr>
                        <a:t>десяткових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 чисел.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</a:rPr>
                        <a:t>Також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</a:rPr>
                        <a:t>може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</a:rPr>
                        <a:t>використовуватися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</a:rPr>
                        <a:t>вказання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</a:rPr>
                        <a:t>мінімальної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</a:rPr>
                        <a:t>кількості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 цифр для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</a:rPr>
                        <a:t>доповнення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</a:rPr>
                        <a:t>Е або е</a:t>
                      </a:r>
                      <a:endParaRPr lang="uk-UA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</a:rPr>
                        <a:t>Використовується для експоненціального запису.</a:t>
                      </a:r>
                      <a:endParaRPr lang="uk-UA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N </a:t>
                      </a: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</a:rPr>
                        <a:t>або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Використовується для форматування числових значень.</a:t>
                      </a:r>
                      <a:endParaRPr lang="ru-RU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</a:rPr>
                        <a:t>Х або х</a:t>
                      </a:r>
                      <a:endParaRPr lang="uk-UA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</a:rPr>
                        <a:t>Форматування у </a:t>
                      </a:r>
                      <a:r>
                        <a:rPr lang="uk-UA" sz="1200" dirty="0" err="1">
                          <a:effectLst/>
                          <a:latin typeface="Times New Roman" panose="02020603050405020304" pitchFamily="18" charset="0"/>
                        </a:rPr>
                        <a:t>шістнадцятковому</a:t>
                      </a: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</a:rPr>
                        <a:t> вигляді.</a:t>
                      </a:r>
                      <a:endParaRPr lang="uk-UA" dirty="0">
                        <a:effectLst/>
                      </a:endParaRPr>
                    </a:p>
                  </a:txBody>
                  <a:tcPr marL="47625" marR="47625" marT="28575" marB="28575">
                    <a:lnL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1124744"/>
            <a:ext cx="79208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 Semibold" panose="020B0702040204020203" pitchFamily="34" charset="0"/>
              </a:rPr>
              <a:t>The format item:</a:t>
            </a:r>
          </a:p>
          <a:p>
            <a:endParaRPr lang="en-US" dirty="0">
              <a:solidFill>
                <a:srgbClr val="000000"/>
              </a:solidFill>
              <a:latin typeface="Segoe UI Semibold" panose="020B07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           { index [ :</a:t>
            </a:r>
            <a:r>
              <a:rPr lang="en-US" dirty="0" err="1">
                <a:solidFill>
                  <a:srgbClr val="000000"/>
                </a:solidFill>
                <a:latin typeface="Segoe UI Semibold" panose="020B0702040204020203" pitchFamily="34" charset="0"/>
              </a:rPr>
              <a:t>formatString</a:t>
            </a:r>
            <a:r>
              <a:rPr lang="en-US" dirty="0">
                <a:solidFill>
                  <a:srgbClr val="000000"/>
                </a:solidFill>
                <a:latin typeface="Segoe UI Semibold" panose="020B0702040204020203" pitchFamily="34" charset="0"/>
              </a:rPr>
              <a:t>] }</a:t>
            </a:r>
          </a:p>
          <a:p>
            <a:endParaRPr lang="en-US" dirty="0">
              <a:solidFill>
                <a:srgbClr val="000000"/>
              </a:solidFill>
              <a:latin typeface="Segoe UI Semibold" panose="020B07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395536" y="2386627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Index</a:t>
            </a:r>
            <a:r>
              <a:rPr lang="en-US" sz="1400" dirty="0"/>
              <a:t>: The zero-based index of the argument whose string representation is to be included at this position in the string.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formatString</a:t>
            </a:r>
            <a:r>
              <a:rPr lang="en-US" sz="1400" dirty="0"/>
              <a:t>:  A string that specifies the format of the corresponding argument's result string. </a:t>
            </a:r>
          </a:p>
        </p:txBody>
      </p:sp>
    </p:spTree>
    <p:extLst>
      <p:ext uri="{BB962C8B-B14F-4D97-AF65-F5344CB8AC3E}">
        <p14:creationId xmlns:p14="http://schemas.microsoft.com/office/powerpoint/2010/main" val="415355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kern="0" dirty="0">
                <a:solidFill>
                  <a:srgbClr val="FFFF00"/>
                </a:solidFill>
              </a:rPr>
              <a:t>Format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1305342"/>
            <a:ext cx="8748464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"Currency format: {0:C}"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5555.5812);</a:t>
            </a:r>
          </a:p>
          <a:p>
            <a:r>
              <a:rPr lang="nn-NO" sz="16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"Datetime format: {0:d}, {0:t}"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1600" dirty="0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.Now);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"Float format (3 digits after point): {0:F3}"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1234.56789);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"Numerical format: {0:N1}"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5555.5812);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"16-X format: {0:X}"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5555);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07085"/>
            <a:ext cx="595494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3"/>
            <a:ext cx="8229600" cy="1666403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Console.ReadLine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() - </a:t>
            </a:r>
            <a:r>
              <a:rPr lang="en-US" sz="2000" dirty="0">
                <a:latin typeface="+mj-lt"/>
              </a:rPr>
              <a:t>reads line from console and return it as string type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+mj-lt"/>
              </a:rPr>
              <a:t>Use methods from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System.Convert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+mj-lt"/>
              </a:rPr>
              <a:t>class for converting string variable to other types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+mj-lt"/>
              </a:rPr>
              <a:t>Or use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Parse</a:t>
            </a:r>
            <a:r>
              <a:rPr lang="en-US" sz="2000" dirty="0">
                <a:latin typeface="+mj-lt"/>
              </a:rPr>
              <a:t>() methods from different system types</a:t>
            </a:r>
            <a:endParaRPr lang="en-US" sz="2000" dirty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blackWhite">
          <a:xfrm>
            <a:off x="3200400" y="3429000"/>
            <a:ext cx="5687453" cy="2027991"/>
          </a:xfrm>
          <a:prstGeom prst="rect">
            <a:avLst/>
          </a:prstGeom>
          <a:solidFill>
            <a:schemeClr val="bg1"/>
          </a:solidFill>
          <a:ln w="12700">
            <a:solidFill>
              <a:srgbClr val="CC990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</a:rPr>
              <a:t> s = </a:t>
            </a:r>
            <a:r>
              <a:rPr lang="en-US" b="1" dirty="0" err="1">
                <a:latin typeface="Courier New" pitchFamily="49" charset="0"/>
              </a:rPr>
              <a:t>System.Console.</a:t>
            </a:r>
            <a:r>
              <a:rPr lang="en-US" b="1" dirty="0" err="1">
                <a:solidFill>
                  <a:srgbClr val="009999"/>
                </a:solidFill>
                <a:latin typeface="Courier New" pitchFamily="49" charset="0"/>
              </a:rPr>
              <a:t>ReadLine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System.Convert.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ToInt32 </a:t>
            </a:r>
            <a:r>
              <a:rPr lang="en-US" b="1" dirty="0">
                <a:latin typeface="Courier New" pitchFamily="49" charset="0"/>
              </a:rPr>
              <a:t>(s);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</a:rPr>
              <a:t> d = </a:t>
            </a:r>
            <a:r>
              <a:rPr lang="en-US" b="1" dirty="0" err="1">
                <a:latin typeface="Courier New" pitchFamily="49" charset="0"/>
              </a:rPr>
              <a:t>System.Convert.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ToDouble</a:t>
            </a:r>
            <a:r>
              <a:rPr lang="en-US" b="1" dirty="0">
                <a:latin typeface="Courier New" pitchFamily="49" charset="0"/>
              </a:rPr>
              <a:t>(s);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.Parse(s);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316" name="Group 13"/>
          <p:cNvGrpSpPr>
            <a:grpSpLocks/>
          </p:cNvGrpSpPr>
          <p:nvPr/>
        </p:nvGrpSpPr>
        <p:grpSpPr bwMode="auto">
          <a:xfrm>
            <a:off x="228600" y="3505200"/>
            <a:ext cx="3160713" cy="1395413"/>
            <a:chOff x="41" y="2496"/>
            <a:chExt cx="1991" cy="879"/>
          </a:xfrm>
        </p:grpSpPr>
        <p:sp>
          <p:nvSpPr>
            <p:cNvPr id="13318" name="AutoShape 5"/>
            <p:cNvSpPr>
              <a:spLocks noChangeArrowheads="1"/>
            </p:cNvSpPr>
            <p:nvPr/>
          </p:nvSpPr>
          <p:spPr bwMode="blackWhite">
            <a:xfrm>
              <a:off x="754" y="2496"/>
              <a:ext cx="974" cy="224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9525" indent="-9525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600"/>
                <a:t>read entire line</a:t>
              </a:r>
            </a:p>
          </p:txBody>
        </p:sp>
        <p:sp>
          <p:nvSpPr>
            <p:cNvPr id="13319" name="Line 6"/>
            <p:cNvSpPr>
              <a:spLocks noChangeShapeType="1"/>
            </p:cNvSpPr>
            <p:nvPr/>
          </p:nvSpPr>
          <p:spPr bwMode="blackWhite">
            <a:xfrm>
              <a:off x="1696" y="26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20" name="AutoShape 7"/>
            <p:cNvSpPr>
              <a:spLocks noChangeArrowheads="1"/>
            </p:cNvSpPr>
            <p:nvPr/>
          </p:nvSpPr>
          <p:spPr bwMode="blackWhite">
            <a:xfrm>
              <a:off x="270" y="2827"/>
              <a:ext cx="1500" cy="230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9525" indent="-9525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600" dirty="0"/>
                <a:t>Convert </a:t>
              </a:r>
              <a:r>
                <a:rPr lang="en-US" sz="1600" b="1" dirty="0">
                  <a:latin typeface="Courier New" pitchFamily="49" charset="0"/>
                </a:rPr>
                <a:t>string</a:t>
              </a:r>
              <a:r>
                <a:rPr lang="en-US" sz="1600" dirty="0"/>
                <a:t> to </a:t>
              </a:r>
              <a:r>
                <a:rPr lang="en-US" sz="1600" b="1" dirty="0" err="1">
                  <a:latin typeface="Courier New" pitchFamily="49" charset="0"/>
                </a:rPr>
                <a:t>int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blackWhite">
            <a:xfrm>
              <a:off x="1696" y="2943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22" name="AutoShape 9"/>
            <p:cNvSpPr>
              <a:spLocks noChangeArrowheads="1"/>
            </p:cNvSpPr>
            <p:nvPr/>
          </p:nvSpPr>
          <p:spPr bwMode="blackWhite">
            <a:xfrm>
              <a:off x="41" y="3145"/>
              <a:ext cx="1735" cy="230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9525" indent="-9525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600" dirty="0"/>
                <a:t>Convert </a:t>
              </a:r>
              <a:r>
                <a:rPr lang="en-US" sz="1600" b="1" dirty="0">
                  <a:latin typeface="Courier New" pitchFamily="49" charset="0"/>
                </a:rPr>
                <a:t>string</a:t>
              </a:r>
              <a:r>
                <a:rPr lang="en-US" sz="1600" dirty="0"/>
                <a:t> to </a:t>
              </a:r>
              <a:r>
                <a:rPr lang="en-US" sz="1600" b="1" dirty="0">
                  <a:latin typeface="Courier New" pitchFamily="49" charset="0"/>
                </a:rPr>
                <a:t>double</a:t>
              </a:r>
            </a:p>
          </p:txBody>
        </p:sp>
        <p:sp>
          <p:nvSpPr>
            <p:cNvPr id="13323" name="Line 10"/>
            <p:cNvSpPr>
              <a:spLocks noChangeShapeType="1"/>
            </p:cNvSpPr>
            <p:nvPr/>
          </p:nvSpPr>
          <p:spPr bwMode="blackWhite">
            <a:xfrm>
              <a:off x="1696" y="3261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2173287" y="168762"/>
            <a:ext cx="762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Reading from Console</a:t>
            </a:r>
            <a:endParaRPr lang="ru-RU" sz="2800" b="1" dirty="0">
              <a:solidFill>
                <a:srgbClr val="FFFF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blackWhite">
          <a:xfrm>
            <a:off x="259742" y="5011669"/>
            <a:ext cx="2201492" cy="364748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/>
              <a:t>Parse </a:t>
            </a:r>
            <a:r>
              <a:rPr lang="en-US" sz="1600" b="1" dirty="0">
                <a:latin typeface="Courier New" pitchFamily="49" charset="0"/>
              </a:rPr>
              <a:t>string</a:t>
            </a:r>
            <a:r>
              <a:rPr lang="en-US" sz="1600" dirty="0"/>
              <a:t> into </a:t>
            </a:r>
            <a:r>
              <a:rPr lang="en-US" sz="1600" dirty="0" err="1"/>
              <a:t>int</a:t>
            </a:r>
            <a:endParaRPr lang="en-US" sz="1600" b="1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>
            <a:stCxn id="12" idx="3"/>
          </p:cNvCxnSpPr>
          <p:nvPr/>
        </p:nvCxnSpPr>
        <p:spPr>
          <a:xfrm>
            <a:off x="2461234" y="5194043"/>
            <a:ext cx="739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317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068960"/>
            <a:ext cx="7941568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.TryParse(s,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"{0}-{1}"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number);</a:t>
            </a:r>
            <a:endParaRPr 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173287" y="168762"/>
            <a:ext cx="762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Reading from Console</a:t>
            </a:r>
            <a:endParaRPr lang="ru-RU" sz="2800" b="1" dirty="0">
              <a:solidFill>
                <a:srgbClr val="FFFF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1124745"/>
            <a:ext cx="8229600" cy="64807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kern="0" dirty="0">
                <a:latin typeface="+mj-lt"/>
              </a:rPr>
              <a:t>Use </a:t>
            </a:r>
            <a:r>
              <a:rPr lang="en-US" sz="2000" b="1" kern="0" dirty="0" err="1">
                <a:solidFill>
                  <a:srgbClr val="7030A0"/>
                </a:solidFill>
                <a:latin typeface="+mj-lt"/>
              </a:rPr>
              <a:t>TryParse</a:t>
            </a:r>
            <a:r>
              <a:rPr lang="en-US" sz="2000" b="1" kern="0" dirty="0">
                <a:solidFill>
                  <a:srgbClr val="7030A0"/>
                </a:solidFill>
                <a:latin typeface="+mj-lt"/>
              </a:rPr>
              <a:t>() </a:t>
            </a:r>
            <a:r>
              <a:rPr lang="en-US" sz="2000" kern="0" dirty="0">
                <a:latin typeface="+mj-lt"/>
              </a:rPr>
              <a:t>to avoid format exceptions </a:t>
            </a:r>
            <a:endParaRPr lang="en-US" sz="2000" kern="0" dirty="0"/>
          </a:p>
        </p:txBody>
      </p:sp>
      <p:sp>
        <p:nvSpPr>
          <p:cNvPr id="7" name="Rectangle 6"/>
          <p:cNvSpPr/>
          <p:nvPr/>
        </p:nvSpPr>
        <p:spPr>
          <a:xfrm>
            <a:off x="755576" y="1930819"/>
            <a:ext cx="6480720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1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  <a:endParaRPr lang="uk-UA" dirty="0"/>
          </a:p>
        </p:txBody>
      </p:sp>
      <p:sp>
        <p:nvSpPr>
          <p:cNvPr id="3" name="Rectangle 2"/>
          <p:cNvSpPr/>
          <p:nvPr/>
        </p:nvSpPr>
        <p:spPr>
          <a:xfrm>
            <a:off x="457200" y="1196752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Console Application project in VS.</a:t>
            </a:r>
          </a:p>
          <a:p>
            <a:r>
              <a:rPr lang="en-US" dirty="0"/>
              <a:t>In method Main() write code for solving next tasks: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D</a:t>
            </a:r>
            <a:r>
              <a:rPr lang="uk-UA" dirty="0" err="1"/>
              <a:t>efine</a:t>
            </a:r>
            <a:r>
              <a:rPr lang="uk-UA" dirty="0"/>
              <a:t> integer variable</a:t>
            </a:r>
            <a:r>
              <a:rPr lang="en-US" dirty="0"/>
              <a:t>s</a:t>
            </a:r>
            <a:r>
              <a:rPr lang="uk-UA" dirty="0"/>
              <a:t> </a:t>
            </a:r>
            <a:r>
              <a:rPr lang="uk-UA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uk-UA" dirty="0"/>
              <a:t>.Read value</a:t>
            </a:r>
            <a:r>
              <a:rPr lang="en-US" dirty="0"/>
              <a:t>s</a:t>
            </a:r>
            <a:r>
              <a:rPr lang="uk-UA" dirty="0"/>
              <a:t> a </a:t>
            </a:r>
            <a:r>
              <a:rPr lang="en-US" dirty="0"/>
              <a:t>and b </a:t>
            </a:r>
            <a:r>
              <a:rPr lang="uk-UA" dirty="0"/>
              <a:t>from </a:t>
            </a:r>
            <a:r>
              <a:rPr lang="en-US" dirty="0"/>
              <a:t>C</a:t>
            </a:r>
            <a:r>
              <a:rPr lang="uk-UA" dirty="0"/>
              <a:t>onsole and calculate</a:t>
            </a:r>
            <a:r>
              <a:rPr lang="en-US" dirty="0"/>
              <a:t>: </a:t>
            </a:r>
            <a:r>
              <a:rPr lang="en-US" dirty="0" err="1"/>
              <a:t>a+b</a:t>
            </a:r>
            <a:r>
              <a:rPr lang="en-US" dirty="0"/>
              <a:t>, a-b, a*b, a/b</a:t>
            </a:r>
            <a:r>
              <a:rPr lang="uk-UA" dirty="0"/>
              <a:t>. Output obtained results.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uk-UA" dirty="0"/>
              <a:t>) Output question “</a:t>
            </a:r>
            <a:r>
              <a:rPr lang="en-US" dirty="0"/>
              <a:t>How are you</a:t>
            </a:r>
            <a:r>
              <a:rPr lang="uk-UA" dirty="0"/>
              <a:t>?“</a:t>
            </a:r>
            <a:r>
              <a:rPr lang="en-US" dirty="0"/>
              <a:t>. D</a:t>
            </a:r>
            <a:r>
              <a:rPr lang="uk-UA" dirty="0"/>
              <a:t>efine string variable </a:t>
            </a:r>
            <a:r>
              <a:rPr lang="en-US" b="1" dirty="0"/>
              <a:t>answer</a:t>
            </a:r>
            <a:r>
              <a:rPr lang="en-US" dirty="0"/>
              <a:t>. </a:t>
            </a:r>
            <a:r>
              <a:rPr lang="uk-UA" dirty="0"/>
              <a:t>Read the value </a:t>
            </a:r>
            <a:r>
              <a:rPr lang="en-US" b="1" dirty="0"/>
              <a:t>answer </a:t>
            </a:r>
            <a:r>
              <a:rPr lang="uk-UA" dirty="0"/>
              <a:t>and output: “</a:t>
            </a:r>
            <a:r>
              <a:rPr lang="en-US" dirty="0"/>
              <a:t>You </a:t>
            </a:r>
            <a:r>
              <a:rPr lang="uk-UA" dirty="0"/>
              <a:t>are (</a:t>
            </a:r>
            <a:r>
              <a:rPr lang="en-US" dirty="0"/>
              <a:t>answer</a:t>
            </a:r>
            <a:r>
              <a:rPr lang="uk-UA" dirty="0"/>
              <a:t>)". </a:t>
            </a:r>
            <a:endParaRPr lang="en-US" dirty="0"/>
          </a:p>
          <a:p>
            <a:endParaRPr lang="en-US" dirty="0"/>
          </a:p>
          <a:p>
            <a:r>
              <a:rPr lang="en-US" dirty="0"/>
              <a:t>3) Read 3 variables of char type. Write message: “You enter (first char), (second char), (3 char)”</a:t>
            </a:r>
          </a:p>
          <a:p>
            <a:endParaRPr lang="en-US" dirty="0"/>
          </a:p>
          <a:p>
            <a:r>
              <a:rPr lang="en-US" dirty="0"/>
              <a:t>4) Enter 2 integer numbers. Check if they are both positive – use bool </a:t>
            </a:r>
            <a:r>
              <a:rPr lang="en-US" dirty="0" err="1"/>
              <a:t>expretion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05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uk-UA" dirty="0"/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Homework 1</a:t>
            </a:r>
          </a:p>
          <a:p>
            <a:endParaRPr lang="en-US" dirty="0"/>
          </a:p>
          <a:p>
            <a:r>
              <a:rPr lang="en-US" dirty="0"/>
              <a:t>1. Practical task:</a:t>
            </a:r>
          </a:p>
          <a:p>
            <a:r>
              <a:rPr lang="en-US" dirty="0"/>
              <a:t>Create Console Application project in VS.</a:t>
            </a:r>
          </a:p>
          <a:p>
            <a:r>
              <a:rPr lang="en-US" dirty="0"/>
              <a:t>In method Main() write code for solving next tasks:</a:t>
            </a:r>
          </a:p>
          <a:p>
            <a:r>
              <a:rPr lang="en-US" dirty="0"/>
              <a:t>	b) define integer variable a. Read the value of a from console and calculate area and </a:t>
            </a:r>
            <a:r>
              <a:rPr lang="en-US" dirty="0" err="1"/>
              <a:t>perimetr</a:t>
            </a:r>
            <a:r>
              <a:rPr lang="en-US" dirty="0"/>
              <a:t> of square with length a. Output obtained results.</a:t>
            </a:r>
          </a:p>
          <a:p>
            <a:r>
              <a:rPr lang="en-US" dirty="0"/>
              <a:t>	c) define string variable name and integer value age. Output question "What is your name?";Read the value name and output next question: "How old are you,(name)?". Read age and write whole information  </a:t>
            </a:r>
            <a:endParaRPr lang="uk-UA" dirty="0"/>
          </a:p>
          <a:p>
            <a:r>
              <a:rPr lang="uk-UA" dirty="0"/>
              <a:t>                </a:t>
            </a:r>
            <a:r>
              <a:rPr lang="en-US" dirty="0"/>
              <a:t>d)</a:t>
            </a:r>
            <a:r>
              <a:rPr lang="ru-RU" dirty="0"/>
              <a:t> </a:t>
            </a:r>
            <a:r>
              <a:rPr lang="en-US" dirty="0"/>
              <a:t>Read double number </a:t>
            </a:r>
            <a:r>
              <a:rPr lang="ru-RU" b="1" dirty="0"/>
              <a:t>r</a:t>
            </a:r>
            <a:r>
              <a:rPr lang="ru-RU" dirty="0"/>
              <a:t> </a:t>
            </a:r>
            <a:r>
              <a:rPr lang="en-US" dirty="0"/>
              <a:t>and calculate the length (l=2*pi*r), area (S=pi*r*r) and volume (4/3*pi*r*r*r) of a circle of given 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Learn next C# topics:</a:t>
            </a:r>
          </a:p>
          <a:p>
            <a:r>
              <a:rPr lang="en-US" dirty="0"/>
              <a:t>	a)reference and value types</a:t>
            </a:r>
          </a:p>
          <a:p>
            <a:r>
              <a:rPr lang="en-US" dirty="0"/>
              <a:t>	b) intrinsic Data Types</a:t>
            </a:r>
          </a:p>
          <a:p>
            <a:r>
              <a:rPr lang="en-US" dirty="0"/>
              <a:t>	c) C# operators </a:t>
            </a:r>
          </a:p>
          <a:p>
            <a:r>
              <a:rPr lang="en-US" dirty="0"/>
              <a:t>   	d) if, switch, loop statements </a:t>
            </a:r>
          </a:p>
          <a:p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778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Леся\AppData\Local\Microsoft\Windows\Temporary Internet Files\Content.IE5\YS2RW142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24456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7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Agenda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/>
              <a:t>.Net</a:t>
            </a:r>
            <a:r>
              <a:rPr lang="en-US" sz="2800" dirty="0"/>
              <a:t> Framework</a:t>
            </a:r>
          </a:p>
          <a:p>
            <a:r>
              <a:rPr lang="en-US" sz="2800" dirty="0"/>
              <a:t>Common Language Runtime</a:t>
            </a:r>
          </a:p>
          <a:p>
            <a:r>
              <a:rPr lang="en-US" sz="2800" dirty="0"/>
              <a:t>C# - new </a:t>
            </a:r>
            <a:r>
              <a:rPr lang="en-US" sz="2800" dirty="0" err="1"/>
              <a:t>.Net</a:t>
            </a:r>
            <a:r>
              <a:rPr lang="en-US" sz="2800" dirty="0"/>
              <a:t> language</a:t>
            </a:r>
          </a:p>
          <a:p>
            <a:r>
              <a:rPr lang="en-US" sz="2800" dirty="0"/>
              <a:t>Visual Studio. Demo</a:t>
            </a:r>
          </a:p>
          <a:p>
            <a:r>
              <a:rPr lang="en-US" sz="2800" dirty="0"/>
              <a:t>C# First program. Demo</a:t>
            </a:r>
          </a:p>
          <a:p>
            <a:r>
              <a:rPr lang="en-US" sz="2800" dirty="0"/>
              <a:t>Reading-Writing in Console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763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.NET Framework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934826" y="1484784"/>
            <a:ext cx="5184576" cy="4525962"/>
          </a:xfrm>
          <a:prstGeom prst="rect">
            <a:avLst/>
          </a:prstGeom>
        </p:spPr>
        <p:txBody>
          <a:bodyPr/>
          <a:lstStyle/>
          <a:p>
            <a:r>
              <a:rPr lang="en-US" sz="1800" b="1" dirty="0" err="1">
                <a:solidFill>
                  <a:srgbClr val="0070C0"/>
                </a:solidFill>
              </a:rPr>
              <a:t>.Net</a:t>
            </a:r>
            <a:r>
              <a:rPr lang="en-US" sz="1800" b="1" dirty="0">
                <a:solidFill>
                  <a:srgbClr val="0070C0"/>
                </a:solidFill>
              </a:rPr>
              <a:t> Framework</a:t>
            </a:r>
            <a:r>
              <a:rPr lang="en-US" sz="1800" dirty="0"/>
              <a:t> is software technology developed by Microsoft to create applications for Windows  and Web applications.</a:t>
            </a:r>
          </a:p>
          <a:p>
            <a:r>
              <a:rPr lang="en-US" sz="1800" b="1" dirty="0" err="1">
                <a:solidFill>
                  <a:srgbClr val="0070C0"/>
                </a:solidFill>
              </a:rPr>
              <a:t>.Net</a:t>
            </a:r>
            <a:r>
              <a:rPr lang="en-US" sz="1800" b="1" dirty="0">
                <a:solidFill>
                  <a:srgbClr val="0070C0"/>
                </a:solidFill>
              </a:rPr>
              <a:t> Framework </a:t>
            </a:r>
            <a:r>
              <a:rPr lang="en-US" sz="1800" dirty="0"/>
              <a:t>includes </a:t>
            </a:r>
            <a:r>
              <a:rPr lang="en-US" sz="1800" i="1" dirty="0"/>
              <a:t>Framework Class Library (FCL)</a:t>
            </a:r>
            <a:r>
              <a:rPr lang="en-US" sz="1800" dirty="0"/>
              <a:t> and provides language interoperability across several programming languages. </a:t>
            </a:r>
          </a:p>
          <a:p>
            <a:r>
              <a:rPr lang="en-US" sz="1800" dirty="0"/>
              <a:t>Programs written for </a:t>
            </a:r>
            <a:r>
              <a:rPr lang="en-US" sz="1800" b="1" dirty="0">
                <a:solidFill>
                  <a:srgbClr val="0070C0"/>
                </a:solidFill>
              </a:rPr>
              <a:t>.NET Framework </a:t>
            </a:r>
            <a:r>
              <a:rPr lang="en-US" sz="1800" dirty="0"/>
              <a:t>execute in a software environment - </a:t>
            </a:r>
            <a:r>
              <a:rPr lang="en-US" sz="1800" i="1" dirty="0"/>
              <a:t>Common Language Runtime (CLR), </a:t>
            </a:r>
            <a:r>
              <a:rPr lang="en-US" sz="1800" dirty="0"/>
              <a:t>an application virtual machine.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2" descr="&amp;Fcy;&amp;acy;&amp;jcy;&amp;lcy;:DotNe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374778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23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1680" y="260648"/>
            <a:ext cx="82296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.NET Framework Architecture</a:t>
            </a:r>
          </a:p>
        </p:txBody>
      </p:sp>
      <p:pic>
        <p:nvPicPr>
          <p:cNvPr id="1026" name="Picture 2" descr=".NET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35623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211960" y="134076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i="1" dirty="0">
                <a:solidFill>
                  <a:srgbClr val="0070C0"/>
                </a:solidFill>
              </a:rPr>
              <a:t>Common Language Specification: (CLS) </a:t>
            </a:r>
            <a:r>
              <a:rPr lang="en-US" dirty="0"/>
              <a:t>are guidelines, that language should follow for communicating with other .NET languages in a seamless manner. (does mapping)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>
                <a:solidFill>
                  <a:srgbClr val="0070C0"/>
                </a:solidFill>
              </a:rPr>
              <a:t>Common Type System (CTS):</a:t>
            </a:r>
            <a:r>
              <a:rPr lang="en-US" dirty="0"/>
              <a:t> is a base class library that contains all type information like </a:t>
            </a:r>
            <a:r>
              <a:rPr lang="en-US" i="1" dirty="0"/>
              <a:t>Int32, Int64, String , Boolean</a:t>
            </a:r>
            <a:r>
              <a:rPr lang="en-US" dirty="0"/>
              <a:t> etc.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>
                <a:solidFill>
                  <a:srgbClr val="0070C0"/>
                </a:solidFill>
              </a:rPr>
              <a:t>Common Language Runtime (CLR):</a:t>
            </a:r>
            <a:r>
              <a:rPr lang="en-US" dirty="0"/>
              <a:t> is the execution engine for .NET applications and serves as the interface between .NET applications and the operating system. 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54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CLR - Common Language Runtime</a:t>
            </a:r>
          </a:p>
        </p:txBody>
      </p:sp>
      <p:pic>
        <p:nvPicPr>
          <p:cNvPr id="4098" name="Picture 2" descr="File:Overview of the Common Language Infra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88" y="1196752"/>
            <a:ext cx="4160912" cy="48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23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C# Language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642350" cy="45259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C# is a new language</a:t>
            </a:r>
            <a:r>
              <a:rPr lang="en-US" sz="2400" dirty="0"/>
              <a:t> designed by Microsoft to work with the .NET framework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C#</a:t>
            </a:r>
            <a:r>
              <a:rPr lang="en-US" sz="2400" dirty="0"/>
              <a:t> is a simple, modern, object oriented, and type-safe programming language derived from C and C++.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C# provides support for software engineering principles: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strong type checking,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detection </a:t>
            </a:r>
            <a:r>
              <a:rPr lang="en-US" sz="2000" dirty="0"/>
              <a:t>of attempts to use uninitialized variables,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automatic garbage collection. 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64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95371" y="1583025"/>
            <a:ext cx="4857285" cy="2800350"/>
            <a:chOff x="272" y="960"/>
            <a:chExt cx="4913" cy="2467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85" y="3038"/>
              <a:ext cx="3504" cy="389"/>
            </a:xfrm>
            <a:prstGeom prst="rect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105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Operating System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5" y="2606"/>
              <a:ext cx="3504" cy="389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105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Common Language Runtime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5" y="1785"/>
              <a:ext cx="3504" cy="77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endParaRPr lang="uk-UA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32" y="1056"/>
              <a:ext cx="1728" cy="607"/>
            </a:xfrm>
            <a:prstGeom prst="rect">
              <a:avLst/>
            </a:prstGeom>
            <a:solidFill>
              <a:srgbClr val="0099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105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C#</a:t>
              </a:r>
              <a:r>
                <a:rPr lang="en-US" sz="105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sz="105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Compiler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56" y="1056"/>
              <a:ext cx="1584" cy="607"/>
            </a:xfrm>
            <a:prstGeom prst="rect">
              <a:avLst/>
            </a:prstGeom>
            <a:solidFill>
              <a:srgbClr val="0099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105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C# IDE in VS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5" y="960"/>
              <a:ext cx="1200" cy="2467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1050" b="1" dirty="0">
                  <a:solidFill>
                    <a:schemeClr val="bg1"/>
                  </a:solidFill>
                </a:rPr>
                <a:t>Visual Studio.NET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2" y="1913"/>
              <a:ext cx="3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.NET Framework </a:t>
              </a:r>
            </a:p>
            <a:p>
              <a:pPr algn="ctr" eaLnBrk="0" hangingPunct="0">
                <a:defRPr/>
              </a:pPr>
              <a:r>
                <a:rPr lang="en-US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(ADO.NET, ASP.NET, Windows Forms, Web Services,)</a:t>
              </a:r>
            </a:p>
          </p:txBody>
        </p:sp>
      </p:grpSp>
      <p:sp>
        <p:nvSpPr>
          <p:cNvPr id="11" name="Заголовок 3"/>
          <p:cNvSpPr>
            <a:spLocks noGrp="1"/>
          </p:cNvSpPr>
          <p:nvPr>
            <p:ph type="title"/>
          </p:nvPr>
        </p:nvSpPr>
        <p:spPr>
          <a:xfrm>
            <a:off x="1137856" y="260648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C#  and Visual Studio </a:t>
            </a:r>
            <a:r>
              <a:rPr lang="en-US" sz="2800" b="1" dirty="0" err="1">
                <a:solidFill>
                  <a:srgbClr val="FFFF00"/>
                </a:solidFill>
              </a:rPr>
              <a:t>.Net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7090" y="4941168"/>
            <a:ext cx="8169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Integrated development environment (IDE) </a:t>
            </a:r>
            <a:r>
              <a:rPr lang="en-US" dirty="0"/>
              <a:t>is a collection of development tools exposed through a common user interface</a:t>
            </a:r>
            <a:endParaRPr lang="ru-RU" dirty="0"/>
          </a:p>
        </p:txBody>
      </p:sp>
      <p:pic>
        <p:nvPicPr>
          <p:cNvPr id="2050" name="Picture 2" descr="http://www.visual-installer.com/images/features/all-ides-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1583026"/>
            <a:ext cx="2807061" cy="238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12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060848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Visual Studio 201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r>
              <a:rPr lang="en-US" sz="2800" dirty="0">
                <a:solidFill>
                  <a:srgbClr val="0070C0"/>
                </a:solidFill>
              </a:rPr>
              <a:t>. Demo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1346" y="116632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C# First Program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556792"/>
            <a:ext cx="7803976" cy="2585323"/>
          </a:xfrm>
          <a:prstGeom prst="rect">
            <a:avLst/>
          </a:prstGeom>
          <a:solidFill>
            <a:schemeClr val="bg1"/>
          </a:solidFill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b="1" noProof="1">
                <a:solidFill>
                  <a:srgbClr val="008080"/>
                </a:solidFill>
                <a:latin typeface="Courier New" pitchFamily="49" charset="0"/>
              </a:rPr>
              <a:t>Program</a:t>
            </a:r>
          </a:p>
          <a:p>
            <a:r>
              <a:rPr lang="en-US" b="1" noProof="1">
                <a:latin typeface="Courier New" pitchFamily="49" charset="0"/>
              </a:rPr>
              <a:t>{</a:t>
            </a:r>
          </a:p>
          <a:p>
            <a:r>
              <a:rPr lang="en-US" b="1" noProof="1">
                <a:solidFill>
                  <a:srgbClr val="008080"/>
                </a:solidFill>
                <a:latin typeface="Courier New" pitchFamily="49" charset="0"/>
              </a:rPr>
              <a:t>    </a:t>
            </a:r>
            <a:r>
              <a:rPr lang="en-US" b="1" noProof="1">
                <a:solidFill>
                  <a:srgbClr val="0000FF"/>
                </a:solidFill>
                <a:latin typeface="Courier New" pitchFamily="49" charset="0"/>
              </a:rPr>
              <a:t>static public int </a:t>
            </a:r>
            <a:r>
              <a:rPr lang="en-US" b="1" noProof="1">
                <a:latin typeface="Courier New" pitchFamily="49" charset="0"/>
              </a:rPr>
              <a:t>Main(System.</a:t>
            </a:r>
            <a:r>
              <a:rPr lang="en-US" b="1" noProof="1">
                <a:solidFill>
                  <a:srgbClr val="008080"/>
                </a:solidFill>
                <a:latin typeface="Courier New" pitchFamily="49" charset="0"/>
              </a:rPr>
              <a:t>String</a:t>
            </a:r>
            <a:r>
              <a:rPr lang="en-US" b="1" noProof="1">
                <a:latin typeface="Courier New" pitchFamily="49" charset="0"/>
              </a:rPr>
              <a:t>[] args)</a:t>
            </a:r>
          </a:p>
          <a:p>
            <a:r>
              <a:rPr lang="en-US" b="1" noProof="1">
                <a:solidFill>
                  <a:srgbClr val="008080"/>
                </a:solidFill>
                <a:latin typeface="Courier New" pitchFamily="49" charset="0"/>
              </a:rPr>
              <a:t>    </a:t>
            </a:r>
            <a:r>
              <a:rPr lang="en-US" b="1" noProof="1">
                <a:latin typeface="Courier New" pitchFamily="49" charset="0"/>
              </a:rPr>
              <a:t>{</a:t>
            </a:r>
          </a:p>
          <a:p>
            <a:r>
              <a:rPr lang="en-US" b="1" noProof="1">
                <a:latin typeface="Courier New" pitchFamily="49" charset="0"/>
              </a:rPr>
              <a:t>        System.</a:t>
            </a:r>
            <a:r>
              <a:rPr lang="en-US" b="1" noProof="1">
                <a:solidFill>
                  <a:srgbClr val="008080"/>
                </a:solidFill>
                <a:latin typeface="Courier New" pitchFamily="49" charset="0"/>
              </a:rPr>
              <a:t>Console</a:t>
            </a:r>
            <a:r>
              <a:rPr lang="en-US" b="1" noProof="1">
                <a:latin typeface="Courier New" pitchFamily="49" charset="0"/>
              </a:rPr>
              <a:t>.WriteLine(</a:t>
            </a:r>
            <a:r>
              <a:rPr lang="en-US" b="1" noProof="1">
                <a:solidFill>
                  <a:srgbClr val="800000"/>
                </a:solidFill>
                <a:latin typeface="Courier New" pitchFamily="49" charset="0"/>
              </a:rPr>
              <a:t>"H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ello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World</a:t>
            </a:r>
            <a:r>
              <a:rPr lang="en-US" b="1" noProof="1">
                <a:solidFill>
                  <a:srgbClr val="800000"/>
                </a:solidFill>
                <a:latin typeface="Courier New" pitchFamily="49" charset="0"/>
              </a:rPr>
              <a:t>!"</a:t>
            </a:r>
            <a:r>
              <a:rPr lang="en-US" b="1" noProof="1">
                <a:latin typeface="Courier New" pitchFamily="49" charset="0"/>
              </a:rPr>
              <a:t>);</a:t>
            </a:r>
          </a:p>
          <a:p>
            <a:r>
              <a:rPr lang="en-US" b="1" noProof="1">
                <a:latin typeface="Courier New" pitchFamily="49" charset="0"/>
              </a:rPr>
              <a:t>        return 0;</a:t>
            </a:r>
          </a:p>
          <a:p>
            <a:r>
              <a:rPr lang="en-US" b="1" noProof="1">
                <a:latin typeface="Courier New" pitchFamily="49" charset="0"/>
              </a:rPr>
              <a:t>    }</a:t>
            </a:r>
          </a:p>
          <a:p>
            <a:r>
              <a:rPr lang="en-US" b="1" noProof="1">
                <a:latin typeface="Courier New" pitchFamily="49" charset="0"/>
              </a:rPr>
              <a:t>}</a:t>
            </a:r>
            <a:endParaRPr lang="uk-UA" b="1" dirty="0">
              <a:latin typeface="Courier New" pitchFamily="49" charset="0"/>
            </a:endParaRPr>
          </a:p>
          <a:p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blackWhite">
          <a:xfrm>
            <a:off x="0" y="980728"/>
            <a:ext cx="2066925" cy="433388"/>
          </a:xfrm>
          <a:prstGeom prst="roundRect">
            <a:avLst>
              <a:gd name="adj" fmla="val 12495"/>
            </a:avLst>
          </a:prstGeom>
          <a:solidFill>
            <a:srgbClr val="E7FFFF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2000" b="1">
                <a:solidFill>
                  <a:srgbClr val="0000FF"/>
                </a:solidFill>
              </a:rPr>
              <a:t>class definition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blackWhite">
          <a:xfrm>
            <a:off x="1908175" y="1212502"/>
            <a:ext cx="158750" cy="41629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4365104"/>
            <a:ext cx="8229600" cy="2209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b="1" dirty="0">
                <a:latin typeface="Courier New" pitchFamily="49" charset="0"/>
              </a:rPr>
              <a:t>class</a:t>
            </a:r>
            <a:r>
              <a:rPr lang="en-US" sz="1800" dirty="0"/>
              <a:t> is used to define new types.</a:t>
            </a:r>
          </a:p>
          <a:p>
            <a:r>
              <a:rPr lang="en-US" sz="1800" dirty="0"/>
              <a:t>C# code should be put in some class.</a:t>
            </a:r>
          </a:p>
          <a:p>
            <a:r>
              <a:rPr lang="en-US" sz="1800" dirty="0"/>
              <a:t>Method Main() is an entry point of program.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blackWhite">
          <a:xfrm>
            <a:off x="4716016" y="1235078"/>
            <a:ext cx="1400175" cy="401638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solidFill>
                  <a:srgbClr val="0000FF"/>
                </a:solidFill>
              </a:rPr>
              <a:t>entry point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blackWhite">
          <a:xfrm flipH="1">
            <a:off x="4139952" y="1636716"/>
            <a:ext cx="1152128" cy="56814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77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2014">
  <a:themeElements>
    <a:clrScheme name="yell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ellow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yell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blue page">
  <a:themeElements>
    <a:clrScheme name="4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blue page">
  <a:themeElements>
    <a:clrScheme name="5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ue page">
  <a:themeElements>
    <a:clrScheme name="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ang">
  <a:themeElements>
    <a:clrScheme name="or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rang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r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d">
  <a:themeElements>
    <a:clrScheme name="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en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ue">
  <a:themeElements>
    <a:clrScheme name="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olet">
  <a:themeElements>
    <a:clrScheme name="vio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ole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io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ue page">
  <a:themeElements>
    <a:clrScheme name="1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ue page">
  <a:themeElements>
    <a:clrScheme name="2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blue page">
  <a:themeElements>
    <a:clrScheme name="3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2014</Template>
  <TotalTime>783</TotalTime>
  <Words>813</Words>
  <Application>Microsoft Office PowerPoint</Application>
  <PresentationFormat>On-screen Show (4:3)</PresentationFormat>
  <Paragraphs>151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18</vt:i4>
      </vt:variant>
    </vt:vector>
  </HeadingPairs>
  <TitlesOfParts>
    <vt:vector size="40" baseType="lpstr">
      <vt:lpstr>ＭＳ Ｐゴシック</vt:lpstr>
      <vt:lpstr>Arial</vt:lpstr>
      <vt:lpstr>Blackadder ITC</vt:lpstr>
      <vt:lpstr>Calibri</vt:lpstr>
      <vt:lpstr>Consolas</vt:lpstr>
      <vt:lpstr>Courier New</vt:lpstr>
      <vt:lpstr>Segoe UI</vt:lpstr>
      <vt:lpstr>Segoe UI Semibold</vt:lpstr>
      <vt:lpstr>Times New Roman</vt:lpstr>
      <vt:lpstr>Wingdings</vt:lpstr>
      <vt:lpstr>Template 2014</vt:lpstr>
      <vt:lpstr>orang</vt:lpstr>
      <vt:lpstr>red</vt:lpstr>
      <vt:lpstr>green</vt:lpstr>
      <vt:lpstr>blue</vt:lpstr>
      <vt:lpstr>violet</vt:lpstr>
      <vt:lpstr>1_blue page</vt:lpstr>
      <vt:lpstr>2_blue page</vt:lpstr>
      <vt:lpstr>3_blue page</vt:lpstr>
      <vt:lpstr>4_blue page</vt:lpstr>
      <vt:lpstr>5_blue page</vt:lpstr>
      <vt:lpstr>blue page</vt:lpstr>
      <vt:lpstr>.NET Framework and  C# language</vt:lpstr>
      <vt:lpstr>Agenda</vt:lpstr>
      <vt:lpstr>.NET Framework </vt:lpstr>
      <vt:lpstr>.NET Framework Architecture</vt:lpstr>
      <vt:lpstr>CLR - Common Language Runtime</vt:lpstr>
      <vt:lpstr>C# Language</vt:lpstr>
      <vt:lpstr>C#  and Visual Studio .Net</vt:lpstr>
      <vt:lpstr>Visual Studio 201. Demo</vt:lpstr>
      <vt:lpstr>C# First Program</vt:lpstr>
      <vt:lpstr>Namespaces and using directive</vt:lpstr>
      <vt:lpstr>PowerPoint Presentation</vt:lpstr>
      <vt:lpstr>Format output</vt:lpstr>
      <vt:lpstr>PowerPoint Presentation</vt:lpstr>
      <vt:lpstr>PowerPoint Presentation</vt:lpstr>
      <vt:lpstr>PowerPoint Presentation</vt:lpstr>
      <vt:lpstr>Task1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Леся</dc:creator>
  <cp:lastModifiedBy>Kateryna Malash</cp:lastModifiedBy>
  <cp:revision>60</cp:revision>
  <dcterms:created xsi:type="dcterms:W3CDTF">2014-04-03T15:55:56Z</dcterms:created>
  <dcterms:modified xsi:type="dcterms:W3CDTF">2018-06-11T07:41:38Z</dcterms:modified>
</cp:coreProperties>
</file>