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2" r:id="rId7"/>
    <p:sldMasterId id="2147483767" r:id="rId8"/>
    <p:sldMasterId id="2147483779" r:id="rId9"/>
    <p:sldMasterId id="2147483791" r:id="rId10"/>
    <p:sldMasterId id="2147483803" r:id="rId11"/>
    <p:sldMasterId id="2147483815" r:id="rId12"/>
  </p:sldMasterIdLst>
  <p:notesMasterIdLst>
    <p:notesMasterId r:id="rId33"/>
  </p:notesMasterIdLst>
  <p:sldIdLst>
    <p:sldId id="257" r:id="rId13"/>
    <p:sldId id="259" r:id="rId14"/>
    <p:sldId id="260" r:id="rId15"/>
    <p:sldId id="290" r:id="rId16"/>
    <p:sldId id="293" r:id="rId17"/>
    <p:sldId id="263" r:id="rId18"/>
    <p:sldId id="294" r:id="rId19"/>
    <p:sldId id="295" r:id="rId20"/>
    <p:sldId id="265" r:id="rId21"/>
    <p:sldId id="269" r:id="rId22"/>
    <p:sldId id="305" r:id="rId23"/>
    <p:sldId id="304" r:id="rId24"/>
    <p:sldId id="300" r:id="rId25"/>
    <p:sldId id="267" r:id="rId26"/>
    <p:sldId id="306" r:id="rId27"/>
    <p:sldId id="301" r:id="rId28"/>
    <p:sldId id="302" r:id="rId29"/>
    <p:sldId id="303" r:id="rId30"/>
    <p:sldId id="307" r:id="rId31"/>
    <p:sldId id="258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62700" autoAdjust="0"/>
  </p:normalViewPr>
  <p:slideViewPr>
    <p:cSldViewPr>
      <p:cViewPr varScale="1">
        <p:scale>
          <a:sx n="62" d="100"/>
          <a:sy n="62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356C-6D1C-4B36-9D52-030B3AABCF17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A682-2B45-44EF-80F9-36B863A2B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override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("P=({0},{1})", X, Y);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 </a:t>
            </a:r>
          </a:p>
          <a:p>
            <a:endParaRPr lang="uk-U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uk-U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Point 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(p);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</a:p>
          <a:p>
            <a:endParaRPr lang="uk-U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A682-2B45-44EF-80F9-36B863A2BC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40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0644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7525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1623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0401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4817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8498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4841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8498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91021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9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90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05734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530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83068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73287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28644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49068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2345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1239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9380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52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7203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11013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1677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9817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80615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2596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6045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4380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43900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9368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6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204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156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2649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87066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6280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3582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344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32824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74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44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5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338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257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3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304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276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508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317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11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31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672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03963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237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414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622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23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412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171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185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4676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9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8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252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28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434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300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120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8215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36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6493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9371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3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030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778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3898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343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539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050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9555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065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58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358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8675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0227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8725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07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7693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5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6214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2897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15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2166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0372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7532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6585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7630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8917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3831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757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6847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8883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03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56730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823927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6454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3545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2225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32629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1636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0201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1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45900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076274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3071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025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3088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6773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5167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572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427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6557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43186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052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076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100" name="Picture 5" descr="сайт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softserve-logo-white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827" r:id="rId12"/>
    <p:sldLayoutId id="214748382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124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14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сай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softserve-logo-white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10.xml"/><Relationship Id="rId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 System overview.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 smtClean="0">
                <a:solidFill>
                  <a:srgbClr val="FFFF00"/>
                </a:solidFill>
              </a:rPr>
              <a:t>alue </a:t>
            </a:r>
            <a:r>
              <a:rPr lang="en-US" dirty="0">
                <a:solidFill>
                  <a:srgbClr val="FFFF00"/>
                </a:solidFill>
              </a:rPr>
              <a:t>types. </a:t>
            </a:r>
            <a:br>
              <a:rPr lang="en-US" dirty="0">
                <a:solidFill>
                  <a:srgbClr val="FFFF00"/>
                </a:solidFill>
              </a:rPr>
            </a:b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39952" y="5589240"/>
            <a:ext cx="6400800" cy="17526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Blackadder ITC" pitchFamily="82" charset="0"/>
              </a:rPr>
              <a:t>.Net</a:t>
            </a:r>
            <a:r>
              <a:rPr lang="en-US" dirty="0">
                <a:solidFill>
                  <a:srgbClr val="FF0000"/>
                </a:solidFill>
                <a:latin typeface="Blackadder ITC" pitchFamily="82" charset="0"/>
              </a:rPr>
              <a:t> Core. </a:t>
            </a:r>
            <a:r>
              <a:rPr lang="en-US" dirty="0" smtClean="0">
                <a:solidFill>
                  <a:srgbClr val="FF0000"/>
                </a:solidFill>
                <a:latin typeface="Blackadder ITC" pitchFamily="82" charset="0"/>
              </a:rPr>
              <a:t>2017</a:t>
            </a:r>
            <a:endParaRPr lang="en-US" dirty="0">
              <a:solidFill>
                <a:srgbClr val="FF0000"/>
              </a:solidFill>
              <a:latin typeface="Blackadder ITC" pitchFamily="82" charset="0"/>
            </a:endParaRPr>
          </a:p>
          <a:p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50202" y="6309320"/>
            <a:ext cx="1728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by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L.Klakovych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7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64067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76399"/>
            <a:ext cx="3484283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0040" y="1307067"/>
            <a:ext cx="2642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Basic arithmetic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7656" y="1641601"/>
            <a:ext cx="46410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Result of operators depends on the type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operands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Pre and Post Increments 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627" y="2420888"/>
            <a:ext cx="1396536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 = 3 / 5 ;</a:t>
            </a:r>
          </a:p>
          <a:p>
            <a:r>
              <a:rPr lang="en-US" dirty="0"/>
              <a:t>x = 3.0 / 5 ; </a:t>
            </a:r>
          </a:p>
          <a:p>
            <a:r>
              <a:rPr lang="en-US" dirty="0"/>
              <a:t>x = 3.0 % 5;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198516" y="2420888"/>
            <a:ext cx="736099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</a:t>
            </a:r>
          </a:p>
          <a:p>
            <a:r>
              <a:rPr lang="en-US" dirty="0">
                <a:solidFill>
                  <a:srgbClr val="00B0F0"/>
                </a:solidFill>
              </a:rPr>
              <a:t>0.6</a:t>
            </a:r>
          </a:p>
          <a:p>
            <a:r>
              <a:rPr lang="en-US" dirty="0">
                <a:solidFill>
                  <a:srgbClr val="00B0F0"/>
                </a:solidFill>
              </a:rPr>
              <a:t>error 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1627" y="4123505"/>
            <a:ext cx="1345240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 = 4 ;</a:t>
            </a:r>
          </a:p>
          <a:p>
            <a:r>
              <a:rPr lang="en-US" dirty="0"/>
              <a:t>a ++ ; </a:t>
            </a:r>
          </a:p>
          <a:p>
            <a:r>
              <a:rPr lang="en-US" dirty="0" err="1"/>
              <a:t>int</a:t>
            </a:r>
            <a:r>
              <a:rPr lang="en-US" dirty="0"/>
              <a:t> b = a++;</a:t>
            </a:r>
          </a:p>
          <a:p>
            <a:r>
              <a:rPr lang="en-US" dirty="0"/>
              <a:t>b = ++a;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7198516" y="4123505"/>
            <a:ext cx="1287532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 = 4</a:t>
            </a:r>
          </a:p>
          <a:p>
            <a:r>
              <a:rPr lang="en-US" dirty="0">
                <a:solidFill>
                  <a:srgbClr val="00B0F0"/>
                </a:solidFill>
              </a:rPr>
              <a:t>a = 5</a:t>
            </a:r>
          </a:p>
          <a:p>
            <a:r>
              <a:rPr lang="en-US" dirty="0">
                <a:solidFill>
                  <a:srgbClr val="00B0F0"/>
                </a:solidFill>
              </a:rPr>
              <a:t>a = 6 b = 5</a:t>
            </a:r>
          </a:p>
          <a:p>
            <a:r>
              <a:rPr lang="en-US" dirty="0">
                <a:solidFill>
                  <a:srgbClr val="00B0F0"/>
                </a:solidFill>
              </a:rPr>
              <a:t>a = 7 b = 7</a:t>
            </a:r>
            <a:endParaRPr lang="uk-UA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64067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1307067"/>
            <a:ext cx="1902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Operators for </a:t>
            </a:r>
            <a:r>
              <a:rPr lang="en-US" i="1" dirty="0" err="1"/>
              <a:t>bool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61" y="1803823"/>
            <a:ext cx="4484686" cy="134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16669" y="3662333"/>
            <a:ext cx="3788217" cy="258532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bool</a:t>
            </a:r>
            <a:r>
              <a:rPr lang="en-US" dirty="0"/>
              <a:t>  </a:t>
            </a:r>
            <a:r>
              <a:rPr lang="en-US" dirty="0" err="1"/>
              <a:t>rez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 x ;</a:t>
            </a:r>
          </a:p>
          <a:p>
            <a:r>
              <a:rPr lang="en-US" dirty="0">
                <a:solidFill>
                  <a:srgbClr val="00B050"/>
                </a:solidFill>
              </a:rPr>
              <a:t>// read value of x </a:t>
            </a:r>
          </a:p>
          <a:p>
            <a:r>
              <a:rPr lang="en-US" dirty="0" err="1"/>
              <a:t>rez</a:t>
            </a:r>
            <a:r>
              <a:rPr lang="en-US" dirty="0"/>
              <a:t> = ( x &gt; 0 ) &amp;&amp; ( ( x % 2 ) == 0 ) ;</a:t>
            </a:r>
          </a:p>
          <a:p>
            <a:endParaRPr lang="en-US" dirty="0"/>
          </a:p>
          <a:p>
            <a:r>
              <a:rPr lang="en-US" dirty="0" err="1"/>
              <a:t>rez</a:t>
            </a:r>
            <a:r>
              <a:rPr lang="en-US" dirty="0"/>
              <a:t> = ( x &gt; 0 ) || ( ( x % 2 ) == 0 ) ;</a:t>
            </a:r>
          </a:p>
          <a:p>
            <a:endParaRPr lang="en-US" dirty="0"/>
          </a:p>
          <a:p>
            <a:r>
              <a:rPr lang="en-US" dirty="0" err="1"/>
              <a:t>rez</a:t>
            </a:r>
            <a:r>
              <a:rPr lang="en-US" dirty="0"/>
              <a:t> = ! ( x == 0);</a:t>
            </a:r>
          </a:p>
          <a:p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10" y="1739522"/>
            <a:ext cx="2862263" cy="222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8"/>
          <p:cNvSpPr/>
          <p:nvPr/>
        </p:nvSpPr>
        <p:spPr>
          <a:xfrm>
            <a:off x="5561423" y="1315677"/>
            <a:ext cx="208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Relational 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74282" y="5661248"/>
            <a:ext cx="168507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rez</a:t>
            </a:r>
            <a:r>
              <a:rPr lang="en-US" dirty="0"/>
              <a:t> = ( x != 0 );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409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9792" y="332656"/>
            <a:ext cx="6192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Conditional (Ternary) Operator (?:)</a:t>
            </a:r>
          </a:p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uk-UA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278435" y="1395664"/>
            <a:ext cx="3858749" cy="40011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test ? expression1 : expression2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2355" y="2411327"/>
            <a:ext cx="2430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returned if </a:t>
            </a:r>
            <a:r>
              <a:rPr lang="en-US" b="1" dirty="0"/>
              <a:t>test</a:t>
            </a:r>
            <a:r>
              <a:rPr lang="en-US" dirty="0"/>
              <a:t> is </a:t>
            </a:r>
            <a:r>
              <a:rPr lang="en-US" b="1" i="1" dirty="0"/>
              <a:t>true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47864" y="1795774"/>
            <a:ext cx="288032" cy="62511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64088" y="2172243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returned if </a:t>
            </a:r>
            <a:r>
              <a:rPr lang="en-US" b="1" dirty="0"/>
              <a:t>test</a:t>
            </a:r>
            <a:r>
              <a:rPr lang="en-US" dirty="0"/>
              <a:t> is </a:t>
            </a:r>
            <a:r>
              <a:rPr lang="en-US" b="1" i="1" dirty="0"/>
              <a:t>false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356032" y="1731795"/>
            <a:ext cx="781152" cy="44044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19672" y="3789040"/>
            <a:ext cx="5723042" cy="4001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 string answer =  (a &lt; 0 ) ? “negative” : “positive” 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8741" y="4808277"/>
            <a:ext cx="7681911" cy="4001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 string answer =  (a &lt; 0 ) ? “negative” : (a &gt; 0) ? “positive” : “zero” ;</a:t>
            </a:r>
          </a:p>
        </p:txBody>
      </p:sp>
    </p:spTree>
    <p:extLst>
      <p:ext uri="{BB962C8B-B14F-4D97-AF65-F5344CB8AC3E}">
        <p14:creationId xmlns:p14="http://schemas.microsoft.com/office/powerpoint/2010/main" val="7529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489" y="188640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Assignment 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1949" y="2708920"/>
            <a:ext cx="4442242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x += 5 is equivalent to x = x + 5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41949" y="3356992"/>
            <a:ext cx="425308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x /= 2 is equivalent to x = x / 2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8603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Type casting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81000" y="4423954"/>
            <a:ext cx="5486400" cy="1625600"/>
          </a:xfrm>
          <a:prstGeom prst="rect">
            <a:avLst/>
          </a:prstGeom>
          <a:solidFill>
            <a:schemeClr val="bg1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uk-UA" sz="2000" b="1">
                <a:latin typeface="Courier New" pitchFamily="49" charset="0"/>
              </a:rPr>
              <a:t>   </a:t>
            </a:r>
            <a:r>
              <a:rPr lang="en-US" sz="2000" b="1" noProof="1">
                <a:solidFill>
                  <a:srgbClr val="0000FF"/>
                </a:solidFill>
                <a:latin typeface="Courier New" pitchFamily="49" charset="0"/>
              </a:rPr>
              <a:t>uint </a:t>
            </a:r>
            <a:r>
              <a:rPr lang="en-US" sz="2000" b="1" noProof="1">
                <a:latin typeface="Courier New" pitchFamily="49" charset="0"/>
              </a:rPr>
              <a:t>a = 10U;</a:t>
            </a:r>
          </a:p>
          <a:p>
            <a:r>
              <a:rPr lang="en-US" sz="2000" b="1" noProof="1">
                <a:solidFill>
                  <a:srgbClr val="0000FF"/>
                </a:solidFill>
                <a:latin typeface="Courier New" pitchFamily="49" charset="0"/>
              </a:rPr>
              <a:t>   ulong </a:t>
            </a:r>
            <a:r>
              <a:rPr lang="en-US" sz="2000" b="1" noProof="1">
                <a:latin typeface="Courier New" pitchFamily="49" charset="0"/>
              </a:rPr>
              <a:t>b = a;</a:t>
            </a:r>
          </a:p>
          <a:p>
            <a:endParaRPr lang="en-US" sz="2000" b="1" noProof="1">
              <a:latin typeface="Courier New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b="1" noProof="1">
                <a:solidFill>
                  <a:srgbClr val="008000"/>
                </a:solidFill>
                <a:latin typeface="Courier New" pitchFamily="49" charset="0"/>
              </a:rPr>
              <a:t>// void f(ulong x){…}</a:t>
            </a:r>
          </a:p>
          <a:p>
            <a:r>
              <a:rPr lang="en-US" sz="2000" b="1" noProof="1">
                <a:solidFill>
                  <a:srgbClr val="008000"/>
                </a:solidFill>
                <a:latin typeface="Courier New" pitchFamily="49" charset="0"/>
              </a:rPr>
              <a:t>   </a:t>
            </a:r>
            <a:r>
              <a:rPr lang="en-US" sz="2000" b="1" noProof="1">
                <a:latin typeface="Courier New" pitchFamily="49" charset="0"/>
              </a:rPr>
              <a:t>f(a);</a:t>
            </a:r>
            <a:endParaRPr lang="ru-RU" sz="2000" b="1">
              <a:latin typeface="Courier New" pitchFamily="49" charset="0"/>
            </a:endParaRP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85800" y="2362200"/>
            <a:ext cx="7620000" cy="1595438"/>
            <a:chOff x="240" y="1056"/>
            <a:chExt cx="4800" cy="100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40" y="1824"/>
              <a:ext cx="528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ru-RU" b="1" i="1"/>
                <a:t>byte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056" y="1824"/>
              <a:ext cx="576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ru-RU" b="1" i="1"/>
                <a:t>ushort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20" y="1824"/>
              <a:ext cx="480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ru-RU" b="1" i="1"/>
                <a:t>uint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08" y="1056"/>
              <a:ext cx="624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ru-RU" b="1" i="1"/>
                <a:t>short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40" y="1056"/>
              <a:ext cx="528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ru-RU" b="1" i="1"/>
                <a:t>sbyte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968" y="1056"/>
              <a:ext cx="432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ru-RU" b="1" i="1"/>
                <a:t>int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200" y="1440"/>
              <a:ext cx="432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ru-RU" b="1" i="1"/>
                <a:t>char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688" y="1056"/>
              <a:ext cx="480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long</a:t>
              </a:r>
              <a:endParaRPr lang="ru-RU" b="1" i="1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688" y="1824"/>
              <a:ext cx="576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ulong</a:t>
              </a:r>
              <a:endParaRPr lang="ru-RU" b="1" i="1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768" y="1200"/>
              <a:ext cx="240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528" y="1296"/>
              <a:ext cx="768" cy="52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536" y="1296"/>
              <a:ext cx="672" cy="52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632" y="1296"/>
              <a:ext cx="384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392" y="1680"/>
              <a:ext cx="48" cy="14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68" y="1968"/>
              <a:ext cx="28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632" y="1968"/>
              <a:ext cx="28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400" y="1968"/>
              <a:ext cx="28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632" y="1200"/>
              <a:ext cx="33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400" y="1200"/>
              <a:ext cx="28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208" y="1296"/>
              <a:ext cx="672" cy="52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976" y="1440"/>
              <a:ext cx="480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float</a:t>
              </a:r>
              <a:endParaRPr lang="ru-RU" b="1" i="1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3600" y="1440"/>
              <a:ext cx="624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double</a:t>
              </a:r>
              <a:endParaRPr lang="ru-RU" b="1" i="1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4368" y="1440"/>
              <a:ext cx="672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i="1"/>
                <a:t>decimal</a:t>
              </a:r>
              <a:endParaRPr lang="ru-RU" b="1" i="1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3456" y="158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976" y="1296"/>
              <a:ext cx="240" cy="14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2976" y="1680"/>
              <a:ext cx="240" cy="14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3168" y="1200"/>
              <a:ext cx="1536" cy="24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V="1">
              <a:off x="3264" y="1680"/>
              <a:ext cx="144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639868" y="1524000"/>
            <a:ext cx="4355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Implicit and explicit type casting 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4376057" y="4423954"/>
            <a:ext cx="4419600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uk-UA" sz="2000" b="1" dirty="0">
                <a:latin typeface="Courier New" pitchFamily="49" charset="0"/>
              </a:rPr>
              <a:t> a= 10</a:t>
            </a:r>
            <a:r>
              <a:rPr lang="en-US" sz="2000" b="1" dirty="0">
                <a:latin typeface="Courier New" pitchFamily="49" charset="0"/>
              </a:rPr>
              <a:t>L</a:t>
            </a:r>
            <a:r>
              <a:rPr lang="uk-UA" sz="2000" b="1" dirty="0">
                <a:latin typeface="Courier New" pitchFamily="49" charset="0"/>
              </a:rPr>
              <a:t>;</a:t>
            </a:r>
          </a:p>
          <a:p>
            <a:r>
              <a:rPr lang="uk-UA" sz="2000" b="1" dirty="0">
                <a:latin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b = 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) a;</a:t>
            </a:r>
          </a:p>
        </p:txBody>
      </p:sp>
    </p:spTree>
    <p:extLst>
      <p:ext uri="{BB962C8B-B14F-4D97-AF65-F5344CB8AC3E}">
        <p14:creationId xmlns:p14="http://schemas.microsoft.com/office/powerpoint/2010/main" val="2980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2-1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118587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Ввести два цілих числа </a:t>
            </a:r>
            <a:r>
              <a:rPr lang="en-US" dirty="0"/>
              <a:t>day</a:t>
            </a:r>
            <a:r>
              <a:rPr lang="uk-UA" dirty="0"/>
              <a:t> та </a:t>
            </a:r>
            <a:r>
              <a:rPr lang="en-US" dirty="0"/>
              <a:t>month</a:t>
            </a:r>
            <a:r>
              <a:rPr lang="uk-UA" dirty="0"/>
              <a:t> і перевірити чи можуть вони </a:t>
            </a:r>
            <a:r>
              <a:rPr lang="en-US" dirty="0"/>
              <a:t/>
            </a:r>
            <a:br>
              <a:rPr lang="en-US" dirty="0"/>
            </a:br>
            <a:r>
              <a:rPr lang="uk-UA" dirty="0"/>
              <a:t>представляти день та місяць. Вивести </a:t>
            </a:r>
            <a:r>
              <a:rPr lang="ru-RU" dirty="0"/>
              <a:t>true </a:t>
            </a:r>
            <a:r>
              <a:rPr lang="uk-UA" dirty="0"/>
              <a:t>чи </a:t>
            </a:r>
            <a:r>
              <a:rPr lang="ru-RU" dirty="0"/>
              <a:t>false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Ввести </a:t>
            </a:r>
            <a:r>
              <a:rPr lang="uk-UA" dirty="0"/>
              <a:t>дійсне число </a:t>
            </a:r>
            <a:r>
              <a:rPr lang="ru-RU" dirty="0"/>
              <a:t> </a:t>
            </a:r>
            <a:r>
              <a:rPr lang="en-US" dirty="0"/>
              <a:t>number </a:t>
            </a:r>
            <a:r>
              <a:rPr lang="uk-UA" dirty="0"/>
              <a:t>і</a:t>
            </a:r>
            <a:r>
              <a:rPr lang="en-US" dirty="0"/>
              <a:t> </a:t>
            </a:r>
            <a:r>
              <a:rPr lang="uk-UA" dirty="0"/>
              <a:t>отримати 2 перші цифри після коми </a:t>
            </a:r>
            <a:br>
              <a:rPr lang="uk-UA" dirty="0"/>
            </a:br>
            <a:r>
              <a:rPr lang="uk-UA" dirty="0"/>
              <a:t>цього числа. Вивести суму цих цифр. Напр.: 3.456-</a:t>
            </a:r>
            <a:r>
              <a:rPr lang="en-US" dirty="0"/>
              <a:t>&gt;4+5=9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Ввести </a:t>
            </a:r>
            <a:r>
              <a:rPr lang="uk-UA" dirty="0" smtClean="0"/>
              <a:t>ціл</a:t>
            </a:r>
            <a:r>
              <a:rPr lang="uk-UA" dirty="0"/>
              <a:t>е</a:t>
            </a:r>
            <a:r>
              <a:rPr lang="uk-UA" dirty="0" smtClean="0"/>
              <a:t> число </a:t>
            </a:r>
            <a:r>
              <a:rPr lang="ru-RU" dirty="0"/>
              <a:t>h</a:t>
            </a:r>
            <a:r>
              <a:rPr lang="uk-UA" dirty="0"/>
              <a:t> </a:t>
            </a:r>
            <a:r>
              <a:rPr lang="uk-UA" dirty="0" smtClean="0"/>
              <a:t>, </a:t>
            </a:r>
            <a:r>
              <a:rPr lang="uk-UA" dirty="0"/>
              <a:t>які представляють час доби (година </a:t>
            </a:r>
            <a:r>
              <a:rPr lang="uk-UA" dirty="0" smtClean="0"/>
              <a:t>). </a:t>
            </a:r>
            <a:r>
              <a:rPr lang="uk-UA" dirty="0"/>
              <a:t>Залежності від часу доби вивести привітання </a:t>
            </a:r>
            <a:br>
              <a:rPr lang="uk-UA" dirty="0"/>
            </a:br>
            <a:r>
              <a:rPr lang="uk-UA" dirty="0"/>
              <a:t>(«Доброго ранку!», «Доброго дня!», «Доброго вечора!», «Доброї ночі!»)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uk-U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52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Enumeration type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14806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Enum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defines a set of named integral constants that may be assigned to a variable. 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928" y="1829909"/>
            <a:ext cx="5834931" cy="86177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CC00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CC00"/>
                </a:solidFill>
                <a:effectLst/>
                <a:latin typeface="Consolas" pitchFamily="49" charset="0"/>
                <a:cs typeface="Consolas" pitchFamily="49" charset="0"/>
              </a:rPr>
              <a:t>Declaration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enum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Days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Sun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Mon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Tue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Wed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Thu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Fri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Sat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}; 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928" y="2880321"/>
            <a:ext cx="7293663" cy="184665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CC00"/>
                </a:solidFill>
                <a:effectLst/>
                <a:latin typeface="Consolas" pitchFamily="49" charset="0"/>
                <a:cs typeface="Consolas" pitchFamily="49" charset="0"/>
              </a:rPr>
              <a:t>//Using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Days today = Days.Mon; 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dayNumber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=(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today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Console.WriteLine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"{0}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is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 #{1}."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today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dayNumber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3928" y="5085184"/>
            <a:ext cx="6171561" cy="11079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Days day = (Days) 5; 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Console.WriteLine(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"{0} is day number #{1}."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day, 5); 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sz="3200" dirty="0" err="1">
                <a:solidFill>
                  <a:srgbClr val="FFFF00"/>
                </a:solidFill>
              </a:rPr>
              <a:t>Struct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9532" y="1003981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 custom value type that stores the values in each field together.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 value types (</a:t>
            </a:r>
            <a:r>
              <a:rPr lang="en-US" dirty="0" err="1"/>
              <a:t>int</a:t>
            </a:r>
            <a:r>
              <a:rPr lang="en-US" dirty="0"/>
              <a:t>, bool, char) are structs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1837907"/>
            <a:ext cx="2528256" cy="147732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X;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Y;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};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933056"/>
            <a:ext cx="4572000" cy="286232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Point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local.X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1; 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local.Y = 2; 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Book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myBook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myBook.price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=120;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myBook.title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=“Kobzar”;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16016" y="1837907"/>
            <a:ext cx="3165931" cy="166199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Book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decimal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price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author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uk-UA" dirty="0"/>
              <a:t> </a:t>
            </a:r>
            <a:r>
              <a:rPr lang="uk-UA" dirty="0" smtClean="0"/>
              <a:t>2</a:t>
            </a:r>
            <a:r>
              <a:rPr lang="en-US" dirty="0" smtClean="0"/>
              <a:t>-2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791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Визначити перелічення </a:t>
            </a:r>
            <a:r>
              <a:rPr lang="en-US" dirty="0" err="1"/>
              <a:t>TestCaseStatus</a:t>
            </a:r>
            <a:r>
              <a:rPr lang="ru-RU" dirty="0"/>
              <a:t> (</a:t>
            </a:r>
            <a:r>
              <a:rPr lang="en-US" dirty="0"/>
              <a:t>Pass, Fail, Blocked, WP, Unexecuted</a:t>
            </a:r>
            <a:r>
              <a:rPr lang="ru-RU" dirty="0"/>
              <a:t>). </a:t>
            </a:r>
            <a:endParaRPr lang="en-US" dirty="0"/>
          </a:p>
          <a:p>
            <a:r>
              <a:rPr lang="en-US" dirty="0"/>
              <a:t>    </a:t>
            </a:r>
            <a:r>
              <a:rPr lang="uk-UA" dirty="0"/>
              <a:t>Змінній </a:t>
            </a:r>
            <a:r>
              <a:rPr lang="en-US" dirty="0"/>
              <a:t>test1Status </a:t>
            </a:r>
            <a:r>
              <a:rPr lang="uk-UA" dirty="0"/>
              <a:t>присвоїти значення </a:t>
            </a:r>
            <a:r>
              <a:rPr lang="en-US" dirty="0"/>
              <a:t>Pass </a:t>
            </a:r>
            <a:r>
              <a:rPr lang="uk-UA" dirty="0"/>
              <a:t>і вивести значення змінної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uk-UA" dirty="0"/>
              <a:t>на консоль.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Визначити структуру </a:t>
            </a:r>
            <a:r>
              <a:rPr lang="en-US" dirty="0"/>
              <a:t>RGB, </a:t>
            </a:r>
            <a:r>
              <a:rPr lang="uk-UA" dirty="0"/>
              <a:t>яка представляє колір</a:t>
            </a:r>
            <a:r>
              <a:rPr lang="en-US" dirty="0"/>
              <a:t> </a:t>
            </a:r>
            <a:r>
              <a:rPr lang="uk-UA" dirty="0"/>
              <a:t>з полями </a:t>
            </a:r>
            <a:r>
              <a:rPr lang="en-US" dirty="0"/>
              <a:t>red</a:t>
            </a:r>
            <a:r>
              <a:rPr lang="uk-UA" dirty="0"/>
              <a:t>, </a:t>
            </a:r>
            <a:r>
              <a:rPr lang="en-US" dirty="0"/>
              <a:t>green, blue 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типу </a:t>
            </a:r>
            <a:r>
              <a:rPr lang="en-US" dirty="0"/>
              <a:t>byte</a:t>
            </a:r>
            <a:r>
              <a:rPr lang="uk-UA" dirty="0"/>
              <a:t> . Визначити дві змінні цього</a:t>
            </a:r>
            <a:r>
              <a:rPr lang="en-US" dirty="0"/>
              <a:t> </a:t>
            </a:r>
            <a:r>
              <a:rPr lang="uk-UA" dirty="0"/>
              <a:t>типу і ввести</a:t>
            </a:r>
            <a:r>
              <a:rPr lang="en-US" dirty="0"/>
              <a:t> </a:t>
            </a:r>
            <a:r>
              <a:rPr lang="uk-UA" dirty="0"/>
              <a:t>їх поля для білого та </a:t>
            </a:r>
          </a:p>
          <a:p>
            <a:r>
              <a:rPr lang="uk-UA" dirty="0"/>
              <a:t>     чорного кольорів.</a:t>
            </a:r>
          </a:p>
        </p:txBody>
      </p:sp>
    </p:spTree>
    <p:extLst>
      <p:ext uri="{BB962C8B-B14F-4D97-AF65-F5344CB8AC3E}">
        <p14:creationId xmlns:p14="http://schemas.microsoft.com/office/powerpoint/2010/main" val="30049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-2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57200" y="1052736"/>
            <a:ext cx="8363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Practical task:</a:t>
            </a:r>
          </a:p>
          <a:p>
            <a:r>
              <a:rPr lang="en-US" dirty="0"/>
              <a:t>   Create Console Application project in VS.</a:t>
            </a:r>
          </a:p>
          <a:p>
            <a:r>
              <a:rPr lang="en-US" dirty="0"/>
              <a:t>   In method Main() write code for solving next task:</a:t>
            </a:r>
          </a:p>
          <a:p>
            <a:r>
              <a:rPr lang="en-US" dirty="0"/>
              <a:t>        a) read 3 float numbers and check: are they all belong to the range [-5,5].</a:t>
            </a:r>
          </a:p>
          <a:p>
            <a:r>
              <a:rPr lang="en-US" dirty="0"/>
              <a:t>        b) read 3 integers and write max and min of them.</a:t>
            </a:r>
          </a:p>
          <a:p>
            <a:r>
              <a:rPr lang="en-US" dirty="0"/>
              <a:t>        c) read number of HTTP Error (400, 401,402, ...) and write the name of this error (Declare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HTTPError</a:t>
            </a:r>
            <a:r>
              <a:rPr lang="en-US" dirty="0"/>
              <a:t>)</a:t>
            </a:r>
          </a:p>
          <a:p>
            <a:r>
              <a:rPr lang="en-US" dirty="0"/>
              <a:t>        d) declare </a:t>
            </a:r>
            <a:r>
              <a:rPr lang="en-US" dirty="0" err="1"/>
              <a:t>struct</a:t>
            </a:r>
            <a:r>
              <a:rPr lang="en-US" dirty="0"/>
              <a:t> Dog with fields Name, Mark, Age. Declare variable </a:t>
            </a:r>
            <a:r>
              <a:rPr lang="en-US" dirty="0" err="1"/>
              <a:t>myDog</a:t>
            </a:r>
            <a:r>
              <a:rPr lang="en-US" dirty="0"/>
              <a:t> of Dog type and read values for it. Output </a:t>
            </a:r>
            <a:r>
              <a:rPr lang="en-US" dirty="0" err="1"/>
              <a:t>myDos</a:t>
            </a:r>
            <a:r>
              <a:rPr lang="en-US" dirty="0"/>
              <a:t> into console. (Declare method </a:t>
            </a:r>
            <a:r>
              <a:rPr lang="en-US" dirty="0" err="1"/>
              <a:t>ToString</a:t>
            </a:r>
            <a:r>
              <a:rPr lang="en-US" dirty="0"/>
              <a:t> in </a:t>
            </a:r>
            <a:r>
              <a:rPr lang="en-US" dirty="0" err="1"/>
              <a:t>struct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2. Learn next C# topics:</a:t>
            </a:r>
          </a:p>
          <a:p>
            <a:r>
              <a:rPr lang="en-US" dirty="0"/>
              <a:t>	1) Statements C# (if, switch, loops)</a:t>
            </a:r>
          </a:p>
          <a:p>
            <a:r>
              <a:rPr lang="en-US" dirty="0"/>
              <a:t>	2) Reference type. Class object</a:t>
            </a:r>
          </a:p>
        </p:txBody>
      </p:sp>
    </p:spTree>
    <p:extLst>
      <p:ext uri="{BB962C8B-B14F-4D97-AF65-F5344CB8AC3E}">
        <p14:creationId xmlns:p14="http://schemas.microsoft.com/office/powerpoint/2010/main" val="37485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3568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Common Type System</a:t>
            </a:r>
          </a:p>
          <a:p>
            <a:r>
              <a:rPr lang="en-US" sz="2000" dirty="0"/>
              <a:t>Value and reference types</a:t>
            </a:r>
          </a:p>
          <a:p>
            <a:r>
              <a:rPr lang="en-US" sz="2000" dirty="0"/>
              <a:t>Built-it Data </a:t>
            </a:r>
            <a:r>
              <a:rPr lang="en-US" sz="2000" dirty="0" smtClean="0"/>
              <a:t>Types</a:t>
            </a:r>
            <a:endParaRPr lang="en-US" sz="2000" dirty="0"/>
          </a:p>
          <a:p>
            <a:r>
              <a:rPr lang="en-US" sz="2000" dirty="0"/>
              <a:t>Declaring Variables</a:t>
            </a:r>
          </a:p>
          <a:p>
            <a:r>
              <a:rPr lang="en-US" sz="2000" dirty="0"/>
              <a:t>Operators</a:t>
            </a:r>
          </a:p>
          <a:p>
            <a:r>
              <a:rPr lang="en-US" sz="2000" dirty="0" smtClean="0"/>
              <a:t>Type casting</a:t>
            </a:r>
          </a:p>
          <a:p>
            <a:r>
              <a:rPr lang="en-US" sz="2000" dirty="0" err="1" smtClean="0"/>
              <a:t>Enum</a:t>
            </a:r>
            <a:r>
              <a:rPr lang="en-US" sz="2000" dirty="0" smtClean="0"/>
              <a:t> and </a:t>
            </a:r>
            <a:r>
              <a:rPr lang="en-US" sz="2000" dirty="0" err="1" smtClean="0"/>
              <a:t>Struct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7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Леся\AppData\Local\Microsoft\Windows\Temporary Internet Files\Content.IE5\YS2RW142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24456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Common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CTS – common type system: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defines how types are declared, used, and managed in the common language runtime,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is an important part of the runtime's support for cross-language integration. </a:t>
            </a:r>
          </a:p>
          <a:p>
            <a:endParaRPr lang="en-US" sz="1600" dirty="0"/>
          </a:p>
          <a:p>
            <a:endParaRPr lang="en-US" sz="2000" dirty="0"/>
          </a:p>
        </p:txBody>
      </p:sp>
      <p:pic>
        <p:nvPicPr>
          <p:cNvPr id="4" name="Picture 3" descr="NET_CT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4031958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9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Value and Reference types</a:t>
            </a:r>
            <a:endParaRPr lang="ru-RU" sz="28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434" y="1268760"/>
            <a:ext cx="844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Value type</a:t>
            </a:r>
            <a:r>
              <a:rPr lang="en-US" dirty="0"/>
              <a:t> holds the data within its own memory allocation.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Reference type</a:t>
            </a:r>
            <a:r>
              <a:rPr lang="en-US" dirty="0"/>
              <a:t> contains a pointer to another memory location that holds the data. </a:t>
            </a:r>
            <a:endParaRPr lang="ru-RU" dirty="0"/>
          </a:p>
        </p:txBody>
      </p:sp>
      <p:pic>
        <p:nvPicPr>
          <p:cNvPr id="4" name="Picture 2" descr="Value Type -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9" y="2790056"/>
            <a:ext cx="4143309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erence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90056"/>
            <a:ext cx="4147119" cy="31227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3456384" cy="576064"/>
          </a:xfrm>
          <a:solidFill>
            <a:schemeClr val="accent1">
              <a:lumMod val="9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sz="2800" b="1" dirty="0">
                <a:solidFill>
                  <a:srgbClr val="FFFF00"/>
                </a:solidFill>
              </a:rPr>
              <a:t>Value types</a:t>
            </a:r>
            <a:endParaRPr lang="ru-RU" sz="2800" b="1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204864"/>
            <a:ext cx="70567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</a:rPr>
              <a:t>Built-in types: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/>
              <a:t>Integer types:  </a:t>
            </a:r>
            <a:r>
              <a:rPr lang="en-US" sz="2000" i="1" dirty="0">
                <a:solidFill>
                  <a:srgbClr val="FF0000"/>
                </a:solidFill>
              </a:rPr>
              <a:t>long, </a:t>
            </a:r>
            <a:r>
              <a:rPr lang="en-US" sz="2000" i="1" dirty="0" err="1">
                <a:solidFill>
                  <a:srgbClr val="FF0000"/>
                </a:solidFill>
              </a:rPr>
              <a:t>int</a:t>
            </a:r>
            <a:r>
              <a:rPr lang="en-US" sz="2000" i="1" dirty="0">
                <a:solidFill>
                  <a:srgbClr val="FF0000"/>
                </a:solidFill>
              </a:rPr>
              <a:t>, byte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/>
              <a:t>floating-point types: </a:t>
            </a:r>
            <a:r>
              <a:rPr lang="en-US" sz="2000" i="1" dirty="0">
                <a:solidFill>
                  <a:srgbClr val="FF0000"/>
                </a:solidFill>
              </a:rPr>
              <a:t>double, float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/>
              <a:t>Boolean type: </a:t>
            </a:r>
            <a:r>
              <a:rPr lang="en-US" sz="2000" i="1" dirty="0" err="1">
                <a:solidFill>
                  <a:srgbClr val="FF0000"/>
                </a:solidFill>
              </a:rPr>
              <a:t>bool</a:t>
            </a:r>
            <a:endParaRPr lang="en-US" sz="2000" i="1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/>
              <a:t>Characters: </a:t>
            </a:r>
            <a:r>
              <a:rPr lang="en-US" sz="2000" i="1" dirty="0">
                <a:solidFill>
                  <a:srgbClr val="FF0000"/>
                </a:solidFill>
              </a:rPr>
              <a:t>char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</a:rPr>
              <a:t>User-defined types: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err="1">
                <a:solidFill>
                  <a:srgbClr val="FF0000"/>
                </a:solidFill>
              </a:rPr>
              <a:t>Struct</a:t>
            </a:r>
            <a:endParaRPr lang="en-US" sz="2000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err="1">
                <a:solidFill>
                  <a:srgbClr val="FF0000"/>
                </a:solidFill>
              </a:rPr>
              <a:t>Enum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Built-it </a:t>
            </a:r>
            <a:r>
              <a:rPr lang="en-US" sz="2800" dirty="0" err="1">
                <a:solidFill>
                  <a:srgbClr val="FFFF00"/>
                </a:solidFill>
              </a:rPr>
              <a:t>ValueTypes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5" name="Group 9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8588141"/>
              </p:ext>
            </p:extLst>
          </p:nvPr>
        </p:nvGraphicFramePr>
        <p:xfrm>
          <a:off x="467544" y="1340768"/>
          <a:ext cx="8172402" cy="4537738"/>
        </p:xfrm>
        <a:graphic>
          <a:graphicData uri="http://schemas.openxmlformats.org/drawingml/2006/table">
            <a:tbl>
              <a:tblPr/>
              <a:tblGrid>
                <a:gridCol w="176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CTS </a:t>
                      </a:r>
                      <a:r>
                        <a:rPr kumimoji="0" 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C# Alias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Range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System.SByte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sbyte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 8-bit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-128, 127 ]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System.Byte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byte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8-bit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[ 0, 255 ]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System.Int16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 16-bit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-32768, 32767 ]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System.UInt16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ushort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16-bit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[0, 65535 ]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System.Int32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 32-bit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-2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2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-1 ]</a:t>
                      </a:r>
                      <a:endParaRPr kumimoji="0" lang="ru-RU" sz="1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System.UInt32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uint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32-bit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[ 0, 4 294 967 29</a:t>
                      </a:r>
                      <a:r>
                        <a:rPr kumimoji="0" 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]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System.Int64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long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 64-bit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-2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2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-1 ]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System.UInt64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ulong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64-bit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[ 0, 1</a:t>
                      </a:r>
                      <a:r>
                        <a:rPr kumimoji="0" 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8 446 744 073 709 551 615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]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IEEE 32-bit </a:t>
                      </a:r>
                      <a:r>
                        <a:rPr kumimoji="0" 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[ 1.4x10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- 45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 3.4x10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]    6-7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System.Double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IEEE 64-bit 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[ 5.0x10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- 324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1.7x10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308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] 15-16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[ 1.0x10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- 28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 7.9x10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]   28-29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System.Boolean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bool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System.Char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16-bit Unicode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u+000</a:t>
                      </a:r>
                      <a:r>
                        <a:rPr kumimoji="0" 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u+ffff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]  ‘\u0058’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Variable naming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3923222" cy="213904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Letters, digits and underscore   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digit as a first character 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is case-sensitive 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C# keywords </a:t>
            </a: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Умножение 3"/>
          <p:cNvSpPr/>
          <p:nvPr/>
        </p:nvSpPr>
        <p:spPr>
          <a:xfrm>
            <a:off x="3894699" y="2504003"/>
            <a:ext cx="180820" cy="33833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множение 6"/>
          <p:cNvSpPr/>
          <p:nvPr/>
        </p:nvSpPr>
        <p:spPr>
          <a:xfrm>
            <a:off x="2771800" y="3234680"/>
            <a:ext cx="180820" cy="33833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952620" y="28423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V</a:t>
            </a:r>
            <a:endParaRPr lang="ru-RU" b="1" dirty="0">
              <a:solidFill>
                <a:srgbClr val="00C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699" y="21346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V</a:t>
            </a:r>
            <a:endParaRPr lang="ru-RU" b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Declaring Variables</a:t>
            </a:r>
            <a:br>
              <a:rPr lang="en-US" sz="2800" b="1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endParaRPr lang="ru-RU" sz="2800" dirty="0">
              <a:solidFill>
                <a:srgbClr val="FFFF00"/>
              </a:solidFill>
            </a:endParaRPr>
          </a:p>
        </p:txBody>
      </p:sp>
      <p:pic>
        <p:nvPicPr>
          <p:cNvPr id="3074" name="Picture 2" descr="Variable decla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2514600" cy="8382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ariable assig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2581275" cy="13716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ariable declaration and assign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1903884"/>
            <a:ext cx="3905250" cy="14001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1799" y="34352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Variable Declaration and Initialization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373188"/>
            <a:ext cx="8305800" cy="4494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2119312" y="1549400"/>
            <a:ext cx="4473575" cy="3841750"/>
          </a:xfrm>
          <a:prstGeom prst="rect">
            <a:avLst/>
          </a:prstGeom>
          <a:solidFill>
            <a:schemeClr val="bg1"/>
          </a:solidFill>
          <a:ln w="12700">
            <a:solidFill>
              <a:srgbClr val="CC99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b="1">
                <a:latin typeface="Courier New" pitchFamily="49" charset="0"/>
              </a:rPr>
              <a:t> MyApplication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static void</a:t>
            </a:r>
            <a:r>
              <a:rPr lang="en-US" b="1">
                <a:latin typeface="Courier New" pitchFamily="49" charset="0"/>
              </a:rPr>
              <a:t> Main()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{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width  = 2;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height = 4;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1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area = width * height;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1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x;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y = x * 2;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  ...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  }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blackWhite">
          <a:xfrm flipH="1">
            <a:off x="4991100" y="2934412"/>
            <a:ext cx="81103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blackWhite">
          <a:xfrm>
            <a:off x="5816599" y="2770188"/>
            <a:ext cx="860425" cy="355600"/>
          </a:xfrm>
          <a:prstGeom prst="roundRect">
            <a:avLst>
              <a:gd name="adj" fmla="val 12495"/>
            </a:avLst>
          </a:prstGeom>
          <a:noFill/>
          <a:ln w="12700">
            <a:solidFill>
              <a:srgbClr val="CC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solidFill>
                  <a:srgbClr val="009999"/>
                </a:solidFill>
              </a:rPr>
              <a:t>literals</a:t>
            </a: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blackWhite">
          <a:xfrm flipH="1" flipV="1">
            <a:off x="6582508" y="3573016"/>
            <a:ext cx="611783" cy="720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blackWhite">
          <a:xfrm>
            <a:off x="7231062" y="3422650"/>
            <a:ext cx="1274763" cy="3556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solidFill>
                  <a:srgbClr val="009999"/>
                </a:solidFill>
              </a:rPr>
              <a:t>expression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blackWhite">
          <a:xfrm>
            <a:off x="2003425" y="43846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blackWhite">
          <a:xfrm>
            <a:off x="519112" y="4197350"/>
            <a:ext cx="1638300" cy="3556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>
                <a:solidFill>
                  <a:srgbClr val="CC0000"/>
                </a:solidFill>
              </a:rPr>
              <a:t>error, 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</a:rPr>
              <a:t>x</a:t>
            </a:r>
            <a:r>
              <a:rPr lang="en-US" sz="1600" b="1">
                <a:solidFill>
                  <a:srgbClr val="CC0000"/>
                </a:solidFill>
              </a:rPr>
              <a:t> not set</a:t>
            </a:r>
          </a:p>
        </p:txBody>
      </p:sp>
    </p:spTree>
    <p:extLst>
      <p:ext uri="{BB962C8B-B14F-4D97-AF65-F5344CB8AC3E}">
        <p14:creationId xmlns:p14="http://schemas.microsoft.com/office/powerpoint/2010/main" val="20033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2014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ang">
  <a:themeElements>
    <a:clrScheme name="or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ang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">
  <a:themeElements>
    <a:clrScheme name="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 page">
  <a:themeElements>
    <a:clrScheme name="2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blue page">
  <a:themeElements>
    <a:clrScheme name="3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2014</Template>
  <TotalTime>851</TotalTime>
  <Words>1076</Words>
  <Application>Microsoft Office PowerPoint</Application>
  <PresentationFormat>On-screen Show (4:3)</PresentationFormat>
  <Paragraphs>261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20</vt:i4>
      </vt:variant>
    </vt:vector>
  </HeadingPairs>
  <TitlesOfParts>
    <vt:vector size="40" baseType="lpstr">
      <vt:lpstr>ＭＳ Ｐゴシック</vt:lpstr>
      <vt:lpstr>Arial</vt:lpstr>
      <vt:lpstr>Blackadder ITC</vt:lpstr>
      <vt:lpstr>Calibri</vt:lpstr>
      <vt:lpstr>Consolas</vt:lpstr>
      <vt:lpstr>Courier New</vt:lpstr>
      <vt:lpstr>Segoe UI</vt:lpstr>
      <vt:lpstr>Wingdings</vt:lpstr>
      <vt:lpstr>Template 2014</vt:lpstr>
      <vt:lpstr>orang</vt:lpstr>
      <vt:lpstr>red</vt:lpstr>
      <vt:lpstr>green</vt:lpstr>
      <vt:lpstr>blue</vt:lpstr>
      <vt:lpstr>violet</vt:lpstr>
      <vt:lpstr>1_blue page</vt:lpstr>
      <vt:lpstr>2_blue page</vt:lpstr>
      <vt:lpstr>3_blue page</vt:lpstr>
      <vt:lpstr>4_blue page</vt:lpstr>
      <vt:lpstr>5_blue page</vt:lpstr>
      <vt:lpstr>blue page</vt:lpstr>
      <vt:lpstr>Type System overview.  Value types.  </vt:lpstr>
      <vt:lpstr>AGENDA</vt:lpstr>
      <vt:lpstr>Common Type System</vt:lpstr>
      <vt:lpstr>Value and Reference types</vt:lpstr>
      <vt:lpstr>Value types</vt:lpstr>
      <vt:lpstr>Built-it ValueTypes</vt:lpstr>
      <vt:lpstr>Variable naming</vt:lpstr>
      <vt:lpstr>Declaring Variables  </vt:lpstr>
      <vt:lpstr>Variable Declaration and Initialization</vt:lpstr>
      <vt:lpstr>Operators</vt:lpstr>
      <vt:lpstr>Operators</vt:lpstr>
      <vt:lpstr>PowerPoint Presentation</vt:lpstr>
      <vt:lpstr>Assignment </vt:lpstr>
      <vt:lpstr>Type casting</vt:lpstr>
      <vt:lpstr>Task 2-1</vt:lpstr>
      <vt:lpstr>Enumeration type</vt:lpstr>
      <vt:lpstr>Struct</vt:lpstr>
      <vt:lpstr>Task 2-2</vt:lpstr>
      <vt:lpstr>Homework 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Леся</dc:creator>
  <cp:lastModifiedBy>Kateryna Malash</cp:lastModifiedBy>
  <cp:revision>87</cp:revision>
  <dcterms:created xsi:type="dcterms:W3CDTF">2014-04-03T15:55:56Z</dcterms:created>
  <dcterms:modified xsi:type="dcterms:W3CDTF">2018-06-11T07:56:36Z</dcterms:modified>
</cp:coreProperties>
</file>