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92" r:id="rId2"/>
    <p:sldMasterId id="2147483704" r:id="rId3"/>
    <p:sldMasterId id="2147483716" r:id="rId4"/>
    <p:sldMasterId id="2147483728" r:id="rId5"/>
    <p:sldMasterId id="2147483740" r:id="rId6"/>
    <p:sldMasterId id="2147483752" r:id="rId7"/>
    <p:sldMasterId id="2147483767" r:id="rId8"/>
    <p:sldMasterId id="2147483779" r:id="rId9"/>
    <p:sldMasterId id="2147483791" r:id="rId10"/>
    <p:sldMasterId id="2147483803" r:id="rId11"/>
    <p:sldMasterId id="2147483815" r:id="rId12"/>
  </p:sldMasterIdLst>
  <p:notesMasterIdLst>
    <p:notesMasterId r:id="rId28"/>
  </p:notesMasterIdLst>
  <p:sldIdLst>
    <p:sldId id="257" r:id="rId13"/>
    <p:sldId id="259" r:id="rId14"/>
    <p:sldId id="270" r:id="rId15"/>
    <p:sldId id="271" r:id="rId16"/>
    <p:sldId id="273" r:id="rId17"/>
    <p:sldId id="272" r:id="rId18"/>
    <p:sldId id="277" r:id="rId19"/>
    <p:sldId id="274" r:id="rId20"/>
    <p:sldId id="275" r:id="rId21"/>
    <p:sldId id="281" r:id="rId22"/>
    <p:sldId id="282" r:id="rId23"/>
    <p:sldId id="276" r:id="rId24"/>
    <p:sldId id="278" r:id="rId25"/>
    <p:sldId id="280" r:id="rId26"/>
    <p:sldId id="258" r:id="rId2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9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F356C-6D1C-4B36-9D52-030B3AABCF17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A682-2B45-44EF-80F9-36B863A2B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5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40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06446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75251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1623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04019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148171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38498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48419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98498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91021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96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903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405734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85304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83068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473287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28644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49068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23451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812394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93804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052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72030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211013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16776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9817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780615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725964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960452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4380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43900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793688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6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92040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1156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2649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87066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86280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35826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67344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32824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33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740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444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0257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338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257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0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39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3043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276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5508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317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11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9318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672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13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03963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237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414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7622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23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4125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3171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973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4185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46760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999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85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252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9282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4346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3006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91202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48215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457200" y="1373903"/>
            <a:ext cx="40386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1"/>
          </p:nvPr>
        </p:nvSpPr>
        <p:spPr>
          <a:xfrm>
            <a:off x="4724400" y="1371600"/>
            <a:ext cx="3962400" cy="449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367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76493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79371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2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37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60300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17780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63898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0343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06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539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9050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39555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065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58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230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3582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78675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00227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38725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5071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7693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565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6214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28974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415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2166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103723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7532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6585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7630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48917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38317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7757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6847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78883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03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056730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823927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6454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3545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82225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32629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41636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902010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61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45900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40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076274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30718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00253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3088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67736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51674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55729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93427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06557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43186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1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image" Target="../media/image2.e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image" Target="../media/image2.e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28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2052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076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4100" name="Picture 5" descr="сайт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softserve-logo-white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827" r:id="rId12"/>
    <p:sldLayoutId id="2147483828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5124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6148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сайт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softserve-logo-white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Statements C#</a:t>
            </a:r>
            <a:br>
              <a:rPr lang="en-US" dirty="0">
                <a:solidFill>
                  <a:srgbClr val="FFFF00"/>
                </a:solidFill>
              </a:rPr>
            </a:b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39952" y="5589240"/>
            <a:ext cx="6400800" cy="17526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Blackadder ITC" pitchFamily="82" charset="0"/>
              </a:rPr>
              <a:t>.Net</a:t>
            </a:r>
            <a:r>
              <a:rPr lang="en-US" dirty="0">
                <a:solidFill>
                  <a:srgbClr val="FF0000"/>
                </a:solidFill>
                <a:latin typeface="Blackadder ITC" pitchFamily="82" charset="0"/>
              </a:rPr>
              <a:t> Core. 2017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950202" y="6309320"/>
            <a:ext cx="1728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by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L.Klakovych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74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9B3B-015C-43B2-8C89-BBEDFDA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D467AE-D4FF-43B8-8191-0378EE1D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268760"/>
            <a:ext cx="7263527" cy="193899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Declaration and initialization: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</a:p>
          <a:p>
            <a:pPr lvl="0" eaLnBrk="0" hangingPunct="0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nums2 = new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[4] { 1, 2, 3, 5 };</a:t>
            </a:r>
          </a:p>
          <a:p>
            <a:pPr lvl="0" eaLnBrk="0" hangingPunct="0"/>
            <a:r>
              <a:rPr lang="de-DE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int[] nums5 = { 1, 2, 3, 5 };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FA5838-FCCE-4AB6-9854-A51798C58ECE}"/>
              </a:ext>
            </a:extLst>
          </p:cNvPr>
          <p:cNvSpPr/>
          <p:nvPr/>
        </p:nvSpPr>
        <p:spPr>
          <a:xfrm>
            <a:off x="323527" y="3501008"/>
            <a:ext cx="7119511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1;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= 2;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[2] = 3;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[3] = 5;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[3]);  </a:t>
            </a:r>
            <a:r>
              <a:rPr lang="en-US" sz="20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[4]=9; </a:t>
            </a:r>
            <a:r>
              <a:rPr lang="en-US" sz="2000" dirty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 err="1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IndexOutOfRangeException</a:t>
            </a:r>
            <a:endParaRPr lang="en-US" sz="2000" dirty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BF67-8C80-4098-9076-2F5E34EE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188640"/>
            <a:ext cx="8229600" cy="1143000"/>
          </a:xfrm>
        </p:spPr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1B9A39-F3B4-4299-AC52-776D60021F83}"/>
              </a:ext>
            </a:extLst>
          </p:cNvPr>
          <p:cNvSpPr/>
          <p:nvPr/>
        </p:nvSpPr>
        <p:spPr>
          <a:xfrm>
            <a:off x="539552" y="1331640"/>
            <a:ext cx="676875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nums1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{ 0, 1, 2, 3, 4, 5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[,] nums2 = { { 0, 1, 2 }, { 3, 4, 5 }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[,,] nums3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[2, 3, 4];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B74AD-F361-4130-AF2A-293B7765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7" y="1772816"/>
            <a:ext cx="1971675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139D10-CFD6-4CEF-BEF4-33A3CC4DD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383238"/>
            <a:ext cx="11144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FF00"/>
                </a:solidFill>
              </a:rPr>
              <a:t>foreach</a:t>
            </a:r>
            <a:endParaRPr lang="en-US" sz="3200" dirty="0">
              <a:solidFill>
                <a:srgbClr val="FFFF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4800" y="1295401"/>
            <a:ext cx="8185150" cy="2027238"/>
            <a:chOff x="346" y="1935"/>
            <a:chExt cx="5156" cy="127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blackWhite">
            <a:xfrm>
              <a:off x="1362" y="1935"/>
              <a:ext cx="4140" cy="12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lIns="182562" tIns="92075" rIns="182562" bIns="92075">
              <a:spAutoFit/>
            </a:bodyPr>
            <a:lstStyle/>
            <a:p>
              <a:pPr marL="9525" indent="-9525" defTabSz="960438" eaLnBrk="0" hangingPunct="0">
                <a:lnSpc>
                  <a:spcPct val="95000"/>
                </a:lnSpc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</a:rPr>
                <a:t>[] data =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new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</a:rPr>
                <a:t>[5] { </a:t>
              </a:r>
              <a:r>
                <a:rPr lang="fr-FR" b="1" dirty="0">
                  <a:latin typeface="Courier New" pitchFamily="49" charset="0"/>
                </a:rPr>
                <a:t>48, 2, 55, 17, 7 </a:t>
              </a:r>
              <a:r>
                <a:rPr lang="en-US" b="1" dirty="0">
                  <a:latin typeface="Courier New" pitchFamily="49" charset="0"/>
                </a:rPr>
                <a:t>};</a:t>
              </a:r>
            </a:p>
            <a:p>
              <a:pPr marL="9525" indent="-9525" defTabSz="960438" eaLnBrk="0" hangingPunct="0">
                <a:lnSpc>
                  <a:spcPct val="95000"/>
                </a:lnSpc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</a:rPr>
                <a:t>   sum  = 0;</a:t>
              </a:r>
            </a:p>
            <a:p>
              <a:pPr marL="9525" indent="-9525" defTabSz="960438" eaLnBrk="0" hangingPunct="0">
                <a:lnSpc>
                  <a:spcPct val="95000"/>
                </a:lnSpc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b="1" dirty="0" err="1">
                  <a:solidFill>
                    <a:schemeClr val="accent2"/>
                  </a:solidFill>
                  <a:latin typeface="Courier New" pitchFamily="49" charset="0"/>
                </a:rPr>
                <a:t>foreach</a:t>
              </a:r>
              <a:r>
                <a:rPr lang="en-US" b="1" dirty="0">
                  <a:latin typeface="Courier New" pitchFamily="49" charset="0"/>
                </a:rPr>
                <a:t> (</a:t>
              </a:r>
              <a:r>
                <a:rPr lang="en-US" b="1" dirty="0" err="1">
                  <a:latin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>
                  <a:solidFill>
                    <a:schemeClr val="hlink"/>
                  </a:solidFill>
                  <a:latin typeface="Courier New" pitchFamily="49" charset="0"/>
                </a:rPr>
                <a:t>x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in</a:t>
              </a:r>
              <a:r>
                <a:rPr lang="en-US" b="1" dirty="0">
                  <a:latin typeface="Courier New" pitchFamily="49" charset="0"/>
                </a:rPr>
                <a:t> data)</a:t>
              </a:r>
            </a:p>
            <a:p>
              <a:pPr marL="9525" indent="-9525" defTabSz="960438" eaLnBrk="0" hangingPunct="0">
                <a:lnSpc>
                  <a:spcPct val="95000"/>
                </a:lnSpc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b="1" dirty="0">
                  <a:latin typeface="Courier New" pitchFamily="49" charset="0"/>
                </a:rPr>
                <a:t>{</a:t>
              </a:r>
            </a:p>
            <a:p>
              <a:pPr marL="9525" indent="-9525" defTabSz="960438" eaLnBrk="0" hangingPunct="0">
                <a:lnSpc>
                  <a:spcPct val="95000"/>
                </a:lnSpc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b="1" dirty="0">
                  <a:latin typeface="Courier New" pitchFamily="49" charset="0"/>
                </a:rPr>
                <a:t>  sum += </a:t>
              </a:r>
              <a:r>
                <a:rPr lang="en-US" b="1" dirty="0">
                  <a:solidFill>
                    <a:schemeClr val="hlink"/>
                  </a:solidFill>
                  <a:latin typeface="Courier New" pitchFamily="49" charset="0"/>
                </a:rPr>
                <a:t>x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marL="9525" indent="-9525" defTabSz="960438" eaLnBrk="0" hangingPunct="0">
                <a:lnSpc>
                  <a:spcPct val="95000"/>
                </a:lnSpc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b="1" dirty="0">
                  <a:latin typeface="Courier New" pitchFamily="49" charset="0"/>
                </a:rPr>
                <a:t>   //x=x+4;</a:t>
              </a:r>
            </a:p>
            <a:p>
              <a:pPr marL="9525" indent="-9525" defTabSz="960438" eaLnBrk="0" hangingPunct="0">
                <a:lnSpc>
                  <a:spcPct val="95000"/>
                </a:lnSpc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blackWhite">
            <a:xfrm>
              <a:off x="955" y="2576"/>
              <a:ext cx="336" cy="0"/>
            </a:xfrm>
            <a:prstGeom prst="line">
              <a:avLst/>
            </a:prstGeom>
            <a:noFill/>
            <a:ln w="12700">
              <a:solidFill>
                <a:srgbClr val="CC99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blackWhite">
            <a:xfrm>
              <a:off x="346" y="2456"/>
              <a:ext cx="675" cy="232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CC99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marL="9525" indent="-9525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600" b="1">
                  <a:latin typeface="Courier New" pitchFamily="49" charset="0"/>
                </a:rPr>
                <a:t>foreach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blackWhite">
            <a:xfrm rot="16200000">
              <a:off x="2110" y="2804"/>
              <a:ext cx="703" cy="0"/>
            </a:xfrm>
            <a:prstGeom prst="line">
              <a:avLst/>
            </a:prstGeom>
            <a:noFill/>
            <a:ln w="12700">
              <a:solidFill>
                <a:srgbClr val="CC99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blackWhite">
            <a:xfrm>
              <a:off x="2082" y="2931"/>
              <a:ext cx="399" cy="232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CC99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marL="9525" indent="-9525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600" b="1"/>
                <a:t>type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blackWhite">
            <a:xfrm>
              <a:off x="2481" y="2931"/>
              <a:ext cx="463" cy="232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CC99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marL="9525" indent="-9525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600" b="1"/>
                <a:t>value</a:t>
              </a: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blackWhite">
            <a:xfrm>
              <a:off x="3002" y="2931"/>
              <a:ext cx="734" cy="232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CC99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marL="9525" indent="-9525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600" b="1"/>
                <a:t>collection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blackWhite">
            <a:xfrm rot="16200000">
              <a:off x="2300" y="2804"/>
              <a:ext cx="703" cy="0"/>
            </a:xfrm>
            <a:prstGeom prst="line">
              <a:avLst/>
            </a:prstGeom>
            <a:noFill/>
            <a:ln w="12700">
              <a:solidFill>
                <a:srgbClr val="CC99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blackWhite">
            <a:xfrm rot="16200000">
              <a:off x="2819" y="2811"/>
              <a:ext cx="703" cy="0"/>
            </a:xfrm>
            <a:prstGeom prst="line">
              <a:avLst/>
            </a:prstGeom>
            <a:noFill/>
            <a:ln w="12700">
              <a:solidFill>
                <a:srgbClr val="CC99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71588" y="3513139"/>
            <a:ext cx="5748684" cy="3170099"/>
          </a:xfrm>
          <a:prstGeom prst="rect">
            <a:avLst/>
          </a:prstGeom>
          <a:solidFill>
            <a:schemeClr val="bg1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string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</a:rPr>
              <a:t>=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“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</a:rPr>
              <a:t>dhfhsdfdfhgsdj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”</a:t>
            </a:r>
            <a:r>
              <a:rPr lang="en-US" sz="2000" b="1" dirty="0">
                <a:latin typeface="Courier New" pitchFamily="49" charset="0"/>
              </a:rPr>
              <a:t>; </a:t>
            </a:r>
          </a:p>
          <a:p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		</a:t>
            </a:r>
            <a:endParaRPr lang="uk-UA" sz="2000" b="1" dirty="0">
              <a:solidFill>
                <a:srgbClr val="000099"/>
              </a:solidFill>
              <a:latin typeface="Courier New" pitchFamily="49" charset="0"/>
            </a:endParaRPr>
          </a:p>
          <a:p>
            <a:r>
              <a:rPr lang="en-US" sz="2000" b="1" dirty="0" err="1">
                <a:solidFill>
                  <a:srgbClr val="000099"/>
                </a:solidFill>
                <a:latin typeface="Courier New" pitchFamily="49" charset="0"/>
              </a:rPr>
              <a:t>foreach</a:t>
            </a: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char </a:t>
            </a:r>
            <a:r>
              <a:rPr lang="en-US" sz="2000" b="1" dirty="0" err="1">
                <a:latin typeface="Courier New" pitchFamily="49" charset="0"/>
              </a:rPr>
              <a:t>ch</a:t>
            </a: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in </a:t>
            </a:r>
            <a:r>
              <a:rPr lang="en-US" sz="2000" b="1" dirty="0" err="1"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 </a:t>
            </a: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       </a:t>
            </a:r>
            <a:r>
              <a:rPr lang="uk-UA" sz="2000" b="1" dirty="0">
                <a:solidFill>
                  <a:srgbClr val="000099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ch</a:t>
            </a:r>
            <a:r>
              <a:rPr lang="uk-UA" sz="2000" b="1" dirty="0">
                <a:solidFill>
                  <a:schemeClr val="tx2"/>
                </a:solidFill>
                <a:latin typeface="Courier New" pitchFamily="49" charset="0"/>
              </a:rPr>
              <a:t>+</a:t>
            </a:r>
            <a:r>
              <a:rPr lang="uz-Latn-UZ" sz="2000" b="1" dirty="0">
                <a:solidFill>
                  <a:srgbClr val="CC0000"/>
                </a:solidFill>
                <a:latin typeface="Courier New" pitchFamily="49" charset="0"/>
              </a:rPr>
              <a:t>”-”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for(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=0;i&lt;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str.Count;i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++)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{   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if(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]==‘d’)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]</a:t>
            </a:r>
            <a:r>
              <a:rPr lang="uk-UA" sz="2000" b="1" dirty="0">
                <a:solidFill>
                  <a:schemeClr val="tx2"/>
                </a:solidFill>
                <a:latin typeface="Courier New" pitchFamily="49" charset="0"/>
              </a:rPr>
              <a:t>+</a:t>
            </a:r>
            <a:r>
              <a:rPr lang="uz-Latn-UZ" sz="2000" b="1" dirty="0">
                <a:solidFill>
                  <a:srgbClr val="CC0000"/>
                </a:solidFill>
                <a:latin typeface="Courier New" pitchFamily="49" charset="0"/>
              </a:rPr>
              <a:t>”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*</a:t>
            </a:r>
            <a:r>
              <a:rPr lang="uz-Latn-UZ" sz="2000" b="1" dirty="0">
                <a:solidFill>
                  <a:srgbClr val="CC0000"/>
                </a:solidFill>
                <a:latin typeface="Courier New" pitchFamily="49" charset="0"/>
              </a:rPr>
              <a:t>”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r>
              <a:rPr lang="en-US" sz="20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16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00808"/>
            <a:ext cx="83505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uk-UA" dirty="0"/>
              <a:t>Ввести </a:t>
            </a:r>
            <a:r>
              <a:rPr lang="ru-RU" dirty="0"/>
              <a:t>a </a:t>
            </a:r>
            <a:r>
              <a:rPr lang="uk-UA" dirty="0"/>
              <a:t> та </a:t>
            </a:r>
            <a:r>
              <a:rPr lang="ru-RU" dirty="0"/>
              <a:t>b – два цілих числа. </a:t>
            </a:r>
            <a:r>
              <a:rPr lang="uk-UA" dirty="0"/>
              <a:t>Порахувати скільки цілих чисел </a:t>
            </a:r>
            <a:br>
              <a:rPr lang="uk-UA" dirty="0"/>
            </a:br>
            <a:r>
              <a:rPr lang="uk-UA" dirty="0"/>
              <a:t>з діапазону </a:t>
            </a:r>
            <a:r>
              <a:rPr lang="ru-RU" dirty="0"/>
              <a:t>[a..b]</a:t>
            </a:r>
            <a:r>
              <a:rPr lang="en-US" dirty="0"/>
              <a:t> </a:t>
            </a:r>
            <a:r>
              <a:rPr lang="uk-UA" dirty="0"/>
              <a:t>діляться на 3 без остачі.</a:t>
            </a:r>
          </a:p>
          <a:p>
            <a:pPr marL="342900" indent="-342900">
              <a:buAutoNum type="arabicParenR"/>
            </a:pPr>
            <a:r>
              <a:rPr lang="uk-UA" dirty="0"/>
              <a:t>Ввести рядок символів. Видрукувати кожен другий символ.</a:t>
            </a:r>
          </a:p>
          <a:p>
            <a:pPr marL="342900" indent="-342900">
              <a:buAutoNum type="arabicParenR"/>
            </a:pPr>
            <a:r>
              <a:rPr lang="uk-UA" dirty="0"/>
              <a:t>Ввести назву напитку (кава, чай, сік, вода). Вивести назву напитку і його </a:t>
            </a:r>
          </a:p>
          <a:p>
            <a:r>
              <a:rPr lang="uk-UA" dirty="0"/>
              <a:t>ціну.</a:t>
            </a:r>
            <a:endParaRPr lang="en-US" dirty="0"/>
          </a:p>
          <a:p>
            <a:r>
              <a:rPr lang="en-US" dirty="0"/>
              <a:t>4)</a:t>
            </a:r>
            <a:r>
              <a:rPr lang="uk-UA" dirty="0"/>
              <a:t> Введіть послідовність </a:t>
            </a:r>
            <a:r>
              <a:rPr lang="uk-UA" dirty="0" err="1"/>
              <a:t>додатніх</a:t>
            </a:r>
            <a:r>
              <a:rPr lang="uk-UA" dirty="0"/>
              <a:t> цілих чисел (до першого від’ємного). </a:t>
            </a:r>
          </a:p>
          <a:p>
            <a:r>
              <a:rPr lang="uk-UA" dirty="0"/>
              <a:t>Обчисліть середнє арифметичне значення введених чисел.</a:t>
            </a:r>
          </a:p>
          <a:p>
            <a:r>
              <a:rPr lang="en-US" dirty="0"/>
              <a:t>5</a:t>
            </a:r>
            <a:r>
              <a:rPr lang="uk-UA" dirty="0"/>
              <a:t>) Перевірити чи введений рік є високосним.</a:t>
            </a:r>
            <a:endParaRPr lang="en-US" dirty="0"/>
          </a:p>
          <a:p>
            <a:r>
              <a:rPr lang="en-US" dirty="0"/>
              <a:t>6) </a:t>
            </a:r>
            <a:r>
              <a:rPr lang="uk-UA" dirty="0"/>
              <a:t>Знайти суму цифр введеного цілого числа</a:t>
            </a:r>
          </a:p>
          <a:p>
            <a:r>
              <a:rPr lang="uk-UA" dirty="0"/>
              <a:t>7) Перевірити чи введене натуральне число містить лише непарні цифри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749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</a:t>
            </a:r>
            <a:endParaRPr lang="uk-UA" dirty="0"/>
          </a:p>
        </p:txBody>
      </p:sp>
      <p:sp>
        <p:nvSpPr>
          <p:cNvPr id="3" name="Rectangle 2"/>
          <p:cNvSpPr/>
          <p:nvPr/>
        </p:nvSpPr>
        <p:spPr>
          <a:xfrm>
            <a:off x="304371" y="1196752"/>
            <a:ext cx="88204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a) Read the text as a string value and calculate the counts of characters 'a', 'o', '</a:t>
            </a:r>
            <a:r>
              <a:rPr lang="en-US" dirty="0" err="1"/>
              <a:t>i</a:t>
            </a:r>
            <a:r>
              <a:rPr lang="en-US" dirty="0"/>
              <a:t>', 'e' in this text.</a:t>
            </a:r>
          </a:p>
          <a:p>
            <a:r>
              <a:rPr lang="en-US" dirty="0"/>
              <a:t>b) Ask user to enter the number of month. Read the value and write the amount of days in this month.</a:t>
            </a:r>
          </a:p>
          <a:p>
            <a:r>
              <a:rPr lang="en-US" dirty="0"/>
              <a:t>c) Enter 10 integer numbers. Calculate the sum of first 5 elements if they are positive or product of last 5 element in  the other case.</a:t>
            </a:r>
          </a:p>
          <a:p>
            <a:endParaRPr lang="en-US" dirty="0"/>
          </a:p>
          <a:p>
            <a:r>
              <a:rPr lang="en-US" dirty="0"/>
              <a:t>2. Learn next C# topics:</a:t>
            </a:r>
          </a:p>
          <a:p>
            <a:r>
              <a:rPr lang="en-US" dirty="0"/>
              <a:t>	a) Class, objects, fields, properties, constructors, methods</a:t>
            </a:r>
          </a:p>
        </p:txBody>
      </p:sp>
    </p:spTree>
    <p:extLst>
      <p:ext uri="{BB962C8B-B14F-4D97-AF65-F5344CB8AC3E}">
        <p14:creationId xmlns:p14="http://schemas.microsoft.com/office/powerpoint/2010/main" val="250620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Леся\AppData\Local\Microsoft\Windows\Temporary Internet Files\Content.IE5\YS2RW142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24456"/>
            <a:ext cx="3657600" cy="26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83568" y="126876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Statements C#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Linear algorithms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Selection algorithms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Iteration algorithms</a:t>
            </a:r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Wingdings" pitchFamily="2" charset="2"/>
              <a:buChar char="ü"/>
            </a:pPr>
            <a:endParaRPr lang="en-US" sz="2400" dirty="0"/>
          </a:p>
          <a:p>
            <a:pPr lvl="1">
              <a:buFont typeface="Wingdings" pitchFamily="2" charset="2"/>
              <a:buChar char="ü"/>
            </a:pPr>
            <a:endParaRPr lang="en-US" sz="2400" dirty="0"/>
          </a:p>
          <a:p>
            <a:pPr lvl="1">
              <a:buFont typeface="Wingdings" pitchFamily="2" charset="2"/>
              <a:buChar char="ü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7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905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rgbClr val="FFFF00"/>
                </a:solidFill>
              </a:rPr>
              <a:t>Statements </a:t>
            </a:r>
            <a:r>
              <a:rPr lang="uk-UA" sz="3200" b="1" dirty="0">
                <a:solidFill>
                  <a:srgbClr val="FFFF00"/>
                </a:solidFill>
              </a:rPr>
              <a:t>С</a:t>
            </a:r>
            <a:r>
              <a:rPr lang="en-US" sz="3200" b="1" dirty="0">
                <a:solidFill>
                  <a:srgbClr val="FFFF00"/>
                </a:solidFill>
              </a:rPr>
              <a:t>#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1544598"/>
            <a:ext cx="5257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32469A"/>
              </a:buClr>
              <a:buFont typeface="Calibri" pitchFamily="34" charset="0"/>
              <a:buChar char="▪"/>
              <a:defRPr sz="32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▪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Declaration</a:t>
            </a:r>
            <a:endParaRPr lang="uk-UA" sz="2000" dirty="0"/>
          </a:p>
          <a:p>
            <a:r>
              <a:rPr lang="en-US" sz="2000" b="1" dirty="0" err="1">
                <a:solidFill>
                  <a:srgbClr val="000099"/>
                </a:solidFill>
                <a:latin typeface="Courier New" pitchFamily="49" charset="0"/>
              </a:rPr>
              <a:t>expr</a:t>
            </a: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;</a:t>
            </a:r>
            <a:r>
              <a:rPr lang="uk-UA" sz="2000" dirty="0"/>
              <a:t>    </a:t>
            </a:r>
            <a:r>
              <a:rPr lang="en-US" sz="2000" dirty="0"/>
              <a:t>expression</a:t>
            </a:r>
            <a:endParaRPr lang="uk-UA" sz="2000" b="1" dirty="0">
              <a:solidFill>
                <a:srgbClr val="000099"/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{ }</a:t>
            </a:r>
            <a:r>
              <a:rPr lang="en-US" sz="2000" dirty="0"/>
              <a:t> </a:t>
            </a:r>
            <a:r>
              <a:rPr lang="uk-UA" sz="2000" dirty="0"/>
              <a:t>     </a:t>
            </a:r>
            <a:r>
              <a:rPr lang="en-US" sz="2000" dirty="0"/>
              <a:t>block</a:t>
            </a:r>
          </a:p>
          <a:p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 ;</a:t>
            </a:r>
            <a:r>
              <a:rPr lang="uk-UA" sz="2000" b="1" dirty="0">
                <a:solidFill>
                  <a:srgbClr val="000099"/>
                </a:solidFill>
                <a:latin typeface="Courier New" pitchFamily="49" charset="0"/>
              </a:rPr>
              <a:t>   </a:t>
            </a:r>
            <a:r>
              <a:rPr lang="en-US" sz="2000" dirty="0"/>
              <a:t>empty statement	</a:t>
            </a:r>
            <a:endParaRPr lang="uk-UA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2373" y="5347539"/>
            <a:ext cx="57912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0099"/>
                </a:solidFill>
                <a:latin typeface="Courier New" pitchFamily="49" charset="0"/>
              </a:rPr>
              <a:t>for</a:t>
            </a:r>
            <a:r>
              <a:rPr lang="uk-UA" sz="2400" dirty="0"/>
              <a:t> 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0099"/>
                </a:solidFill>
                <a:latin typeface="Courier New" pitchFamily="49" charset="0"/>
              </a:rPr>
              <a:t>foreach</a:t>
            </a:r>
            <a:r>
              <a:rPr lang="en-US" sz="2400" b="1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uk-UA" sz="2400" dirty="0"/>
              <a:t> </a:t>
            </a:r>
            <a:endParaRPr lang="en-US" sz="24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0099"/>
                </a:solidFill>
                <a:latin typeface="Courier New" pitchFamily="49" charset="0"/>
              </a:rPr>
              <a:t>while</a:t>
            </a:r>
            <a:r>
              <a:rPr lang="uk-UA" sz="2400" dirty="0"/>
              <a:t> 	   </a:t>
            </a:r>
            <a:endParaRPr lang="uk-UA" sz="2400" b="1" dirty="0">
              <a:solidFill>
                <a:srgbClr val="000099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0099"/>
                </a:solidFill>
                <a:latin typeface="Courier New" pitchFamily="49" charset="0"/>
              </a:rPr>
              <a:t>do while</a:t>
            </a:r>
            <a:r>
              <a:rPr lang="uk-UA" sz="2400" dirty="0"/>
              <a:t>  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95600" y="3416240"/>
            <a:ext cx="58674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if</a:t>
            </a:r>
            <a:r>
              <a:rPr lang="uk-UA" sz="2000" dirty="0"/>
              <a:t>                </a:t>
            </a:r>
            <a:endParaRPr lang="uk-UA" sz="2000" b="1" dirty="0">
              <a:solidFill>
                <a:srgbClr val="000099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switch</a:t>
            </a:r>
            <a:r>
              <a:rPr lang="uk-UA" sz="2000" dirty="0"/>
              <a:t>  	</a:t>
            </a:r>
            <a:endParaRPr lang="uk-UA" sz="2000" b="1" dirty="0">
              <a:solidFill>
                <a:srgbClr val="000099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continue</a:t>
            </a:r>
            <a:r>
              <a:rPr lang="uk-UA" sz="2000" dirty="0"/>
              <a:t>  </a:t>
            </a:r>
            <a:endParaRPr lang="uk-UA" sz="2000" b="1" dirty="0">
              <a:solidFill>
                <a:srgbClr val="000099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break</a:t>
            </a:r>
            <a:r>
              <a:rPr lang="uk-UA" sz="2000" dirty="0"/>
              <a:t>         </a:t>
            </a:r>
            <a:endParaRPr lang="uk-UA" sz="2000" b="1" dirty="0">
              <a:solidFill>
                <a:srgbClr val="000099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return</a:t>
            </a:r>
            <a:r>
              <a:rPr lang="uk-UA" sz="2000" dirty="0"/>
              <a:t>       </a:t>
            </a:r>
            <a:endParaRPr lang="uk-UA" sz="2000" b="1" dirty="0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1128713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993300"/>
                </a:solidFill>
              </a:rPr>
              <a:t>Linear algorithms</a:t>
            </a:r>
            <a:endParaRPr lang="ru-RU" b="1" dirty="0">
              <a:solidFill>
                <a:srgbClr val="993300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400800" y="3004066"/>
            <a:ext cx="24545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993300"/>
                </a:solidFill>
              </a:rPr>
              <a:t>Selection algorithms</a:t>
            </a:r>
            <a:endParaRPr lang="ru-RU" b="1" dirty="0">
              <a:solidFill>
                <a:srgbClr val="993300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82373" y="4998243"/>
            <a:ext cx="23391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993300"/>
                </a:solidFill>
              </a:rPr>
              <a:t>Iteration algorithms</a:t>
            </a:r>
            <a:endParaRPr lang="ru-RU" b="1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1932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if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63888" y="1378745"/>
            <a:ext cx="2532745" cy="221599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condition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then-statement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-statement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9700" y="1412776"/>
            <a:ext cx="2590774" cy="12003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ru-RU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then-statement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11560" y="4005064"/>
            <a:ext cx="5192127" cy="2215991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temperature&lt;10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(“It’s too cold”)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else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(“It’s Ok”)</a:t>
            </a:r>
            <a:r>
              <a:rPr 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9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7624" y="1165330"/>
            <a:ext cx="5144037" cy="2859729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 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switch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expression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  <a:cs typeface="Arial" pitchFamily="34" charset="0"/>
              </a:rPr>
              <a:t> 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{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  <a:cs typeface="Arial" pitchFamily="34" charset="0"/>
              </a:rPr>
              <a:t>      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case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const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-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expr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1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: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statement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s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1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;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break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;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  <a:cs typeface="Arial" pitchFamily="34" charset="0"/>
              </a:rPr>
              <a:t>      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case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const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-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expr</a:t>
            </a:r>
            <a:r>
              <a:rPr lang="en-US" sz="2000" dirty="0">
                <a:solidFill>
                  <a:srgbClr val="313131"/>
                </a:solidFill>
                <a:latin typeface="Menlo"/>
                <a:cs typeface="Arial" pitchFamily="34" charset="0"/>
              </a:rPr>
              <a:t>2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: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statement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s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2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;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break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;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313131"/>
                </a:solidFill>
                <a:latin typeface="Menlo"/>
                <a:cs typeface="Arial" pitchFamily="34" charset="0"/>
              </a:rPr>
              <a:t>      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default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: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statement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s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);</a:t>
            </a:r>
            <a:r>
              <a:rPr lang="ru-RU" sz="2000" dirty="0">
                <a:solidFill>
                  <a:srgbClr val="000088"/>
                </a:solidFill>
                <a:latin typeface="Menlo"/>
                <a:cs typeface="Arial" pitchFamily="34" charset="0"/>
              </a:rPr>
              <a:t> </a:t>
            </a:r>
            <a:r>
              <a:rPr lang="ru-RU" sz="2000" dirty="0" err="1">
                <a:solidFill>
                  <a:srgbClr val="000088"/>
                </a:solidFill>
                <a:latin typeface="Menlo"/>
                <a:cs typeface="Arial" pitchFamily="34" charset="0"/>
              </a:rPr>
              <a:t>break</a:t>
            </a:r>
            <a:r>
              <a:rPr lang="ru-RU" sz="2000" dirty="0">
                <a:solidFill>
                  <a:srgbClr val="666600"/>
                </a:solidFill>
                <a:latin typeface="Menlo"/>
                <a:cs typeface="Arial" pitchFamily="34" charset="0"/>
              </a:rPr>
              <a:t>;</a:t>
            </a:r>
            <a:endParaRPr lang="en-US" sz="2000" dirty="0">
              <a:solidFill>
                <a:srgbClr val="666600"/>
              </a:solidFill>
              <a:latin typeface="Menlo"/>
              <a:cs typeface="Arial" pitchFamily="34" charset="0"/>
            </a:endParaRPr>
          </a:p>
          <a:p>
            <a:pPr lvl="0">
              <a:lnSpc>
                <a:spcPct val="150000"/>
              </a:lnSpc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 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}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switch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9592" y="1722150"/>
            <a:ext cx="6213216" cy="4331870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txBody>
          <a:bodyPr vert="horz" wrap="none" lIns="36501" tIns="133308" rIns="36501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Console.WriteLine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Do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you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enjoy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 C# ? (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yes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/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no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/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maybe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)“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string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input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Console.ReadLine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switch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input.ToLower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case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yes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case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 "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maybe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Console.WriteLine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“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Great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!“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break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case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no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: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Console.WriteLine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Too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bad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!“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   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break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While loop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213008"/>
            <a:ext cx="83529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A </a:t>
            </a:r>
            <a:r>
              <a:rPr lang="en-US" sz="2000" b="1" dirty="0">
                <a:solidFill>
                  <a:srgbClr val="00B0F0"/>
                </a:solidFill>
              </a:rPr>
              <a:t>while</a:t>
            </a:r>
            <a:r>
              <a:rPr lang="en-US" sz="2000" dirty="0"/>
              <a:t> loop statement repeatedly executes a target statement as long as a given condition is true.</a:t>
            </a:r>
            <a:br>
              <a:rPr lang="en-US" sz="2000" dirty="0"/>
            </a:br>
            <a:endParaRPr lang="ru-RU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7624" y="2181199"/>
            <a:ext cx="2592288" cy="1551679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   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while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condition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  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{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         </a:t>
            </a:r>
            <a:r>
              <a:rPr kumimoji="0" lang="ru-RU" sz="20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statements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;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313131"/>
                </a:solidFill>
                <a:latin typeface="Menlo"/>
                <a:cs typeface="Arial" pitchFamily="34" charset="0"/>
              </a:rPr>
              <a:t>   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}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4099" name="Picture 3" descr="while loop in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08827"/>
            <a:ext cx="250507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5667" y="4038019"/>
            <a:ext cx="3536201" cy="231593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none" lIns="36501" tIns="133308" rIns="36501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number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0;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while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number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&lt;  5 )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Console.WriteLine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number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number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number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+ 1;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 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Do-while loop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196752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</a:rPr>
              <a:t>do...while</a:t>
            </a:r>
            <a:r>
              <a:rPr lang="en-US" sz="2000" dirty="0"/>
              <a:t> loop checks its condition at the end of the loop.</a:t>
            </a:r>
            <a:endParaRPr lang="ru-RU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7704" y="1844824"/>
            <a:ext cx="1987724" cy="175173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do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  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{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13131"/>
                </a:solidFill>
                <a:latin typeface="Menlo"/>
                <a:cs typeface="Arial" pitchFamily="34" charset="0"/>
              </a:rPr>
              <a:t>    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statement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s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);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13131"/>
                </a:solidFill>
                <a:latin typeface="Menlo"/>
                <a:cs typeface="Arial" pitchFamily="34" charset="0"/>
              </a:rPr>
              <a:t>  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666600"/>
                </a:solidFill>
                <a:latin typeface="Menlo"/>
                <a:cs typeface="Arial" pitchFamily="34" charset="0"/>
              </a:rPr>
              <a:t>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while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condition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);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2051" name="Picture 3" descr="do...while loop in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4824"/>
            <a:ext cx="26384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4122096"/>
            <a:ext cx="3536201" cy="2208212"/>
          </a:xfrm>
          <a:prstGeom prst="rect">
            <a:avLst/>
          </a:prstGeom>
          <a:noFill/>
          <a:ln>
            <a:solidFill>
              <a:srgbClr val="00CC00"/>
            </a:solidFill>
          </a:ln>
          <a:effectLst/>
        </p:spPr>
        <p:txBody>
          <a:bodyPr vert="horz" wrap="none" lIns="36501" tIns="133308" rIns="36501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do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{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Console.WriteLine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number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 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number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number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+ 1;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while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number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&lt; 5);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For loop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095127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 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en-US" dirty="0"/>
              <a:t> loop is a repetition control structure that allows you to efficiently write a loop that needs to execute a specific number of times.</a:t>
            </a:r>
            <a:br>
              <a:rPr lang="en-US" dirty="0"/>
            </a:b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4628" y="2300297"/>
            <a:ext cx="3359894" cy="1197736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for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init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;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condition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;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increment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13131"/>
                </a:solidFill>
                <a:latin typeface="Menlo"/>
                <a:cs typeface="Arial" pitchFamily="34" charset="0"/>
              </a:rPr>
              <a:t>  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{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13131"/>
                </a:solidFill>
                <a:latin typeface="Menlo"/>
                <a:cs typeface="Arial" pitchFamily="34" charset="0"/>
              </a:rPr>
              <a:t>              </a:t>
            </a:r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statement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s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);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13131"/>
                </a:solidFill>
                <a:latin typeface="Menlo"/>
                <a:cs typeface="Arial" pitchFamily="34" charset="0"/>
              </a:rPr>
              <a:t>   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}</a:t>
            </a: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3075" name="Picture 3" descr="for loop in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56792"/>
            <a:ext cx="3419475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24628" y="3789040"/>
            <a:ext cx="5227492" cy="1477328"/>
          </a:xfrm>
          <a:prstGeom prst="rect">
            <a:avLst/>
          </a:prstGeom>
          <a:ln>
            <a:solidFill>
              <a:srgbClr val="00CC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for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 = 10; a &lt; 20; a++)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if (a==15) continue;        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 </a:t>
            </a:r>
            <a:r>
              <a:rPr lang="en-US" dirty="0">
                <a:solidFill>
                  <a:srgbClr val="C00000"/>
                </a:solidFill>
              </a:rPr>
              <a:t>“ value of a: {0}"</a:t>
            </a:r>
            <a:r>
              <a:rPr lang="en-US" dirty="0"/>
              <a:t>, a);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9417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2014">
  <a:themeElements>
    <a:clrScheme name="yello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yellow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yell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blue page">
  <a:themeElements>
    <a:clrScheme name="4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blue page">
  <a:themeElements>
    <a:clrScheme name="5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blue page">
  <a:themeElements>
    <a:clrScheme name="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ang">
  <a:themeElements>
    <a:clrScheme name="or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rang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r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ed">
  <a:themeElements>
    <a:clrScheme name="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e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en">
  <a:themeElements>
    <a:clrScheme name="g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ee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ue">
  <a:themeElements>
    <a:clrScheme name="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iolet">
  <a:themeElements>
    <a:clrScheme name="viol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iole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iol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blue page">
  <a:themeElements>
    <a:clrScheme name="1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blue page">
  <a:themeElements>
    <a:clrScheme name="2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blue page">
  <a:themeElements>
    <a:clrScheme name="3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2014</Template>
  <TotalTime>2242</TotalTime>
  <Words>569</Words>
  <Application>Microsoft Office PowerPoint</Application>
  <PresentationFormat>On-screen Show (4:3)</PresentationFormat>
  <Paragraphs>177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15</vt:i4>
      </vt:variant>
    </vt:vector>
  </HeadingPairs>
  <TitlesOfParts>
    <vt:vector size="37" baseType="lpstr">
      <vt:lpstr>ＭＳ Ｐゴシック</vt:lpstr>
      <vt:lpstr>Arial</vt:lpstr>
      <vt:lpstr>Arial Unicode MS</vt:lpstr>
      <vt:lpstr>Blackadder ITC</vt:lpstr>
      <vt:lpstr>Calibri</vt:lpstr>
      <vt:lpstr>Consolas</vt:lpstr>
      <vt:lpstr>Courier New</vt:lpstr>
      <vt:lpstr>Menlo</vt:lpstr>
      <vt:lpstr>Segoe UI</vt:lpstr>
      <vt:lpstr>Wingdings</vt:lpstr>
      <vt:lpstr>Template 2014</vt:lpstr>
      <vt:lpstr>orang</vt:lpstr>
      <vt:lpstr>red</vt:lpstr>
      <vt:lpstr>green</vt:lpstr>
      <vt:lpstr>blue</vt:lpstr>
      <vt:lpstr>violet</vt:lpstr>
      <vt:lpstr>1_blue page</vt:lpstr>
      <vt:lpstr>2_blue page</vt:lpstr>
      <vt:lpstr>3_blue page</vt:lpstr>
      <vt:lpstr>4_blue page</vt:lpstr>
      <vt:lpstr>5_blue page</vt:lpstr>
      <vt:lpstr>blue page</vt:lpstr>
      <vt:lpstr>Statements C# </vt:lpstr>
      <vt:lpstr>AGENDA</vt:lpstr>
      <vt:lpstr>Statements С#</vt:lpstr>
      <vt:lpstr>if </vt:lpstr>
      <vt:lpstr>switch</vt:lpstr>
      <vt:lpstr>switch</vt:lpstr>
      <vt:lpstr>While loop</vt:lpstr>
      <vt:lpstr>Do-while loop</vt:lpstr>
      <vt:lpstr>For loop</vt:lpstr>
      <vt:lpstr>Array</vt:lpstr>
      <vt:lpstr>Multidimensional arrays</vt:lpstr>
      <vt:lpstr>foreach</vt:lpstr>
      <vt:lpstr>Task 3</vt:lpstr>
      <vt:lpstr>Homework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Леся</dc:creator>
  <cp:lastModifiedBy>Kateryna Malash</cp:lastModifiedBy>
  <cp:revision>86</cp:revision>
  <dcterms:created xsi:type="dcterms:W3CDTF">2014-04-03T15:55:56Z</dcterms:created>
  <dcterms:modified xsi:type="dcterms:W3CDTF">2018-06-13T09:58:00Z</dcterms:modified>
</cp:coreProperties>
</file>