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7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8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9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10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11.xml" ContentType="application/vnd.openxmlformats-officedocument.theme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  <p:sldMasterId id="2147483692" r:id="rId2"/>
    <p:sldMasterId id="2147483704" r:id="rId3"/>
    <p:sldMasterId id="2147483716" r:id="rId4"/>
    <p:sldMasterId id="2147483728" r:id="rId5"/>
    <p:sldMasterId id="2147483740" r:id="rId6"/>
    <p:sldMasterId id="2147483752" r:id="rId7"/>
    <p:sldMasterId id="2147483767" r:id="rId8"/>
    <p:sldMasterId id="2147483779" r:id="rId9"/>
    <p:sldMasterId id="2147483791" r:id="rId10"/>
    <p:sldMasterId id="2147483803" r:id="rId11"/>
    <p:sldMasterId id="2147483815" r:id="rId12"/>
  </p:sldMasterIdLst>
  <p:notesMasterIdLst>
    <p:notesMasterId r:id="rId29"/>
  </p:notesMasterIdLst>
  <p:sldIdLst>
    <p:sldId id="257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92" r:id="rId21"/>
    <p:sldId id="286" r:id="rId22"/>
    <p:sldId id="293" r:id="rId23"/>
    <p:sldId id="294" r:id="rId24"/>
    <p:sldId id="289" r:id="rId25"/>
    <p:sldId id="290" r:id="rId26"/>
    <p:sldId id="291" r:id="rId27"/>
    <p:sldId id="258" r:id="rId2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E7FFE7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39" autoAdjust="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F356C-6D1C-4B36-9D52-030B3AABCF17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1A682-2B45-44EF-80F9-36B863A2BC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59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9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8402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06446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775251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416230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604019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148171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3384989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448419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984984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91021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596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9903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405734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685304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583068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473287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628644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9490682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1123451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812394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693804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0528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72030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211013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116776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598171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780615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725964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960452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743806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2439001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793688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5262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92040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11561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2649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887066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386280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835826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673440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132824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333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0740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4448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0257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53381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1257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904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4395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3043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72767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755086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13176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20119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93181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16727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81139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33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303963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72372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74141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76223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96236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764125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31715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29738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41857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46760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999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585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2525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59282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74346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430061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91202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Layou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lang="en-US" sz="4000" b="1" kern="1200" dirty="0">
                <a:solidFill>
                  <a:srgbClr val="32469A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48215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s Layou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lang="en-US" sz="4000" b="1" kern="1200" dirty="0">
                <a:solidFill>
                  <a:srgbClr val="32469A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457200" y="1373903"/>
            <a:ext cx="40386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1"/>
          </p:nvPr>
        </p:nvSpPr>
        <p:spPr>
          <a:xfrm>
            <a:off x="4724400" y="1371600"/>
            <a:ext cx="3962400" cy="449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136743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376493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793713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2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9373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603004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177803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638986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803430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606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55393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9050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39555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80657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581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2308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935825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786757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002273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387254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50719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076938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35659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162140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28974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94157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21660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103723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375321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665855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976305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489170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038317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277579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868471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788838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503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0567309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8239275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664541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635454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822255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326290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416360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902010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561604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459007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340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80762744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930718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00253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830887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67736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251674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55729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934274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065579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243186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261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13" Type="http://schemas.openxmlformats.org/officeDocument/2006/relationships/image" Target="../media/image13.png"/><Relationship Id="rId3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11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09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Relationship Id="rId14" Type="http://schemas.openxmlformats.org/officeDocument/2006/relationships/image" Target="../media/image2.emf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3.xml"/><Relationship Id="rId13" Type="http://schemas.openxmlformats.org/officeDocument/2006/relationships/image" Target="../media/image14.png"/><Relationship Id="rId3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22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0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Relationship Id="rId14" Type="http://schemas.openxmlformats.org/officeDocument/2006/relationships/image" Target="../media/image2.emf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4.xml"/><Relationship Id="rId13" Type="http://schemas.openxmlformats.org/officeDocument/2006/relationships/image" Target="../media/image15.png"/><Relationship Id="rId3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33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32.xml"/><Relationship Id="rId11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31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5.xml"/><Relationship Id="rId1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2.e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70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Relationship Id="rId14" Type="http://schemas.openxmlformats.org/officeDocument/2006/relationships/image" Target="../media/image2.e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96.xml"/><Relationship Id="rId7" Type="http://schemas.openxmlformats.org/officeDocument/2006/relationships/slideLayout" Target="../slideLayouts/slideLayout100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98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0" y="62372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1028" name="Picture 5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53188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311626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597650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23368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597650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23368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597650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23368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3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0" y="62372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2052" name="Picture 5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53188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311626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Line 3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0" y="62372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076" name="Picture 5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53188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311626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Line 3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>
            <a:off x="0" y="62372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4100" name="Picture 5" descr="сайт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53188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 descr="softserve-logo-white.eps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311626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827" r:id="rId12"/>
    <p:sldLayoutId id="2147483828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Line 3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0" y="62372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5124" name="Picture 5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53188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311626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Line 3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5540" name="Line 4"/>
          <p:cNvSpPr>
            <a:spLocks noChangeShapeType="1"/>
          </p:cNvSpPr>
          <p:nvPr/>
        </p:nvSpPr>
        <p:spPr bwMode="auto">
          <a:xfrm>
            <a:off x="0" y="6237288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6148" name="Picture 5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453188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311626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 descr="сайт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597650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4" descr="softserve-logo-white.eps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23368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597650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23368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 descr="сайт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6597650"/>
            <a:ext cx="119538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 descr="softserve-logo-white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23368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cs7y5x0x(v=vs.90).aspx" TargetMode="External"/><Relationship Id="rId2" Type="http://schemas.openxmlformats.org/officeDocument/2006/relationships/hyperlink" Target="http://msdn.microsoft.com/en-us/library/zcx1eb1e(v=vs.110).aspx" TargetMode="External"/><Relationship Id="rId1" Type="http://schemas.openxmlformats.org/officeDocument/2006/relationships/slideLayout" Target="../slideLayouts/slideLayout110.xml"/><Relationship Id="rId6" Type="http://schemas.openxmlformats.org/officeDocument/2006/relationships/hyperlink" Target="http://msdn.microsoft.com/en-us/library/x9afc042.aspx" TargetMode="External"/><Relationship Id="rId5" Type="http://schemas.openxmlformats.org/officeDocument/2006/relationships/hyperlink" Target="http://msdn.microsoft.com/en-us/library/system.object(v=vs.110).aspx" TargetMode="External"/><Relationship Id="rId4" Type="http://schemas.openxmlformats.org/officeDocument/2006/relationships/hyperlink" Target="http://msdn.microsoft.com/en-us/library/4d43ts61(v=vs.90).aspx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Type </a:t>
            </a:r>
            <a:r>
              <a:rPr lang="en-US" dirty="0">
                <a:solidFill>
                  <a:srgbClr val="FFFF00"/>
                </a:solidFill>
              </a:rPr>
              <a:t>Declarations. Class</a:t>
            </a:r>
            <a:r>
              <a:rPr lang="ru-RU" dirty="0">
                <a:solidFill>
                  <a:srgbClr val="FFFF00"/>
                </a:solidFill>
              </a:rPr>
              <a:t/>
            </a:r>
            <a:br>
              <a:rPr lang="ru-RU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 </a:t>
            </a:r>
            <a:endParaRPr lang="uk-UA" dirty="0">
              <a:solidFill>
                <a:srgbClr val="FFFF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139952" y="5589240"/>
            <a:ext cx="6400800" cy="1752600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Blackadder ITC" pitchFamily="82" charset="0"/>
              </a:rPr>
              <a:t>.Net</a:t>
            </a:r>
            <a:r>
              <a:rPr lang="en-US" dirty="0">
                <a:solidFill>
                  <a:srgbClr val="FF0000"/>
                </a:solidFill>
                <a:latin typeface="Blackadder ITC" pitchFamily="82" charset="0"/>
              </a:rPr>
              <a:t> Core. </a:t>
            </a:r>
            <a:r>
              <a:rPr lang="en-US" dirty="0" smtClean="0">
                <a:solidFill>
                  <a:srgbClr val="FF0000"/>
                </a:solidFill>
                <a:latin typeface="Blackadder ITC" pitchFamily="82" charset="0"/>
              </a:rPr>
              <a:t>2017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950202" y="6309320"/>
            <a:ext cx="1728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by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L.Klakovych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7420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31840" y="260648"/>
            <a:ext cx="41538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Segoe UI" panose="020B0502040204020203" pitchFamily="34" charset="0"/>
              </a:rPr>
              <a:t>Operator Overloading</a:t>
            </a:r>
            <a:endParaRPr lang="uk-UA" sz="32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504" y="1124744"/>
            <a:ext cx="8136904" cy="378565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Doctor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salary = 100;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expYear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Doctor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first,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Doctor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second)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first.name == second.name;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!=(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Doctor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first,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Doctor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second)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!(first == second);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763688" y="4365104"/>
            <a:ext cx="7200800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Doctor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Doctor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Doctor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Doctor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(a == b)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"The same names"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"Not the sane names"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12568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188640"/>
            <a:ext cx="8229600" cy="1143000"/>
          </a:xfrm>
        </p:spPr>
        <p:txBody>
          <a:bodyPr/>
          <a:lstStyle/>
          <a:p>
            <a:r>
              <a:rPr lang="en-US" sz="3200" dirty="0">
                <a:solidFill>
                  <a:srgbClr val="FFFF00"/>
                </a:solidFill>
              </a:rPr>
              <a:t>Conversion Operators 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576" y="1196752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A2A2A"/>
                </a:solidFill>
                <a:latin typeface="Segoe UI" panose="020B0502040204020203" pitchFamily="34" charset="0"/>
              </a:rPr>
              <a:t>Classes or structs can be converted to and/or from other classes or structs, or basic types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Conversions are defined like </a:t>
            </a:r>
            <a:r>
              <a:rPr lang="en-US" b="1" dirty="0"/>
              <a:t>operators</a:t>
            </a:r>
            <a:r>
              <a:rPr lang="en-US" dirty="0"/>
              <a:t> and are named for the type to which they convert.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Conversions declared </a:t>
            </a:r>
            <a:r>
              <a:rPr lang="en-US" b="1" dirty="0">
                <a:solidFill>
                  <a:srgbClr val="00B0F0"/>
                </a:solidFill>
              </a:rPr>
              <a:t>as implicit</a:t>
            </a:r>
            <a:r>
              <a:rPr lang="en-US" dirty="0"/>
              <a:t> occur </a:t>
            </a:r>
            <a:r>
              <a:rPr lang="en-US" dirty="0">
                <a:solidFill>
                  <a:srgbClr val="00B0F0"/>
                </a:solidFill>
              </a:rPr>
              <a:t>automatically</a:t>
            </a:r>
            <a:r>
              <a:rPr lang="en-US" dirty="0"/>
              <a:t> when it is required.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Conversions declared </a:t>
            </a:r>
            <a:r>
              <a:rPr lang="en-US" b="1" dirty="0">
                <a:solidFill>
                  <a:srgbClr val="00B050"/>
                </a:solidFill>
              </a:rPr>
              <a:t>as explicit</a:t>
            </a:r>
            <a:r>
              <a:rPr lang="en-US" dirty="0"/>
              <a:t> require a cast to be called.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All conversions must be declared as static.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-17038" y="3933056"/>
            <a:ext cx="9144000" cy="1080120"/>
          </a:xfrm>
          <a:prstGeom prst="rect">
            <a:avLst/>
          </a:prstGeom>
          <a:solidFill>
            <a:srgbClr val="E7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ru-RU" altLang="uk-UA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public static implicit operator</a:t>
            </a:r>
            <a:r>
              <a:rPr lang="ru-RU" altLang="uk-UA" sz="1600" dirty="0">
                <a:solidFill>
                  <a:srgbClr val="003399"/>
                </a:solidFill>
                <a:latin typeface="Courier New" panose="02070309020205020404" pitchFamily="49" charset="0"/>
              </a:rPr>
              <a:t> </a:t>
            </a:r>
            <a:r>
              <a:rPr lang="ru-RU" altLang="uk-UA" sz="1600" b="1" i="1" u="sng" dirty="0">
                <a:latin typeface="Courier New" panose="02070309020205020404" pitchFamily="49" charset="0"/>
              </a:rPr>
              <a:t>conv-type-out</a:t>
            </a:r>
            <a:r>
              <a:rPr lang="ru-RU" altLang="uk-UA" sz="1600" dirty="0">
                <a:solidFill>
                  <a:srgbClr val="003399"/>
                </a:solidFill>
                <a:latin typeface="Courier New" panose="02070309020205020404" pitchFamily="49" charset="0"/>
              </a:rPr>
              <a:t> (</a:t>
            </a:r>
            <a:r>
              <a:rPr lang="ru-RU" altLang="uk-UA" sz="1600" i="1" u="sng" dirty="0">
                <a:solidFill>
                  <a:srgbClr val="003399"/>
                </a:solidFill>
                <a:latin typeface="Courier New" panose="02070309020205020404" pitchFamily="49" charset="0"/>
              </a:rPr>
              <a:t>conv-type-in</a:t>
            </a:r>
            <a:r>
              <a:rPr lang="ru-RU" altLang="uk-UA" sz="1600" u="sng" dirty="0">
                <a:solidFill>
                  <a:srgbClr val="003399"/>
                </a:solidFill>
                <a:latin typeface="Courier New" panose="02070309020205020404" pitchFamily="49" charset="0"/>
              </a:rPr>
              <a:t> </a:t>
            </a:r>
            <a:r>
              <a:rPr lang="ru-RU" altLang="uk-UA" sz="1600" i="1" u="sng" dirty="0">
                <a:solidFill>
                  <a:srgbClr val="003399"/>
                </a:solidFill>
                <a:latin typeface="Courier New" panose="02070309020205020404" pitchFamily="49" charset="0"/>
              </a:rPr>
              <a:t>operand</a:t>
            </a:r>
            <a:r>
              <a:rPr lang="en-US" altLang="uk-UA" sz="1600" dirty="0">
                <a:solidFill>
                  <a:srgbClr val="003399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endParaRPr lang="ru-RU" altLang="uk-UA" sz="16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ru-RU" altLang="uk-UA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public static explicit operator</a:t>
            </a:r>
            <a:r>
              <a:rPr lang="ru-RU" altLang="uk-UA" sz="1600" dirty="0">
                <a:solidFill>
                  <a:srgbClr val="003399"/>
                </a:solidFill>
                <a:latin typeface="Courier New" panose="02070309020205020404" pitchFamily="49" charset="0"/>
              </a:rPr>
              <a:t> </a:t>
            </a:r>
            <a:r>
              <a:rPr lang="ru-RU" altLang="uk-UA" sz="1600" b="1" i="1" u="sng" dirty="0">
                <a:latin typeface="Courier New" panose="02070309020205020404" pitchFamily="49" charset="0"/>
              </a:rPr>
              <a:t>conv-type-out</a:t>
            </a:r>
            <a:r>
              <a:rPr lang="ru-RU" altLang="uk-UA" sz="1600" dirty="0">
                <a:solidFill>
                  <a:srgbClr val="003399"/>
                </a:solidFill>
                <a:latin typeface="Courier New" panose="02070309020205020404" pitchFamily="49" charset="0"/>
              </a:rPr>
              <a:t> (</a:t>
            </a:r>
            <a:r>
              <a:rPr lang="ru-RU" altLang="uk-UA" sz="1600" i="1" u="sng" dirty="0">
                <a:solidFill>
                  <a:srgbClr val="003399"/>
                </a:solidFill>
                <a:latin typeface="Courier New" panose="02070309020205020404" pitchFamily="49" charset="0"/>
              </a:rPr>
              <a:t>conv-type-in</a:t>
            </a:r>
            <a:r>
              <a:rPr lang="ru-RU" altLang="uk-UA" sz="1600" u="sng" dirty="0">
                <a:solidFill>
                  <a:srgbClr val="003399"/>
                </a:solidFill>
                <a:latin typeface="Courier New" panose="02070309020205020404" pitchFamily="49" charset="0"/>
              </a:rPr>
              <a:t> </a:t>
            </a:r>
            <a:r>
              <a:rPr lang="ru-RU" altLang="uk-UA" sz="1600" i="1" u="sng" dirty="0">
                <a:solidFill>
                  <a:srgbClr val="003399"/>
                </a:solidFill>
                <a:latin typeface="Courier New" panose="02070309020205020404" pitchFamily="49" charset="0"/>
              </a:rPr>
              <a:t>operand</a:t>
            </a:r>
            <a:r>
              <a:rPr lang="ru-RU" altLang="uk-UA" sz="1600" dirty="0">
                <a:solidFill>
                  <a:srgbClr val="003399"/>
                </a:solidFill>
                <a:latin typeface="Courier New" panose="02070309020205020404" pitchFamily="49" charset="0"/>
              </a:rPr>
              <a:t>)</a:t>
            </a:r>
            <a:endParaRPr lang="ru-RU" altLang="uk-UA" sz="16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223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1124744"/>
            <a:ext cx="6400800" cy="280076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//in Doctor class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explicit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Doctor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Doctor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temp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Doctor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temp.name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implicit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Doctor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doc)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doc.ToString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91680" y="188640"/>
            <a:ext cx="8229600" cy="1143000"/>
          </a:xfrm>
        </p:spPr>
        <p:txBody>
          <a:bodyPr/>
          <a:lstStyle/>
          <a:p>
            <a:r>
              <a:rPr lang="en-US" sz="3200" dirty="0">
                <a:solidFill>
                  <a:srgbClr val="FFFF00"/>
                </a:solidFill>
              </a:rPr>
              <a:t>Conversion Operators 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528" y="4149080"/>
            <a:ext cx="6112768" cy="181588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Doctor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Doctor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doc = a;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Doctor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 = 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Doctor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Aibolit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83333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References</a:t>
            </a:r>
            <a:endParaRPr lang="uk-UA" sz="2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373188"/>
            <a:ext cx="8153400" cy="44942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b="1" dirty="0" err="1">
                <a:hlinkClick r:id="rId2"/>
              </a:rPr>
              <a:t>MSDN:Common</a:t>
            </a:r>
            <a:r>
              <a:rPr lang="en-US" sz="2000" b="1" dirty="0">
                <a:hlinkClick r:id="rId2"/>
              </a:rPr>
              <a:t> Type System</a:t>
            </a:r>
            <a:endParaRPr lang="en-US" sz="2000" b="1" dirty="0"/>
          </a:p>
          <a:p>
            <a:r>
              <a:rPr lang="en-US" sz="2000" b="1" dirty="0">
                <a:hlinkClick r:id="rId3" tooltip="Built-in Data Types"/>
              </a:rPr>
              <a:t>Built-in Data Types</a:t>
            </a:r>
            <a:endParaRPr lang="en-US" sz="2000" b="1" dirty="0"/>
          </a:p>
          <a:p>
            <a:r>
              <a:rPr lang="en-US" sz="2000" b="1" dirty="0">
                <a:hlinkClick r:id="rId4"/>
              </a:rPr>
              <a:t>Value and Reference Types</a:t>
            </a:r>
            <a:endParaRPr lang="en-US" sz="2000" b="1" dirty="0"/>
          </a:p>
          <a:p>
            <a:r>
              <a:rPr lang="en-US" sz="2000" b="1" dirty="0">
                <a:hlinkClick r:id="rId5"/>
              </a:rPr>
              <a:t>Object class</a:t>
            </a:r>
            <a:endParaRPr lang="en-US" sz="2000" b="1" dirty="0"/>
          </a:p>
          <a:p>
            <a:r>
              <a:rPr lang="en-US" sz="2000" b="1" dirty="0">
                <a:hlinkClick r:id="rId6"/>
              </a:rPr>
              <a:t>Classes</a:t>
            </a:r>
            <a:endParaRPr lang="en-US" sz="2000" b="1" dirty="0"/>
          </a:p>
          <a:p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1473328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4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417638"/>
            <a:ext cx="908171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Визначити клас </a:t>
            </a:r>
            <a:r>
              <a:rPr lang="ru-RU" b="1" dirty="0"/>
              <a:t>Car</a:t>
            </a:r>
            <a:r>
              <a:rPr lang="en-US" dirty="0"/>
              <a:t> </a:t>
            </a:r>
            <a:r>
              <a:rPr lang="uk-UA" dirty="0"/>
              <a:t>з полями </a:t>
            </a:r>
            <a:r>
              <a:rPr lang="en-US" b="1" dirty="0" smtClean="0"/>
              <a:t>name</a:t>
            </a:r>
            <a:r>
              <a:rPr lang="uk-UA" b="1" dirty="0" smtClean="0"/>
              <a:t>, </a:t>
            </a:r>
            <a:r>
              <a:rPr lang="en-US" b="1" dirty="0" smtClean="0"/>
              <a:t>color</a:t>
            </a:r>
            <a:r>
              <a:rPr lang="uk-UA" b="1" dirty="0" smtClean="0"/>
              <a:t>, </a:t>
            </a:r>
            <a:r>
              <a:rPr lang="en-US" b="1" dirty="0" err="1" smtClean="0"/>
              <a:t>prise</a:t>
            </a:r>
            <a:r>
              <a:rPr lang="uk-UA" dirty="0" smtClean="0"/>
              <a:t>, </a:t>
            </a:r>
            <a:r>
              <a:rPr lang="en-US" b="1" dirty="0" err="1"/>
              <a:t>const</a:t>
            </a:r>
            <a:r>
              <a:rPr lang="en-US" dirty="0"/>
              <a:t> </a:t>
            </a:r>
            <a:r>
              <a:rPr lang="uk-UA" dirty="0"/>
              <a:t>полем </a:t>
            </a:r>
            <a:r>
              <a:rPr lang="en-US" b="1" dirty="0" err="1"/>
              <a:t>CompanyName</a:t>
            </a:r>
            <a:r>
              <a:rPr lang="uk-UA" dirty="0"/>
              <a:t> </a:t>
            </a:r>
            <a:br>
              <a:rPr lang="uk-UA" dirty="0"/>
            </a:br>
            <a:r>
              <a:rPr lang="uk-UA" dirty="0"/>
              <a:t>Створити </a:t>
            </a:r>
            <a:r>
              <a:rPr lang="uk-UA" b="1" dirty="0"/>
              <a:t>два конструктори</a:t>
            </a:r>
            <a:r>
              <a:rPr lang="uk-UA" dirty="0"/>
              <a:t> – дефолтний і з параметрами.</a:t>
            </a:r>
            <a:br>
              <a:rPr lang="uk-UA" dirty="0"/>
            </a:br>
            <a:r>
              <a:rPr lang="uk-UA" dirty="0"/>
              <a:t>Створити </a:t>
            </a:r>
            <a:r>
              <a:rPr lang="uk-UA" b="1" dirty="0"/>
              <a:t>властивість доступу до поля </a:t>
            </a:r>
            <a:r>
              <a:rPr lang="en-US" b="1" dirty="0" smtClean="0"/>
              <a:t>color</a:t>
            </a:r>
            <a:r>
              <a:rPr lang="uk-UA" dirty="0" smtClean="0"/>
              <a:t>. </a:t>
            </a:r>
            <a:r>
              <a:rPr lang="en-US" dirty="0"/>
              <a:t/>
            </a:r>
            <a:br>
              <a:rPr lang="en-US" dirty="0"/>
            </a:br>
            <a:r>
              <a:rPr lang="uk-UA" dirty="0"/>
              <a:t>Визначити методи </a:t>
            </a:r>
            <a:r>
              <a:rPr lang="ru-RU" b="1" dirty="0"/>
              <a:t>Input</a:t>
            </a:r>
            <a:r>
              <a:rPr lang="ru-RU" dirty="0"/>
              <a:t>() – </a:t>
            </a:r>
            <a:r>
              <a:rPr lang="uk-UA" dirty="0"/>
              <a:t> для введення даних про машину з консолі,</a:t>
            </a:r>
            <a:br>
              <a:rPr lang="uk-UA" dirty="0"/>
            </a:br>
            <a:r>
              <a:rPr lang="uk-UA" dirty="0"/>
              <a:t>                               </a:t>
            </a:r>
            <a:r>
              <a:rPr lang="ru-RU" b="1" dirty="0"/>
              <a:t>Print</a:t>
            </a:r>
            <a:r>
              <a:rPr lang="ru-RU" dirty="0"/>
              <a:t>() - </a:t>
            </a:r>
            <a:r>
              <a:rPr lang="uk-UA" dirty="0"/>
              <a:t>для виведення даних про машину на консоль</a:t>
            </a:r>
            <a:br>
              <a:rPr lang="uk-UA" dirty="0"/>
            </a:br>
            <a:r>
              <a:rPr lang="uk-UA" dirty="0"/>
              <a:t>                               </a:t>
            </a:r>
            <a:r>
              <a:rPr lang="ru-RU" b="1" dirty="0"/>
              <a:t>ChangePrice(double x)</a:t>
            </a:r>
            <a:r>
              <a:rPr lang="ru-RU" dirty="0"/>
              <a:t> – </a:t>
            </a:r>
            <a:r>
              <a:rPr lang="uk-UA" dirty="0"/>
              <a:t>для зміни ціни на х%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Ввести дані про </a:t>
            </a:r>
            <a:r>
              <a:rPr lang="uk-UA" b="1" dirty="0"/>
              <a:t>3 авто</a:t>
            </a:r>
            <a:r>
              <a:rPr lang="en-US" dirty="0"/>
              <a:t>.</a:t>
            </a:r>
            <a:r>
              <a:rPr lang="uk-UA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Зменшити їх ціну на </a:t>
            </a:r>
            <a:r>
              <a:rPr lang="uk-UA" b="1" dirty="0"/>
              <a:t>10%</a:t>
            </a:r>
            <a:r>
              <a:rPr lang="uk-UA" dirty="0"/>
              <a:t>, вивести дані про авто.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Ввести новий колір і пофарбувати авто з кольором </a:t>
            </a:r>
            <a:r>
              <a:rPr lang="ru-RU" b="1" dirty="0"/>
              <a:t>white</a:t>
            </a:r>
            <a:r>
              <a:rPr lang="uk-UA" dirty="0"/>
              <a:t> у вказаний колір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Перевантажити оператор ==</a:t>
            </a:r>
            <a:r>
              <a:rPr lang="en-US" dirty="0"/>
              <a:t> </a:t>
            </a:r>
            <a:r>
              <a:rPr lang="uk-UA" dirty="0"/>
              <a:t>для класу </a:t>
            </a:r>
            <a:r>
              <a:rPr lang="en-US" dirty="0"/>
              <a:t>Car</a:t>
            </a:r>
            <a:r>
              <a:rPr lang="uk-UA" dirty="0"/>
              <a:t>, авто рівні, якщо назва та ціна рівні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Перевизначити в класі </a:t>
            </a:r>
            <a:r>
              <a:rPr lang="en-US" b="1" dirty="0"/>
              <a:t>Car</a:t>
            </a:r>
            <a:r>
              <a:rPr lang="en-US" dirty="0"/>
              <a:t> </a:t>
            </a:r>
            <a:r>
              <a:rPr lang="uk-UA" dirty="0"/>
              <a:t>метод</a:t>
            </a:r>
            <a:r>
              <a:rPr lang="en-US" dirty="0"/>
              <a:t> </a:t>
            </a:r>
            <a:r>
              <a:rPr lang="en-US" b="1" dirty="0" err="1"/>
              <a:t>ToString</a:t>
            </a:r>
            <a:r>
              <a:rPr lang="en-US" dirty="0"/>
              <a:t>()</a:t>
            </a:r>
            <a:r>
              <a:rPr lang="uk-UA" dirty="0"/>
              <a:t>, який повертає рядок з даними про </a:t>
            </a:r>
          </a:p>
          <a:p>
            <a:r>
              <a:rPr lang="uk-UA" dirty="0"/>
              <a:t>    авто</a:t>
            </a:r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69043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4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5558" y="1052736"/>
            <a:ext cx="8424936" cy="60016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1) Create class Person</a:t>
            </a:r>
            <a:r>
              <a:rPr lang="uk-UA" sz="1600" dirty="0"/>
              <a:t>.</a:t>
            </a:r>
            <a:endParaRPr lang="en-US" sz="1600" dirty="0"/>
          </a:p>
          <a:p>
            <a:r>
              <a:rPr lang="en-US" sz="1600" dirty="0"/>
              <a:t>    Class Person should consists of</a:t>
            </a:r>
          </a:p>
          <a:p>
            <a:r>
              <a:rPr lang="en-US" sz="1600" dirty="0"/>
              <a:t>              a) two private fields: name and </a:t>
            </a:r>
            <a:r>
              <a:rPr lang="en-US" sz="1600" dirty="0" err="1"/>
              <a:t>birthYear</a:t>
            </a:r>
            <a:r>
              <a:rPr lang="en-US" sz="1600" dirty="0"/>
              <a:t> (the birthday year).</a:t>
            </a:r>
            <a:br>
              <a:rPr lang="en-US" sz="1600" dirty="0"/>
            </a:br>
            <a:r>
              <a:rPr lang="en-US" sz="1600" dirty="0"/>
              <a:t>                 (*As a type for this field you may use </a:t>
            </a:r>
            <a:r>
              <a:rPr lang="en-US" sz="1600" dirty="0" err="1"/>
              <a:t>DataTime</a:t>
            </a:r>
            <a:r>
              <a:rPr lang="en-US" sz="1600" dirty="0"/>
              <a:t> type.)</a:t>
            </a:r>
          </a:p>
          <a:p>
            <a:r>
              <a:rPr lang="en-US" sz="1600" dirty="0"/>
              <a:t>              b) two properties for access to these fields (only get)</a:t>
            </a:r>
          </a:p>
          <a:p>
            <a:r>
              <a:rPr lang="en-US" sz="1600" dirty="0"/>
              <a:t>              c) default constructor and constructor with 2 parameters </a:t>
            </a:r>
          </a:p>
          <a:p>
            <a:r>
              <a:rPr lang="en-US" sz="1600" dirty="0"/>
              <a:t>              d) methods:</a:t>
            </a:r>
          </a:p>
          <a:p>
            <a:r>
              <a:rPr lang="en-US" sz="1600" dirty="0"/>
              <a:t>                   - Age</a:t>
            </a:r>
            <a:r>
              <a:rPr lang="uk-UA" sz="1600" dirty="0"/>
              <a:t>()</a:t>
            </a:r>
            <a:r>
              <a:rPr lang="en-US" sz="1600" dirty="0"/>
              <a:t> - to calculate the age of person</a:t>
            </a:r>
          </a:p>
          <a:p>
            <a:r>
              <a:rPr lang="en-US" sz="1600" dirty="0"/>
              <a:t>                    -Input</a:t>
            </a:r>
            <a:r>
              <a:rPr lang="uk-UA" sz="1600" dirty="0"/>
              <a:t>()</a:t>
            </a:r>
            <a:r>
              <a:rPr lang="en-US" sz="1600" dirty="0"/>
              <a:t> - to input information about person</a:t>
            </a:r>
          </a:p>
          <a:p>
            <a:r>
              <a:rPr lang="en-US" sz="1600" dirty="0"/>
              <a:t>                    -</a:t>
            </a:r>
            <a:r>
              <a:rPr lang="en-US" sz="1600" dirty="0" err="1"/>
              <a:t>ChangeName</a:t>
            </a:r>
            <a:r>
              <a:rPr lang="uk-UA" sz="1600" dirty="0"/>
              <a:t>()</a:t>
            </a:r>
            <a:r>
              <a:rPr lang="en-US" sz="1600" dirty="0"/>
              <a:t> - to change the name of person</a:t>
            </a:r>
            <a:endParaRPr lang="uk-UA" sz="1600" dirty="0"/>
          </a:p>
          <a:p>
            <a:r>
              <a:rPr lang="uk-UA" sz="1600" dirty="0"/>
              <a:t>                    </a:t>
            </a:r>
            <a:r>
              <a:rPr lang="en-US" sz="1600" dirty="0"/>
              <a:t>-</a:t>
            </a:r>
            <a:r>
              <a:rPr lang="en-US" sz="1600" dirty="0" err="1"/>
              <a:t>ToString</a:t>
            </a:r>
            <a:r>
              <a:rPr lang="en-US" sz="1600" dirty="0"/>
              <a:t>() </a:t>
            </a:r>
          </a:p>
          <a:p>
            <a:r>
              <a:rPr lang="en-US" sz="1600" dirty="0"/>
              <a:t>                     -Output</a:t>
            </a:r>
            <a:r>
              <a:rPr lang="uk-UA" sz="1600" dirty="0"/>
              <a:t>()</a:t>
            </a:r>
            <a:r>
              <a:rPr lang="en-US" sz="1600" dirty="0"/>
              <a:t> - to output information about person (call </a:t>
            </a:r>
            <a:r>
              <a:rPr lang="en-US" sz="1600" dirty="0" err="1"/>
              <a:t>ToString</a:t>
            </a:r>
            <a:r>
              <a:rPr lang="en-US" sz="1600" dirty="0"/>
              <a:t>())</a:t>
            </a:r>
          </a:p>
          <a:p>
            <a:r>
              <a:rPr lang="en-US" sz="1600" dirty="0"/>
              <a:t>                    - operator== (equal by name)</a:t>
            </a:r>
          </a:p>
          <a:p>
            <a:r>
              <a:rPr lang="en-US" sz="1600" dirty="0"/>
              <a:t>     In the method Main() create 6 objects of Person type and input information about them.  Then calculate and write to console the name and Age of each person; </a:t>
            </a:r>
            <a:br>
              <a:rPr lang="en-US" sz="1600" dirty="0"/>
            </a:br>
            <a:r>
              <a:rPr lang="en-US" sz="1600" dirty="0"/>
              <a:t>Change the name of persons, which Age is less then 16, to "Very Young".</a:t>
            </a:r>
          </a:p>
          <a:p>
            <a:r>
              <a:rPr lang="en-US" sz="1600" dirty="0"/>
              <a:t>Output information about all persons. </a:t>
            </a:r>
          </a:p>
          <a:p>
            <a:r>
              <a:rPr lang="en-US" sz="1600" dirty="0"/>
              <a:t>Find and output information about Persons with the same names (use ==)</a:t>
            </a:r>
          </a:p>
          <a:p>
            <a:endParaRPr lang="en-US" sz="1600" dirty="0"/>
          </a:p>
          <a:p>
            <a:r>
              <a:rPr lang="en-US" sz="1600" dirty="0"/>
              <a:t>2. Learn next C# topics:</a:t>
            </a:r>
          </a:p>
          <a:p>
            <a:r>
              <a:rPr lang="en-US" sz="1600" dirty="0"/>
              <a:t>	a) Class, objects, fields, properties, constructors, methods</a:t>
            </a:r>
          </a:p>
          <a:p>
            <a:r>
              <a:rPr lang="en-US" sz="1600" dirty="0"/>
              <a:t>	b) Interfaces </a:t>
            </a:r>
          </a:p>
          <a:p>
            <a:r>
              <a:rPr lang="en-US" sz="1600" dirty="0"/>
              <a:t>              c) Collections C#</a:t>
            </a:r>
          </a:p>
          <a:p>
            <a:r>
              <a:rPr lang="en-US" sz="1600" dirty="0"/>
              <a:t>   	</a:t>
            </a:r>
          </a:p>
        </p:txBody>
      </p:sp>
    </p:spTree>
    <p:extLst>
      <p:ext uri="{BB962C8B-B14F-4D97-AF65-F5344CB8AC3E}">
        <p14:creationId xmlns:p14="http://schemas.microsoft.com/office/powerpoint/2010/main" val="2681014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Леся\AppData\Local\Microsoft\Windows\Temporary Internet Files\Content.IE5\YS2RW142\MP900315598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24456"/>
            <a:ext cx="3657600" cy="26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375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1000674" y="201457"/>
            <a:ext cx="8229600" cy="4302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b="1" kern="1200" dirty="0">
                <a:solidFill>
                  <a:srgbClr val="32469A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2400" dirty="0">
                <a:solidFill>
                  <a:srgbClr val="FFFF00"/>
                </a:solidFill>
              </a:rPr>
              <a:t>Class Declaration </a:t>
            </a:r>
            <a:endParaRPr lang="ru-RU" sz="2400" dirty="0">
              <a:solidFill>
                <a:srgbClr val="FFFF00"/>
              </a:solidFill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154149" y="4164244"/>
            <a:ext cx="8738331" cy="2592288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32469A"/>
              </a:buClr>
              <a:buFont typeface="Calibri" pitchFamily="34" charset="0"/>
              <a:buChar char="▪"/>
              <a:defRPr sz="32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86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▪"/>
              <a:defRPr sz="2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i="1" dirty="0">
                <a:solidFill>
                  <a:srgbClr val="003399"/>
                </a:solidFill>
              </a:rPr>
              <a:t>A</a:t>
            </a:r>
            <a:r>
              <a:rPr lang="ru-RU" sz="1800" i="1" dirty="0" err="1">
                <a:solidFill>
                  <a:srgbClr val="003399"/>
                </a:solidFill>
              </a:rPr>
              <a:t>ccess</a:t>
            </a:r>
            <a:r>
              <a:rPr lang="en-US" sz="1800" i="1" dirty="0">
                <a:solidFill>
                  <a:srgbClr val="003399"/>
                </a:solidFill>
              </a:rPr>
              <a:t> </a:t>
            </a:r>
            <a:r>
              <a:rPr lang="en-US" sz="1800" i="1" dirty="0" err="1">
                <a:solidFill>
                  <a:srgbClr val="003399"/>
                </a:solidFill>
              </a:rPr>
              <a:t>specifier</a:t>
            </a:r>
            <a:r>
              <a:rPr lang="en-US" sz="1800" i="1" dirty="0">
                <a:solidFill>
                  <a:srgbClr val="003399"/>
                </a:solidFill>
              </a:rPr>
              <a:t>:</a:t>
            </a:r>
            <a:r>
              <a:rPr lang="uk-UA" sz="1800" dirty="0">
                <a:solidFill>
                  <a:srgbClr val="003399"/>
                </a:solidFill>
              </a:rPr>
              <a:t> </a:t>
            </a:r>
            <a:endParaRPr lang="en-US" sz="1800" dirty="0">
              <a:solidFill>
                <a:srgbClr val="003399"/>
              </a:solidFill>
            </a:endParaRPr>
          </a:p>
          <a:p>
            <a:pPr lvl="1" algn="just">
              <a:lnSpc>
                <a:spcPct val="80000"/>
              </a:lnSpc>
              <a:buFont typeface="Wingdings" pitchFamily="2" charset="2"/>
              <a:buChar char="§"/>
            </a:pPr>
            <a:r>
              <a:rPr lang="ru-RU" sz="1800" i="1" dirty="0">
                <a:solidFill>
                  <a:schemeClr val="hlink"/>
                </a:solidFill>
              </a:rPr>
              <a:t>internal</a:t>
            </a:r>
            <a:r>
              <a:rPr lang="en-US" sz="1800" i="1" dirty="0">
                <a:solidFill>
                  <a:schemeClr val="hlink"/>
                </a:solidFill>
              </a:rPr>
              <a:t> </a:t>
            </a:r>
            <a:r>
              <a:rPr lang="en-US" sz="1800" dirty="0">
                <a:solidFill>
                  <a:schemeClr val="hlink"/>
                </a:solidFill>
              </a:rPr>
              <a:t>(by default for class) - </a:t>
            </a:r>
            <a:r>
              <a:rPr lang="en-US" sz="1800" dirty="0"/>
              <a:t> class or members are accessible only within files in the same assembly</a:t>
            </a:r>
          </a:p>
          <a:p>
            <a:pPr lvl="1" algn="just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800" i="1" dirty="0">
                <a:solidFill>
                  <a:schemeClr val="hlink"/>
                </a:solidFill>
              </a:rPr>
              <a:t>public 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– </a:t>
            </a:r>
            <a:r>
              <a:rPr lang="en-US" sz="1800" dirty="0"/>
              <a:t>there are no restrictions on accessing</a:t>
            </a:r>
            <a:endParaRPr lang="en-US" sz="1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 algn="just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800" i="1" dirty="0">
                <a:solidFill>
                  <a:schemeClr val="hlink"/>
                </a:solidFill>
              </a:rPr>
              <a:t>private </a:t>
            </a:r>
            <a:r>
              <a:rPr lang="en-US" sz="1800" dirty="0">
                <a:solidFill>
                  <a:schemeClr val="hlink"/>
                </a:solidFill>
              </a:rPr>
              <a:t>(by default for class members) - </a:t>
            </a:r>
            <a:r>
              <a:rPr lang="en-US" sz="1800" dirty="0"/>
              <a:t>members are accessible only within the body of the class in which they are declared,</a:t>
            </a:r>
            <a:endParaRPr lang="en-US" sz="1800" dirty="0">
              <a:solidFill>
                <a:schemeClr val="hlink"/>
              </a:solidFill>
            </a:endParaRPr>
          </a:p>
          <a:p>
            <a:pPr lvl="1" algn="just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800" i="1" dirty="0">
                <a:solidFill>
                  <a:schemeClr val="hlink"/>
                </a:solidFill>
              </a:rPr>
              <a:t> protected, protected internal – </a:t>
            </a:r>
            <a:r>
              <a:rPr lang="en-US" sz="1800" dirty="0"/>
              <a:t>are accessible from current class and classes derived from it.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4149" y="702000"/>
            <a:ext cx="8822928" cy="341372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uk-UA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access</a:t>
            </a:r>
            <a:r>
              <a:rPr kumimoji="0" lang="uk-UA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specifier</a:t>
            </a:r>
            <a:r>
              <a:rPr kumimoji="0" lang="uk-UA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uk-UA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uk-UA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uk-UA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cs typeface="Courier New" pitchFamily="49" charset="0"/>
              </a:rPr>
              <a:t>lass</a:t>
            </a: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cs typeface="Courier New" pitchFamily="49" charset="0"/>
              </a:rPr>
              <a:t>N</a:t>
            </a:r>
            <a:r>
              <a:rPr kumimoji="0" lang="uk-UA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cs typeface="Courier New" pitchFamily="49" charset="0"/>
              </a:rPr>
              <a:t>ame</a:t>
            </a:r>
            <a:endParaRPr kumimoji="0" lang="en-US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urier New" pitchFamily="49" charset="0"/>
                <a:cs typeface="Courier New" pitchFamily="49" charset="0"/>
              </a:rPr>
              <a:t> { </a:t>
            </a:r>
            <a:endParaRPr kumimoji="0" lang="en-US" i="0" u="none" strike="noStrike" cap="none" normalizeH="0" baseline="0" dirty="0">
              <a:ln>
                <a:noFill/>
              </a:ln>
              <a:solidFill>
                <a:srgbClr val="31313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31313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uk-UA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// </a:t>
            </a: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fields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31313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uk-UA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&lt;access</a:t>
            </a:r>
            <a:r>
              <a:rPr kumimoji="0" lang="uk-UA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specifier</a:t>
            </a:r>
            <a:r>
              <a:rPr kumimoji="0" lang="uk-UA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uk-UA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&lt;data</a:t>
            </a:r>
            <a:r>
              <a:rPr kumimoji="0" lang="uk-UA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type</a:t>
            </a:r>
            <a:r>
              <a:rPr kumimoji="0" lang="uk-UA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uk-UA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urier New" pitchFamily="49" charset="0"/>
                <a:cs typeface="Courier New" pitchFamily="49" charset="0"/>
              </a:rPr>
              <a:t> variable1; </a:t>
            </a:r>
            <a:endParaRPr kumimoji="0" lang="en-US" i="0" u="none" strike="noStrike" cap="none" normalizeH="0" baseline="0" dirty="0">
              <a:ln>
                <a:noFill/>
              </a:ln>
              <a:solidFill>
                <a:srgbClr val="31313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31313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kumimoji="0" lang="uk-UA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en-US" i="0" u="none" strike="noStrike" cap="none" normalizeH="0" baseline="0" dirty="0">
              <a:ln>
                <a:noFill/>
              </a:ln>
              <a:solidFill>
                <a:srgbClr val="31313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31313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uk-UA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// </a:t>
            </a:r>
            <a:r>
              <a:rPr kumimoji="0" lang="uk-UA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member</a:t>
            </a:r>
            <a:r>
              <a:rPr kumimoji="0" lang="uk-UA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methods</a:t>
            </a:r>
            <a:r>
              <a:rPr kumimoji="0" lang="uk-UA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en-US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31313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kumimoji="0" lang="uk-UA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uk-UA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access</a:t>
            </a:r>
            <a:r>
              <a:rPr kumimoji="0" lang="uk-UA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specifier</a:t>
            </a:r>
            <a:r>
              <a:rPr kumimoji="0" lang="uk-UA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uk-UA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uk-UA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uk-UA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uk-UA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type</a:t>
            </a:r>
            <a:r>
              <a:rPr kumimoji="0" lang="uk-UA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uk-UA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urier New" pitchFamily="49" charset="0"/>
                <a:cs typeface="Courier New" pitchFamily="49" charset="0"/>
              </a:rPr>
              <a:t>M</a:t>
            </a:r>
            <a:r>
              <a:rPr kumimoji="0" lang="uk-UA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urier New" pitchFamily="49" charset="0"/>
                <a:cs typeface="Courier New" pitchFamily="49" charset="0"/>
              </a:rPr>
              <a:t>ethod1(</a:t>
            </a:r>
            <a:r>
              <a:rPr kumimoji="0" lang="uk-UA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urier New" pitchFamily="49" charset="0"/>
                <a:cs typeface="Courier New" pitchFamily="49" charset="0"/>
              </a:rPr>
              <a:t>para</a:t>
            </a:r>
            <a:r>
              <a:rPr kumimoji="0" lang="uk-UA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urier New" pitchFamily="49" charset="0"/>
                <a:cs typeface="Courier New" pitchFamily="49" charset="0"/>
              </a:rPr>
              <a:t>meter_list) </a:t>
            </a:r>
            <a:endParaRPr kumimoji="0" lang="en-US" i="0" u="none" strike="noStrike" cap="none" normalizeH="0" baseline="0" dirty="0">
              <a:ln>
                <a:noFill/>
              </a:ln>
              <a:solidFill>
                <a:srgbClr val="31313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31313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kumimoji="0" lang="uk-UA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urier New" pitchFamily="49" charset="0"/>
                <a:cs typeface="Courier New" pitchFamily="49" charset="0"/>
              </a:rPr>
              <a:t>{ // method body } </a:t>
            </a:r>
            <a:endParaRPr kumimoji="0" lang="en-US" i="0" u="none" strike="noStrike" cap="none" normalizeH="0" baseline="0" dirty="0">
              <a:ln>
                <a:noFill/>
              </a:ln>
              <a:solidFill>
                <a:srgbClr val="31313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	</a:t>
            </a:r>
            <a:endParaRPr lang="en-US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// Methods, properties, fields, events, delegates </a:t>
            </a:r>
          </a:p>
          <a:p>
            <a:pPr lvl="0"/>
            <a:r>
              <a:rPr lang="en-US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// and nested classes go here.</a:t>
            </a:r>
          </a:p>
          <a:p>
            <a:pPr lvl="0"/>
            <a:r>
              <a:rPr kumimoji="0" lang="en-US" i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uk-UA" i="0" u="none" strike="noStrike" cap="none" normalizeH="0" baseline="0" dirty="0">
              <a:ln>
                <a:noFill/>
              </a:ln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53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3328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Class declaration. Fields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blackWhite">
          <a:xfrm>
            <a:off x="347060" y="4169384"/>
            <a:ext cx="4090988" cy="712788"/>
          </a:xfrm>
          <a:prstGeom prst="rect">
            <a:avLst/>
          </a:prstGeom>
          <a:solidFill>
            <a:srgbClr val="FFFFFF"/>
          </a:solidFill>
          <a:ln w="12700">
            <a:solidFill>
              <a:srgbClr val="CC9900"/>
            </a:solidFill>
            <a:miter lim="800000"/>
            <a:headEnd/>
            <a:tailEnd/>
          </a:ln>
        </p:spPr>
        <p:txBody>
          <a:bodyPr wrap="none" lIns="182562" tIns="92075" rIns="182562" bIns="92075">
            <a:spAutoFit/>
          </a:bodyPr>
          <a:lstStyle/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b="1" dirty="0">
                <a:latin typeface="Courier New" pitchFamily="49" charset="0"/>
              </a:rPr>
              <a:t>Doctor doc1 =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new</a:t>
            </a:r>
            <a:r>
              <a:rPr lang="en-US" b="1" dirty="0">
                <a:latin typeface="Courier New" pitchFamily="49" charset="0"/>
              </a:rPr>
              <a:t> Doctor();</a:t>
            </a: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b="1" dirty="0">
                <a:latin typeface="Courier New" pitchFamily="49" charset="0"/>
              </a:rPr>
              <a:t>Doctor doc2 =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new</a:t>
            </a:r>
            <a:r>
              <a:rPr lang="en-US" b="1" dirty="0">
                <a:latin typeface="Courier New" pitchFamily="49" charset="0"/>
              </a:rPr>
              <a:t> Doctor();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blackWhite">
          <a:xfrm>
            <a:off x="313484" y="1363877"/>
            <a:ext cx="4228721" cy="2027991"/>
          </a:xfrm>
          <a:prstGeom prst="rect">
            <a:avLst/>
          </a:prstGeom>
          <a:solidFill>
            <a:srgbClr val="FFFFFF"/>
          </a:solidFill>
          <a:ln w="12700">
            <a:solidFill>
              <a:srgbClr val="CC9900"/>
            </a:solidFill>
            <a:miter lim="800000"/>
            <a:headEnd/>
            <a:tailEnd/>
          </a:ln>
        </p:spPr>
        <p:txBody>
          <a:bodyPr wrap="none" lIns="182562" tIns="92075" rIns="182562" bIns="92075">
            <a:spAutoFit/>
          </a:bodyPr>
          <a:lstStyle/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public class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Doctor</a:t>
            </a: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private</a:t>
            </a:r>
            <a:r>
              <a:rPr lang="en-US" b="1" dirty="0">
                <a:latin typeface="Courier New" pitchFamily="49" charset="0"/>
              </a:rPr>
              <a:t> string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name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private</a:t>
            </a:r>
            <a:r>
              <a:rPr lang="en-US" b="1" dirty="0">
                <a:latin typeface="Courier New" pitchFamily="49" charset="0"/>
              </a:rPr>
              <a:t> double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salary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</a:rPr>
              <a:t>=100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private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</a:rPr>
              <a:t>expYear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b="1" dirty="0">
                <a:latin typeface="Courier New" pitchFamily="49" charset="0"/>
              </a:rPr>
              <a:t>  ...</a:t>
            </a: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b="1" dirty="0">
                <a:latin typeface="Courier New" pitchFamily="49" charset="0"/>
              </a:rPr>
              <a:t>	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86666" y="4108698"/>
            <a:ext cx="3109515" cy="1793333"/>
            <a:chOff x="4040856" y="2734820"/>
            <a:chExt cx="3109515" cy="1793333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blackWhite">
            <a:xfrm>
              <a:off x="5851940" y="2734820"/>
              <a:ext cx="1298431" cy="712246"/>
            </a:xfrm>
            <a:prstGeom prst="rect">
              <a:avLst/>
            </a:prstGeom>
            <a:noFill/>
            <a:ln w="12700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2562" tIns="92075" rIns="182562" bIns="92075">
              <a:spAutoFit/>
            </a:bodyPr>
            <a:lstStyle/>
            <a:p>
              <a:pPr marL="9525" indent="-9525" defTabSz="960438" eaLnBrk="0" hangingPunct="0">
                <a:lnSpc>
                  <a:spcPct val="95000"/>
                </a:lnSpc>
                <a:tabLst>
                  <a:tab pos="1143000" algn="l"/>
                  <a:tab pos="1485900" algn="l"/>
                  <a:tab pos="1828800" algn="l"/>
                  <a:tab pos="2228850" algn="l"/>
                </a:tabLst>
              </a:pPr>
              <a:r>
                <a:rPr lang="en-US" sz="1200" b="1" dirty="0">
                  <a:latin typeface="Courier New" pitchFamily="49" charset="0"/>
                </a:rPr>
                <a:t>name “”</a:t>
              </a:r>
            </a:p>
            <a:p>
              <a:pPr marL="9525" indent="-9525" defTabSz="960438" eaLnBrk="0" hangingPunct="0">
                <a:lnSpc>
                  <a:spcPct val="95000"/>
                </a:lnSpc>
                <a:tabLst>
                  <a:tab pos="1143000" algn="l"/>
                  <a:tab pos="1485900" algn="l"/>
                  <a:tab pos="1828800" algn="l"/>
                  <a:tab pos="2228850" algn="l"/>
                </a:tabLst>
              </a:pPr>
              <a:r>
                <a:rPr lang="en-US" sz="1200" b="1" dirty="0">
                  <a:latin typeface="Courier New" pitchFamily="49" charset="0"/>
                </a:rPr>
                <a:t>salary 100</a:t>
              </a:r>
            </a:p>
            <a:p>
              <a:pPr marL="9525" indent="-9525" defTabSz="960438" eaLnBrk="0" hangingPunct="0">
                <a:lnSpc>
                  <a:spcPct val="95000"/>
                </a:lnSpc>
                <a:tabLst>
                  <a:tab pos="1143000" algn="l"/>
                  <a:tab pos="1485900" algn="l"/>
                  <a:tab pos="1828800" algn="l"/>
                  <a:tab pos="2228850" algn="l"/>
                </a:tabLst>
              </a:pPr>
              <a:r>
                <a:rPr lang="en-US" sz="1200" b="1" dirty="0" err="1">
                  <a:latin typeface="Courier New" pitchFamily="49" charset="0"/>
                </a:rPr>
                <a:t>expYear</a:t>
              </a:r>
              <a:r>
                <a:rPr lang="en-US" sz="1200" b="1" dirty="0">
                  <a:latin typeface="Courier New" pitchFamily="49" charset="0"/>
                </a:rPr>
                <a:t> 0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blackWhite">
            <a:xfrm>
              <a:off x="4877215" y="2982073"/>
              <a:ext cx="741363" cy="36353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2562" tIns="92075" rIns="182562" bIns="92075">
              <a:spAutoFit/>
            </a:bodyPr>
            <a:lstStyle/>
            <a:p>
              <a:pPr marL="9525" indent="-9525" defTabSz="960438" eaLnBrk="0" hangingPunct="0">
                <a:lnSpc>
                  <a:spcPct val="95000"/>
                </a:lnSpc>
                <a:tabLst>
                  <a:tab pos="1143000" algn="l"/>
                  <a:tab pos="1485900" algn="l"/>
                  <a:tab pos="1828800" algn="l"/>
                  <a:tab pos="2228850" algn="l"/>
                </a:tabLst>
              </a:pPr>
              <a:r>
                <a:rPr lang="en-US" sz="1200" b="1" dirty="0">
                  <a:latin typeface="Courier New" pitchFamily="49" charset="0"/>
                </a:rPr>
                <a:t>doc1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blackWhite">
            <a:xfrm>
              <a:off x="4881580" y="3840587"/>
              <a:ext cx="741363" cy="36353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2562" tIns="92075" rIns="182562" bIns="92075">
              <a:spAutoFit/>
            </a:bodyPr>
            <a:lstStyle/>
            <a:p>
              <a:pPr marL="9525" indent="-9525" defTabSz="960438" eaLnBrk="0" hangingPunct="0">
                <a:lnSpc>
                  <a:spcPct val="95000"/>
                </a:lnSpc>
                <a:tabLst>
                  <a:tab pos="1143000" algn="l"/>
                  <a:tab pos="1485900" algn="l"/>
                  <a:tab pos="1828800" algn="l"/>
                  <a:tab pos="2228850" algn="l"/>
                </a:tabLst>
              </a:pPr>
              <a:r>
                <a:rPr lang="en-US" sz="1200" b="1" dirty="0">
                  <a:latin typeface="Courier New" pitchFamily="49" charset="0"/>
                </a:rPr>
                <a:t>doc2</a:t>
              </a: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blackWhite">
            <a:xfrm flipV="1">
              <a:off x="5375690" y="3279258"/>
              <a:ext cx="4857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12"/>
            <p:cNvSpPr>
              <a:spLocks noChangeArrowheads="1"/>
            </p:cNvSpPr>
            <p:nvPr/>
          </p:nvSpPr>
          <p:spPr bwMode="blackWhite">
            <a:xfrm>
              <a:off x="4040856" y="3322195"/>
              <a:ext cx="1164178" cy="630019"/>
            </a:xfrm>
            <a:prstGeom prst="roundRect">
              <a:avLst>
                <a:gd name="adj" fmla="val 12495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9525" indent="-9525" defTabSz="960438" eaLnBrk="0" hangingPunct="0">
                <a:tabLst>
                  <a:tab pos="1143000" algn="l"/>
                  <a:tab pos="1485900" algn="l"/>
                  <a:tab pos="1828800" algn="l"/>
                  <a:tab pos="2228850" algn="l"/>
                </a:tabLst>
              </a:pPr>
              <a:r>
                <a:rPr lang="en-US" sz="1600" dirty="0"/>
                <a:t>Instances </a:t>
              </a:r>
            </a:p>
            <a:p>
              <a:pPr marL="9525" indent="-9525" defTabSz="960438" eaLnBrk="0" hangingPunct="0">
                <a:tabLst>
                  <a:tab pos="1143000" algn="l"/>
                  <a:tab pos="1485900" algn="l"/>
                  <a:tab pos="1828800" algn="l"/>
                  <a:tab pos="2228850" algn="l"/>
                </a:tabLst>
              </a:pPr>
              <a:r>
                <a:rPr lang="en-US" sz="1600" dirty="0"/>
                <a:t>of class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blackWhite">
            <a:xfrm flipV="1">
              <a:off x="5375691" y="4143354"/>
              <a:ext cx="476250" cy="240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blackWhite">
            <a:xfrm>
              <a:off x="5851940" y="3815907"/>
              <a:ext cx="1298431" cy="712246"/>
            </a:xfrm>
            <a:prstGeom prst="rect">
              <a:avLst/>
            </a:prstGeom>
            <a:noFill/>
            <a:ln w="12700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82562" tIns="92075" rIns="182562" bIns="92075">
              <a:spAutoFit/>
            </a:bodyPr>
            <a:lstStyle/>
            <a:p>
              <a:pPr marL="9525" indent="-9525" defTabSz="960438" eaLnBrk="0" hangingPunct="0">
                <a:lnSpc>
                  <a:spcPct val="95000"/>
                </a:lnSpc>
                <a:tabLst>
                  <a:tab pos="1143000" algn="l"/>
                  <a:tab pos="1485900" algn="l"/>
                  <a:tab pos="1828800" algn="l"/>
                  <a:tab pos="2228850" algn="l"/>
                </a:tabLst>
              </a:pPr>
              <a:r>
                <a:rPr lang="en-US" sz="1200" b="1" dirty="0">
                  <a:latin typeface="Courier New" pitchFamily="49" charset="0"/>
                </a:rPr>
                <a:t>name  “”</a:t>
              </a:r>
            </a:p>
            <a:p>
              <a:pPr marL="9525" indent="-9525" defTabSz="960438" eaLnBrk="0" hangingPunct="0">
                <a:lnSpc>
                  <a:spcPct val="95000"/>
                </a:lnSpc>
                <a:tabLst>
                  <a:tab pos="1143000" algn="l"/>
                  <a:tab pos="1485900" algn="l"/>
                  <a:tab pos="1828800" algn="l"/>
                  <a:tab pos="2228850" algn="l"/>
                </a:tabLst>
              </a:pPr>
              <a:r>
                <a:rPr lang="en-US" sz="1200" b="1" dirty="0">
                  <a:latin typeface="Courier New" pitchFamily="49" charset="0"/>
                </a:rPr>
                <a:t>salary 100</a:t>
              </a:r>
            </a:p>
            <a:p>
              <a:pPr marL="9525" indent="-9525" defTabSz="960438" eaLnBrk="0" hangingPunct="0">
                <a:lnSpc>
                  <a:spcPct val="95000"/>
                </a:lnSpc>
                <a:tabLst>
                  <a:tab pos="1143000" algn="l"/>
                  <a:tab pos="1485900" algn="l"/>
                  <a:tab pos="1828800" algn="l"/>
                  <a:tab pos="2228850" algn="l"/>
                </a:tabLst>
              </a:pPr>
              <a:r>
                <a:rPr lang="en-US" sz="1200" b="1" dirty="0" err="1">
                  <a:latin typeface="Courier New" pitchFamily="49" charset="0"/>
                </a:rPr>
                <a:t>expYear</a:t>
              </a:r>
              <a:r>
                <a:rPr lang="en-US" sz="1200" b="1" dirty="0">
                  <a:latin typeface="Courier New" pitchFamily="49" charset="0"/>
                </a:rPr>
                <a:t> 0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4614018" y="1394257"/>
            <a:ext cx="4572000" cy="1477328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A2A2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 </a:t>
            </a:r>
            <a:r>
              <a:rPr lang="en-US" i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field</a:t>
            </a:r>
            <a:r>
              <a:rPr lang="en-US" i="1" dirty="0">
                <a:solidFill>
                  <a:srgbClr val="2A2A2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dirty="0">
                <a:solidFill>
                  <a:srgbClr val="2A2A2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 a variable of any type that is declared directly in a </a:t>
            </a:r>
            <a:r>
              <a:rPr lang="en-US" dirty="0">
                <a:solidFill>
                  <a:srgbClr val="00709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class</a:t>
            </a:r>
            <a:r>
              <a:rPr lang="en-US" dirty="0">
                <a:solidFill>
                  <a:srgbClr val="2A2A2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or </a:t>
            </a:r>
            <a:r>
              <a:rPr lang="en-US" dirty="0" err="1">
                <a:solidFill>
                  <a:srgbClr val="00709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struct</a:t>
            </a:r>
            <a:r>
              <a:rPr lang="en-US" dirty="0">
                <a:solidFill>
                  <a:srgbClr val="2A2A2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</a:t>
            </a:r>
            <a:r>
              <a:rPr lang="en-US" i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fields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only for variables that have </a:t>
            </a:r>
            <a:r>
              <a:rPr lang="en-US" b="1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private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b="1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protected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accessibility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i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field</a:t>
            </a: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can be initialized in declaration.</a:t>
            </a:r>
          </a:p>
        </p:txBody>
      </p:sp>
    </p:spTree>
    <p:extLst>
      <p:ext uri="{BB962C8B-B14F-4D97-AF65-F5344CB8AC3E}">
        <p14:creationId xmlns:p14="http://schemas.microsoft.com/office/powerpoint/2010/main" val="381399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4"/>
          <p:cNvSpPr>
            <a:spLocks noChangeArrowheads="1"/>
          </p:cNvSpPr>
          <p:nvPr/>
        </p:nvSpPr>
        <p:spPr bwMode="blackWhite">
          <a:xfrm>
            <a:off x="98534" y="3861217"/>
            <a:ext cx="4294444" cy="2942087"/>
          </a:xfrm>
          <a:prstGeom prst="rect">
            <a:avLst/>
          </a:prstGeom>
          <a:solidFill>
            <a:srgbClr val="FFFFFF"/>
          </a:solidFill>
          <a:ln w="12700">
            <a:solidFill>
              <a:srgbClr val="CC9900"/>
            </a:solidFill>
            <a:miter lim="800000"/>
            <a:headEnd/>
            <a:tailEnd/>
          </a:ln>
        </p:spPr>
        <p:txBody>
          <a:bodyPr wrap="none" lIns="182562" tIns="92075" rIns="182562" bIns="92075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Doctor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Doctor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Doctor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Doctor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Doctor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.Title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"Doctor"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Doctor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.Months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a.MyNumber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Doctor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.Title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</a:rPr>
              <a:t>Лікар"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latin typeface="Courier New" pitchFamily="49" charset="0"/>
              </a:rPr>
              <a:t>}</a:t>
            </a: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endParaRPr lang="en-US" b="1" dirty="0">
              <a:latin typeface="Courier New" pitchFamily="49" charset="0"/>
            </a:endParaRPr>
          </a:p>
        </p:txBody>
      </p:sp>
      <p:sp>
        <p:nvSpPr>
          <p:cNvPr id="17" name="Rectangle 26"/>
          <p:cNvSpPr>
            <a:spLocks noChangeArrowheads="1"/>
          </p:cNvSpPr>
          <p:nvPr/>
        </p:nvSpPr>
        <p:spPr bwMode="blackWhite">
          <a:xfrm>
            <a:off x="6650834" y="5013070"/>
            <a:ext cx="1856276" cy="361381"/>
          </a:xfrm>
          <a:prstGeom prst="rect">
            <a:avLst/>
          </a:prstGeom>
          <a:solidFill>
            <a:srgbClr val="FFE1E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82562" tIns="92075" rIns="182562" bIns="92075">
            <a:spAutoFit/>
          </a:bodyPr>
          <a:lstStyle/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200" b="1" dirty="0">
                <a:solidFill>
                  <a:srgbClr val="009999"/>
                </a:solidFill>
                <a:latin typeface="Courier New" pitchFamily="49" charset="0"/>
              </a:rPr>
              <a:t>Title = “Doctor”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title"/>
          </p:nvPr>
        </p:nvSpPr>
        <p:spPr>
          <a:xfrm>
            <a:off x="1231695" y="141789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Static, </a:t>
            </a:r>
            <a:r>
              <a:rPr lang="en-US" sz="2800" dirty="0" err="1">
                <a:solidFill>
                  <a:srgbClr val="FFFF00"/>
                </a:solidFill>
              </a:rPr>
              <a:t>readonly</a:t>
            </a:r>
            <a:r>
              <a:rPr lang="en-US" sz="2800" dirty="0">
                <a:solidFill>
                  <a:srgbClr val="FFFF00"/>
                </a:solidFill>
              </a:rPr>
              <a:t> and constants fields</a:t>
            </a: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blackWhite">
          <a:xfrm>
            <a:off x="-256610" y="823281"/>
            <a:ext cx="5307542" cy="2894382"/>
          </a:xfrm>
          <a:prstGeom prst="rect">
            <a:avLst/>
          </a:prstGeom>
          <a:solidFill>
            <a:srgbClr val="FFFFFF"/>
          </a:solidFill>
          <a:ln w="12700">
            <a:solidFill>
              <a:srgbClr val="CC9900"/>
            </a:solidFill>
            <a:miter lim="800000"/>
            <a:headEnd/>
            <a:tailEnd/>
          </a:ln>
        </p:spPr>
        <p:txBody>
          <a:bodyPr wrap="none" lIns="182562" tIns="92075" rIns="182562" bIns="92075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Doctor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salary = 100;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expYear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Title;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Months = 12;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=7;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blackWhite">
          <a:xfrm>
            <a:off x="5028983" y="4073608"/>
            <a:ext cx="1112483" cy="887679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2562" tIns="92075" rIns="182562" bIns="92075">
            <a:spAutoFit/>
          </a:bodyPr>
          <a:lstStyle/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200" b="1" dirty="0">
                <a:latin typeface="Courier New" pitchFamily="49" charset="0"/>
              </a:rPr>
              <a:t>name</a:t>
            </a: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200" b="1" dirty="0">
                <a:latin typeface="Courier New" pitchFamily="49" charset="0"/>
              </a:rPr>
              <a:t>salary</a:t>
            </a: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200" b="1" dirty="0" err="1">
                <a:latin typeface="Courier New" pitchFamily="49" charset="0"/>
              </a:rPr>
              <a:t>expYear</a:t>
            </a:r>
            <a:endParaRPr lang="en-US" sz="1200" b="1" dirty="0">
              <a:latin typeface="Courier New" pitchFamily="49" charset="0"/>
            </a:endParaRP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200" b="1" dirty="0" err="1">
                <a:latin typeface="Courier New" pitchFamily="49" charset="0"/>
              </a:rPr>
              <a:t>MyNumber</a:t>
            </a:r>
            <a:endParaRPr lang="en-US" sz="1200" b="1" dirty="0">
              <a:latin typeface="Courier New" pitchFamily="49" charset="0"/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blackWhite">
          <a:xfrm>
            <a:off x="5028983" y="5074102"/>
            <a:ext cx="1112483" cy="887679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2562" tIns="92075" rIns="182562" bIns="92075">
            <a:spAutoFit/>
          </a:bodyPr>
          <a:lstStyle/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200" b="1" dirty="0">
                <a:latin typeface="Courier New" pitchFamily="49" charset="0"/>
              </a:rPr>
              <a:t>name</a:t>
            </a: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200" b="1" dirty="0">
                <a:latin typeface="Courier New" pitchFamily="49" charset="0"/>
              </a:rPr>
              <a:t>salary</a:t>
            </a: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200" b="1" dirty="0" err="1">
                <a:latin typeface="Courier New" pitchFamily="49" charset="0"/>
              </a:rPr>
              <a:t>expYear</a:t>
            </a:r>
            <a:endParaRPr lang="en-US" sz="1200" b="1" dirty="0">
              <a:latin typeface="Courier New" pitchFamily="49" charset="0"/>
            </a:endParaRP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200" b="1" dirty="0" err="1">
                <a:latin typeface="Courier New" pitchFamily="49" charset="0"/>
              </a:rPr>
              <a:t>MyNumber</a:t>
            </a:r>
            <a:endParaRPr lang="en-US" sz="1200" b="1" dirty="0">
              <a:latin typeface="Courier New" pitchFamily="49" charset="0"/>
            </a:endParaRPr>
          </a:p>
        </p:txBody>
      </p:sp>
      <p:cxnSp>
        <p:nvCxnSpPr>
          <p:cNvPr id="3" name="Прямая со стрелкой 2"/>
          <p:cNvCxnSpPr>
            <a:endCxn id="23" idx="1"/>
          </p:cNvCxnSpPr>
          <p:nvPr/>
        </p:nvCxnSpPr>
        <p:spPr>
          <a:xfrm>
            <a:off x="3935403" y="4692847"/>
            <a:ext cx="1093580" cy="825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endCxn id="22" idx="1"/>
          </p:cNvCxnSpPr>
          <p:nvPr/>
        </p:nvCxnSpPr>
        <p:spPr>
          <a:xfrm flipV="1">
            <a:off x="3884698" y="4517448"/>
            <a:ext cx="1144285" cy="849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062467" y="911460"/>
            <a:ext cx="3995549" cy="280076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i="1" dirty="0">
                <a:solidFill>
                  <a:srgbClr val="0070C0"/>
                </a:solidFill>
                <a:latin typeface="Segoe UI" panose="020B0502040204020203" pitchFamily="34" charset="0"/>
              </a:rPr>
              <a:t>static field</a:t>
            </a:r>
            <a:r>
              <a:rPr lang="en-US" sz="1600" dirty="0">
                <a:solidFill>
                  <a:srgbClr val="2A2A2A"/>
                </a:solidFill>
                <a:latin typeface="Segoe UI" panose="020B0502040204020203" pitchFamily="34" charset="0"/>
              </a:rPr>
              <a:t>  and </a:t>
            </a:r>
            <a:r>
              <a:rPr lang="en-US" sz="1600" i="1" dirty="0">
                <a:solidFill>
                  <a:srgbClr val="FF0000"/>
                </a:solidFill>
                <a:latin typeface="Segoe UI" panose="020B0502040204020203" pitchFamily="34" charset="0"/>
              </a:rPr>
              <a:t>constant</a:t>
            </a:r>
            <a:r>
              <a:rPr lang="en-US" sz="1600" dirty="0">
                <a:solidFill>
                  <a:srgbClr val="2A2A2A"/>
                </a:solidFill>
                <a:latin typeface="Segoe UI" panose="020B0502040204020203" pitchFamily="34" charset="0"/>
              </a:rPr>
              <a:t> belong to the class itself, and are shared among all instances of that class.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only C# built-in types (and </a:t>
            </a:r>
            <a:r>
              <a:rPr lang="en-US" altLang="en-US" sz="1600" dirty="0">
                <a:latin typeface="Courier New" panose="02070309020205020404" pitchFamily="49" charset="0"/>
              </a:rPr>
              <a:t>string</a:t>
            </a:r>
            <a:r>
              <a:rPr lang="en-US" altLang="en-US" sz="1600" dirty="0"/>
              <a:t> or</a:t>
            </a:r>
            <a:r>
              <a:rPr lang="uk-UA" altLang="en-US" sz="1600" dirty="0"/>
              <a:t> </a:t>
            </a:r>
            <a:r>
              <a:rPr lang="en-US" altLang="en-US" sz="1600" dirty="0" err="1">
                <a:latin typeface="Courier New" panose="02070309020205020404" pitchFamily="49" charset="0"/>
              </a:rPr>
              <a:t>enum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  <a:r>
              <a:rPr lang="en-US" sz="1600" dirty="0"/>
              <a:t>may be declared as </a:t>
            </a:r>
            <a:r>
              <a:rPr lang="en-US" sz="1600" dirty="0">
                <a:solidFill>
                  <a:srgbClr val="FF0000"/>
                </a:solidFill>
              </a:rPr>
              <a:t>const</a:t>
            </a:r>
            <a:r>
              <a:rPr lang="en-US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FF0000"/>
                </a:solidFill>
              </a:rPr>
              <a:t>constants</a:t>
            </a:r>
            <a:r>
              <a:rPr lang="en-US" sz="1600" dirty="0"/>
              <a:t> must be initialized as they are declared and do not change for the life of the program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err="1">
                <a:solidFill>
                  <a:srgbClr val="00B050"/>
                </a:solidFill>
              </a:rPr>
              <a:t>readonly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/>
              <a:t>field is </a:t>
            </a:r>
            <a:r>
              <a:rPr lang="en-US" sz="1600" dirty="0" err="1"/>
              <a:t>const</a:t>
            </a:r>
            <a:r>
              <a:rPr lang="en-US" sz="1600" dirty="0"/>
              <a:t> for instance of the class, can be initialized in declaration or in constructor only</a:t>
            </a: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blackWhite">
          <a:xfrm>
            <a:off x="6650834" y="4649381"/>
            <a:ext cx="1391406" cy="363689"/>
          </a:xfrm>
          <a:prstGeom prst="rect">
            <a:avLst/>
          </a:prstGeom>
          <a:solidFill>
            <a:srgbClr val="FFE1E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82562" tIns="92075" rIns="182562" bIns="92075">
            <a:spAutoFit/>
          </a:bodyPr>
          <a:lstStyle/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Months = 12</a:t>
            </a:r>
          </a:p>
        </p:txBody>
      </p:sp>
      <p:cxnSp>
        <p:nvCxnSpPr>
          <p:cNvPr id="24" name="Прямая со стрелкой 2"/>
          <p:cNvCxnSpPr/>
          <p:nvPr/>
        </p:nvCxnSpPr>
        <p:spPr>
          <a:xfrm>
            <a:off x="6141466" y="4869160"/>
            <a:ext cx="509368" cy="35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"/>
          <p:cNvCxnSpPr/>
          <p:nvPr/>
        </p:nvCxnSpPr>
        <p:spPr>
          <a:xfrm>
            <a:off x="6141466" y="5101171"/>
            <a:ext cx="509368" cy="35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6"/>
          <p:cNvSpPr>
            <a:spLocks noChangeArrowheads="1"/>
          </p:cNvSpPr>
          <p:nvPr/>
        </p:nvSpPr>
        <p:spPr bwMode="blackWhite">
          <a:xfrm>
            <a:off x="6832120" y="5165471"/>
            <a:ext cx="1844336" cy="361381"/>
          </a:xfrm>
          <a:prstGeom prst="rect">
            <a:avLst/>
          </a:prstGeom>
          <a:solidFill>
            <a:srgbClr val="FFE1E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182562" tIns="92075" rIns="182562" bIns="92075">
            <a:spAutoFit/>
          </a:bodyPr>
          <a:lstStyle/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200" b="1" dirty="0">
                <a:solidFill>
                  <a:srgbClr val="009999"/>
                </a:solidFill>
                <a:latin typeface="Courier New" pitchFamily="49" charset="0"/>
              </a:rPr>
              <a:t>Title = “</a:t>
            </a:r>
            <a:r>
              <a:rPr lang="uk-UA" sz="1200" b="1" dirty="0">
                <a:solidFill>
                  <a:srgbClr val="009999"/>
                </a:solidFill>
                <a:latin typeface="Courier New" pitchFamily="49" charset="0"/>
              </a:rPr>
              <a:t>Лікар</a:t>
            </a:r>
            <a:r>
              <a:rPr lang="en-US" sz="1200" b="1" dirty="0">
                <a:solidFill>
                  <a:srgbClr val="009999"/>
                </a:solidFill>
                <a:latin typeface="Courier New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046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5780" y="31494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b="1" kern="1200" dirty="0">
                <a:solidFill>
                  <a:srgbClr val="32469A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2400" noProof="1">
                <a:solidFill>
                  <a:srgbClr val="FFFF00"/>
                </a:solidFill>
              </a:rPr>
              <a:t>Constructors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4360" y="2348880"/>
            <a:ext cx="8532440" cy="3994940"/>
          </a:xfrm>
          <a:prstGeom prst="rect">
            <a:avLst/>
          </a:prstGeom>
          <a:solidFill>
            <a:srgbClr val="E7FFE7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itchFamily="49" charset="0"/>
              </a:rPr>
              <a:t>public class </a:t>
            </a:r>
            <a:r>
              <a:rPr lang="en-US" sz="1600" b="1" noProof="1">
                <a:solidFill>
                  <a:srgbClr val="2B91AF"/>
                </a:solidFill>
                <a:latin typeface="Courier New" pitchFamily="49" charset="0"/>
              </a:rPr>
              <a:t>Doctor {</a:t>
            </a:r>
          </a:p>
          <a:p>
            <a:r>
              <a:rPr lang="en-US" sz="1600" b="1" noProof="1">
                <a:solidFill>
                  <a:srgbClr val="2B91AF"/>
                </a:solidFill>
                <a:latin typeface="Courier New" pitchFamily="49" charset="0"/>
              </a:rPr>
              <a:t>   </a:t>
            </a:r>
            <a:r>
              <a:rPr lang="en-US" sz="1600" b="1" noProof="1">
                <a:solidFill>
                  <a:srgbClr val="0000FF"/>
                </a:solidFill>
                <a:latin typeface="Courier New" pitchFamily="49" charset="0"/>
              </a:rPr>
              <a:t>public </a:t>
            </a:r>
            <a:r>
              <a:rPr lang="en-US" sz="1600" b="1" noProof="1">
                <a:solidFill>
                  <a:srgbClr val="FF0000"/>
                </a:solidFill>
                <a:latin typeface="Courier New" pitchFamily="49" charset="0"/>
              </a:rPr>
              <a:t>Doctor</a:t>
            </a:r>
            <a:r>
              <a:rPr lang="en-US" sz="1600" b="1" noProof="1">
                <a:latin typeface="Courier New" pitchFamily="49" charset="0"/>
              </a:rPr>
              <a:t>(string</a:t>
            </a:r>
            <a:r>
              <a:rPr lang="en-US" sz="1600" b="1" noProof="1">
                <a:solidFill>
                  <a:srgbClr val="0000FF"/>
                </a:solidFill>
                <a:latin typeface="Courier New" pitchFamily="49" charset="0"/>
              </a:rPr>
              <a:t> n</a:t>
            </a:r>
            <a:r>
              <a:rPr lang="en-US" sz="1600" b="1" noProof="1">
                <a:latin typeface="Courier New" pitchFamily="49" charset="0"/>
              </a:rPr>
              <a:t>,</a:t>
            </a:r>
            <a:r>
              <a:rPr lang="en-US" sz="1600" b="1" noProof="1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1600" b="1" noProof="1">
                <a:latin typeface="Courier New" pitchFamily="49" charset="0"/>
              </a:rPr>
              <a:t>double</a:t>
            </a:r>
            <a:r>
              <a:rPr lang="en-US" sz="1600" b="1" noProof="1">
                <a:solidFill>
                  <a:srgbClr val="0000FF"/>
                </a:solidFill>
                <a:latin typeface="Courier New" pitchFamily="49" charset="0"/>
              </a:rPr>
              <a:t> s, </a:t>
            </a:r>
            <a:r>
              <a:rPr lang="en-US" sz="1600" b="1" noProof="1">
                <a:latin typeface="Courier New" pitchFamily="49" charset="0"/>
              </a:rPr>
              <a:t>int</a:t>
            </a:r>
            <a:r>
              <a:rPr lang="en-US" sz="1600" b="1" noProof="1">
                <a:solidFill>
                  <a:srgbClr val="0000FF"/>
                </a:solidFill>
                <a:latin typeface="Courier New" pitchFamily="49" charset="0"/>
              </a:rPr>
              <a:t> exp</a:t>
            </a:r>
            <a:r>
              <a:rPr lang="en-US" sz="1600" b="1" noProof="1">
                <a:latin typeface="Courier New" pitchFamily="49" charset="0"/>
              </a:rPr>
              <a:t>)</a:t>
            </a:r>
          </a:p>
          <a:p>
            <a:r>
              <a:rPr lang="en-US" sz="1600" b="1" noProof="1">
                <a:latin typeface="Courier New" pitchFamily="49" charset="0"/>
              </a:rPr>
              <a:t>{</a:t>
            </a:r>
          </a:p>
          <a:p>
            <a:r>
              <a:rPr lang="en-US" sz="1600" b="1" noProof="1">
                <a:latin typeface="Courier New" pitchFamily="49" charset="0"/>
              </a:rPr>
              <a:t>      name = n;</a:t>
            </a:r>
          </a:p>
          <a:p>
            <a:r>
              <a:rPr lang="en-US" sz="1600" b="1" noProof="1">
                <a:latin typeface="Courier New" pitchFamily="49" charset="0"/>
              </a:rPr>
              <a:t>      salary = s;</a:t>
            </a:r>
          </a:p>
          <a:p>
            <a:r>
              <a:rPr lang="en-US" sz="1600" b="1" noProof="1">
                <a:latin typeface="Courier New" pitchFamily="49" charset="0"/>
              </a:rPr>
              <a:t>      expYear =exp;</a:t>
            </a:r>
          </a:p>
          <a:p>
            <a:r>
              <a:rPr lang="en-US" sz="1600" b="1" noProof="1">
                <a:latin typeface="Courier New" pitchFamily="49" charset="0"/>
              </a:rPr>
              <a:t>}</a:t>
            </a:r>
          </a:p>
          <a:p>
            <a:r>
              <a:rPr lang="en-US" sz="1600" b="1" noProof="1">
                <a:solidFill>
                  <a:srgbClr val="A31515"/>
                </a:solidFill>
                <a:latin typeface="Courier New" pitchFamily="49" charset="0"/>
              </a:rPr>
              <a:t>   </a:t>
            </a:r>
            <a:endParaRPr lang="en-US" sz="1600" b="1" noProof="1">
              <a:latin typeface="Courier New" pitchFamily="49" charset="0"/>
            </a:endParaRPr>
          </a:p>
          <a:p>
            <a:r>
              <a:rPr lang="en-US" sz="1600" b="1" noProof="1">
                <a:solidFill>
                  <a:srgbClr val="A31515"/>
                </a:solidFill>
                <a:latin typeface="Courier New" pitchFamily="49" charset="0"/>
              </a:rPr>
              <a:t>   </a:t>
            </a:r>
            <a:r>
              <a:rPr lang="en-US" sz="1600" b="1" noProof="1">
                <a:solidFill>
                  <a:srgbClr val="0000FF"/>
                </a:solidFill>
                <a:latin typeface="Courier New" pitchFamily="49" charset="0"/>
              </a:rPr>
              <a:t>public </a:t>
            </a:r>
            <a:r>
              <a:rPr lang="en-US" sz="1600" b="1" noProof="1">
                <a:solidFill>
                  <a:srgbClr val="FF0000"/>
                </a:solidFill>
                <a:latin typeface="Courier New" pitchFamily="49" charset="0"/>
              </a:rPr>
              <a:t>Doctor</a:t>
            </a:r>
            <a:r>
              <a:rPr lang="en-US" sz="1600" b="1" noProof="1">
                <a:latin typeface="Courier New" pitchFamily="49" charset="0"/>
              </a:rPr>
              <a:t>()</a:t>
            </a:r>
          </a:p>
          <a:p>
            <a:r>
              <a:rPr lang="en-US" sz="1600" b="1" noProof="1">
                <a:latin typeface="Courier New" pitchFamily="49" charset="0"/>
              </a:rPr>
              <a:t>{</a:t>
            </a:r>
          </a:p>
          <a:p>
            <a:r>
              <a:rPr lang="en-US" sz="1600" b="1" noProof="1">
                <a:latin typeface="Courier New" pitchFamily="49" charset="0"/>
              </a:rPr>
              <a:t>}</a:t>
            </a:r>
          </a:p>
          <a:p>
            <a:r>
              <a:rPr lang="en-US" sz="1600" b="1" noProof="1">
                <a:latin typeface="Courier New" pitchFamily="49" charset="0"/>
              </a:rPr>
              <a:t>	....</a:t>
            </a: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600" b="1" noProof="1">
                <a:solidFill>
                  <a:srgbClr val="A31515"/>
                </a:solidFill>
                <a:latin typeface="Courier New" pitchFamily="49" charset="0"/>
              </a:rPr>
              <a:t>  </a:t>
            </a:r>
            <a:r>
              <a:rPr lang="en-US" sz="1400" b="1" noProof="1">
                <a:solidFill>
                  <a:srgbClr val="0070C0"/>
                </a:solidFill>
                <a:latin typeface="Courier New" pitchFamily="49" charset="0"/>
              </a:rPr>
              <a:t>private </a:t>
            </a:r>
            <a:r>
              <a:rPr lang="en-US" sz="1400" b="1" dirty="0">
                <a:latin typeface="Courier New" pitchFamily="49" charset="0"/>
              </a:rPr>
              <a:t>string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400" b="1" dirty="0">
                <a:latin typeface="Courier New" pitchFamily="49" charset="0"/>
              </a:rPr>
              <a:t>  </a:t>
            </a:r>
            <a:r>
              <a:rPr lang="en-US" sz="1400" b="1" noProof="1">
                <a:solidFill>
                  <a:srgbClr val="0070C0"/>
                </a:solidFill>
                <a:latin typeface="Courier New" pitchFamily="49" charset="0"/>
              </a:rPr>
              <a:t>private </a:t>
            </a:r>
            <a:r>
              <a:rPr lang="en-US" sz="1400" b="1" dirty="0">
                <a:latin typeface="Courier New" pitchFamily="49" charset="0"/>
              </a:rPr>
              <a:t>double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salary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400" b="1" dirty="0">
                <a:latin typeface="Courier New" pitchFamily="49" charset="0"/>
              </a:rPr>
              <a:t>  </a:t>
            </a:r>
            <a:r>
              <a:rPr lang="en-US" sz="1400" b="1" noProof="1">
                <a:solidFill>
                  <a:srgbClr val="0070C0"/>
                </a:solidFill>
                <a:latin typeface="Courier New" pitchFamily="49" charset="0"/>
              </a:rPr>
              <a:t>private 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expYear</a:t>
            </a:r>
            <a:r>
              <a:rPr lang="en-US" sz="1400" b="1" dirty="0">
                <a:latin typeface="Courier New" pitchFamily="49" charset="0"/>
              </a:rPr>
              <a:t>;</a:t>
            </a:r>
            <a:endParaRPr lang="en-US" sz="1400" b="1" noProof="1">
              <a:latin typeface="Courier New" pitchFamily="49" charset="0"/>
            </a:endParaRPr>
          </a:p>
          <a:p>
            <a:r>
              <a:rPr lang="en-US" sz="1400" b="1" noProof="1">
                <a:latin typeface="Courier New" pitchFamily="49" charset="0"/>
              </a:rPr>
              <a:t>}</a:t>
            </a:r>
            <a:endParaRPr lang="en-US" sz="1400" b="1" dirty="0">
              <a:latin typeface="Courier New" pitchFamily="49" charset="0"/>
            </a:endParaRP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blackWhite">
          <a:xfrm>
            <a:off x="3467767" y="4970153"/>
            <a:ext cx="5799664" cy="1355499"/>
          </a:xfrm>
          <a:prstGeom prst="rect">
            <a:avLst/>
          </a:prstGeom>
          <a:solidFill>
            <a:srgbClr val="FFFFFF"/>
          </a:solidFill>
          <a:ln w="12700">
            <a:solidFill>
              <a:srgbClr val="CC9900"/>
            </a:solidFill>
            <a:miter lim="800000"/>
            <a:headEnd/>
            <a:tailEnd/>
          </a:ln>
        </p:spPr>
        <p:txBody>
          <a:bodyPr wrap="none" lIns="182562" tIns="92075" rIns="182562" bIns="92075">
            <a:spAutoFit/>
          </a:bodyPr>
          <a:lstStyle/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600" b="1" dirty="0">
                <a:latin typeface="Courier New" pitchFamily="49" charset="0"/>
              </a:rPr>
              <a:t>static void Main()</a:t>
            </a: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600" b="1" dirty="0">
                <a:latin typeface="Courier New" pitchFamily="49" charset="0"/>
              </a:rPr>
              <a:t>   Doctor </a:t>
            </a:r>
            <a:r>
              <a:rPr lang="en-US" sz="1600" b="1" dirty="0" err="1">
                <a:latin typeface="Courier New" pitchFamily="49" charset="0"/>
              </a:rPr>
              <a:t>doca</a:t>
            </a:r>
            <a:r>
              <a:rPr lang="en-US" sz="1600" b="1" dirty="0">
                <a:latin typeface="Courier New" pitchFamily="49" charset="0"/>
              </a:rPr>
              <a:t> = new Doctor ();</a:t>
            </a: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600" b="1" dirty="0">
                <a:latin typeface="Courier New" pitchFamily="49" charset="0"/>
              </a:rPr>
              <a:t>   Doctor </a:t>
            </a:r>
            <a:r>
              <a:rPr lang="en-US" sz="1600" b="1" dirty="0" err="1">
                <a:latin typeface="Courier New" pitchFamily="49" charset="0"/>
              </a:rPr>
              <a:t>docb</a:t>
            </a:r>
            <a:r>
              <a:rPr lang="en-US" sz="1600" b="1" dirty="0">
                <a:latin typeface="Courier New" pitchFamily="49" charset="0"/>
              </a:rPr>
              <a:t> = new Doctor (“Mom”,3330,12);</a:t>
            </a: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154360" y="1196752"/>
            <a:ext cx="8882136" cy="1200329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Whenever an </a:t>
            </a: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instance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 class or 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struct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is created, its </a:t>
            </a:r>
            <a:r>
              <a:rPr lang="en-US" i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constructor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is called.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A2A2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class or </a:t>
            </a:r>
            <a:r>
              <a:rPr lang="en-US" dirty="0" err="1">
                <a:solidFill>
                  <a:srgbClr val="2A2A2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struct</a:t>
            </a:r>
            <a:r>
              <a:rPr lang="en-US" dirty="0">
                <a:solidFill>
                  <a:srgbClr val="2A2A2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may have multiple </a:t>
            </a:r>
            <a:r>
              <a:rPr lang="en-US" i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constructors</a:t>
            </a:r>
            <a:r>
              <a:rPr lang="en-US" dirty="0">
                <a:solidFill>
                  <a:srgbClr val="2A2A2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that take different arguments.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Constructors</a:t>
            </a:r>
            <a:r>
              <a:rPr lang="en-US" dirty="0">
                <a:solidFill>
                  <a:srgbClr val="2A2A2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are used to set default values to fields, limit instantiation, etc.</a:t>
            </a:r>
          </a:p>
          <a:p>
            <a:endParaRPr lang="en-US" dirty="0">
              <a:solidFill>
                <a:srgbClr val="2A2A2A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Properties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blackWhite">
          <a:xfrm>
            <a:off x="5257800" y="3657600"/>
            <a:ext cx="3953004" cy="1501693"/>
          </a:xfrm>
          <a:prstGeom prst="rect">
            <a:avLst/>
          </a:prstGeom>
          <a:solidFill>
            <a:srgbClr val="E7FFE7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/>
        </p:spPr>
        <p:txBody>
          <a:bodyPr wrap="none" lIns="182562" tIns="92075" rIns="182562" bIns="92075">
            <a:spAutoFit/>
          </a:bodyPr>
          <a:lstStyle/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b="1" dirty="0">
                <a:latin typeface="Courier New" pitchFamily="49" charset="0"/>
              </a:rPr>
              <a:t>Doctor doc = new Doctor();</a:t>
            </a: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endParaRPr lang="en-US" b="1" dirty="0">
              <a:latin typeface="Courier New" pitchFamily="49" charset="0"/>
            </a:endParaRP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b="1" dirty="0" err="1">
                <a:latin typeface="Courier New" pitchFamily="49" charset="0"/>
              </a:rPr>
              <a:t>doc.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Name</a:t>
            </a:r>
            <a:r>
              <a:rPr lang="en-US" b="1" dirty="0">
                <a:latin typeface="Courier New" pitchFamily="49" charset="0"/>
              </a:rPr>
              <a:t> = "Ann";</a:t>
            </a: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endParaRPr lang="en-US" b="1" dirty="0">
              <a:latin typeface="Courier New" pitchFamily="49" charset="0"/>
            </a:endParaRP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b="1" dirty="0">
                <a:latin typeface="Courier New" pitchFamily="49" charset="0"/>
              </a:rPr>
              <a:t>string n = </a:t>
            </a:r>
            <a:r>
              <a:rPr lang="en-US" b="1" dirty="0" err="1">
                <a:latin typeface="Courier New" pitchFamily="49" charset="0"/>
              </a:rPr>
              <a:t>doc.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</a:rPr>
              <a:t>Name</a:t>
            </a:r>
            <a:r>
              <a:rPr lang="en-US" b="1" dirty="0">
                <a:latin typeface="Courier New" pitchFamily="49" charset="0"/>
              </a:rPr>
              <a:t>;</a:t>
            </a: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blackWhite">
          <a:xfrm>
            <a:off x="4800600" y="4419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blackWhite">
          <a:xfrm>
            <a:off x="4267200" y="4191000"/>
            <a:ext cx="460503" cy="364748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9525" indent="-9525" defTabSz="960438" eaLnBrk="0" hangingPunct="0"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600" dirty="0"/>
              <a:t>set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blackWhite">
          <a:xfrm>
            <a:off x="4876800" y="49530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blackWhite">
          <a:xfrm>
            <a:off x="4267200" y="4724400"/>
            <a:ext cx="676275" cy="3683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9525" indent="-9525" defTabSz="960438" eaLnBrk="0" hangingPunct="0"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600" dirty="0"/>
              <a:t>get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blackWhite">
          <a:xfrm>
            <a:off x="228600" y="1342479"/>
            <a:ext cx="3581400" cy="4630242"/>
          </a:xfrm>
          <a:prstGeom prst="rect">
            <a:avLst/>
          </a:prstGeom>
          <a:solidFill>
            <a:srgbClr val="E7FFE7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/>
        </p:spPr>
        <p:txBody>
          <a:bodyPr wrap="square" lIns="182562" tIns="92075" rIns="182562" bIns="92075">
            <a:spAutoFit/>
          </a:bodyPr>
          <a:lstStyle/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600" b="1" dirty="0">
                <a:latin typeface="Courier New" pitchFamily="49" charset="0"/>
              </a:rPr>
              <a:t>public class Doctor</a:t>
            </a: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600" b="1" dirty="0">
                <a:latin typeface="Courier New" pitchFamily="49" charset="0"/>
              </a:rPr>
              <a:t>  private string </a:t>
            </a:r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name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600" b="1" dirty="0">
                <a:latin typeface="Courier New" pitchFamily="49" charset="0"/>
              </a:rPr>
              <a:t>  public string Name</a:t>
            </a: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600" b="1" dirty="0">
                <a:latin typeface="Courier New" pitchFamily="49" charset="0"/>
              </a:rPr>
              <a:t>  {</a:t>
            </a: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uk-UA" sz="1600" b="1" dirty="0">
                <a:latin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</a:rPr>
              <a:t>set</a:t>
            </a: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600" b="1" dirty="0">
                <a:latin typeface="Courier New" pitchFamily="49" charset="0"/>
              </a:rPr>
              <a:t>    {</a:t>
            </a: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600" b="1" dirty="0">
                <a:latin typeface="Courier New" pitchFamily="49" charset="0"/>
              </a:rPr>
              <a:t>      </a:t>
            </a:r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name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value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600" b="1" dirty="0">
                <a:latin typeface="Courier New" pitchFamily="49" charset="0"/>
              </a:rPr>
              <a:t>    } </a:t>
            </a:r>
            <a:endParaRPr lang="uk-UA" sz="1600" b="1" dirty="0">
              <a:latin typeface="Courier New" pitchFamily="49" charset="0"/>
            </a:endParaRP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uk-UA" sz="1600" b="1" dirty="0">
                <a:latin typeface="Courier New" pitchFamily="49" charset="0"/>
              </a:rPr>
              <a:t>    </a:t>
            </a: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uk-UA" sz="1600" b="1" dirty="0">
                <a:latin typeface="Courier New" pitchFamily="49" charset="0"/>
              </a:rPr>
              <a:t>    </a:t>
            </a:r>
            <a:r>
              <a:rPr lang="uk-UA" sz="1600" b="1" dirty="0" err="1">
                <a:latin typeface="Courier New" pitchFamily="49" charset="0"/>
              </a:rPr>
              <a:t>get</a:t>
            </a:r>
            <a:endParaRPr lang="uk-UA" sz="1600" b="1" dirty="0">
              <a:latin typeface="Courier New" pitchFamily="49" charset="0"/>
            </a:endParaRP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uk-UA" sz="1600" b="1" dirty="0">
                <a:latin typeface="Courier New" pitchFamily="49" charset="0"/>
              </a:rPr>
              <a:t>    {</a:t>
            </a: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uk-UA" sz="1600" b="1" dirty="0">
                <a:latin typeface="Courier New" pitchFamily="49" charset="0"/>
              </a:rPr>
              <a:t>      </a:t>
            </a:r>
            <a:r>
              <a:rPr lang="uk-UA" sz="1600" b="1" dirty="0" err="1">
                <a:solidFill>
                  <a:schemeClr val="hlink"/>
                </a:solidFill>
                <a:latin typeface="Courier New" pitchFamily="49" charset="0"/>
              </a:rPr>
              <a:t>return</a:t>
            </a:r>
            <a:r>
              <a:rPr lang="uk-UA" sz="16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uk-UA" sz="1600" b="1" dirty="0" err="1">
                <a:solidFill>
                  <a:schemeClr val="hlink"/>
                </a:solidFill>
                <a:latin typeface="Courier New" pitchFamily="49" charset="0"/>
              </a:rPr>
              <a:t>name</a:t>
            </a:r>
            <a:r>
              <a:rPr lang="uk-UA" sz="1600" b="1" dirty="0">
                <a:solidFill>
                  <a:schemeClr val="hlink"/>
                </a:solidFill>
                <a:latin typeface="Courier New" pitchFamily="49" charset="0"/>
              </a:rPr>
              <a:t>;</a:t>
            </a: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uk-UA" sz="1600" b="1" dirty="0">
                <a:latin typeface="Courier New" pitchFamily="49" charset="0"/>
              </a:rPr>
              <a:t>    }</a:t>
            </a: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600" b="1" dirty="0">
                <a:latin typeface="Courier New" pitchFamily="49" charset="0"/>
              </a:rPr>
              <a:t>  ...</a:t>
            </a: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4038600" y="1124625"/>
            <a:ext cx="4997896" cy="1754326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</a:rPr>
              <a:t>Property</a:t>
            </a:r>
            <a:r>
              <a:rPr lang="en-US" dirty="0">
                <a:solidFill>
                  <a:srgbClr val="2A2A2A"/>
                </a:solidFill>
                <a:latin typeface="Segoe UI" panose="020B0502040204020203" pitchFamily="34" charset="0"/>
              </a:rPr>
              <a:t> is a member that provides a flexible mechanism to read, write, or compute the value of a private field.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Properties</a:t>
            </a:r>
            <a:r>
              <a:rPr lang="en-US" dirty="0"/>
              <a:t> can be used as if they are public data members, but they are actually special methods called </a:t>
            </a:r>
            <a:r>
              <a:rPr lang="en-US" b="1" i="1" dirty="0" err="1"/>
              <a:t>accessors</a:t>
            </a:r>
            <a:r>
              <a:rPr lang="en-US" dirty="0"/>
              <a:t>. 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87114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solidFill>
                  <a:srgbClr val="FFFF00"/>
                </a:solidFill>
              </a:rPr>
              <a:t>Methods</a:t>
            </a:r>
            <a:endParaRPr lang="ru-RU" sz="2400" b="1" dirty="0">
              <a:solidFill>
                <a:srgbClr val="FFFF00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0" y="2348880"/>
            <a:ext cx="9144000" cy="1438672"/>
          </a:xfrm>
          <a:prstGeom prst="rect">
            <a:avLst/>
          </a:prstGeom>
          <a:solidFill>
            <a:srgbClr val="E7FFE7"/>
          </a:solidFill>
          <a:ln>
            <a:solidFill>
              <a:schemeClr val="accent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spcBef>
                <a:spcPct val="20000"/>
              </a:spcBef>
              <a:buClr>
                <a:srgbClr val="32469A"/>
              </a:buClr>
              <a:buFont typeface="Calibri" pitchFamily="34" charset="0"/>
              <a:buChar char="▪"/>
              <a:defRPr sz="32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86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▪"/>
              <a:defRPr sz="2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buClrTx/>
              <a:buNone/>
            </a:pPr>
            <a:r>
              <a:rPr lang="uk-UA" sz="1800" b="1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1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access </a:t>
            </a:r>
            <a:r>
              <a:rPr lang="en-US" sz="1800" b="1" dirty="0" err="1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specifier</a:t>
            </a:r>
            <a:r>
              <a:rPr lang="uk-UA" sz="1800" b="1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uk-UA" sz="1800" b="1" dirty="0">
                <a:solidFill>
                  <a:srgbClr val="31313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uk-UA" sz="1800" b="1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&lt;return</a:t>
            </a:r>
            <a:r>
              <a:rPr lang="uk-UA" sz="1800" b="1" dirty="0">
                <a:solidFill>
                  <a:srgbClr val="31313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uk-UA" sz="1800" b="1" dirty="0">
                <a:solidFill>
                  <a:srgbClr val="7F0055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uk-UA" sz="1800" b="1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800" b="1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>
                <a:solidFill>
                  <a:srgbClr val="313131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uk-UA" sz="1800" b="1" dirty="0">
                <a:solidFill>
                  <a:srgbClr val="313131"/>
                </a:solidFill>
                <a:latin typeface="Courier New" pitchFamily="49" charset="0"/>
                <a:cs typeface="Courier New" pitchFamily="49" charset="0"/>
              </a:rPr>
              <a:t>ethod</a:t>
            </a:r>
            <a:r>
              <a:rPr lang="en-US" sz="1800" b="1" dirty="0">
                <a:solidFill>
                  <a:srgbClr val="31313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uk-UA" sz="1800" b="1" dirty="0">
                <a:solidFill>
                  <a:srgbClr val="313131"/>
                </a:solidFill>
                <a:latin typeface="Courier New" pitchFamily="49" charset="0"/>
                <a:cs typeface="Courier New" pitchFamily="49" charset="0"/>
              </a:rPr>
              <a:t>(parameter_list) </a:t>
            </a:r>
            <a:endParaRPr lang="en-US" sz="1800" b="1" dirty="0">
              <a:solidFill>
                <a:srgbClr val="313131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uk-UA" sz="1800" b="1" dirty="0">
                <a:solidFill>
                  <a:srgbClr val="313131"/>
                </a:solidFill>
                <a:latin typeface="Courier New" pitchFamily="49" charset="0"/>
                <a:cs typeface="Courier New" pitchFamily="49" charset="0"/>
              </a:rPr>
              <a:t>{ </a:t>
            </a:r>
            <a:endParaRPr lang="en-US" sz="1800" b="1" dirty="0">
              <a:solidFill>
                <a:srgbClr val="313131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US" sz="1800" b="1" dirty="0">
                <a:solidFill>
                  <a:srgbClr val="31313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uk-UA" sz="1800" b="1" dirty="0">
                <a:solidFill>
                  <a:srgbClr val="31313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uk-UA" sz="1800" b="1" dirty="0" err="1">
                <a:solidFill>
                  <a:srgbClr val="313131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uk-UA" sz="1800" b="1" dirty="0">
                <a:solidFill>
                  <a:srgbClr val="31313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uk-UA" sz="1800" b="1" dirty="0" err="1">
                <a:solidFill>
                  <a:srgbClr val="313131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uk-UA" sz="1800" b="1" dirty="0">
                <a:solidFill>
                  <a:srgbClr val="31313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800" b="1" dirty="0">
              <a:solidFill>
                <a:srgbClr val="313131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uk-UA" sz="1800" b="1" dirty="0">
                <a:solidFill>
                  <a:srgbClr val="313131"/>
                </a:solidFill>
                <a:latin typeface="Courier New" pitchFamily="49" charset="0"/>
                <a:cs typeface="Courier New" pitchFamily="49" charset="0"/>
              </a:rPr>
              <a:t>} </a:t>
            </a:r>
            <a:endParaRPr lang="en-US" sz="1800" b="1" dirty="0">
              <a:solidFill>
                <a:srgbClr val="31313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47699" y="4091223"/>
            <a:ext cx="6052552" cy="2016224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Access </a:t>
            </a:r>
            <a:r>
              <a:rPr lang="en-US" dirty="0" err="1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specifier</a:t>
            </a:r>
            <a:r>
              <a:rPr lang="en-US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u="sng" dirty="0">
                <a:solidFill>
                  <a:srgbClr val="003399"/>
                </a:solidFill>
              </a:rPr>
              <a:t>:</a:t>
            </a:r>
            <a:r>
              <a:rPr lang="ru-RU" dirty="0"/>
              <a:t> 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rgbClr val="003399"/>
                </a:solidFill>
                <a:latin typeface="Courier New" pitchFamily="49" charset="0"/>
              </a:rPr>
              <a:t>public</a:t>
            </a:r>
            <a:r>
              <a:rPr lang="en-US" dirty="0">
                <a:solidFill>
                  <a:srgbClr val="003399"/>
                </a:solidFill>
                <a:latin typeface="Courier New" pitchFamily="49" charset="0"/>
              </a:rPr>
              <a:t>,</a:t>
            </a:r>
            <a:r>
              <a:rPr lang="ru-RU" dirty="0" err="1">
                <a:solidFill>
                  <a:srgbClr val="003399"/>
                </a:solidFill>
                <a:latin typeface="Courier New" pitchFamily="49" charset="0"/>
              </a:rPr>
              <a:t>protected</a:t>
            </a:r>
            <a:r>
              <a:rPr lang="en-US" dirty="0">
                <a:solidFill>
                  <a:srgbClr val="003399"/>
                </a:solidFill>
                <a:latin typeface="Courier New" pitchFamily="49" charset="0"/>
              </a:rPr>
              <a:t>,</a:t>
            </a:r>
            <a:r>
              <a:rPr lang="ru-RU" dirty="0" err="1">
                <a:solidFill>
                  <a:srgbClr val="003399"/>
                </a:solidFill>
                <a:latin typeface="Courier New" pitchFamily="49" charset="0"/>
              </a:rPr>
              <a:t>internal</a:t>
            </a:r>
            <a:r>
              <a:rPr lang="en-US" dirty="0">
                <a:solidFill>
                  <a:srgbClr val="003399"/>
                </a:solidFill>
                <a:latin typeface="Courier New" pitchFamily="49" charset="0"/>
              </a:rPr>
              <a:t>,</a:t>
            </a:r>
            <a:r>
              <a:rPr lang="ru-RU" dirty="0" err="1">
                <a:solidFill>
                  <a:srgbClr val="003399"/>
                </a:solidFill>
                <a:latin typeface="Courier New" pitchFamily="49" charset="0"/>
              </a:rPr>
              <a:t>private</a:t>
            </a:r>
            <a:endParaRPr lang="ru-RU" dirty="0">
              <a:solidFill>
                <a:srgbClr val="003399"/>
              </a:solidFill>
              <a:latin typeface="Courier New" pitchFamily="49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rgbClr val="003399"/>
                </a:solidFill>
                <a:latin typeface="Courier New" pitchFamily="49" charset="0"/>
              </a:rPr>
              <a:t>static</a:t>
            </a:r>
            <a:endParaRPr lang="ru-RU" dirty="0">
              <a:solidFill>
                <a:srgbClr val="003399"/>
              </a:solidFill>
              <a:latin typeface="Courier New" pitchFamily="49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rgbClr val="003399"/>
                </a:solidFill>
                <a:latin typeface="Courier New" pitchFamily="49" charset="0"/>
              </a:rPr>
              <a:t>new</a:t>
            </a:r>
            <a:r>
              <a:rPr lang="en-US" dirty="0">
                <a:solidFill>
                  <a:srgbClr val="003399"/>
                </a:solidFill>
                <a:latin typeface="Courier New" pitchFamily="49" charset="0"/>
              </a:rPr>
              <a:t>,</a:t>
            </a:r>
            <a:r>
              <a:rPr lang="ru-RU" dirty="0" err="1">
                <a:solidFill>
                  <a:srgbClr val="003399"/>
                </a:solidFill>
                <a:latin typeface="Courier New" pitchFamily="49" charset="0"/>
              </a:rPr>
              <a:t>virtual</a:t>
            </a:r>
            <a:r>
              <a:rPr lang="en-US" dirty="0">
                <a:solidFill>
                  <a:srgbClr val="003399"/>
                </a:solidFill>
                <a:latin typeface="Courier New" pitchFamily="49" charset="0"/>
              </a:rPr>
              <a:t>,</a:t>
            </a:r>
            <a:r>
              <a:rPr lang="ru-RU" dirty="0" err="1">
                <a:solidFill>
                  <a:srgbClr val="003399"/>
                </a:solidFill>
                <a:latin typeface="Courier New" pitchFamily="49" charset="0"/>
              </a:rPr>
              <a:t>override</a:t>
            </a:r>
            <a:endParaRPr lang="ru-RU" dirty="0">
              <a:solidFill>
                <a:srgbClr val="003399"/>
              </a:solidFill>
              <a:latin typeface="Courier New" pitchFamily="49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rgbClr val="003399"/>
                </a:solidFill>
                <a:latin typeface="Courier New" pitchFamily="49" charset="0"/>
              </a:rPr>
              <a:t>abstract</a:t>
            </a:r>
            <a:endParaRPr lang="ru-RU" dirty="0">
              <a:solidFill>
                <a:srgbClr val="003399"/>
              </a:solidFill>
              <a:latin typeface="Courier New" pitchFamily="49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rgbClr val="003399"/>
                </a:solidFill>
                <a:latin typeface="Courier New" pitchFamily="49" charset="0"/>
              </a:rPr>
              <a:t>extern</a:t>
            </a:r>
            <a:r>
              <a:rPr lang="ru-RU" dirty="0"/>
              <a:t> 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100251" y="4295127"/>
            <a:ext cx="2286000" cy="135976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u="sng" dirty="0">
                <a:solidFill>
                  <a:srgbClr val="003399"/>
                </a:solidFill>
              </a:rPr>
              <a:t>R</a:t>
            </a:r>
            <a:r>
              <a:rPr lang="ru-RU" sz="2000" u="sng" dirty="0" err="1">
                <a:solidFill>
                  <a:srgbClr val="003399"/>
                </a:solidFill>
              </a:rPr>
              <a:t>eturn</a:t>
            </a:r>
            <a:r>
              <a:rPr lang="en-US" sz="2000" u="sng" dirty="0">
                <a:solidFill>
                  <a:srgbClr val="003399"/>
                </a:solidFill>
              </a:rPr>
              <a:t> </a:t>
            </a:r>
            <a:r>
              <a:rPr lang="ru-RU" sz="2000" u="sng" dirty="0" err="1">
                <a:solidFill>
                  <a:srgbClr val="003399"/>
                </a:solidFill>
              </a:rPr>
              <a:t>type</a:t>
            </a:r>
            <a:r>
              <a:rPr lang="ru-RU" sz="2000" u="sng" dirty="0">
                <a:solidFill>
                  <a:srgbClr val="003399"/>
                </a:solidFill>
              </a:rPr>
              <a:t>: 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ru-RU" sz="2000" i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type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ru-RU" sz="2000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ru-RU" sz="20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endParaRPr lang="ru-RU" dirty="0">
              <a:solidFill>
                <a:srgbClr val="003399"/>
              </a:solidFill>
              <a:latin typeface="Courier New" pitchFamily="49" charset="0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endParaRPr lang="ru-RU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ru-RU" sz="1900" dirty="0">
              <a:solidFill>
                <a:srgbClr val="154F2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9512" y="1109982"/>
            <a:ext cx="8694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rgbClr val="FF0000"/>
                </a:solidFill>
                <a:latin typeface="Segoe UI" panose="020B0502040204020203" pitchFamily="34" charset="0"/>
              </a:rPr>
              <a:t>Methods</a:t>
            </a:r>
            <a:r>
              <a:rPr lang="en-US" dirty="0">
                <a:solidFill>
                  <a:srgbClr val="2A2A2A"/>
                </a:solidFill>
                <a:latin typeface="Segoe UI" panose="020B0502040204020203" pitchFamily="34" charset="0"/>
              </a:rPr>
              <a:t> are declared in a </a:t>
            </a:r>
            <a:r>
              <a:rPr lang="en-US" dirty="0">
                <a:solidFill>
                  <a:srgbClr val="00709F"/>
                </a:solidFill>
                <a:latin typeface="Segoe UI" panose="020B0502040204020203" pitchFamily="34" charset="0"/>
              </a:rPr>
              <a:t>class</a:t>
            </a:r>
            <a:r>
              <a:rPr lang="en-US" dirty="0">
                <a:solidFill>
                  <a:srgbClr val="2A2A2A"/>
                </a:solidFill>
                <a:latin typeface="Segoe UI" panose="020B0502040204020203" pitchFamily="34" charset="0"/>
              </a:rPr>
              <a:t> or </a:t>
            </a:r>
            <a:r>
              <a:rPr lang="en-US" dirty="0" err="1">
                <a:solidFill>
                  <a:srgbClr val="00709F"/>
                </a:solidFill>
                <a:latin typeface="Segoe UI" panose="020B0502040204020203" pitchFamily="34" charset="0"/>
              </a:rPr>
              <a:t>struct</a:t>
            </a:r>
            <a:r>
              <a:rPr lang="en-US" dirty="0">
                <a:solidFill>
                  <a:srgbClr val="2A2A2A"/>
                </a:solidFill>
                <a:latin typeface="Segoe UI" panose="020B0502040204020203" pitchFamily="34" charset="0"/>
              </a:rPr>
              <a:t> by specifying the access level, the return value, the name of the method, and any method parameters.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8400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914400"/>
            <a:ext cx="9144000" cy="4970591"/>
          </a:xfrm>
          <a:prstGeom prst="rect">
            <a:avLst/>
          </a:prstGeom>
          <a:solidFill>
            <a:srgbClr val="E7FFE7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noProof="1">
                <a:solidFill>
                  <a:srgbClr val="0000FF"/>
                </a:solidFill>
                <a:latin typeface="Courier New" pitchFamily="49" charset="0"/>
              </a:rPr>
              <a:t>public class </a:t>
            </a:r>
            <a:r>
              <a:rPr lang="en-US" sz="2000" b="1" noProof="1">
                <a:solidFill>
                  <a:srgbClr val="2B91AF"/>
                </a:solidFill>
                <a:latin typeface="Courier New" pitchFamily="49" charset="0"/>
              </a:rPr>
              <a:t>Doctor {</a:t>
            </a:r>
          </a:p>
          <a:p>
            <a:r>
              <a:rPr lang="en-US" sz="2000" b="1" noProof="1">
                <a:solidFill>
                  <a:srgbClr val="2B91AF"/>
                </a:solidFill>
                <a:latin typeface="Courier New" pitchFamily="49" charset="0"/>
              </a:rPr>
              <a:t>   </a:t>
            </a:r>
            <a:r>
              <a:rPr lang="en-US" sz="2000" b="1" noProof="1">
                <a:solidFill>
                  <a:srgbClr val="0000FF"/>
                </a:solidFill>
                <a:latin typeface="Courier New" pitchFamily="49" charset="0"/>
              </a:rPr>
              <a:t>public </a:t>
            </a:r>
            <a:r>
              <a:rPr lang="en-US" sz="2000" b="1" noProof="1">
                <a:latin typeface="Courier New" pitchFamily="49" charset="0"/>
              </a:rPr>
              <a:t>void </a:t>
            </a:r>
            <a:r>
              <a:rPr lang="en-US" sz="2000" b="1" noProof="1">
                <a:solidFill>
                  <a:srgbClr val="FF0000"/>
                </a:solidFill>
                <a:latin typeface="Courier New" pitchFamily="49" charset="0"/>
              </a:rPr>
              <a:t>Output</a:t>
            </a:r>
            <a:r>
              <a:rPr lang="en-US" sz="2000" b="1" noProof="1">
                <a:latin typeface="Courier New" pitchFamily="49" charset="0"/>
              </a:rPr>
              <a:t>()</a:t>
            </a:r>
          </a:p>
          <a:p>
            <a:r>
              <a:rPr lang="en-US" sz="2000" b="1" noProof="1">
                <a:latin typeface="Courier New" pitchFamily="49" charset="0"/>
              </a:rPr>
              <a:t>{</a:t>
            </a:r>
          </a:p>
          <a:p>
            <a:r>
              <a:rPr lang="en-US" sz="2000" b="1" noProof="1">
                <a:latin typeface="Courier New" pitchFamily="49" charset="0"/>
              </a:rPr>
              <a:t>   Console.WriteLine(“Doctor {0} with experience {1} years  </a:t>
            </a:r>
          </a:p>
          <a:p>
            <a:r>
              <a:rPr lang="en-US" sz="2000" b="1" noProof="1">
                <a:latin typeface="Courier New" pitchFamily="49" charset="0"/>
              </a:rPr>
              <a:t>              and with salary {2}$”,</a:t>
            </a:r>
            <a:r>
              <a:rPr lang="en-US" sz="2000" b="1" noProof="1" smtClean="0">
                <a:latin typeface="Courier New" pitchFamily="49" charset="0"/>
              </a:rPr>
              <a:t>name,expYear,salary);</a:t>
            </a:r>
            <a:endParaRPr lang="en-US" sz="2000" b="1" noProof="1">
              <a:latin typeface="Courier New" pitchFamily="49" charset="0"/>
            </a:endParaRPr>
          </a:p>
          <a:p>
            <a:r>
              <a:rPr lang="en-US" sz="2000" b="1" noProof="1">
                <a:latin typeface="Courier New" pitchFamily="49" charset="0"/>
              </a:rPr>
              <a:t>}</a:t>
            </a:r>
          </a:p>
          <a:p>
            <a:r>
              <a:rPr lang="en-US" sz="2000" b="1" noProof="1">
                <a:latin typeface="Courier New" pitchFamily="49" charset="0"/>
              </a:rPr>
              <a:t>   </a:t>
            </a:r>
            <a:r>
              <a:rPr lang="en-US" sz="2000" b="1" noProof="1">
                <a:solidFill>
                  <a:srgbClr val="0033CC"/>
                </a:solidFill>
                <a:latin typeface="Courier New" pitchFamily="49" charset="0"/>
              </a:rPr>
              <a:t>public</a:t>
            </a:r>
            <a:r>
              <a:rPr lang="en-US" sz="2000" b="1" noProof="1">
                <a:latin typeface="Courier New" pitchFamily="49" charset="0"/>
              </a:rPr>
              <a:t> double </a:t>
            </a:r>
            <a:r>
              <a:rPr lang="en-US" sz="2000" b="1" noProof="1">
                <a:solidFill>
                  <a:srgbClr val="FF0000"/>
                </a:solidFill>
                <a:latin typeface="Courier New" pitchFamily="49" charset="0"/>
              </a:rPr>
              <a:t>SalaryChange</a:t>
            </a:r>
            <a:r>
              <a:rPr lang="en-US" sz="2000" b="1" noProof="1">
                <a:latin typeface="Courier New" pitchFamily="49" charset="0"/>
              </a:rPr>
              <a:t>(double many)</a:t>
            </a:r>
          </a:p>
          <a:p>
            <a:r>
              <a:rPr lang="en-US" sz="2000" b="1" noProof="1">
                <a:latin typeface="Courier New" pitchFamily="49" charset="0"/>
              </a:rPr>
              <a:t>{</a:t>
            </a:r>
          </a:p>
          <a:p>
            <a:r>
              <a:rPr lang="en-US" sz="2000" b="1" noProof="1">
                <a:latin typeface="Courier New" pitchFamily="49" charset="0"/>
              </a:rPr>
              <a:t>    salary+=many;</a:t>
            </a:r>
          </a:p>
          <a:p>
            <a:r>
              <a:rPr lang="en-US" sz="2000" b="1" noProof="1">
                <a:latin typeface="Courier New" pitchFamily="49" charset="0"/>
              </a:rPr>
              <a:t>    return salary;</a:t>
            </a:r>
          </a:p>
          <a:p>
            <a:r>
              <a:rPr lang="en-US" sz="2000" b="1" noProof="1">
                <a:latin typeface="Courier New" pitchFamily="49" charset="0"/>
              </a:rPr>
              <a:t>}</a:t>
            </a:r>
          </a:p>
          <a:p>
            <a:r>
              <a:rPr lang="en-US" sz="2000" b="1" noProof="1">
                <a:latin typeface="Courier New" pitchFamily="49" charset="0"/>
              </a:rPr>
              <a:t>	....</a:t>
            </a: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2000" b="1" noProof="1">
                <a:solidFill>
                  <a:srgbClr val="A31515"/>
                </a:solidFill>
                <a:latin typeface="Courier New" pitchFamily="49" charset="0"/>
              </a:rPr>
              <a:t>  </a:t>
            </a:r>
            <a:r>
              <a:rPr lang="en-US" sz="2000" b="1" noProof="1">
                <a:solidFill>
                  <a:srgbClr val="0070C0"/>
                </a:solidFill>
                <a:latin typeface="Courier New" pitchFamily="49" charset="0"/>
              </a:rPr>
              <a:t>private</a:t>
            </a:r>
            <a:r>
              <a:rPr lang="en-US" sz="2000" b="1" noProof="1">
                <a:solidFill>
                  <a:srgbClr val="A31515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string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name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noProof="1">
                <a:solidFill>
                  <a:srgbClr val="0070C0"/>
                </a:solidFill>
                <a:latin typeface="Courier New" pitchFamily="49" charset="0"/>
              </a:rPr>
              <a:t>private</a:t>
            </a:r>
            <a:r>
              <a:rPr lang="en-US" sz="2000" b="1" noProof="1">
                <a:solidFill>
                  <a:srgbClr val="A31515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double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</a:rPr>
              <a:t>salary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marL="9525" indent="-9525" defTabSz="960438" eaLnBrk="0" hangingPunct="0">
              <a:lnSpc>
                <a:spcPct val="95000"/>
              </a:lnSpc>
              <a:tabLst>
                <a:tab pos="1143000" algn="l"/>
                <a:tab pos="1485900" algn="l"/>
                <a:tab pos="1828800" algn="l"/>
                <a:tab pos="222885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noProof="1">
                <a:solidFill>
                  <a:srgbClr val="0070C0"/>
                </a:solidFill>
                <a:latin typeface="Courier New" pitchFamily="49" charset="0"/>
              </a:rPr>
              <a:t>private</a:t>
            </a:r>
            <a:r>
              <a:rPr lang="en-US" sz="2000" b="1" noProof="1">
                <a:solidFill>
                  <a:srgbClr val="A31515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 err="1">
                <a:solidFill>
                  <a:srgbClr val="7030A0"/>
                </a:solidFill>
                <a:latin typeface="Courier New" pitchFamily="49" charset="0"/>
              </a:rPr>
              <a:t>expYear</a:t>
            </a:r>
            <a:r>
              <a:rPr lang="en-US" sz="2000" b="1" dirty="0">
                <a:latin typeface="Courier New" pitchFamily="49" charset="0"/>
              </a:rPr>
              <a:t>;</a:t>
            </a:r>
            <a:endParaRPr lang="en-US" sz="2000" b="1" noProof="1">
              <a:latin typeface="Courier New" pitchFamily="49" charset="0"/>
            </a:endParaRPr>
          </a:p>
          <a:p>
            <a:r>
              <a:rPr lang="en-US" sz="2000" b="1" noProof="1">
                <a:latin typeface="Courier New" pitchFamily="49" charset="0"/>
              </a:rPr>
              <a:t>}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915816" y="3399695"/>
            <a:ext cx="5948536" cy="2862322"/>
          </a:xfrm>
          <a:prstGeom prst="rect">
            <a:avLst/>
          </a:prstGeom>
          <a:solidFill>
            <a:srgbClr val="E7FFE7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noProof="1">
                <a:solidFill>
                  <a:srgbClr val="0000FF"/>
                </a:solidFill>
                <a:latin typeface="Courier New" pitchFamily="49" charset="0"/>
              </a:rPr>
              <a:t>static void Main()</a:t>
            </a:r>
          </a:p>
          <a:p>
            <a:r>
              <a:rPr lang="en-US" b="1" noProof="1">
                <a:solidFill>
                  <a:srgbClr val="0000FF"/>
                </a:solidFill>
                <a:latin typeface="Courier New" pitchFamily="49" charset="0"/>
              </a:rPr>
              <a:t>{</a:t>
            </a:r>
          </a:p>
          <a:p>
            <a:r>
              <a:rPr lang="en-US" b="1" noProof="1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b="1" noProof="1">
                <a:solidFill>
                  <a:srgbClr val="2B91AF"/>
                </a:solidFill>
                <a:latin typeface="Courier New" pitchFamily="49" charset="0"/>
              </a:rPr>
              <a:t>Doctor doctor1= new Doctor(“Jon”,200,5);</a:t>
            </a:r>
          </a:p>
          <a:p>
            <a:r>
              <a:rPr lang="en-US" b="1" noProof="1">
                <a:solidFill>
                  <a:srgbClr val="2B91AF"/>
                </a:solidFill>
                <a:latin typeface="Courier New" pitchFamily="49" charset="0"/>
              </a:rPr>
              <a:t>  Console.WriteLine(“Hi,{0} {1}”, </a:t>
            </a:r>
          </a:p>
          <a:p>
            <a:r>
              <a:rPr lang="en-US" b="1" noProof="1">
                <a:solidFill>
                  <a:srgbClr val="2B91AF"/>
                </a:solidFill>
                <a:latin typeface="Courier New" pitchFamily="49" charset="0"/>
              </a:rPr>
              <a:t>             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Doctor.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Title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,</a:t>
            </a:r>
            <a:r>
              <a:rPr lang="en-US" b="1" noProof="1">
                <a:solidFill>
                  <a:srgbClr val="2B91AF"/>
                </a:solidFill>
                <a:latin typeface="Courier New" pitchFamily="49" charset="0"/>
              </a:rPr>
              <a:t> doctor1.</a:t>
            </a:r>
            <a:r>
              <a:rPr lang="en-US" b="1" noProof="1">
                <a:solidFill>
                  <a:srgbClr val="FF0000"/>
                </a:solidFill>
                <a:latin typeface="Courier New" pitchFamily="49" charset="0"/>
              </a:rPr>
              <a:t>Name</a:t>
            </a:r>
            <a:r>
              <a:rPr lang="en-US" b="1" noProof="1">
                <a:solidFill>
                  <a:srgbClr val="2B91AF"/>
                </a:solidFill>
                <a:latin typeface="Courier New" pitchFamily="49" charset="0"/>
              </a:rPr>
              <a:t>); </a:t>
            </a:r>
          </a:p>
          <a:p>
            <a:r>
              <a:rPr lang="en-US" b="1" noProof="1">
                <a:solidFill>
                  <a:srgbClr val="2B91AF"/>
                </a:solidFill>
                <a:latin typeface="Courier New" pitchFamily="49" charset="0"/>
              </a:rPr>
              <a:t>  doctor1.</a:t>
            </a:r>
            <a:r>
              <a:rPr lang="en-US" b="1" noProof="1">
                <a:solidFill>
                  <a:srgbClr val="FF0000"/>
                </a:solidFill>
                <a:latin typeface="Courier New" pitchFamily="49" charset="0"/>
              </a:rPr>
              <a:t>Output</a:t>
            </a:r>
            <a:r>
              <a:rPr lang="en-US" b="1" noProof="1">
                <a:latin typeface="Courier New" pitchFamily="49" charset="0"/>
              </a:rPr>
              <a:t>();</a:t>
            </a:r>
          </a:p>
          <a:p>
            <a:r>
              <a:rPr lang="en-US" b="1" noProof="1">
                <a:solidFill>
                  <a:srgbClr val="2B91AF"/>
                </a:solidFill>
                <a:latin typeface="Courier New" pitchFamily="49" charset="0"/>
              </a:rPr>
              <a:t>  doctor1.</a:t>
            </a:r>
            <a:r>
              <a:rPr lang="en-US" b="1" noProof="1">
                <a:solidFill>
                  <a:srgbClr val="FF0000"/>
                </a:solidFill>
                <a:latin typeface="Courier New" pitchFamily="49" charset="0"/>
              </a:rPr>
              <a:t>SalaryChange</a:t>
            </a:r>
            <a:r>
              <a:rPr lang="en-US" b="1" noProof="1">
                <a:latin typeface="Courier New" pitchFamily="49" charset="0"/>
              </a:rPr>
              <a:t>(100);</a:t>
            </a:r>
          </a:p>
          <a:p>
            <a:r>
              <a:rPr lang="en-US" b="1" noProof="1">
                <a:solidFill>
                  <a:srgbClr val="2B91AF"/>
                </a:solidFill>
                <a:latin typeface="Courier New" pitchFamily="49" charset="0"/>
              </a:rPr>
              <a:t>  doctor1.</a:t>
            </a:r>
            <a:r>
              <a:rPr lang="en-US" b="1" noProof="1">
                <a:solidFill>
                  <a:srgbClr val="FF0000"/>
                </a:solidFill>
                <a:latin typeface="Courier New" pitchFamily="49" charset="0"/>
              </a:rPr>
              <a:t>Output</a:t>
            </a:r>
            <a:r>
              <a:rPr lang="en-US" b="1" noProof="1">
                <a:latin typeface="Courier New" pitchFamily="49" charset="0"/>
              </a:rPr>
              <a:t>();</a:t>
            </a:r>
          </a:p>
          <a:p>
            <a:endParaRPr lang="en-US" b="1" noProof="1">
              <a:latin typeface="Courier New" pitchFamily="49" charset="0"/>
            </a:endParaRPr>
          </a:p>
          <a:p>
            <a:r>
              <a:rPr lang="en-US" b="1" noProof="1">
                <a:latin typeface="Courier New" pitchFamily="49" charset="0"/>
              </a:rPr>
              <a:t>}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solidFill>
                  <a:srgbClr val="FFFF00"/>
                </a:solidFill>
              </a:rPr>
              <a:t>Methods</a:t>
            </a:r>
            <a:endParaRPr lang="ru-RU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67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1560" y="2348880"/>
            <a:ext cx="7632848" cy="461664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uk-UA" sz="2000" b="1" dirty="0">
                <a:solidFill>
                  <a:srgbClr val="009999"/>
                </a:solidFill>
              </a:rPr>
              <a:t>Only some operators can be overloaded</a:t>
            </a:r>
            <a:r>
              <a:rPr lang="uk-UA" altLang="uk-UA" sz="2000" b="1" dirty="0">
                <a:solidFill>
                  <a:srgbClr val="009999"/>
                </a:solidFill>
              </a:rPr>
              <a:t>:</a:t>
            </a:r>
            <a:r>
              <a:rPr lang="en-US" altLang="uk-UA" sz="2000" b="1" dirty="0">
                <a:solidFill>
                  <a:srgbClr val="009999"/>
                </a:solidFill>
              </a:rPr>
              <a:t/>
            </a:r>
            <a:br>
              <a:rPr lang="en-US" altLang="uk-UA" sz="2000" b="1" dirty="0">
                <a:solidFill>
                  <a:srgbClr val="009999"/>
                </a:solidFill>
              </a:rPr>
            </a:br>
            <a:endParaRPr lang="en-US" altLang="uk-UA" sz="2000" b="1" dirty="0">
              <a:solidFill>
                <a:srgbClr val="009999"/>
              </a:solidFill>
            </a:endParaRPr>
          </a:p>
          <a:p>
            <a:pPr lvl="1" eaLnBrk="1" hangingPunct="1"/>
            <a:r>
              <a:rPr lang="en-US" altLang="uk-UA" sz="2000" dirty="0">
                <a:solidFill>
                  <a:srgbClr val="0000FF"/>
                </a:solidFill>
              </a:rPr>
              <a:t>unary</a:t>
            </a:r>
            <a:r>
              <a:rPr lang="en-US" altLang="uk-UA" sz="2000" dirty="0"/>
              <a:t>: </a:t>
            </a:r>
            <a:r>
              <a:rPr lang="en-US" altLang="uk-UA" sz="2000" b="1" dirty="0">
                <a:latin typeface="Courier New" panose="02070309020205020404" pitchFamily="49" charset="0"/>
              </a:rPr>
              <a:t>+ , - , !, ~, ++, --, true, false </a:t>
            </a:r>
          </a:p>
          <a:p>
            <a:pPr lvl="1" eaLnBrk="1" hangingPunct="1"/>
            <a:r>
              <a:rPr lang="en-US" altLang="uk-UA" sz="2000" dirty="0">
                <a:solidFill>
                  <a:srgbClr val="0000FF"/>
                </a:solidFill>
              </a:rPr>
              <a:t>binary</a:t>
            </a:r>
            <a:r>
              <a:rPr lang="en-US" altLang="uk-UA" sz="2000" dirty="0"/>
              <a:t>: </a:t>
            </a:r>
            <a:r>
              <a:rPr lang="en-US" altLang="uk-UA" sz="2000" b="1" dirty="0">
                <a:latin typeface="Courier New" panose="02070309020205020404" pitchFamily="49" charset="0"/>
              </a:rPr>
              <a:t>+, -, *, /, %, &amp;, |, ^, &lt;&lt;, &gt;&gt;, ==, !=,    </a:t>
            </a:r>
            <a:br>
              <a:rPr lang="en-US" altLang="uk-UA" sz="2000" b="1" dirty="0">
                <a:latin typeface="Courier New" panose="02070309020205020404" pitchFamily="49" charset="0"/>
              </a:rPr>
            </a:br>
            <a:r>
              <a:rPr lang="en-US" altLang="uk-UA" sz="2000" b="1" dirty="0">
                <a:latin typeface="Courier New" panose="02070309020205020404" pitchFamily="49" charset="0"/>
              </a:rPr>
              <a:t>     &gt;, &lt;, &gt;=, &lt;=</a:t>
            </a:r>
            <a:br>
              <a:rPr lang="en-US" altLang="uk-UA" sz="2000" b="1" dirty="0">
                <a:latin typeface="Courier New" panose="02070309020205020404" pitchFamily="49" charset="0"/>
              </a:rPr>
            </a:br>
            <a:endParaRPr lang="en-US" altLang="uk-UA" sz="2000" b="1" dirty="0">
              <a:solidFill>
                <a:srgbClr val="009999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Some operators should be overloaded in pair:</a:t>
            </a:r>
          </a:p>
          <a:p>
            <a:pPr lvl="1" eaLnBrk="1" hangingPunct="1">
              <a:buFontTx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	</a:t>
            </a:r>
            <a:r>
              <a:rPr lang="en-US" altLang="uk-UA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 ==</a:t>
            </a:r>
            <a:r>
              <a:rPr lang="en-US" altLang="uk-UA" sz="2400" dirty="0"/>
              <a:t> </a:t>
            </a:r>
            <a:r>
              <a:rPr lang="uk-UA" altLang="uk-UA" sz="2400" dirty="0"/>
              <a:t> </a:t>
            </a:r>
            <a:r>
              <a:rPr lang="en-US" altLang="uk-UA" dirty="0"/>
              <a:t>and </a:t>
            </a:r>
            <a:r>
              <a:rPr lang="uk-UA" altLang="uk-UA" sz="2400" dirty="0"/>
              <a:t> </a:t>
            </a:r>
            <a:r>
              <a:rPr lang="en-US" altLang="uk-UA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!=</a:t>
            </a:r>
          </a:p>
          <a:p>
            <a:pPr lvl="1" eaLnBrk="1" hangingPunct="1">
              <a:buFontTx/>
              <a:buNone/>
            </a:pPr>
            <a:r>
              <a:rPr lang="en-US" altLang="uk-UA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   </a:t>
            </a:r>
            <a:r>
              <a:rPr lang="en-US" altLang="uk-UA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altLang="uk-UA" sz="2400" dirty="0"/>
              <a:t> </a:t>
            </a:r>
            <a:r>
              <a:rPr lang="en-US" altLang="uk-UA" dirty="0">
                <a:solidFill>
                  <a:srgbClr val="000000"/>
                </a:solidFill>
              </a:rPr>
              <a:t>and</a:t>
            </a:r>
            <a:r>
              <a:rPr lang="uk-UA" altLang="uk-UA" sz="2400" dirty="0"/>
              <a:t>  </a:t>
            </a:r>
            <a:r>
              <a:rPr lang="en-US" altLang="uk-UA" sz="2400" dirty="0"/>
              <a:t> </a:t>
            </a:r>
            <a:r>
              <a:rPr lang="en-US" altLang="uk-UA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</a:p>
          <a:p>
            <a:pPr lvl="1" eaLnBrk="1" hangingPunct="1">
              <a:buFontTx/>
              <a:buNone/>
            </a:pPr>
            <a:r>
              <a:rPr lang="en-US" altLang="uk-UA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   </a:t>
            </a:r>
            <a:r>
              <a:rPr lang="en-US" altLang="uk-UA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&gt;=</a:t>
            </a:r>
            <a:r>
              <a:rPr lang="en-US" altLang="uk-UA" sz="2400" dirty="0"/>
              <a:t> </a:t>
            </a:r>
            <a:r>
              <a:rPr lang="en-US" altLang="uk-UA" dirty="0">
                <a:solidFill>
                  <a:srgbClr val="000000"/>
                </a:solidFill>
              </a:rPr>
              <a:t>and</a:t>
            </a:r>
            <a:r>
              <a:rPr lang="en-US" altLang="uk-UA" sz="2400" dirty="0"/>
              <a:t> </a:t>
            </a:r>
            <a:r>
              <a:rPr lang="en-US" altLang="uk-UA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&lt;=</a:t>
            </a:r>
          </a:p>
          <a:p>
            <a:pPr lvl="1" eaLnBrk="1" hangingPunct="1">
              <a:buFontTx/>
              <a:buNone/>
            </a:pPr>
            <a:r>
              <a:rPr lang="en-US" altLang="uk-UA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  </a:t>
            </a:r>
            <a:r>
              <a:rPr lang="en-US" altLang="uk-UA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altLang="uk-UA" sz="2400" dirty="0"/>
              <a:t> </a:t>
            </a:r>
            <a:r>
              <a:rPr lang="en-US" altLang="uk-UA" dirty="0">
                <a:solidFill>
                  <a:srgbClr val="000000"/>
                </a:solidFill>
              </a:rPr>
              <a:t>and </a:t>
            </a:r>
            <a:r>
              <a:rPr lang="en-US" altLang="uk-UA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endParaRPr lang="en-US" sz="2000" b="1" dirty="0">
              <a:latin typeface="Courier New" panose="02070309020205020404" pitchFamily="49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endParaRPr lang="en-US" altLang="uk-UA" sz="2000" b="1" dirty="0">
              <a:solidFill>
                <a:srgbClr val="009999"/>
              </a:solidFill>
            </a:endParaRPr>
          </a:p>
          <a:p>
            <a:pPr lvl="1" eaLnBrk="1" hangingPunct="1"/>
            <a:endParaRPr lang="en-US" altLang="uk-UA" sz="2000" b="1" dirty="0">
              <a:latin typeface="Courier New" panose="02070309020205020404" pitchFamily="49" charset="0"/>
            </a:endParaRPr>
          </a:p>
          <a:p>
            <a:pPr lvl="1" eaLnBrk="1" hangingPunct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31840" y="260648"/>
            <a:ext cx="41538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Segoe UI" panose="020B0502040204020203" pitchFamily="34" charset="0"/>
              </a:rPr>
              <a:t>Operator Overloading</a:t>
            </a:r>
            <a:endParaRPr lang="uk-UA" sz="3200" dirty="0">
              <a:solidFill>
                <a:srgbClr val="FFFF00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3967" y="1340768"/>
            <a:ext cx="9252520" cy="838200"/>
          </a:xfrm>
          <a:prstGeom prst="rect">
            <a:avLst/>
          </a:prstGeom>
          <a:solidFill>
            <a:srgbClr val="E7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ru-RU" altLang="uk-UA" sz="2100" b="1" dirty="0">
                <a:solidFill>
                  <a:srgbClr val="003399"/>
                </a:solidFill>
                <a:latin typeface="Courier New" panose="02070309020205020404" pitchFamily="49" charset="0"/>
              </a:rPr>
              <a:t>public</a:t>
            </a:r>
            <a:r>
              <a:rPr lang="ru-RU" altLang="uk-UA" sz="2100" dirty="0">
                <a:solidFill>
                  <a:srgbClr val="003399"/>
                </a:solidFill>
                <a:latin typeface="Courier New" panose="02070309020205020404" pitchFamily="49" charset="0"/>
              </a:rPr>
              <a:t> </a:t>
            </a:r>
            <a:r>
              <a:rPr lang="ru-RU" altLang="uk-UA" sz="2100" b="1" dirty="0">
                <a:solidFill>
                  <a:srgbClr val="003399"/>
                </a:solidFill>
                <a:latin typeface="Courier New" panose="02070309020205020404" pitchFamily="49" charset="0"/>
              </a:rPr>
              <a:t>static</a:t>
            </a:r>
            <a:r>
              <a:rPr lang="ru-RU" altLang="uk-UA" sz="2100" dirty="0">
                <a:solidFill>
                  <a:srgbClr val="003399"/>
                </a:solidFill>
                <a:latin typeface="Courier New" panose="02070309020205020404" pitchFamily="49" charset="0"/>
              </a:rPr>
              <a:t> </a:t>
            </a:r>
            <a:r>
              <a:rPr lang="ru-RU" altLang="uk-UA" sz="2100" i="1" u="sng" dirty="0">
                <a:solidFill>
                  <a:srgbClr val="003399"/>
                </a:solidFill>
                <a:latin typeface="Courier New" panose="02070309020205020404" pitchFamily="49" charset="0"/>
              </a:rPr>
              <a:t>ret</a:t>
            </a:r>
            <a:r>
              <a:rPr lang="en-US" altLang="uk-UA" sz="2100" i="1" u="sng" dirty="0">
                <a:solidFill>
                  <a:srgbClr val="003399"/>
                </a:solidFill>
                <a:latin typeface="Courier New" panose="02070309020205020404" pitchFamily="49" charset="0"/>
              </a:rPr>
              <a:t>type</a:t>
            </a:r>
            <a:r>
              <a:rPr lang="ru-RU" altLang="uk-UA" sz="2100" dirty="0">
                <a:solidFill>
                  <a:srgbClr val="003399"/>
                </a:solidFill>
                <a:latin typeface="Courier New" panose="02070309020205020404" pitchFamily="49" charset="0"/>
              </a:rPr>
              <a:t> </a:t>
            </a:r>
            <a:r>
              <a:rPr lang="ru-RU" altLang="uk-UA" sz="2100" b="1" dirty="0">
                <a:solidFill>
                  <a:srgbClr val="003399"/>
                </a:solidFill>
                <a:latin typeface="Courier New" panose="02070309020205020404" pitchFamily="49" charset="0"/>
              </a:rPr>
              <a:t>operator </a:t>
            </a:r>
            <a:r>
              <a:rPr lang="ru-RU" altLang="uk-UA" sz="2100" i="1" dirty="0">
                <a:solidFill>
                  <a:srgbClr val="003399"/>
                </a:solidFill>
                <a:latin typeface="Courier New" panose="02070309020205020404" pitchFamily="49" charset="0"/>
              </a:rPr>
              <a:t>op</a:t>
            </a:r>
            <a:r>
              <a:rPr lang="ru-RU" altLang="uk-UA" sz="2100" dirty="0">
                <a:solidFill>
                  <a:srgbClr val="003399"/>
                </a:solidFill>
                <a:latin typeface="Courier New" panose="02070309020205020404" pitchFamily="49" charset="0"/>
              </a:rPr>
              <a:t>(</a:t>
            </a:r>
            <a:r>
              <a:rPr lang="en-US" altLang="uk-UA" sz="2100" u="sng" dirty="0" err="1">
                <a:solidFill>
                  <a:srgbClr val="003399"/>
                </a:solidFill>
                <a:latin typeface="Courier New" panose="02070309020205020404" pitchFamily="49" charset="0"/>
              </a:rPr>
              <a:t>param</a:t>
            </a:r>
            <a:r>
              <a:rPr lang="ru-RU" altLang="uk-UA" sz="2100" i="1" u="sng" dirty="0">
                <a:solidFill>
                  <a:srgbClr val="003399"/>
                </a:solidFill>
                <a:latin typeface="Courier New" panose="02070309020205020404" pitchFamily="49" charset="0"/>
              </a:rPr>
              <a:t>1</a:t>
            </a:r>
            <a:r>
              <a:rPr lang="ru-RU" altLang="uk-UA" sz="2100" dirty="0">
                <a:solidFill>
                  <a:srgbClr val="003399"/>
                </a:solidFill>
                <a:latin typeface="Courier New" panose="02070309020205020404" pitchFamily="49" charset="0"/>
              </a:rPr>
              <a:t> [,</a:t>
            </a:r>
            <a:r>
              <a:rPr lang="en-US" altLang="uk-UA" sz="2100" i="1" u="sng" dirty="0">
                <a:solidFill>
                  <a:srgbClr val="003399"/>
                </a:solidFill>
                <a:latin typeface="Courier New" panose="02070309020205020404" pitchFamily="49" charset="0"/>
              </a:rPr>
              <a:t>param2</a:t>
            </a:r>
            <a:r>
              <a:rPr lang="ru-RU" altLang="uk-UA" sz="2100" dirty="0">
                <a:solidFill>
                  <a:srgbClr val="003399"/>
                </a:solidFill>
                <a:latin typeface="Courier New" panose="02070309020205020404" pitchFamily="49" charset="0"/>
              </a:rPr>
              <a:t>])</a:t>
            </a:r>
            <a:endParaRPr lang="en-US" altLang="uk-UA" sz="2100" dirty="0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uk-UA" sz="2100" dirty="0">
                <a:solidFill>
                  <a:srgbClr val="003399"/>
                </a:solidFill>
                <a:latin typeface="Courier New" panose="02070309020205020404" pitchFamily="49" charset="0"/>
              </a:rPr>
              <a:t>{…}</a:t>
            </a:r>
            <a:endParaRPr lang="ru-RU" altLang="uk-UA" sz="2100" dirty="0">
              <a:solidFill>
                <a:srgbClr val="003399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51351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2014">
  <a:themeElements>
    <a:clrScheme name="yello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yellow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yello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ello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ello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ello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ello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ello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ello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ello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ello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ello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ello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ello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4_blue page">
  <a:themeElements>
    <a:clrScheme name="4_blue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blue pag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4_blue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ue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ue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ue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ue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ue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ue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5_blue page">
  <a:themeElements>
    <a:clrScheme name="5_blue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blue pag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5_blue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ue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ue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ue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ue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ue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ue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ue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ue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ue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ue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ue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blue page">
  <a:themeElements>
    <a:clrScheme name="blue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ue pag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lue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ang">
  <a:themeElements>
    <a:clrScheme name="ora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rang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ra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red">
  <a:themeElements>
    <a:clrScheme name="r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ed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green">
  <a:themeElements>
    <a:clrScheme name="gree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ree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gre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blue">
  <a:themeElements>
    <a:clrScheme name="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u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violet">
  <a:themeElements>
    <a:clrScheme name="viole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iole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viole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ole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ole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ole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ole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ole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ole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ole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ole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ole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ole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ole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blue page">
  <a:themeElements>
    <a:clrScheme name="1_blue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ue pag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blue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ue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blue page">
  <a:themeElements>
    <a:clrScheme name="2_blue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blue pag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blue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ue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ue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ue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ue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ue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ue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ue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ue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ue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ue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ue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3_blue page">
  <a:themeElements>
    <a:clrScheme name="3_blue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blue pag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3_blue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ue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ue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ue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ue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blue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ue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ue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ue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ue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ue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blue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2014</Template>
  <TotalTime>1970</TotalTime>
  <Words>929</Words>
  <Application>Microsoft Office PowerPoint</Application>
  <PresentationFormat>On-screen Show (4:3)</PresentationFormat>
  <Paragraphs>276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16</vt:i4>
      </vt:variant>
    </vt:vector>
  </HeadingPairs>
  <TitlesOfParts>
    <vt:vector size="36" baseType="lpstr">
      <vt:lpstr>ＭＳ Ｐゴシック</vt:lpstr>
      <vt:lpstr>Arial</vt:lpstr>
      <vt:lpstr>Blackadder ITC</vt:lpstr>
      <vt:lpstr>Calibri</vt:lpstr>
      <vt:lpstr>Consolas</vt:lpstr>
      <vt:lpstr>Courier New</vt:lpstr>
      <vt:lpstr>Segoe UI</vt:lpstr>
      <vt:lpstr>Wingdings</vt:lpstr>
      <vt:lpstr>Template 2014</vt:lpstr>
      <vt:lpstr>orang</vt:lpstr>
      <vt:lpstr>red</vt:lpstr>
      <vt:lpstr>green</vt:lpstr>
      <vt:lpstr>blue</vt:lpstr>
      <vt:lpstr>violet</vt:lpstr>
      <vt:lpstr>1_blue page</vt:lpstr>
      <vt:lpstr>2_blue page</vt:lpstr>
      <vt:lpstr>3_blue page</vt:lpstr>
      <vt:lpstr>4_blue page</vt:lpstr>
      <vt:lpstr>5_blue page</vt:lpstr>
      <vt:lpstr>blue page</vt:lpstr>
      <vt:lpstr>Type Declarations. Class  </vt:lpstr>
      <vt:lpstr>PowerPoint Presentation</vt:lpstr>
      <vt:lpstr>Class declaration. Fields</vt:lpstr>
      <vt:lpstr>Static, readonly and constants fields</vt:lpstr>
      <vt:lpstr>PowerPoint Presentation</vt:lpstr>
      <vt:lpstr>Properties</vt:lpstr>
      <vt:lpstr>Methods</vt:lpstr>
      <vt:lpstr>Methods</vt:lpstr>
      <vt:lpstr>PowerPoint Presentation</vt:lpstr>
      <vt:lpstr>PowerPoint Presentation</vt:lpstr>
      <vt:lpstr>Conversion Operators </vt:lpstr>
      <vt:lpstr>Conversion Operators </vt:lpstr>
      <vt:lpstr>References</vt:lpstr>
      <vt:lpstr>Task 4</vt:lpstr>
      <vt:lpstr>Homework 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Леся</dc:creator>
  <cp:lastModifiedBy>Kateryna Malash</cp:lastModifiedBy>
  <cp:revision>116</cp:revision>
  <dcterms:created xsi:type="dcterms:W3CDTF">2014-04-03T15:55:56Z</dcterms:created>
  <dcterms:modified xsi:type="dcterms:W3CDTF">2018-06-25T10:18:08Z</dcterms:modified>
</cp:coreProperties>
</file>