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4" r:id="rId3"/>
    <p:sldId id="272" r:id="rId4"/>
    <p:sldId id="271" r:id="rId5"/>
    <p:sldId id="303" r:id="rId6"/>
    <p:sldId id="273" r:id="rId7"/>
    <p:sldId id="257" r:id="rId8"/>
    <p:sldId id="302" r:id="rId9"/>
    <p:sldId id="312" r:id="rId10"/>
    <p:sldId id="313" r:id="rId11"/>
    <p:sldId id="314" r:id="rId12"/>
    <p:sldId id="315" r:id="rId13"/>
    <p:sldId id="316" r:id="rId14"/>
    <p:sldId id="305" r:id="rId15"/>
    <p:sldId id="279" r:id="rId16"/>
    <p:sldId id="265" r:id="rId17"/>
    <p:sldId id="292" r:id="rId18"/>
    <p:sldId id="285" r:id="rId19"/>
    <p:sldId id="286" r:id="rId20"/>
    <p:sldId id="317" r:id="rId21"/>
    <p:sldId id="318" r:id="rId22"/>
    <p:sldId id="319" r:id="rId23"/>
    <p:sldId id="307" r:id="rId24"/>
    <p:sldId id="274" r:id="rId25"/>
    <p:sldId id="284" r:id="rId26"/>
    <p:sldId id="283" r:id="rId27"/>
    <p:sldId id="298" r:id="rId28"/>
    <p:sldId id="308" r:id="rId29"/>
    <p:sldId id="275" r:id="rId30"/>
    <p:sldId id="261" r:id="rId31"/>
    <p:sldId id="309" r:id="rId32"/>
    <p:sldId id="321" r:id="rId33"/>
    <p:sldId id="322" r:id="rId34"/>
    <p:sldId id="320" r:id="rId35"/>
    <p:sldId id="278" r:id="rId36"/>
    <p:sldId id="262" r:id="rId37"/>
    <p:sldId id="311" r:id="rId38"/>
    <p:sldId id="282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68" d="100"/>
          <a:sy n="68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dirty="0" smtClean="0"/>
            <a:t>Volunteer Management</a:t>
          </a: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/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dirty="0" smtClean="0"/>
            <a:t>Staff Management</a:t>
          </a:r>
          <a:endParaRPr lang="en-US" sz="1600" b="1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/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dirty="0" smtClean="0"/>
            <a:t>Project Management</a:t>
          </a:r>
          <a:endParaRPr lang="en-US" sz="1600" b="1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/>
        </a:p>
      </dgm:t>
    </dgm:pt>
    <dgm:pt modelId="{4209E399-DA0C-42D5-962A-8276C02AA8EC}">
      <dgm:prSet phldrT="[Text]" custT="1"/>
      <dgm:spPr/>
      <dgm:t>
        <a:bodyPr/>
        <a:lstStyle/>
        <a:p>
          <a:r>
            <a:rPr lang="en-US" sz="1600" b="1" dirty="0" smtClean="0"/>
            <a:t>Itinerary Management</a:t>
          </a:r>
          <a:endParaRPr lang="en-US" sz="1600" b="1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 sz="1600" b="1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 sz="1600" b="1"/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dirty="0" smtClean="0"/>
            <a:t>Administration</a:t>
          </a:r>
          <a:endParaRPr lang="en-US" sz="1600" b="1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25445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7733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Volunteer Management</a:t>
          </a:r>
        </a:p>
      </dsp:txBody>
      <dsp:txXfrm>
        <a:off x="373380" y="77331"/>
        <a:ext cx="5227320" cy="354240"/>
      </dsp:txXfrm>
    </dsp:sp>
    <dsp:sp modelId="{F6B0ED51-C4BD-4727-BD27-53060818C439}">
      <dsp:nvSpPr>
        <dsp:cNvPr id="0" name=""/>
        <dsp:cNvSpPr/>
      </dsp:nvSpPr>
      <dsp:spPr>
        <a:xfrm>
          <a:off x="0" y="79877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62165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Staff Management</a:t>
          </a:r>
          <a:endParaRPr lang="en-US" sz="1600" b="1" kern="1200" dirty="0"/>
        </a:p>
      </dsp:txBody>
      <dsp:txXfrm>
        <a:off x="373380" y="621651"/>
        <a:ext cx="5227320" cy="354240"/>
      </dsp:txXfrm>
    </dsp:sp>
    <dsp:sp modelId="{6F1F44CC-2CF6-4D1F-9380-EB8B891F3B87}">
      <dsp:nvSpPr>
        <dsp:cNvPr id="0" name=""/>
        <dsp:cNvSpPr/>
      </dsp:nvSpPr>
      <dsp:spPr>
        <a:xfrm>
          <a:off x="0" y="134309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16597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Management</a:t>
          </a:r>
          <a:endParaRPr lang="en-US" sz="1600" b="1" kern="1200" dirty="0"/>
        </a:p>
      </dsp:txBody>
      <dsp:txXfrm>
        <a:off x="373380" y="1165971"/>
        <a:ext cx="5227320" cy="354240"/>
      </dsp:txXfrm>
    </dsp:sp>
    <dsp:sp modelId="{1B040495-5579-4301-BCA9-162DC725BE9B}">
      <dsp:nvSpPr>
        <dsp:cNvPr id="0" name=""/>
        <dsp:cNvSpPr/>
      </dsp:nvSpPr>
      <dsp:spPr>
        <a:xfrm>
          <a:off x="0" y="188741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73380" y="171029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Itinerary Management</a:t>
          </a:r>
          <a:endParaRPr lang="en-US" sz="1600" b="1" kern="1200" dirty="0"/>
        </a:p>
      </dsp:txBody>
      <dsp:txXfrm>
        <a:off x="373380" y="1710291"/>
        <a:ext cx="5227320" cy="354240"/>
      </dsp:txXfrm>
    </dsp:sp>
    <dsp:sp modelId="{40AFF034-79FB-446D-A396-A1D78C5E83DA}">
      <dsp:nvSpPr>
        <dsp:cNvPr id="0" name=""/>
        <dsp:cNvSpPr/>
      </dsp:nvSpPr>
      <dsp:spPr>
        <a:xfrm>
          <a:off x="0" y="243173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25461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Administration</a:t>
          </a:r>
          <a:endParaRPr lang="en-US" sz="1600" b="1" kern="1200" dirty="0"/>
        </a:p>
      </dsp:txBody>
      <dsp:txXfrm>
        <a:off x="373380" y="2254611"/>
        <a:ext cx="5227320" cy="354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28600" y="0"/>
        <a:ext cx="1828800" cy="1016000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952500" y="1041399"/>
        <a:ext cx="380999" cy="457200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28600" y="1523999"/>
        <a:ext cx="1828800" cy="1016000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952500" y="2565399"/>
        <a:ext cx="381000" cy="4572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28600" y="3047999"/>
        <a:ext cx="1828800" cy="1016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07974" y="0"/>
        <a:ext cx="1898649" cy="1016000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1066800" y="1041399"/>
        <a:ext cx="380999" cy="457200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07974" y="1523999"/>
        <a:ext cx="1898649" cy="1016000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1066799" y="2565399"/>
        <a:ext cx="381000" cy="4572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07974" y="3047999"/>
        <a:ext cx="1898649" cy="1016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0" y="1984"/>
        <a:ext cx="2438400" cy="4060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1969349" cy="19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1273175"/>
            <a:ext cx="7086600" cy="147002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cs typeface="Aharoni" pitchFamily="2" charset="-79"/>
              </a:rPr>
              <a:t>Volunteer Management System</a:t>
            </a:r>
            <a:endParaRPr lang="en-US" sz="3600" dirty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 </a:t>
            </a:r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/>
              <a:t>Use Case 1: 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53356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br>
              <a:rPr lang="en-US" dirty="0"/>
            </a:br>
            <a:r>
              <a:rPr lang="en-US" sz="2800" i="1" dirty="0" smtClean="0"/>
              <a:t>Use Case 2: Print Certificate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sz="2400" b="1" dirty="0"/>
              <a:t>Description: </a:t>
            </a:r>
            <a:r>
              <a:rPr lang="en-GB" sz="2400" dirty="0"/>
              <a:t>The use case enables the System Administrator to print certificate of a volunteer for the projects that he/she has participated in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9220" name="Picture 4" descr="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239000" cy="291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12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 –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/>
              <a:t>Use Case 2: </a:t>
            </a:r>
            <a:r>
              <a:rPr lang="en-US" sz="2800" i="1" dirty="0" smtClean="0"/>
              <a:t>Print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42" name="Picture 2" descr="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599"/>
            <a:ext cx="6324600" cy="433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979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br>
              <a:rPr lang="en-US" dirty="0"/>
            </a:br>
            <a:r>
              <a:rPr lang="en-US" sz="2800" i="1" dirty="0"/>
              <a:t>Use Case 2: Assign Role to Project Member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dirty="0" smtClean="0"/>
              <a:t>Class diagram</a:t>
            </a:r>
          </a:p>
          <a:p>
            <a:endParaRPr lang="en-US" dirty="0"/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799"/>
            <a:ext cx="4572000" cy="423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12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502902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 smtClean="0"/>
              <a:t>My SQL Server 5.0</a:t>
            </a:r>
            <a:endParaRPr lang="en-US" dirty="0"/>
          </a:p>
          <a:p>
            <a:r>
              <a:rPr lang="en-US" dirty="0"/>
              <a:t>Mail Server</a:t>
            </a:r>
          </a:p>
          <a:p>
            <a:pPr lvl="1"/>
            <a:r>
              <a:rPr lang="en-US" dirty="0" smtClean="0"/>
              <a:t>Spring mail client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3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/>
          <a:lstStyle/>
          <a:p>
            <a:r>
              <a:rPr lang="en-US" dirty="0" smtClean="0"/>
              <a:t>High Level </a:t>
            </a:r>
            <a:r>
              <a:rPr lang="en-US" dirty="0" smtClean="0"/>
              <a:t>Architecture - </a:t>
            </a:r>
            <a:r>
              <a:rPr lang="en-US" sz="3000" dirty="0" smtClean="0"/>
              <a:t>Technology</a:t>
            </a:r>
            <a:endParaRPr lang="en-US" sz="3000" dirty="0"/>
          </a:p>
        </p:txBody>
      </p:sp>
      <p:sp>
        <p:nvSpPr>
          <p:cNvPr id="71" name="Rectangle 70"/>
          <p:cNvSpPr/>
          <p:nvPr/>
        </p:nvSpPr>
        <p:spPr>
          <a:xfrm>
            <a:off x="457200" y="2209800"/>
            <a:ext cx="8153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209800" y="2667000"/>
            <a:ext cx="1417712" cy="685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33400" y="2286000"/>
            <a:ext cx="1447800" cy="1066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7200" y="3505200"/>
            <a:ext cx="81534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33400" y="3657600"/>
            <a:ext cx="1447800" cy="1905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5715000"/>
            <a:ext cx="81534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33400" y="5791200"/>
            <a:ext cx="1447800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09800" y="2286000"/>
            <a:ext cx="141771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86000" y="2743200"/>
            <a:ext cx="134151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Apache </a:t>
            </a:r>
            <a:r>
              <a:rPr lang="en-US" sz="1200" dirty="0" smtClean="0">
                <a:solidFill>
                  <a:schemeClr val="bg1"/>
                </a:solidFill>
              </a:rPr>
              <a:t>Web Server 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987552" y="2667000"/>
            <a:ext cx="1224136" cy="685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Sitemesh</a:t>
            </a:r>
            <a:r>
              <a:rPr lang="en-US" sz="1200" dirty="0" smtClean="0">
                <a:solidFill>
                  <a:schemeClr val="bg1"/>
                </a:solidFill>
              </a:rPr>
              <a:t> 2.4.1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987552" y="2286000"/>
            <a:ext cx="1224136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Sitemesh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09800" y="4000128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2.5 framework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AOP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Mail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209800" y="3619128"/>
            <a:ext cx="1752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Spring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038600" y="4038600"/>
            <a:ext cx="16764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Hibernate 3.0 framework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038600" y="3619128"/>
            <a:ext cx="1600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Hibernate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791200" y="4000128"/>
            <a:ext cx="1652736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iReport</a:t>
            </a:r>
            <a:r>
              <a:rPr lang="en-US" sz="1200" dirty="0" smtClean="0">
                <a:solidFill>
                  <a:schemeClr val="bg1"/>
                </a:solidFill>
              </a:rPr>
              <a:t> 2.0.2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JasperReport</a:t>
            </a:r>
            <a:r>
              <a:rPr lang="en-US" sz="1200" dirty="0" smtClean="0">
                <a:solidFill>
                  <a:schemeClr val="bg1"/>
                </a:solidFill>
              </a:rPr>
              <a:t> 2.0.5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791200" y="3619128"/>
            <a:ext cx="16764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JasperForge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209800" y="5105400"/>
            <a:ext cx="6096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Apache Tomcat 6.0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209800" y="4724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209800" y="6172200"/>
            <a:ext cx="23241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09800" y="57912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MySQL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86000" y="624840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MySQL 5.0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7200" y="990600"/>
            <a:ext cx="8153400" cy="1143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33400" y="1143000"/>
            <a:ext cx="15240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209800" y="1447800"/>
            <a:ext cx="2133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209800" y="10668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Browser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59360" y="1494220"/>
            <a:ext cx="17651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Internet Explorer 7.0+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Firefox 4.0</a:t>
            </a:r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939880" y="2670448"/>
            <a:ext cx="1224136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DWR 2.0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939880" y="2286000"/>
            <a:ext cx="1224136" cy="381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DWR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499720" y="2670448"/>
            <a:ext cx="1224136" cy="685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JSTL 1.2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499720" y="2289448"/>
            <a:ext cx="1224136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JSTL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685800"/>
          </a:xfrm>
        </p:spPr>
        <p:txBody>
          <a:bodyPr/>
          <a:lstStyle/>
          <a:p>
            <a:r>
              <a:rPr lang="en-US" dirty="0" smtClean="0"/>
              <a:t>High Level Architecture </a:t>
            </a:r>
            <a:r>
              <a:rPr lang="en-US" dirty="0" smtClean="0"/>
              <a:t>– Design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685800" y="1219200"/>
            <a:ext cx="7239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819400"/>
            <a:ext cx="72390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876800"/>
            <a:ext cx="72390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1295400"/>
            <a:ext cx="304800" cy="990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" y="2895600"/>
            <a:ext cx="304800" cy="152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Server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4953000"/>
            <a:ext cx="381000" cy="1219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640" y="1295400"/>
            <a:ext cx="2880320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JSP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1160" y="1981200"/>
            <a:ext cx="12946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Servlet Agent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1160" y="2895600"/>
            <a:ext cx="1371600" cy="4781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Controller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12954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Member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860032" y="3276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Member Facade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4860032" y="2895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MemberController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860032" y="3657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MemberManager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21160" y="3373760"/>
            <a:ext cx="2590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1160" y="3907160"/>
            <a:ext cx="2590800" cy="436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Data Access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0032" y="4038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MemberDAO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2402210" y="24955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1945010" y="24955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55948" y="35433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636268" y="35433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2762250" y="46291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2305050" y="46291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2402210" y="17335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1945010" y="17335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3600" y="49530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Hibernate Data Provider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60032" y="49530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ProjectMember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24376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Ajax Calls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31640" y="2509664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</a:t>
            </a:r>
            <a:endParaRPr lang="en-US" sz="1000" dirty="0"/>
          </a:p>
        </p:txBody>
      </p:sp>
      <p:sp>
        <p:nvSpPr>
          <p:cNvPr id="33" name="Can 32"/>
          <p:cNvSpPr/>
          <p:nvPr/>
        </p:nvSpPr>
        <p:spPr>
          <a:xfrm>
            <a:off x="2286000" y="5562600"/>
            <a:ext cx="762000" cy="68580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 DB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6821760" y="1295400"/>
            <a:ext cx="9906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shared components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(Logging,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Audit,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Exception handling,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Serialization)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3578746" y="2494807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3121546" y="2494807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87824" y="2895600"/>
            <a:ext cx="1224136" cy="4781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DWR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89312" y="1988840"/>
            <a:ext cx="12946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Client Java script agent</a:t>
            </a:r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3642370" y="17240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200000">
            <a:off x="3185170" y="17240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Purpose of Technical Prototype: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system components working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feasibility and reusability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Interface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Review usability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UI design with user</a:t>
            </a:r>
          </a:p>
        </p:txBody>
      </p:sp>
    </p:spTree>
    <p:extLst>
      <p:ext uri="{BB962C8B-B14F-4D97-AF65-F5344CB8AC3E}">
        <p14:creationId xmlns:p14="http://schemas.microsoft.com/office/powerpoint/2010/main" xmlns="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– 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– Analysis to Design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307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3429000" cy="30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685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321911"/>
              </p:ext>
            </p:extLst>
          </p:nvPr>
        </p:nvGraphicFramePr>
        <p:xfrm>
          <a:off x="337820" y="1524000"/>
          <a:ext cx="8196580" cy="526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0186270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build a web-based solution to facilitate the process of volunteer registration, project management till retention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Development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3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2590800" cy="34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kern="1200" dirty="0">
                <a:latin typeface="Arial" charset="0"/>
                <a:ea typeface="+mn-ea"/>
                <a:cs typeface="+mn-cs"/>
              </a:rPr>
              <a:t>27 use </a:t>
            </a:r>
            <a:r>
              <a:rPr lang="en-US" sz="2600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kern="1200" dirty="0">
                <a:latin typeface="Arial" charset="0"/>
              </a:rPr>
              <a:t>2 p</a:t>
            </a:r>
            <a:r>
              <a:rPr lang="en-US" sz="2600" kern="1200" dirty="0" smtClean="0">
                <a:latin typeface="Arial" charset="0"/>
              </a:rPr>
              <a:t>arent actors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 smtClean="0">
                <a:latin typeface="Arial" charset="0"/>
              </a:rPr>
              <a:t>Staff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 smtClean="0">
                <a:latin typeface="Arial" charset="0"/>
              </a:rPr>
              <a:t>User</a:t>
            </a:r>
            <a:endParaRPr lang="en-US" b="1" kern="1200" dirty="0">
              <a:latin typeface="Arial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600" kern="1200" dirty="0" smtClean="0">
                <a:latin typeface="Arial" charset="0"/>
                <a:ea typeface="+mn-ea"/>
                <a:cs typeface="+mn-cs"/>
              </a:rPr>
              <a:t>5 specific Actors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 smtClean="0">
                <a:latin typeface="Arial" charset="0"/>
                <a:ea typeface="+mn-ea"/>
                <a:cs typeface="+mn-cs"/>
              </a:rPr>
              <a:t>Staff:</a:t>
            </a:r>
          </a:p>
          <a:p>
            <a:pPr lvl="3"/>
            <a:r>
              <a:rPr lang="en-US" dirty="0"/>
              <a:t>Project Manager</a:t>
            </a:r>
          </a:p>
          <a:p>
            <a:pPr lvl="3"/>
            <a:r>
              <a:rPr lang="en-US" dirty="0"/>
              <a:t>Coordinator </a:t>
            </a:r>
          </a:p>
          <a:p>
            <a:pPr lvl="3"/>
            <a:r>
              <a:rPr lang="en-US" dirty="0" smtClean="0"/>
              <a:t>System Administrator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>
                <a:latin typeface="Arial" charset="0"/>
                <a:ea typeface="+mn-ea"/>
                <a:cs typeface="+mn-cs"/>
              </a:rPr>
              <a:t>User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Volunteer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Anonymous user</a:t>
            </a:r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  <p:pic>
        <p:nvPicPr>
          <p:cNvPr id="6148" name="Picture 4" descr="C:\Users\Dio\AppData\Local\Microsoft\Windows\Temporary Internet Files\Content.IE5\0N9B4E04\MC9001982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5352" y="4191000"/>
            <a:ext cx="2165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c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124"/>
            <a:ext cx="89605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br>
              <a:rPr lang="en-US" dirty="0"/>
            </a:br>
            <a:r>
              <a:rPr lang="en-US" sz="2800" i="1" dirty="0" smtClean="0"/>
              <a:t>Use Case 1: Search Project Member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b="1" dirty="0"/>
              <a:t>Description: </a:t>
            </a:r>
            <a:r>
              <a:rPr lang="en-US" dirty="0" smtClean="0"/>
              <a:t>This use case allows VMS user to search and view </a:t>
            </a:r>
            <a:r>
              <a:rPr lang="en-US" dirty="0"/>
              <a:t>the member list of a </a:t>
            </a:r>
            <a:r>
              <a:rPr lang="en-US" dirty="0" smtClean="0"/>
              <a:t>project.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133249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826</TotalTime>
  <Words>1143</Words>
  <Application>Microsoft Office PowerPoint</Application>
  <PresentationFormat>On-screen Show (4:3)</PresentationFormat>
  <Paragraphs>428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Sales training presentation</vt:lpstr>
      <vt:lpstr>Volunteer Management System</vt:lpstr>
      <vt:lpstr>Agenda</vt:lpstr>
      <vt:lpstr>Project REVISIT</vt:lpstr>
      <vt:lpstr>Project revisit </vt:lpstr>
      <vt:lpstr>Agenda</vt:lpstr>
      <vt:lpstr>Use Case Modeling</vt:lpstr>
      <vt:lpstr>Use Case Modeling</vt:lpstr>
      <vt:lpstr>Slide 8</vt:lpstr>
      <vt:lpstr>Use Case Modeling –  Use Case 1: Search Project Member</vt:lpstr>
      <vt:lpstr>Use Case Modeling –  Use Case 1: Search Project Member</vt:lpstr>
      <vt:lpstr>Use Case Modeling –  Use Case 2: Print Certificate</vt:lpstr>
      <vt:lpstr>Use Case Modeling –  Use Case 2: Print Certificate</vt:lpstr>
      <vt:lpstr>Use Case Modeling –  Use Case 2: Assign Role to Project Member</vt:lpstr>
      <vt:lpstr>Agenda</vt:lpstr>
      <vt:lpstr>Software Architecture</vt:lpstr>
      <vt:lpstr>High Level Architecture –Architecture Overview</vt:lpstr>
      <vt:lpstr>High Level Architecture –Architecture Overview</vt:lpstr>
      <vt:lpstr>High Level Architecture - Technology</vt:lpstr>
      <vt:lpstr>High Level Architecture – Design</vt:lpstr>
      <vt:lpstr>Agenda</vt:lpstr>
      <vt:lpstr>Demo of Prototype</vt:lpstr>
      <vt:lpstr>Demonstration of Prototype</vt:lpstr>
      <vt:lpstr>Agenda</vt:lpstr>
      <vt:lpstr>Transition Strategy</vt:lpstr>
      <vt:lpstr>Transition Strategy – Analysis to Design</vt:lpstr>
      <vt:lpstr>Transition Strategy – Analysis to Design</vt:lpstr>
      <vt:lpstr>Transition Strategy</vt:lpstr>
      <vt:lpstr>Agenda</vt:lpstr>
      <vt:lpstr>PROJECT Progress</vt:lpstr>
      <vt:lpstr>Project Progress</vt:lpstr>
      <vt:lpstr>Agenda</vt:lpstr>
      <vt:lpstr>DEVELOPMENT PLAN</vt:lpstr>
      <vt:lpstr>Development plan</vt:lpstr>
      <vt:lpstr>Agenda</vt:lpstr>
      <vt:lpstr>Challenges &amp; Problems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Zaw Htet</cp:lastModifiedBy>
  <cp:revision>171</cp:revision>
  <dcterms:created xsi:type="dcterms:W3CDTF">2011-04-07T11:45:24Z</dcterms:created>
  <dcterms:modified xsi:type="dcterms:W3CDTF">2011-08-19T16:48:44Z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