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4" r:id="rId3"/>
    <p:sldId id="271" r:id="rId4"/>
    <p:sldId id="303" r:id="rId5"/>
    <p:sldId id="257" r:id="rId6"/>
    <p:sldId id="302" r:id="rId7"/>
    <p:sldId id="312" r:id="rId8"/>
    <p:sldId id="313" r:id="rId9"/>
    <p:sldId id="323" r:id="rId10"/>
    <p:sldId id="324" r:id="rId11"/>
    <p:sldId id="305" r:id="rId12"/>
    <p:sldId id="265" r:id="rId13"/>
    <p:sldId id="292" r:id="rId14"/>
    <p:sldId id="285" r:id="rId15"/>
    <p:sldId id="286" r:id="rId16"/>
    <p:sldId id="317" r:id="rId17"/>
    <p:sldId id="318" r:id="rId18"/>
    <p:sldId id="319" r:id="rId19"/>
    <p:sldId id="307" r:id="rId20"/>
    <p:sldId id="274" r:id="rId21"/>
    <p:sldId id="284" r:id="rId22"/>
    <p:sldId id="283" r:id="rId23"/>
    <p:sldId id="298" r:id="rId24"/>
    <p:sldId id="308" r:id="rId25"/>
    <p:sldId id="275" r:id="rId26"/>
    <p:sldId id="261" r:id="rId27"/>
    <p:sldId id="309" r:id="rId28"/>
    <p:sldId id="321" r:id="rId29"/>
    <p:sldId id="322" r:id="rId30"/>
    <p:sldId id="320" r:id="rId31"/>
    <p:sldId id="278" r:id="rId32"/>
    <p:sldId id="262" r:id="rId33"/>
    <p:sldId id="311" r:id="rId34"/>
    <p:sldId id="282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111" d="100"/>
          <a:sy n="111" d="100"/>
        </p:scale>
        <p:origin x="-7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smtClean="0">
              <a:ln/>
              <a:effectLst/>
            </a:rPr>
            <a:t>Volunteer Management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Staff Management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4209E399-DA0C-42D5-962A-8276C02AA8EC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Itinerary Management</a:t>
          </a:r>
          <a:endParaRPr lang="en-US" sz="1600" b="1" cap="none" spc="0" dirty="0">
            <a:ln/>
            <a:effectLst/>
          </a:endParaRPr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D633A690-4C7E-41DE-AAB7-6D1D25518FAE}" type="pres">
      <dgm:prSet presAssocID="{4209E399-DA0C-42D5-962A-8276C02AA8EC}" presName="parentLin" presStyleCnt="0"/>
      <dgm:spPr/>
      <dgm:t>
        <a:bodyPr/>
        <a:lstStyle/>
        <a:p>
          <a:endParaRPr lang="en-US"/>
        </a:p>
      </dgm:t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  <dgm:t>
        <a:bodyPr/>
        <a:lstStyle/>
        <a:p>
          <a:endParaRPr lang="en-US"/>
        </a:p>
      </dgm:t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9502E-CFDF-46D5-838D-B163F0FB93F1}" type="pres">
      <dgm:prSet presAssocID="{F7F538C6-58F2-4EB2-9D5A-112410F40135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25445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73380" y="7733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/>
              <a:effectLst/>
            </a:rPr>
            <a:t>Volunteer Management</a:t>
          </a:r>
          <a:endParaRPr lang="en-US" sz="1600" b="1" kern="1200" cap="none" spc="0" dirty="0" smtClean="0">
            <a:ln/>
            <a:effectLst/>
          </a:endParaRPr>
        </a:p>
      </dsp:txBody>
      <dsp:txXfrm>
        <a:off x="390673" y="94624"/>
        <a:ext cx="5192734" cy="319654"/>
      </dsp:txXfrm>
    </dsp:sp>
    <dsp:sp modelId="{F6B0ED51-C4BD-4727-BD27-53060818C439}">
      <dsp:nvSpPr>
        <dsp:cNvPr id="0" name=""/>
        <dsp:cNvSpPr/>
      </dsp:nvSpPr>
      <dsp:spPr>
        <a:xfrm>
          <a:off x="0" y="79877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73380" y="62165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Staff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638944"/>
        <a:ext cx="5192734" cy="319654"/>
      </dsp:txXfrm>
    </dsp:sp>
    <dsp:sp modelId="{6F1F44CC-2CF6-4D1F-9380-EB8B891F3B87}">
      <dsp:nvSpPr>
        <dsp:cNvPr id="0" name=""/>
        <dsp:cNvSpPr/>
      </dsp:nvSpPr>
      <dsp:spPr>
        <a:xfrm>
          <a:off x="0" y="134309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73380" y="116597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1183264"/>
        <a:ext cx="5192734" cy="319654"/>
      </dsp:txXfrm>
    </dsp:sp>
    <dsp:sp modelId="{1B040495-5579-4301-BCA9-162DC725BE9B}">
      <dsp:nvSpPr>
        <dsp:cNvPr id="0" name=""/>
        <dsp:cNvSpPr/>
      </dsp:nvSpPr>
      <dsp:spPr>
        <a:xfrm>
          <a:off x="0" y="188741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73380" y="171029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Itinerary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1727584"/>
        <a:ext cx="5192734" cy="319654"/>
      </dsp:txXfrm>
    </dsp:sp>
    <dsp:sp modelId="{40AFF034-79FB-446D-A396-A1D78C5E83DA}">
      <dsp:nvSpPr>
        <dsp:cNvPr id="0" name=""/>
        <dsp:cNvSpPr/>
      </dsp:nvSpPr>
      <dsp:spPr>
        <a:xfrm>
          <a:off x="0" y="243173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73380" y="225461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</a:t>
          </a:r>
          <a:endParaRPr lang="en-US" sz="1600" b="1" kern="1200" cap="none" spc="0" dirty="0">
            <a:ln/>
            <a:effectLst/>
          </a:endParaRPr>
        </a:p>
      </dsp:txBody>
      <dsp:txXfrm>
        <a:off x="390673" y="2271904"/>
        <a:ext cx="51927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37732" y="29758"/>
        <a:ext cx="1839133" cy="956484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37732" y="1553757"/>
        <a:ext cx="1839133" cy="956484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39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37732" y="3077757"/>
        <a:ext cx="1839133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800"/>
            <a:ext cx="1969349" cy="19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7086600" cy="14700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System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 </a:t>
            </a:r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</a:t>
            </a:r>
            <a:r>
              <a:rPr lang="en-US" sz="2400" dirty="0" smtClean="0"/>
              <a:t>2: Generate Certificate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  <a:endParaRPr lang="en-US" sz="2000" b="1" u="sng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378569" cy="406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8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 </a:t>
            </a:r>
            <a:r>
              <a:rPr lang="en-US" dirty="0" smtClean="0"/>
              <a:t>–Overview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r>
              <a:rPr lang="en-US" dirty="0"/>
              <a:t>–Architecture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137"/>
            <a:ext cx="7391400" cy="4411663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Apache 2.2</a:t>
            </a:r>
          </a:p>
          <a:p>
            <a:pPr lvl="1"/>
            <a:r>
              <a:rPr lang="en-US" dirty="0"/>
              <a:t>Apache Load Balancer (JK module)</a:t>
            </a:r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Tomcat 6.0</a:t>
            </a:r>
          </a:p>
          <a:p>
            <a:r>
              <a:rPr lang="en-US" dirty="0"/>
              <a:t>Database Server (RDBMS)</a:t>
            </a:r>
          </a:p>
          <a:p>
            <a:pPr lvl="1"/>
            <a:r>
              <a:rPr lang="en-US" dirty="0" smtClean="0"/>
              <a:t>MySQL 5</a:t>
            </a:r>
            <a:endParaRPr lang="en-US" dirty="0"/>
          </a:p>
          <a:p>
            <a:r>
              <a:rPr lang="en-US" dirty="0"/>
              <a:t>Mail Server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/>
              <a:t>Java-supported </a:t>
            </a:r>
            <a:r>
              <a:rPr lang="en-US" dirty="0" smtClean="0"/>
              <a:t>mail </a:t>
            </a:r>
            <a:r>
              <a:rPr lang="en-US" dirty="0"/>
              <a:t>server (</a:t>
            </a:r>
            <a:r>
              <a:rPr lang="en-US" dirty="0" err="1"/>
              <a:t>eg</a:t>
            </a:r>
            <a:r>
              <a:rPr lang="en-US" dirty="0"/>
              <a:t>. Gmail)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86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3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399"/>
            <a:ext cx="5410200" cy="32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Purpose of Technical Prototype: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Confirm system components working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Confirm feasibility and reusability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 Interface Prototype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Review usability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Confirm UI design with user</a:t>
            </a:r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 – Analysis 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– Analysis to Design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Active member involvement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Involve all team members by clear and thorough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Clearly </a:t>
            </a:r>
            <a:r>
              <a:rPr lang="en-US" dirty="0"/>
              <a:t>d</a:t>
            </a:r>
            <a:r>
              <a:rPr lang="en-US" dirty="0" smtClean="0"/>
              <a:t>efine roles and responsibilities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Assign tasks to staff by capability and experience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Active risk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Anticipate risk early, accept and mitigate following the risk management techniques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Enforce tracking practices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Monthly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Development </a:t>
            </a:r>
            <a:r>
              <a:rPr lang="en-US" b="1" dirty="0" smtClean="0"/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85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7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Revisit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14121"/>
              </p:ext>
            </p:extLst>
          </p:nvPr>
        </p:nvGraphicFramePr>
        <p:xfrm>
          <a:off x="1066800" y="3581400"/>
          <a:ext cx="7467600" cy="28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752600"/>
            <a:ext cx="800100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Purpose: </a:t>
            </a:r>
            <a:r>
              <a:rPr lang="en-US" sz="2400" i="1" dirty="0" smtClean="0"/>
              <a:t>To build a web-based solution to facilitate the process of volunteer registration, project management till </a:t>
            </a:r>
            <a:r>
              <a:rPr lang="en-US" sz="2400" i="1" dirty="0" smtClean="0"/>
              <a:t>retention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 overview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74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1911"/>
              </p:ext>
            </p:extLst>
          </p:nvPr>
        </p:nvGraphicFramePr>
        <p:xfrm>
          <a:off x="337820" y="1524000"/>
          <a:ext cx="8196580" cy="526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19291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Appoint team members as putative end users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Look for alternative customer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Development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3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47553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50292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Use Case Model Survey: 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23 </a:t>
            </a:r>
            <a:r>
              <a:rPr lang="en-US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kern="1200" dirty="0" smtClean="0">
                <a:latin typeface="Arial" charset="0"/>
                <a:ea typeface="+mn-ea"/>
                <a:cs typeface="+mn-cs"/>
              </a:rPr>
              <a:t>cases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7 actors</a:t>
            </a: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Sample </a:t>
            </a:r>
            <a:r>
              <a:rPr lang="en-US" sz="2600" b="1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Cases:</a:t>
            </a:r>
            <a:endParaRPr lang="en-US" sz="2600" b="1" kern="1200" dirty="0">
              <a:latin typeface="Arial" charset="0"/>
              <a:ea typeface="+mn-ea"/>
              <a:cs typeface="+mn-cs"/>
            </a:endParaRPr>
          </a:p>
          <a:p>
            <a:pPr lvl="2">
              <a:buFont typeface="Wingdings" pitchFamily="2" charset="2"/>
              <a:buChar char="v"/>
            </a:pPr>
            <a:r>
              <a:rPr lang="en-US" dirty="0"/>
              <a:t>Search 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Assign Role to 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Generate Certificate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b="1" kern="1200" dirty="0" smtClean="0">
              <a:latin typeface="Arial" charset="0"/>
              <a:ea typeface="+mn-ea"/>
              <a:cs typeface="+mn-cs"/>
            </a:endParaRPr>
          </a:p>
          <a:p>
            <a:pPr lvl="3">
              <a:buFont typeface="Wingdings" pitchFamily="2" charset="2"/>
              <a:buChar char="v"/>
            </a:pP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6590" cy="616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9014891" cy="471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1: Search Project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</a:t>
            </a:r>
            <a:r>
              <a:rPr lang="en-US" sz="2000" dirty="0" smtClean="0"/>
              <a:t>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</a:t>
            </a:r>
            <a:r>
              <a:rPr lang="en-US" sz="2000" dirty="0" smtClean="0"/>
              <a:t>project</a:t>
            </a:r>
            <a:r>
              <a:rPr lang="en-US" sz="2000" dirty="0" smtClean="0"/>
              <a:t>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2191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1: Search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  <a:endParaRPr lang="en-US" sz="2000" b="1" u="sng" dirty="0"/>
          </a:p>
        </p:txBody>
      </p:sp>
      <p:pic>
        <p:nvPicPr>
          <p:cNvPr id="2050" name="Picture 2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" y="2133600"/>
            <a:ext cx="88029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2: Generate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</a:t>
            </a:r>
            <a:r>
              <a:rPr lang="en-US" sz="2000" dirty="0" smtClean="0"/>
              <a:t>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</a:t>
            </a:r>
            <a:r>
              <a:rPr lang="en-US" sz="2000" dirty="0" smtClean="0"/>
              <a:t>project</a:t>
            </a:r>
            <a:r>
              <a:rPr lang="en-US" sz="2000" dirty="0" smtClean="0"/>
              <a:t>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5122" name="Picture 2" descr="Fig 46 Generate Certificate by B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514600"/>
            <a:ext cx="6364287" cy="410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838</TotalTime>
  <Words>1006</Words>
  <Application>Microsoft Office PowerPoint</Application>
  <PresentationFormat>On-screen Show (4:3)</PresentationFormat>
  <Paragraphs>361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Sales training presentation</vt:lpstr>
      <vt:lpstr>Volunteer Management System</vt:lpstr>
      <vt:lpstr>Agenda</vt:lpstr>
      <vt:lpstr>Project Revisit</vt:lpstr>
      <vt:lpstr>Agenda</vt:lpstr>
      <vt:lpstr>Use Case Modeling</vt:lpstr>
      <vt:lpstr>PowerPoint Presentation</vt:lpstr>
      <vt:lpstr>Use Case Modeling  Sample 1: Search Project Member</vt:lpstr>
      <vt:lpstr>Use Case Modeling  Sample 1: Search Project Member</vt:lpstr>
      <vt:lpstr>Use Case Modeling  Sample 2: Generate Certificate</vt:lpstr>
      <vt:lpstr>Use Case Modeling  Sample 2: Generate Certificate</vt:lpstr>
      <vt:lpstr>Agenda</vt:lpstr>
      <vt:lpstr>Software Architecture –Overview</vt:lpstr>
      <vt:lpstr>Software Architecture –Architecture Overview</vt:lpstr>
      <vt:lpstr>High Level Architecture – Framework Overview</vt:lpstr>
      <vt:lpstr>High Level Architecture – Overview of Components</vt:lpstr>
      <vt:lpstr>Agenda</vt:lpstr>
      <vt:lpstr>Demo of Prototype</vt:lpstr>
      <vt:lpstr>Demonstration of Prototype</vt:lpstr>
      <vt:lpstr>Agenda</vt:lpstr>
      <vt:lpstr>Transition Strategy</vt:lpstr>
      <vt:lpstr>Transition Strategy – Analysis to Design</vt:lpstr>
      <vt:lpstr>Transition Strategy – Analysis to Design</vt:lpstr>
      <vt:lpstr>Transition Strategy</vt:lpstr>
      <vt:lpstr>Agenda</vt:lpstr>
      <vt:lpstr>PROJECT Progress</vt:lpstr>
      <vt:lpstr>Project Progress</vt:lpstr>
      <vt:lpstr>Agenda</vt:lpstr>
      <vt:lpstr>DEVELOPMENT PLAN</vt:lpstr>
      <vt:lpstr>Development plan</vt:lpstr>
      <vt:lpstr>Agenda</vt:lpstr>
      <vt:lpstr>Challenges &amp; Problems</vt:lpstr>
      <vt:lpstr>Challenges &amp; Problems</vt:lpstr>
      <vt:lpstr>Agenda</vt:lpstr>
      <vt:lpstr>Question &amp; Answer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184</cp:revision>
  <dcterms:created xsi:type="dcterms:W3CDTF">2011-04-07T11:45:24Z</dcterms:created>
  <dcterms:modified xsi:type="dcterms:W3CDTF">2011-08-19T18:07:02Z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