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8" r:id="rId3"/>
    <p:sldId id="272" r:id="rId4"/>
    <p:sldId id="257" r:id="rId5"/>
    <p:sldId id="269" r:id="rId6"/>
    <p:sldId id="273" r:id="rId7"/>
    <p:sldId id="271" r:id="rId8"/>
    <p:sldId id="293" r:id="rId9"/>
    <p:sldId id="294" r:id="rId10"/>
    <p:sldId id="295" r:id="rId11"/>
    <p:sldId id="274" r:id="rId12"/>
    <p:sldId id="298" r:id="rId13"/>
    <p:sldId id="299" r:id="rId14"/>
    <p:sldId id="297" r:id="rId15"/>
    <p:sldId id="259" r:id="rId16"/>
    <p:sldId id="260" r:id="rId17"/>
    <p:sldId id="276" r:id="rId18"/>
    <p:sldId id="289" r:id="rId19"/>
    <p:sldId id="287" r:id="rId20"/>
    <p:sldId id="277" r:id="rId21"/>
    <p:sldId id="275" r:id="rId22"/>
    <p:sldId id="261" r:id="rId23"/>
    <p:sldId id="278" r:id="rId24"/>
    <p:sldId id="262" r:id="rId25"/>
    <p:sldId id="279" r:id="rId26"/>
    <p:sldId id="265" r:id="rId27"/>
    <p:sldId id="292" r:id="rId28"/>
    <p:sldId id="286" r:id="rId29"/>
    <p:sldId id="285" r:id="rId30"/>
    <p:sldId id="281" r:id="rId31"/>
    <p:sldId id="284" r:id="rId32"/>
    <p:sldId id="283" r:id="rId33"/>
    <p:sldId id="282" r:id="rId34"/>
    <p:sldId id="288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86" d="100"/>
          <a:sy n="86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/>
      <dgm:spPr/>
      <dgm:t>
        <a:bodyPr/>
        <a:lstStyle/>
        <a:p>
          <a:r>
            <a:rPr lang="en-US" dirty="0" smtClean="0"/>
            <a:t>Volunteer Management</a:t>
          </a:r>
          <a:endParaRPr lang="en-US" dirty="0"/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/>
        </a:p>
      </dgm:t>
    </dgm:pt>
    <dgm:pt modelId="{68CDD154-F438-49AE-AED8-77DB9EC9D634}">
      <dgm:prSet phldrT="[Text]"/>
      <dgm:spPr/>
      <dgm:t>
        <a:bodyPr/>
        <a:lstStyle/>
        <a:p>
          <a:r>
            <a:rPr lang="en-US" dirty="0" smtClean="0"/>
            <a:t>Staff Management</a:t>
          </a:r>
          <a:endParaRPr lang="en-US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/>
        </a:p>
      </dgm:t>
    </dgm:pt>
    <dgm:pt modelId="{89B52B6D-D82C-42B0-BE38-A3B3D68F9C27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/>
        </a:p>
      </dgm:t>
    </dgm:pt>
    <dgm:pt modelId="{4209E399-DA0C-42D5-962A-8276C02AA8EC}">
      <dgm:prSet phldrT="[Text]"/>
      <dgm:spPr/>
      <dgm:t>
        <a:bodyPr/>
        <a:lstStyle/>
        <a:p>
          <a:r>
            <a:rPr lang="en-US" dirty="0" smtClean="0"/>
            <a:t>Itinerary Management</a:t>
          </a:r>
          <a:endParaRPr lang="en-US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/>
        </a:p>
      </dgm:t>
    </dgm:pt>
    <dgm:pt modelId="{BF9A83B9-8111-4B78-8600-312D1688C140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8297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69570" y="10253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Volunteer Management</a:t>
          </a:r>
          <a:endParaRPr lang="en-US" sz="1900" kern="1200" dirty="0"/>
        </a:p>
      </dsp:txBody>
      <dsp:txXfrm>
        <a:off x="396950" y="129911"/>
        <a:ext cx="5119220" cy="506120"/>
      </dsp:txXfrm>
    </dsp:sp>
    <dsp:sp modelId="{F6B0ED51-C4BD-4727-BD27-53060818C439}">
      <dsp:nvSpPr>
        <dsp:cNvPr id="0" name=""/>
        <dsp:cNvSpPr/>
      </dsp:nvSpPr>
      <dsp:spPr>
        <a:xfrm>
          <a:off x="0" y="124481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69570" y="96437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Staff Management</a:t>
          </a:r>
          <a:endParaRPr lang="en-US" sz="1900" kern="1200" dirty="0"/>
        </a:p>
      </dsp:txBody>
      <dsp:txXfrm>
        <a:off x="396950" y="991751"/>
        <a:ext cx="5119220" cy="506120"/>
      </dsp:txXfrm>
    </dsp:sp>
    <dsp:sp modelId="{6F1F44CC-2CF6-4D1F-9380-EB8B891F3B87}">
      <dsp:nvSpPr>
        <dsp:cNvPr id="0" name=""/>
        <dsp:cNvSpPr/>
      </dsp:nvSpPr>
      <dsp:spPr>
        <a:xfrm>
          <a:off x="0" y="210665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69570" y="182621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Management</a:t>
          </a:r>
          <a:endParaRPr lang="en-US" sz="1900" kern="1200" dirty="0"/>
        </a:p>
      </dsp:txBody>
      <dsp:txXfrm>
        <a:off x="396950" y="1853591"/>
        <a:ext cx="5119220" cy="506120"/>
      </dsp:txXfrm>
    </dsp:sp>
    <dsp:sp modelId="{1B040495-5579-4301-BCA9-162DC725BE9B}">
      <dsp:nvSpPr>
        <dsp:cNvPr id="0" name=""/>
        <dsp:cNvSpPr/>
      </dsp:nvSpPr>
      <dsp:spPr>
        <a:xfrm>
          <a:off x="0" y="296849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69570" y="268805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Itinerary Management</a:t>
          </a:r>
          <a:endParaRPr lang="en-US" sz="1900" kern="1200" dirty="0"/>
        </a:p>
      </dsp:txBody>
      <dsp:txXfrm>
        <a:off x="396950" y="2715431"/>
        <a:ext cx="5119220" cy="506120"/>
      </dsp:txXfrm>
    </dsp:sp>
    <dsp:sp modelId="{40AFF034-79FB-446D-A396-A1D78C5E83DA}">
      <dsp:nvSpPr>
        <dsp:cNvPr id="0" name=""/>
        <dsp:cNvSpPr/>
      </dsp:nvSpPr>
      <dsp:spPr>
        <a:xfrm>
          <a:off x="0" y="383033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69570" y="354989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Administration</a:t>
          </a:r>
          <a:endParaRPr lang="en-US" sz="1900" kern="1200" dirty="0"/>
        </a:p>
      </dsp:txBody>
      <dsp:txXfrm>
        <a:off x="396950" y="3577271"/>
        <a:ext cx="511922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07974" y="0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High-level System Design</a:t>
          </a:r>
          <a:endParaRPr lang="en-US" sz="1800" kern="1200" dirty="0"/>
        </a:p>
      </dsp:txBody>
      <dsp:txXfrm>
        <a:off x="337732" y="29758"/>
        <a:ext cx="1839133" cy="956484"/>
      </dsp:txXfrm>
    </dsp:sp>
    <dsp:sp modelId="{C5BE00BD-745C-43E7-912B-9157D7920E0A}">
      <dsp:nvSpPr>
        <dsp:cNvPr id="0" name=""/>
        <dsp:cNvSpPr/>
      </dsp:nvSpPr>
      <dsp:spPr>
        <a:xfrm rot="5400000">
          <a:off x="10668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307974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Software Architecture</a:t>
          </a:r>
          <a:endParaRPr lang="en-US" sz="1800" kern="1200" dirty="0"/>
        </a:p>
      </dsp:txBody>
      <dsp:txXfrm>
        <a:off x="337732" y="1553757"/>
        <a:ext cx="1839133" cy="956484"/>
      </dsp:txXfrm>
    </dsp:sp>
    <dsp:sp modelId="{30F2A522-5361-42FD-BDF3-9AAF9B6E48CD}">
      <dsp:nvSpPr>
        <dsp:cNvPr id="0" name=""/>
        <dsp:cNvSpPr/>
      </dsp:nvSpPr>
      <dsp:spPr>
        <a:xfrm rot="5400000">
          <a:off x="10667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39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307974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Transition Strategy from Analysis to Design</a:t>
          </a:r>
          <a:endParaRPr lang="en-US" sz="1800" kern="1200" dirty="0"/>
        </a:p>
      </dsp:txBody>
      <dsp:txXfrm>
        <a:off x="337732" y="3077757"/>
        <a:ext cx="1839133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Dio Phung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Risk </a:t>
            </a:r>
            <a:r>
              <a:rPr lang="en-US" dirty="0"/>
              <a:t>–</a:t>
            </a:r>
            <a:r>
              <a:rPr lang="en-US" dirty="0" smtClean="0"/>
              <a:t> Risk Management Techniques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118765"/>
              </p:ext>
            </p:extLst>
          </p:nvPr>
        </p:nvGraphicFramePr>
        <p:xfrm>
          <a:off x="457199" y="1600199"/>
          <a:ext cx="8229601" cy="4868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41"/>
                <a:gridCol w="2674929"/>
                <a:gridCol w="1476887"/>
                <a:gridCol w="3722444"/>
              </a:tblGrid>
              <a:tr h="265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S/N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Item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Control Type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Specific Details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637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 Project management skills set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Gain PM skills by on the job training                                                                                                                                                                                                                                                                Shadow a few people to work with common tasks and knowledge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3509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Team member may not be available during the project timeline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Avoidance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Each key project role will have backup personnel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Schedule carefully to anticipate all unavailability upfront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701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Customer may lose commitment and availability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Avoidance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Transfer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Look for alternative customer 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Appoint team member as putative customer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Strengthen and ensure customer commitment</a:t>
                      </a:r>
                      <a:br>
                        <a:rPr lang="en-GB" sz="1100">
                          <a:effectLst/>
                        </a:rPr>
                      </a:b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5264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domain expert and not much knowledge in Volunteer Management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Transfer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Localization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Assign team members to gain domain knowledge by attending similar voluntary activities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Research and study similar Volunteer Management systems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7261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all team member have technical knowledge for: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Presentation Layer (YUI2, DWR)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Data Access Layer (Hibernate)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Technical Architect to do training for team members to be familiar with the technology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Do early prototype to study the technology upfront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637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sure of the User Interface requirements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Minimization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Produce early prototype to gather UI requirements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Request customer to define thorough UI requirements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Update UI specs as and when requested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8773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Portability risk : system need to support multiple browsers, multiple platforms 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Minimization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Do prototype to test the compatibility/portability against browsers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Perform research for each key components to ensure maximum compatibility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Aim to at least support IE7+ (other browsers for later)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1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Strategies – Management Strategies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Active member involvement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Involve all team members by clear and thorough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Clearly </a:t>
            </a:r>
            <a:r>
              <a:rPr lang="en-US" dirty="0"/>
              <a:t>d</a:t>
            </a:r>
            <a:r>
              <a:rPr lang="en-US" dirty="0" smtClean="0"/>
              <a:t>efine roles and responsibilities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Assign tasks to staff by capability and experience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Active risk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Anticipate risk early, accept and mitigate following the risk management techniques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Enforce tracking practices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Monthly 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Strategies – Technical Strategies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Develop technical prototype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Explore uncertain technologies through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Gain technical knowledge through training</a:t>
            </a:r>
          </a:p>
        </p:txBody>
      </p:sp>
    </p:spTree>
    <p:extLst>
      <p:ext uri="{BB962C8B-B14F-4D97-AF65-F5344CB8AC3E}">
        <p14:creationId xmlns:p14="http://schemas.microsoft.com/office/powerpoint/2010/main" val="12875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03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Team structure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</a:t>
            </a:r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619568"/>
              </p:ext>
            </p:extLst>
          </p:nvPr>
        </p:nvGraphicFramePr>
        <p:xfrm>
          <a:off x="457200" y="1524000"/>
          <a:ext cx="7391400" cy="507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209800"/>
                <a:gridCol w="2209800"/>
              </a:tblGrid>
              <a:tr h="41360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Approx. start date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Approx. end date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Project Plan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Quality Plan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URS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Functional Specs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High-level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Jul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Aug 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Prototyping Study Report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detailed DS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Aug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13 Sep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System Code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14 Sep 2011 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26 Nov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Integrate System Code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14 Sep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26 Nov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Prepare test documentation &amp; perform testing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13 Aug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30 Dec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Final Project report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 Dec 2011 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Jan 2012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User Guide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 Dec 2011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Jan 2012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</a:t>
            </a:r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8" y="1447800"/>
            <a:ext cx="8916322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Effort Estimation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9438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86400"/>
            <a:ext cx="80105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419600" y="5691187"/>
            <a:ext cx="914400" cy="481013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29100" y="5626893"/>
            <a:ext cx="1104900" cy="392907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96200" cy="1295400"/>
          </a:xfrm>
        </p:spPr>
        <p:txBody>
          <a:bodyPr/>
          <a:lstStyle/>
          <a:p>
            <a:r>
              <a:rPr lang="en-US" dirty="0" smtClean="0"/>
              <a:t>Project Plan – Effort Calculation by FPC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00600"/>
              </p:ext>
            </p:extLst>
          </p:nvPr>
        </p:nvGraphicFramePr>
        <p:xfrm>
          <a:off x="439420" y="1905000"/>
          <a:ext cx="5808980" cy="1748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8960"/>
                <a:gridCol w="1020445"/>
                <a:gridCol w="1169670"/>
                <a:gridCol w="813435"/>
                <a:gridCol w="966470"/>
              </a:tblGrid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ITEM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AVERAGE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External Input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27x3=81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2x4=8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0x6=0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89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External Output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3x4=12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0x5=0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0x7=0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Internal File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13x7=91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0x10=0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0x15=0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Interface File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0x5=0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0x7=0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0x10=0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External Inquiry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6x3=18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0x4=0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0x6=0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 grid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Unadjusted Function Points</a:t>
                      </a:r>
                      <a:endParaRPr lang="en-US" sz="12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210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152400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Unadjusted </a:t>
            </a:r>
            <a:r>
              <a:rPr lang="en-GB" sz="1600" b="1" dirty="0"/>
              <a:t>Function Point Count Summary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56399"/>
              </p:ext>
            </p:extLst>
          </p:nvPr>
        </p:nvGraphicFramePr>
        <p:xfrm>
          <a:off x="457200" y="6172200"/>
          <a:ext cx="5943600" cy="425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99226"/>
                <a:gridCol w="1544374"/>
              </a:tblGrid>
              <a:tr h="211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Adjusted Factor = 0.65 + 0.01 * 23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0.88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Adjusted FPC = Unadjusted FPC * Adjusted Factor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184.8</a:t>
                      </a:r>
                      <a:endParaRPr lang="en-US" sz="11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58588"/>
            <a:ext cx="6717571" cy="180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571500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Adjusted </a:t>
            </a:r>
            <a:r>
              <a:rPr lang="en-GB" sz="1600" b="1" dirty="0"/>
              <a:t>Function Point Count Summary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48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 of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Project </a:t>
            </a:r>
            <a:r>
              <a:rPr lang="en-US" dirty="0" smtClean="0"/>
              <a:t>Risks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Strategies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Plan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Progress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Management Challenges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</a:t>
            </a:r>
            <a:r>
              <a:rPr lang="en-US" dirty="0" smtClean="0"/>
              <a:t>to Next Stage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</a:t>
            </a:r>
            <a:r>
              <a:rPr lang="en-US" dirty="0" smtClean="0"/>
              <a:t>Effort estimation by COSTAR 7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91891"/>
              </p:ext>
            </p:extLst>
          </p:nvPr>
        </p:nvGraphicFramePr>
        <p:xfrm>
          <a:off x="609600" y="1600200"/>
          <a:ext cx="7467600" cy="3475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3248"/>
                <a:gridCol w="3464352"/>
              </a:tblGrid>
              <a:tr h="312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Programming language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Java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Translation factor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08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Lines of Code = Translation factor * FPC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= 29 * </a:t>
                      </a:r>
                      <a:r>
                        <a:rPr lang="en-GB" sz="1400" dirty="0" smtClean="0">
                          <a:effectLst/>
                        </a:rPr>
                        <a:t>184.8 </a:t>
                      </a:r>
                      <a:r>
                        <a:rPr lang="en-GB" sz="1400" dirty="0">
                          <a:effectLst/>
                        </a:rPr>
                        <a:t>* (1 + Breakage)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= 29 * </a:t>
                      </a:r>
                      <a:r>
                        <a:rPr lang="en-GB" sz="1400" dirty="0" smtClean="0">
                          <a:effectLst/>
                        </a:rPr>
                        <a:t>184.8</a:t>
                      </a: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Note: 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(i) % Breakage = 0 ( It is assumed that requirement will not change)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(ii) The system will not reuse any existing software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5359 </a:t>
                      </a:r>
                      <a:r>
                        <a:rPr lang="en-GB" sz="1400" dirty="0">
                          <a:effectLst/>
                        </a:rPr>
                        <a:t>SLOC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86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Development Effort =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20.3 man-months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4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Schedule =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11.0 months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5334000"/>
            <a:ext cx="739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Refer to Appendix A for more details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Challenges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76798"/>
          <a:ext cx="8196580" cy="444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and demo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–Architecture 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–Architecture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137"/>
            <a:ext cx="7391400" cy="4411663"/>
          </a:xfrm>
        </p:spPr>
        <p:txBody>
          <a:bodyPr/>
          <a:lstStyle/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Apache 2.2</a:t>
            </a:r>
          </a:p>
          <a:p>
            <a:pPr lvl="1"/>
            <a:r>
              <a:rPr lang="en-US" dirty="0"/>
              <a:t>Apache Load Balancer (JK module)</a:t>
            </a:r>
          </a:p>
          <a:p>
            <a:r>
              <a:rPr lang="en-US" dirty="0"/>
              <a:t>Application Server</a:t>
            </a:r>
          </a:p>
          <a:p>
            <a:pPr lvl="1"/>
            <a:r>
              <a:rPr lang="en-US" dirty="0"/>
              <a:t>Tomcat 6.0</a:t>
            </a:r>
          </a:p>
          <a:p>
            <a:r>
              <a:rPr lang="en-US" dirty="0"/>
              <a:t>Database Server (RDBMS)</a:t>
            </a:r>
          </a:p>
          <a:p>
            <a:pPr lvl="1"/>
            <a:r>
              <a:rPr lang="en-US" dirty="0"/>
              <a:t>Microsoft SQL Server 2008</a:t>
            </a:r>
          </a:p>
          <a:p>
            <a:r>
              <a:rPr lang="en-US" dirty="0"/>
              <a:t>Mail Server</a:t>
            </a:r>
          </a:p>
          <a:p>
            <a:pPr lvl="1"/>
            <a:r>
              <a:rPr lang="en-US" dirty="0"/>
              <a:t>POP Mail server (</a:t>
            </a:r>
            <a:r>
              <a:rPr lang="en-US" dirty="0" err="1"/>
              <a:t>eg</a:t>
            </a:r>
            <a:r>
              <a:rPr lang="en-US" dirty="0"/>
              <a:t>. Gmail)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Overview of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Framework Overview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Where are we now?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What do we plan to do?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 : COCOMO detail report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6705600" cy="4424423"/>
          </a:xfrm>
        </p:spPr>
      </p:pic>
    </p:spTree>
    <p:extLst>
      <p:ext uri="{BB962C8B-B14F-4D97-AF65-F5344CB8AC3E}">
        <p14:creationId xmlns:p14="http://schemas.microsoft.com/office/powerpoint/2010/main" val="3415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Organisation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</a:t>
            </a:r>
            <a:r>
              <a:rPr lang="en-US" dirty="0" smtClean="0"/>
              <a:t>Non-Government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System Objective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91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Risks – </a:t>
            </a:r>
            <a:r>
              <a:rPr lang="en-US" dirty="0" smtClean="0"/>
              <a:t>Prioritized list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460819"/>
              </p:ext>
            </p:extLst>
          </p:nvPr>
        </p:nvGraphicFramePr>
        <p:xfrm>
          <a:off x="228601" y="1676400"/>
          <a:ext cx="4038600" cy="4028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693"/>
                <a:gridCol w="2265106"/>
                <a:gridCol w="685800"/>
                <a:gridCol w="762001"/>
              </a:tblGrid>
              <a:tr h="2674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#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Risk Item</a:t>
                      </a:r>
                      <a:endParaRPr lang="en-US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Likelihood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1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 Project management skills set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40117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2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Team member may not be available during the project timeline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2674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3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Customer may lose commitment and availability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40117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4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domain expert and not much knowledge in Volunteer Management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86178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5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all team member have technical knowledge for: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Presentation Layer (YUI2, DWR)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Data Access Layer (Hibernate)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  <a:latin typeface="+mj-lt"/>
                          <a:ea typeface="Times New Roman"/>
                        </a:rPr>
                        <a:t>4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  <a:latin typeface="+mj-lt"/>
                          <a:ea typeface="Times New Roman"/>
                        </a:rPr>
                        <a:t>3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6 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sure of the User Interface requirements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7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Portability risk : system need to support multiple browsers, multiple platforms 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081526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391</TotalTime>
  <Words>1334</Words>
  <Application>Microsoft Office PowerPoint</Application>
  <PresentationFormat>On-screen Show (4:3)</PresentationFormat>
  <Paragraphs>404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Sales training presentation</vt:lpstr>
      <vt:lpstr>Volunteer Management System</vt:lpstr>
      <vt:lpstr>Content</vt:lpstr>
      <vt:lpstr>Introduction</vt:lpstr>
      <vt:lpstr>Introduction – Organisation Background</vt:lpstr>
      <vt:lpstr>Introduction – System Objective</vt:lpstr>
      <vt:lpstr>Overview Of Requirements</vt:lpstr>
      <vt:lpstr>Overview of Requirements</vt:lpstr>
      <vt:lpstr>Project Risks</vt:lpstr>
      <vt:lpstr>Project Risks – Prioritized list</vt:lpstr>
      <vt:lpstr>Project Risk – Risk Management Techniques</vt:lpstr>
      <vt:lpstr>Project Strategies</vt:lpstr>
      <vt:lpstr>Project Strategies – Management Strategies</vt:lpstr>
      <vt:lpstr>Project Strategies – Technical Strategies</vt:lpstr>
      <vt:lpstr>Project Plan</vt:lpstr>
      <vt:lpstr>Project Plan – Team structure</vt:lpstr>
      <vt:lpstr>Project Plan – Milestones</vt:lpstr>
      <vt:lpstr>Project Plan – Gantt Chart</vt:lpstr>
      <vt:lpstr>Project Plan – Effort Estimation</vt:lpstr>
      <vt:lpstr>Project Plan – Effort Calculation by FPC</vt:lpstr>
      <vt:lpstr>Project Plan – Effort estimation by COSTAR 7</vt:lpstr>
      <vt:lpstr>PROJECT Progress</vt:lpstr>
      <vt:lpstr>Project Progress</vt:lpstr>
      <vt:lpstr>Management Challenges</vt:lpstr>
      <vt:lpstr>Management Challenges</vt:lpstr>
      <vt:lpstr>High Level Architecture</vt:lpstr>
      <vt:lpstr>High Level Architecture –Architecture Overview</vt:lpstr>
      <vt:lpstr>High Level Architecture –Architecture Overview</vt:lpstr>
      <vt:lpstr>High Level Architecture – Overview of Components</vt:lpstr>
      <vt:lpstr>High Level Architecture – Framework Overview</vt:lpstr>
      <vt:lpstr>Transition to Next Stage</vt:lpstr>
      <vt:lpstr>Transition to Next Stage – Where are we now?</vt:lpstr>
      <vt:lpstr>Transition to Next Stage – What do we plan to do?</vt:lpstr>
      <vt:lpstr>Question &amp; Answer</vt:lpstr>
      <vt:lpstr>Appendix A : COCOMO detail report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Dio Phung</cp:lastModifiedBy>
  <cp:revision>125</cp:revision>
  <dcterms:created xsi:type="dcterms:W3CDTF">2011-04-07T11:45:24Z</dcterms:created>
  <dcterms:modified xsi:type="dcterms:W3CDTF">2011-04-09T07:15:48Z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