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4" r:id="rId3"/>
    <p:sldId id="271" r:id="rId4"/>
    <p:sldId id="303" r:id="rId5"/>
    <p:sldId id="257" r:id="rId6"/>
    <p:sldId id="302" r:id="rId7"/>
    <p:sldId id="312" r:id="rId8"/>
    <p:sldId id="313" r:id="rId9"/>
    <p:sldId id="323" r:id="rId10"/>
    <p:sldId id="324" r:id="rId11"/>
    <p:sldId id="305" r:id="rId12"/>
    <p:sldId id="265" r:id="rId13"/>
    <p:sldId id="325" r:id="rId14"/>
    <p:sldId id="317" r:id="rId15"/>
    <p:sldId id="318" r:id="rId16"/>
    <p:sldId id="319" r:id="rId17"/>
    <p:sldId id="307" r:id="rId18"/>
    <p:sldId id="284" r:id="rId19"/>
    <p:sldId id="283" r:id="rId20"/>
    <p:sldId id="308" r:id="rId21"/>
    <p:sldId id="261" r:id="rId22"/>
    <p:sldId id="309" r:id="rId23"/>
    <p:sldId id="322" r:id="rId24"/>
    <p:sldId id="320" r:id="rId25"/>
    <p:sldId id="262" r:id="rId26"/>
    <p:sldId id="311" r:id="rId27"/>
    <p:sldId id="282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B99F"/>
    <a:srgbClr val="66FF99"/>
    <a:srgbClr val="C4E7F4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111" d="100"/>
          <a:sy n="111" d="100"/>
        </p:scale>
        <p:origin x="-7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 custT="1"/>
      <dgm:spPr/>
      <dgm:t>
        <a:bodyPr/>
        <a:lstStyle/>
        <a:p>
          <a:r>
            <a:rPr lang="en-US" sz="1600" b="1" cap="none" spc="0" smtClean="0">
              <a:ln/>
              <a:effectLst/>
            </a:rPr>
            <a:t>Volunteer Management</a:t>
          </a:r>
          <a:endParaRPr lang="en-US" sz="1600" b="1" cap="none" spc="0" dirty="0" smtClean="0">
            <a:ln/>
            <a:effectLst/>
          </a:endParaRPr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8CDD154-F438-49AE-AED8-77DB9EC9D634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Staff Management</a:t>
          </a:r>
          <a:endParaRPr lang="en-US" sz="1600" b="1" cap="none" spc="0" dirty="0">
            <a:ln/>
            <a:effectLst/>
          </a:endParaRPr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9B52B6D-D82C-42B0-BE38-A3B3D68F9C27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Project Management</a:t>
          </a:r>
          <a:endParaRPr lang="en-US" sz="1600" b="1" cap="none" spc="0" dirty="0">
            <a:ln/>
            <a:effectLst/>
          </a:endParaRPr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4209E399-DA0C-42D5-962A-8276C02AA8EC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Itinerary Management</a:t>
          </a:r>
          <a:endParaRPr lang="en-US" sz="1600" b="1" cap="none" spc="0" dirty="0">
            <a:ln/>
            <a:effectLst/>
          </a:endParaRPr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BF9A83B9-8111-4B78-8600-312D1688C140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Administration</a:t>
          </a:r>
          <a:endParaRPr lang="en-US" sz="1600" b="1" cap="none" spc="0" dirty="0">
            <a:ln/>
            <a:effectLst/>
          </a:endParaRPr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  <dgm:t>
        <a:bodyPr/>
        <a:lstStyle/>
        <a:p>
          <a:endParaRPr lang="en-US"/>
        </a:p>
      </dgm:t>
    </dgm:pt>
    <dgm:pt modelId="{81666E97-5860-45F1-88A5-99FAA589A582}" type="pres">
      <dgm:prSet presAssocID="{885613C5-7A76-4AA0-92F0-EEDD9B44666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  <dgm:t>
        <a:bodyPr/>
        <a:lstStyle/>
        <a:p>
          <a:endParaRPr lang="en-US"/>
        </a:p>
      </dgm:t>
    </dgm:pt>
    <dgm:pt modelId="{BDDB4458-80D3-44D0-B84B-56AD138986B6}" type="pres">
      <dgm:prSet presAssocID="{885613C5-7A76-4AA0-92F0-EEDD9B446661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BED80-C124-45E1-8334-14F6E2349726}" type="pres">
      <dgm:prSet presAssocID="{6C21FB75-BC17-41CC-880D-0FB92EFFD8D8}" presName="spaceBetweenRectangles" presStyleCnt="0"/>
      <dgm:spPr/>
      <dgm:t>
        <a:bodyPr/>
        <a:lstStyle/>
        <a:p>
          <a:endParaRPr lang="en-US"/>
        </a:p>
      </dgm:t>
    </dgm:pt>
    <dgm:pt modelId="{55369A39-AAEC-465F-9413-7014ACD7EBA2}" type="pres">
      <dgm:prSet presAssocID="{68CDD154-F438-49AE-AED8-77DB9EC9D634}" presName="parentLin" presStyleCnt="0"/>
      <dgm:spPr/>
      <dgm:t>
        <a:bodyPr/>
        <a:lstStyle/>
        <a:p>
          <a:endParaRPr lang="en-US"/>
        </a:p>
      </dgm:t>
    </dgm:pt>
    <dgm:pt modelId="{21C03DFF-8234-4BBD-95B9-2622D999B6CC}" type="pres">
      <dgm:prSet presAssocID="{68CDD154-F438-49AE-AED8-77DB9EC9D6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  <dgm:t>
        <a:bodyPr/>
        <a:lstStyle/>
        <a:p>
          <a:endParaRPr lang="en-US"/>
        </a:p>
      </dgm:t>
    </dgm:pt>
    <dgm:pt modelId="{F6B0ED51-C4BD-4727-BD27-53060818C439}" type="pres">
      <dgm:prSet presAssocID="{68CDD154-F438-49AE-AED8-77DB9EC9D63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E8308-C920-46C3-A438-4529411307A8}" type="pres">
      <dgm:prSet presAssocID="{8E8D4616-98CD-450E-B33D-2C9FC2B13B55}" presName="spaceBetweenRectangles" presStyleCnt="0"/>
      <dgm:spPr/>
      <dgm:t>
        <a:bodyPr/>
        <a:lstStyle/>
        <a:p>
          <a:endParaRPr lang="en-US"/>
        </a:p>
      </dgm:t>
    </dgm:pt>
    <dgm:pt modelId="{0D06F5E2-48C8-4660-800A-8A1356970832}" type="pres">
      <dgm:prSet presAssocID="{89B52B6D-D82C-42B0-BE38-A3B3D68F9C27}" presName="parentLin" presStyleCnt="0"/>
      <dgm:spPr/>
      <dgm:t>
        <a:bodyPr/>
        <a:lstStyle/>
        <a:p>
          <a:endParaRPr lang="en-US"/>
        </a:p>
      </dgm:t>
    </dgm:pt>
    <dgm:pt modelId="{0BB3654B-9C6D-4A61-87CC-E802B5686BC1}" type="pres">
      <dgm:prSet presAssocID="{89B52B6D-D82C-42B0-BE38-A3B3D68F9C2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  <dgm:t>
        <a:bodyPr/>
        <a:lstStyle/>
        <a:p>
          <a:endParaRPr lang="en-US"/>
        </a:p>
      </dgm:t>
    </dgm:pt>
    <dgm:pt modelId="{6F1F44CC-2CF6-4D1F-9380-EB8B891F3B87}" type="pres">
      <dgm:prSet presAssocID="{89B52B6D-D82C-42B0-BE38-A3B3D68F9C27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0F6C9-0CD4-4CC1-B63C-B8212F78FF42}" type="pres">
      <dgm:prSet presAssocID="{86F3C531-528D-49DB-9EB7-8C6D718BDBE9}" presName="spaceBetweenRectangles" presStyleCnt="0"/>
      <dgm:spPr/>
      <dgm:t>
        <a:bodyPr/>
        <a:lstStyle/>
        <a:p>
          <a:endParaRPr lang="en-US"/>
        </a:p>
      </dgm:t>
    </dgm:pt>
    <dgm:pt modelId="{D633A690-4C7E-41DE-AAB7-6D1D25518FAE}" type="pres">
      <dgm:prSet presAssocID="{4209E399-DA0C-42D5-962A-8276C02AA8EC}" presName="parentLin" presStyleCnt="0"/>
      <dgm:spPr/>
      <dgm:t>
        <a:bodyPr/>
        <a:lstStyle/>
        <a:p>
          <a:endParaRPr lang="en-US"/>
        </a:p>
      </dgm:t>
    </dgm:pt>
    <dgm:pt modelId="{C6C87D8D-4034-4397-984C-9BF8EEE0A79B}" type="pres">
      <dgm:prSet presAssocID="{4209E399-DA0C-42D5-962A-8276C02AA8E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4B548FB-45D5-465C-AA05-763364E65BC9}" type="pres">
      <dgm:prSet presAssocID="{4209E399-DA0C-42D5-962A-8276C02AA8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88452-9676-4572-8FCC-7EBB2177883D}" type="pres">
      <dgm:prSet presAssocID="{4209E399-DA0C-42D5-962A-8276C02AA8EC}" presName="negativeSpace" presStyleCnt="0"/>
      <dgm:spPr/>
      <dgm:t>
        <a:bodyPr/>
        <a:lstStyle/>
        <a:p>
          <a:endParaRPr lang="en-US"/>
        </a:p>
      </dgm:t>
    </dgm:pt>
    <dgm:pt modelId="{1B040495-5579-4301-BCA9-162DC725BE9B}" type="pres">
      <dgm:prSet presAssocID="{4209E399-DA0C-42D5-962A-8276C02AA8EC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9502E-CFDF-46D5-838D-B163F0FB93F1}" type="pres">
      <dgm:prSet presAssocID="{F7F538C6-58F2-4EB2-9D5A-112410F40135}" presName="spaceBetweenRectangles" presStyleCnt="0"/>
      <dgm:spPr/>
      <dgm:t>
        <a:bodyPr/>
        <a:lstStyle/>
        <a:p>
          <a:endParaRPr lang="en-US"/>
        </a:p>
      </dgm:t>
    </dgm:pt>
    <dgm:pt modelId="{35976697-83B8-454B-ACE2-4571E527B678}" type="pres">
      <dgm:prSet presAssocID="{BF9A83B9-8111-4B78-8600-312D1688C140}" presName="parentLin" presStyleCnt="0"/>
      <dgm:spPr/>
      <dgm:t>
        <a:bodyPr/>
        <a:lstStyle/>
        <a:p>
          <a:endParaRPr lang="en-US"/>
        </a:p>
      </dgm:t>
    </dgm:pt>
    <dgm:pt modelId="{8ED20E6A-F08F-4955-95AA-301A4ACB2F6E}" type="pres">
      <dgm:prSet presAssocID="{BF9A83B9-8111-4B78-8600-312D1688C14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  <dgm:t>
        <a:bodyPr/>
        <a:lstStyle/>
        <a:p>
          <a:endParaRPr lang="en-US"/>
        </a:p>
      </dgm:t>
    </dgm:pt>
    <dgm:pt modelId="{40AFF034-79FB-446D-A396-A1D78C5E83DA}" type="pres">
      <dgm:prSet presAssocID="{BF9A83B9-8111-4B78-8600-312D1688C14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High-level System Design</a:t>
          </a:r>
          <a:endParaRPr lang="en-US" b="1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Detailed Design</a:t>
          </a:r>
          <a:endParaRPr lang="en-US" b="1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Implementation</a:t>
          </a:r>
          <a:endParaRPr lang="en-US" b="1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F9D03C1F-FCD3-47EE-8DD0-0D1606D84F14}">
      <dgm:prSet phldrT="[Text]"/>
      <dgm:spPr/>
      <dgm:t>
        <a:bodyPr/>
        <a:lstStyle/>
        <a:p>
          <a:r>
            <a:rPr lang="en-US" b="1" dirty="0" smtClean="0"/>
            <a:t>Testing</a:t>
          </a:r>
          <a:endParaRPr lang="en-US" b="1" dirty="0"/>
        </a:p>
      </dgm:t>
    </dgm:pt>
    <dgm:pt modelId="{9873DB66-AF3B-4D25-B308-EBD2C0797D8B}" type="parTrans" cxnId="{AE85E0F8-3E84-4834-ACE2-FEF364977D56}">
      <dgm:prSet/>
      <dgm:spPr/>
      <dgm:t>
        <a:bodyPr/>
        <a:lstStyle/>
        <a:p>
          <a:endParaRPr lang="en-US"/>
        </a:p>
      </dgm:t>
    </dgm:pt>
    <dgm:pt modelId="{53717F26-050D-4185-9F29-62773EF64F6B}" type="sibTrans" cxnId="{AE85E0F8-3E84-4834-ACE2-FEF364977D56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6155E-F8DD-4EF2-AD82-9C7F7224B37D}" type="pres">
      <dgm:prSet presAssocID="{186EB40E-0379-4173-8900-E632C05B1B0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95826F5-EC8D-4A7F-8A27-E8AB981A9383}" type="pres">
      <dgm:prSet presAssocID="{186EB40E-0379-4173-8900-E632C05B1B0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E75F7EB-863A-409D-A3CE-B00CBC7A14AA}" type="pres">
      <dgm:prSet presAssocID="{F9D03C1F-FCD3-47EE-8DD0-0D1606D84F1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57875DBF-32A5-4055-B5DD-2D37F8209E9F}" type="presOf" srcId="{F9D03C1F-FCD3-47EE-8DD0-0D1606D84F14}" destId="{AE75F7EB-863A-409D-A3CE-B00CBC7A14AA}" srcOrd="0" destOrd="0" presId="urn:microsoft.com/office/officeart/2005/8/layout/process2"/>
    <dgm:cxn modelId="{25EFED14-9170-49F6-B528-DAADC8ECC110}" type="presOf" srcId="{186EB40E-0379-4173-8900-E632C05B1B0B}" destId="{7876155E-F8DD-4EF2-AD82-9C7F7224B37D}" srcOrd="0" destOrd="0" presId="urn:microsoft.com/office/officeart/2005/8/layout/process2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AE85E0F8-3E84-4834-ACE2-FEF364977D56}" srcId="{DC9B3652-DE2A-4335-B0FB-3045EDEEA6A8}" destId="{F9D03C1F-FCD3-47EE-8DD0-0D1606D84F14}" srcOrd="3" destOrd="0" parTransId="{9873DB66-AF3B-4D25-B308-EBD2C0797D8B}" sibTransId="{53717F26-050D-4185-9F29-62773EF64F6B}"/>
    <dgm:cxn modelId="{FD02D3B5-4382-4110-B6E3-38F56D702F7F}" type="presOf" srcId="{186EB40E-0379-4173-8900-E632C05B1B0B}" destId="{B95826F5-EC8D-4A7F-8A27-E8AB981A9383}" srcOrd="1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  <dgm:cxn modelId="{AE86C517-02A5-4260-A006-26B82457CF5E}" type="presParOf" srcId="{40A287E9-C42B-4334-9643-572CE6DD897B}" destId="{7876155E-F8DD-4EF2-AD82-9C7F7224B37D}" srcOrd="5" destOrd="0" presId="urn:microsoft.com/office/officeart/2005/8/layout/process2"/>
    <dgm:cxn modelId="{EE2F89C5-FE14-4B61-B47E-4B7515DE3B53}" type="presParOf" srcId="{7876155E-F8DD-4EF2-AD82-9C7F7224B37D}" destId="{B95826F5-EC8D-4A7F-8A27-E8AB981A9383}" srcOrd="0" destOrd="0" presId="urn:microsoft.com/office/officeart/2005/8/layout/process2"/>
    <dgm:cxn modelId="{A72B4995-2C50-49BE-9C76-D41BDB5B55ED}" type="presParOf" srcId="{40A287E9-C42B-4334-9643-572CE6DD897B}" destId="{AE75F7EB-863A-409D-A3CE-B00CBC7A14A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25445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73380" y="7733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/>
              <a:effectLst/>
            </a:rPr>
            <a:t>Volunteer Management</a:t>
          </a:r>
          <a:endParaRPr lang="en-US" sz="1600" b="1" kern="1200" cap="none" spc="0" dirty="0" smtClean="0">
            <a:ln/>
            <a:effectLst/>
          </a:endParaRPr>
        </a:p>
      </dsp:txBody>
      <dsp:txXfrm>
        <a:off x="390673" y="94624"/>
        <a:ext cx="5192734" cy="319654"/>
      </dsp:txXfrm>
    </dsp:sp>
    <dsp:sp modelId="{F6B0ED51-C4BD-4727-BD27-53060818C439}">
      <dsp:nvSpPr>
        <dsp:cNvPr id="0" name=""/>
        <dsp:cNvSpPr/>
      </dsp:nvSpPr>
      <dsp:spPr>
        <a:xfrm>
          <a:off x="0" y="79877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73380" y="62165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Staff Management</a:t>
          </a:r>
          <a:endParaRPr lang="en-US" sz="1600" b="1" kern="1200" cap="none" spc="0" dirty="0">
            <a:ln/>
            <a:effectLst/>
          </a:endParaRPr>
        </a:p>
      </dsp:txBody>
      <dsp:txXfrm>
        <a:off x="390673" y="638944"/>
        <a:ext cx="5192734" cy="319654"/>
      </dsp:txXfrm>
    </dsp:sp>
    <dsp:sp modelId="{6F1F44CC-2CF6-4D1F-9380-EB8B891F3B87}">
      <dsp:nvSpPr>
        <dsp:cNvPr id="0" name=""/>
        <dsp:cNvSpPr/>
      </dsp:nvSpPr>
      <dsp:spPr>
        <a:xfrm>
          <a:off x="0" y="134309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73380" y="116597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Project Management</a:t>
          </a:r>
          <a:endParaRPr lang="en-US" sz="1600" b="1" kern="1200" cap="none" spc="0" dirty="0">
            <a:ln/>
            <a:effectLst/>
          </a:endParaRPr>
        </a:p>
      </dsp:txBody>
      <dsp:txXfrm>
        <a:off x="390673" y="1183264"/>
        <a:ext cx="5192734" cy="319654"/>
      </dsp:txXfrm>
    </dsp:sp>
    <dsp:sp modelId="{1B040495-5579-4301-BCA9-162DC725BE9B}">
      <dsp:nvSpPr>
        <dsp:cNvPr id="0" name=""/>
        <dsp:cNvSpPr/>
      </dsp:nvSpPr>
      <dsp:spPr>
        <a:xfrm>
          <a:off x="0" y="188741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73380" y="171029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Itinerary Management</a:t>
          </a:r>
          <a:endParaRPr lang="en-US" sz="1600" b="1" kern="1200" cap="none" spc="0" dirty="0">
            <a:ln/>
            <a:effectLst/>
          </a:endParaRPr>
        </a:p>
      </dsp:txBody>
      <dsp:txXfrm>
        <a:off x="390673" y="1727584"/>
        <a:ext cx="5192734" cy="319654"/>
      </dsp:txXfrm>
    </dsp:sp>
    <dsp:sp modelId="{40AFF034-79FB-446D-A396-A1D78C5E83DA}">
      <dsp:nvSpPr>
        <dsp:cNvPr id="0" name=""/>
        <dsp:cNvSpPr/>
      </dsp:nvSpPr>
      <dsp:spPr>
        <a:xfrm>
          <a:off x="0" y="243173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73380" y="225461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Administration</a:t>
          </a:r>
          <a:endParaRPr lang="en-US" sz="1600" b="1" kern="1200" cap="none" spc="0" dirty="0">
            <a:ln/>
            <a:effectLst/>
          </a:endParaRPr>
        </a:p>
      </dsp:txBody>
      <dsp:txXfrm>
        <a:off x="390673" y="2271904"/>
        <a:ext cx="519273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228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Prototyping</a:t>
          </a:r>
          <a:endParaRPr lang="en-US" sz="2000" kern="1200" dirty="0"/>
        </a:p>
      </dsp:txBody>
      <dsp:txXfrm>
        <a:off x="258358" y="29758"/>
        <a:ext cx="1769284" cy="956484"/>
      </dsp:txXfrm>
    </dsp:sp>
    <dsp:sp modelId="{C5BE00BD-745C-43E7-912B-9157D7920E0A}">
      <dsp:nvSpPr>
        <dsp:cNvPr id="0" name=""/>
        <dsp:cNvSpPr/>
      </dsp:nvSpPr>
      <dsp:spPr>
        <a:xfrm rot="5400000">
          <a:off x="952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228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Modeling</a:t>
          </a:r>
          <a:endParaRPr lang="en-US" sz="2000" kern="1200" dirty="0"/>
        </a:p>
      </dsp:txBody>
      <dsp:txXfrm>
        <a:off x="258358" y="1553757"/>
        <a:ext cx="1769284" cy="956484"/>
      </dsp:txXfrm>
    </dsp:sp>
    <dsp:sp modelId="{30F2A522-5361-42FD-BDF3-9AAF9B6E48CD}">
      <dsp:nvSpPr>
        <dsp:cNvPr id="0" name=""/>
        <dsp:cNvSpPr/>
      </dsp:nvSpPr>
      <dsp:spPr>
        <a:xfrm rot="5400000">
          <a:off x="952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228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</a:t>
          </a:r>
          <a:r>
            <a:rPr lang="en-US" sz="2000" kern="1200" dirty="0" err="1" smtClean="0"/>
            <a:t>Realisation</a:t>
          </a:r>
          <a:r>
            <a:rPr lang="en-US" sz="2000" kern="1200" dirty="0" smtClean="0"/>
            <a:t> Report</a:t>
          </a:r>
          <a:endParaRPr lang="en-US" sz="2000" kern="1200" dirty="0"/>
        </a:p>
      </dsp:txBody>
      <dsp:txXfrm>
        <a:off x="25835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380413" y="1984"/>
          <a:ext cx="175377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</a:rPr>
            <a:t>High-level System Design</a:t>
          </a:r>
          <a:endParaRPr lang="en-US" sz="1800" b="1" kern="1200" dirty="0"/>
        </a:p>
      </dsp:txBody>
      <dsp:txXfrm>
        <a:off x="402034" y="23605"/>
        <a:ext cx="1710530" cy="694945"/>
      </dsp:txXfrm>
    </dsp:sp>
    <dsp:sp modelId="{C5BE00BD-745C-43E7-912B-9157D7920E0A}">
      <dsp:nvSpPr>
        <dsp:cNvPr id="0" name=""/>
        <dsp:cNvSpPr/>
      </dsp:nvSpPr>
      <dsp:spPr>
        <a:xfrm rot="5400000">
          <a:off x="1118889" y="758626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57644" y="786308"/>
        <a:ext cx="199310" cy="193774"/>
      </dsp:txXfrm>
    </dsp:sp>
    <dsp:sp modelId="{BFBD83CE-AD3D-4B36-AFD4-F505FE96449E}">
      <dsp:nvSpPr>
        <dsp:cNvPr id="0" name=""/>
        <dsp:cNvSpPr/>
      </dsp:nvSpPr>
      <dsp:spPr>
        <a:xfrm>
          <a:off x="380413" y="1109265"/>
          <a:ext cx="175377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</a:rPr>
            <a:t>Detailed Design</a:t>
          </a:r>
          <a:endParaRPr lang="en-US" sz="1800" b="1" kern="1200" dirty="0"/>
        </a:p>
      </dsp:txBody>
      <dsp:txXfrm>
        <a:off x="402034" y="1130886"/>
        <a:ext cx="1710530" cy="694945"/>
      </dsp:txXfrm>
    </dsp:sp>
    <dsp:sp modelId="{30F2A522-5361-42FD-BDF3-9AAF9B6E48CD}">
      <dsp:nvSpPr>
        <dsp:cNvPr id="0" name=""/>
        <dsp:cNvSpPr/>
      </dsp:nvSpPr>
      <dsp:spPr>
        <a:xfrm rot="5400000">
          <a:off x="1118889" y="1865907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57644" y="1893589"/>
        <a:ext cx="199310" cy="193774"/>
      </dsp:txXfrm>
    </dsp:sp>
    <dsp:sp modelId="{4DA5EE49-8168-4D22-9537-7BE4A3708548}">
      <dsp:nvSpPr>
        <dsp:cNvPr id="0" name=""/>
        <dsp:cNvSpPr/>
      </dsp:nvSpPr>
      <dsp:spPr>
        <a:xfrm>
          <a:off x="380413" y="2216546"/>
          <a:ext cx="175377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</a:rPr>
            <a:t>Implementation</a:t>
          </a:r>
          <a:endParaRPr lang="en-US" sz="1800" b="1" kern="1200" dirty="0"/>
        </a:p>
      </dsp:txBody>
      <dsp:txXfrm>
        <a:off x="402034" y="2238167"/>
        <a:ext cx="1710530" cy="694945"/>
      </dsp:txXfrm>
    </dsp:sp>
    <dsp:sp modelId="{7876155E-F8DD-4EF2-AD82-9C7F7224B37D}">
      <dsp:nvSpPr>
        <dsp:cNvPr id="0" name=""/>
        <dsp:cNvSpPr/>
      </dsp:nvSpPr>
      <dsp:spPr>
        <a:xfrm rot="5400000">
          <a:off x="1118889" y="2973189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57644" y="3000871"/>
        <a:ext cx="199310" cy="193774"/>
      </dsp:txXfrm>
    </dsp:sp>
    <dsp:sp modelId="{AE75F7EB-863A-409D-A3CE-B00CBC7A14AA}">
      <dsp:nvSpPr>
        <dsp:cNvPr id="0" name=""/>
        <dsp:cNvSpPr/>
      </dsp:nvSpPr>
      <dsp:spPr>
        <a:xfrm>
          <a:off x="380413" y="3323828"/>
          <a:ext cx="175377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Testing</a:t>
          </a:r>
          <a:endParaRPr lang="en-US" sz="1800" b="1" kern="1200" dirty="0"/>
        </a:p>
      </dsp:txBody>
      <dsp:txXfrm>
        <a:off x="402034" y="3345449"/>
        <a:ext cx="1710530" cy="6949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0" y="1984"/>
          <a:ext cx="2438400" cy="406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" pitchFamily="34" charset="0"/>
            </a:rPr>
            <a:t>Project Management</a:t>
          </a:r>
          <a:endParaRPr lang="en-US" sz="2900" kern="1200" dirty="0"/>
        </a:p>
      </dsp:txBody>
      <dsp:txXfrm>
        <a:off x="71418" y="73402"/>
        <a:ext cx="2295564" cy="391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:\Users\Dio\AppData\Local\Microsoft\Windows\Temporary Internet Files\Content.IE5\W4PTILWV\MC9003384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1" y="2971800"/>
            <a:ext cx="1969349" cy="196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81000" y="1295400"/>
            <a:ext cx="7086600" cy="1470025"/>
          </a:xfrm>
        </p:spPr>
        <p:txBody>
          <a:bodyPr/>
          <a:lstStyle/>
          <a:p>
            <a:pPr algn="l"/>
            <a:r>
              <a:rPr lang="en-US" sz="4000" dirty="0">
                <a:latin typeface="Calibri" pitchFamily="34" charset="0"/>
                <a:cs typeface="Calibri" pitchFamily="34" charset="0"/>
              </a:rPr>
              <a:t>Volunteer Management System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sz="24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Presented by </a:t>
            </a:r>
            <a:r>
              <a:rPr lang="en-US" sz="2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Team SE18-08S</a:t>
            </a:r>
            <a:endParaRPr lang="en-US" sz="2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</a:t>
            </a:r>
            <a:br>
              <a:rPr lang="en-US" dirty="0"/>
            </a:br>
            <a:r>
              <a:rPr lang="en-US" sz="2400" dirty="0"/>
              <a:t>Sample </a:t>
            </a:r>
            <a:r>
              <a:rPr lang="en-US" sz="2400" dirty="0" smtClean="0"/>
              <a:t>2: Generate Certificate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371764" cy="4953000"/>
          </a:xfrm>
        </p:spPr>
        <p:txBody>
          <a:bodyPr/>
          <a:lstStyle/>
          <a:p>
            <a:pPr marL="1588" indent="15875"/>
            <a:r>
              <a:rPr lang="en-US" sz="2000" b="1" u="sng" dirty="0"/>
              <a:t>Class diagram</a:t>
            </a:r>
            <a:endParaRPr lang="en-US" sz="2000" b="1" u="sng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4378569" cy="406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8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752600"/>
            <a:ext cx="299023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sz="2400" dirty="0" smtClean="0"/>
              <a:t>Technologies &amp; Components</a:t>
            </a:r>
            <a:endParaRPr lang="en-US" sz="2400" dirty="0"/>
          </a:p>
        </p:txBody>
      </p:sp>
      <p:pic>
        <p:nvPicPr>
          <p:cNvPr id="6147" name="Picture 3" descr="technolo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6934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sz="2400" dirty="0" smtClean="0"/>
              <a:t>Logical Application Architecture</a:t>
            </a:r>
            <a:endParaRPr lang="en-US" sz="2400" dirty="0"/>
          </a:p>
        </p:txBody>
      </p:sp>
      <p:pic>
        <p:nvPicPr>
          <p:cNvPr id="6146" name="Picture 2" descr="Application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3" y="1676400"/>
            <a:ext cx="7686797" cy="3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864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Prototype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3" name="Picture 5" descr="C:\Users\Dio\AppData\Local\Microsoft\Windows\Temporary Internet Files\Content.IE5\TU5CEAC7\MC9003182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399"/>
            <a:ext cx="5410200" cy="325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of Prototype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Technical </a:t>
            </a:r>
            <a:r>
              <a:rPr lang="en-US" sz="2400" b="1" dirty="0" smtClean="0"/>
              <a:t>Prototype</a:t>
            </a:r>
            <a:r>
              <a:rPr lang="en-US" sz="2400" b="1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u="sng" dirty="0" smtClean="0"/>
              <a:t>Purpose:</a:t>
            </a:r>
            <a:endParaRPr lang="en-US" sz="2000" b="1" u="sng" dirty="0" smtClean="0"/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Confirm system components working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Confirm feasibility and </a:t>
            </a:r>
            <a:r>
              <a:rPr lang="en-US" sz="2000" dirty="0" smtClean="0"/>
              <a:t>reusability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u="sng" dirty="0" smtClean="0"/>
              <a:t>Result: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Verified and accepted within team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User </a:t>
            </a:r>
            <a:r>
              <a:rPr lang="en-US" sz="2400" b="1" dirty="0" smtClean="0"/>
              <a:t>Interface </a:t>
            </a:r>
            <a:r>
              <a:rPr lang="en-US" sz="2400" b="1" dirty="0" smtClean="0"/>
              <a:t>Prototype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u="sng" dirty="0" smtClean="0"/>
              <a:t>Purpose:</a:t>
            </a:r>
            <a:endParaRPr lang="en-US" sz="2000" b="1" u="sng" dirty="0" smtClean="0"/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Review usability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Confirm UI design with </a:t>
            </a:r>
            <a:r>
              <a:rPr lang="en-US" sz="2000" dirty="0" smtClean="0"/>
              <a:t>user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dirty="0" smtClean="0"/>
              <a:t>Result: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Verified and accepted by user representative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89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5766" y="1828800"/>
            <a:ext cx="283723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Analysis </a:t>
            </a:r>
            <a:r>
              <a:rPr lang="en-US" sz="2400" dirty="0" smtClean="0"/>
              <a:t>to Design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RUP workflows &amp; process</a:t>
            </a:r>
            <a:endParaRPr lang="en-US" dirty="0" smtClean="0"/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348270388"/>
              </p:ext>
            </p:extLst>
          </p:nvPr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Strategy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Analysis </a:t>
            </a:r>
            <a:r>
              <a:rPr lang="en-US" sz="2400" dirty="0"/>
              <a:t>to Design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35187"/>
              </p:ext>
            </p:extLst>
          </p:nvPr>
        </p:nvGraphicFramePr>
        <p:xfrm>
          <a:off x="533400" y="1600200"/>
          <a:ext cx="8196580" cy="447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Software architecture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Prototype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Architect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Design team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Detailed Design Specs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 </a:t>
                      </a:r>
                      <a:r>
                        <a:rPr lang="en-US" baseline="0" dirty="0" err="1" smtClean="0"/>
                        <a:t>Realisation</a:t>
                      </a:r>
                      <a:r>
                        <a:rPr lang="en-US" baseline="0" dirty="0" smtClean="0"/>
                        <a:t> Report (Designed)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Guidelines &amp; standards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Architect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Design team</a:t>
                      </a:r>
                      <a:endParaRPr lang="en-US" baseline="0" dirty="0" smtClean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Unit-test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Development team</a:t>
                      </a:r>
                      <a:endParaRPr lang="en-US" dirty="0" smtClean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script (SIT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UAT)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result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Test lead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Test team</a:t>
                      </a:r>
                      <a:endParaRPr lang="en-US" dirty="0" smtClean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plan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reports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Project Manager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QA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 descr="C:\Users\Dio\AppData\Local\Microsoft\Windows\Temporary Internet Files\Content.IE5\J694V2JJ\MC9003834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590800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28800"/>
            <a:ext cx="3259296" cy="183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300151"/>
              </p:ext>
            </p:extLst>
          </p:nvPr>
        </p:nvGraphicFramePr>
        <p:xfrm>
          <a:off x="381000" y="1524000"/>
          <a:ext cx="7650103" cy="4332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431"/>
                <a:gridCol w="1153006"/>
                <a:gridCol w="1207911"/>
                <a:gridCol w="1207911"/>
                <a:gridCol w="1207911"/>
                <a:gridCol w="905933"/>
              </a:tblGrid>
              <a:tr h="42945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Activity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Planned Start 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Planned </a:t>
                      </a:r>
                      <a:r>
                        <a:rPr lang="en-US" sz="1200" b="1" dirty="0" smtClean="0"/>
                        <a:t/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End </a:t>
                      </a:r>
                      <a:r>
                        <a:rPr lang="en-US" sz="1200" b="1" dirty="0" smtClean="0"/>
                        <a:t>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Actual </a:t>
                      </a:r>
                      <a:r>
                        <a:rPr lang="en-US" sz="1200" b="1" dirty="0" smtClean="0"/>
                        <a:t/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Start </a:t>
                      </a:r>
                      <a:r>
                        <a:rPr lang="en-US" sz="1200" b="1" dirty="0" smtClean="0"/>
                        <a:t>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Actual </a:t>
                      </a:r>
                      <a:r>
                        <a:rPr lang="en-US" sz="1200" b="1" dirty="0" smtClean="0"/>
                        <a:t/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End </a:t>
                      </a:r>
                      <a:r>
                        <a:rPr lang="en-US" sz="1200" b="1" dirty="0" smtClean="0"/>
                        <a:t>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Task Status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3721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620" marR="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153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 Functional Specs - UCMS and UCRR (Analysis) 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10 Apr 2011</a:t>
                      </a:r>
                      <a:endParaRPr lang="en-US" sz="12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10 Aug 2011</a:t>
                      </a:r>
                      <a:endParaRPr lang="en-US" sz="12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12 Apr 2011</a:t>
                      </a:r>
                      <a:endParaRPr lang="en-US" sz="12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18</a:t>
                      </a:r>
                      <a:r>
                        <a:rPr lang="en-US" sz="1200" b="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Aug 2011</a:t>
                      </a:r>
                      <a:endParaRPr lang="en-US" sz="1200" b="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High-level Design Specifications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 Jul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Aug 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 May 2011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Aug 2011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Prototyping Study Report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01 May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18 Aug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Prepare Second Audit &amp; Presentation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01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01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Design Modelling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detailed DS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18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15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Sep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1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99" y="2438400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98" y="3048000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97" y="3657600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99" y="4169607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Development </a:t>
            </a:r>
            <a:r>
              <a:rPr lang="en-US" b="1" dirty="0" smtClean="0"/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5" name="Picture 2" descr="C:\Users\Dio\AppData\Local\Microsoft\Windows\Temporary Internet Files\Content.IE5\4DO3IWVQ\MC9003316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05001"/>
            <a:ext cx="2286000" cy="24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746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Problems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1911"/>
              </p:ext>
            </p:extLst>
          </p:nvPr>
        </p:nvGraphicFramePr>
        <p:xfrm>
          <a:off x="337820" y="1524000"/>
          <a:ext cx="8196580" cy="526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438400"/>
                <a:gridCol w="3319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</a:t>
                      </a:r>
                      <a:r>
                        <a:rPr lang="en-US" baseline="0" smtClean="0"/>
                        <a:t>meeting time</a:t>
                      </a:r>
                      <a:endParaRPr lang="en-US" dirty="0"/>
                    </a:p>
                  </a:txBody>
                  <a:tcPr/>
                </a:tc>
              </a:tr>
              <a:tr h="1929198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only wants</a:t>
                      </a:r>
                      <a:r>
                        <a:rPr lang="en-US" baseline="0" dirty="0" smtClean="0"/>
                        <a:t> a small set of requirements.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Seek lecturers advice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Propose</a:t>
                      </a:r>
                      <a:r>
                        <a:rPr lang="en-US" baseline="0" dirty="0" smtClean="0"/>
                        <a:t>d merging of requirements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Appoint team members as putative end users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Look for alternative customer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able</a:t>
                      </a:r>
                      <a:r>
                        <a:rPr lang="en-US" baseline="0" dirty="0" smtClean="0"/>
                        <a:t> to meet deadline on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hold meetings to track status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Quality</a:t>
                      </a:r>
                      <a:r>
                        <a:rPr lang="en-US" baseline="0" dirty="0" smtClean="0"/>
                        <a:t>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 not up to standard.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Conduct</a:t>
                      </a:r>
                      <a:r>
                        <a:rPr lang="en-US" baseline="0" dirty="0" smtClean="0"/>
                        <a:t> briefing and demo on required items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3352800" cy="27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Revisit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314121"/>
              </p:ext>
            </p:extLst>
          </p:nvPr>
        </p:nvGraphicFramePr>
        <p:xfrm>
          <a:off x="1066800" y="3581400"/>
          <a:ext cx="7467600" cy="2811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1752600"/>
            <a:ext cx="8001000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Purpose: </a:t>
            </a:r>
            <a:r>
              <a:rPr lang="en-US" sz="2400" i="1" dirty="0" smtClean="0"/>
              <a:t>To build a web-based solution to facilitate the process of volunteer registration, project management till </a:t>
            </a:r>
            <a:r>
              <a:rPr lang="en-US" sz="2400" i="1" dirty="0" smtClean="0"/>
              <a:t>retention</a:t>
            </a:r>
            <a:r>
              <a:rPr lang="en-US" dirty="0" smtClean="0"/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Requirement overview</a:t>
            </a:r>
            <a:r>
              <a:rPr lang="en-US" dirty="0" smtClean="0"/>
              <a:t>: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Development 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3" descr="C:\Users\Dio\AppData\Local\Microsoft\Windows\Temporary Internet Files\Content.IE5\J694V2JJ\MC900330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47553"/>
            <a:ext cx="213902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4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502920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Use Case Model Survey: </a:t>
            </a:r>
          </a:p>
          <a:p>
            <a:pPr lvl="2">
              <a:buFont typeface="Wingdings" pitchFamily="2" charset="2"/>
              <a:buChar char="v"/>
            </a:pPr>
            <a:r>
              <a:rPr lang="en-US" kern="1200" dirty="0" smtClean="0">
                <a:latin typeface="Arial" charset="0"/>
                <a:ea typeface="+mn-ea"/>
                <a:cs typeface="+mn-cs"/>
              </a:rPr>
              <a:t>23 </a:t>
            </a:r>
            <a:r>
              <a:rPr lang="en-US" kern="1200" dirty="0">
                <a:latin typeface="Arial" charset="0"/>
                <a:ea typeface="+mn-ea"/>
                <a:cs typeface="+mn-cs"/>
              </a:rPr>
              <a:t>use </a:t>
            </a:r>
            <a:r>
              <a:rPr lang="en-US" kern="1200" dirty="0" smtClean="0">
                <a:latin typeface="Arial" charset="0"/>
                <a:ea typeface="+mn-ea"/>
                <a:cs typeface="+mn-cs"/>
              </a:rPr>
              <a:t>cases</a:t>
            </a:r>
          </a:p>
          <a:p>
            <a:pPr lvl="2">
              <a:buFont typeface="Wingdings" pitchFamily="2" charset="2"/>
              <a:buChar char="v"/>
            </a:pPr>
            <a:r>
              <a:rPr lang="en-US" kern="1200" dirty="0" smtClean="0">
                <a:latin typeface="Arial" charset="0"/>
                <a:ea typeface="+mn-ea"/>
                <a:cs typeface="+mn-cs"/>
              </a:rPr>
              <a:t>7 actors</a:t>
            </a:r>
            <a:endParaRPr lang="en-US" sz="1800" dirty="0" smtClean="0"/>
          </a:p>
          <a:p>
            <a:pPr lvl="1">
              <a:buFont typeface="Wingdings" pitchFamily="2" charset="2"/>
              <a:buChar char="v"/>
            </a:pP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Sample </a:t>
            </a:r>
            <a:r>
              <a:rPr lang="en-US" sz="2600" b="1" kern="1200" dirty="0">
                <a:latin typeface="Arial" charset="0"/>
                <a:ea typeface="+mn-ea"/>
                <a:cs typeface="+mn-cs"/>
              </a:rPr>
              <a:t>Use </a:t>
            </a: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Cases:</a:t>
            </a:r>
            <a:endParaRPr lang="en-US" sz="2600" b="1" kern="1200" dirty="0">
              <a:latin typeface="Arial" charset="0"/>
              <a:ea typeface="+mn-ea"/>
              <a:cs typeface="+mn-cs"/>
            </a:endParaRPr>
          </a:p>
          <a:p>
            <a:pPr lvl="2">
              <a:buFont typeface="Wingdings" pitchFamily="2" charset="2"/>
              <a:buChar char="v"/>
            </a:pPr>
            <a:r>
              <a:rPr lang="en-US" dirty="0"/>
              <a:t>Search Project Member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Assign Role to Project Member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Generate Certificate</a:t>
            </a:r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b="1" kern="1200" dirty="0" smtClean="0">
              <a:latin typeface="Arial" charset="0"/>
              <a:ea typeface="+mn-ea"/>
              <a:cs typeface="+mn-cs"/>
            </a:endParaRPr>
          </a:p>
          <a:p>
            <a:pPr lvl="3">
              <a:buFont typeface="Wingdings" pitchFamily="2" charset="2"/>
              <a:buChar char="v"/>
            </a:pPr>
            <a:endParaRPr lang="en-US" b="1" kern="1200" dirty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16590" cy="616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9014891" cy="471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sz="2400" dirty="0" smtClean="0"/>
              <a:t>Sample 1: Search Project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411663"/>
          </a:xfrm>
        </p:spPr>
        <p:txBody>
          <a:bodyPr/>
          <a:lstStyle/>
          <a:p>
            <a:pPr marL="1588" indent="-1588"/>
            <a:r>
              <a:rPr lang="en-US" sz="2000" b="1" dirty="0" smtClean="0"/>
              <a:t>Description</a:t>
            </a:r>
            <a:r>
              <a:rPr lang="en-US" sz="2400" b="1" dirty="0"/>
              <a:t>: </a:t>
            </a:r>
            <a:r>
              <a:rPr lang="en-US" sz="2000" dirty="0" smtClean="0"/>
              <a:t>Let user search </a:t>
            </a:r>
            <a:r>
              <a:rPr lang="en-US" sz="2000" dirty="0" smtClean="0"/>
              <a:t>and view </a:t>
            </a:r>
            <a:r>
              <a:rPr lang="en-US" sz="2000" dirty="0"/>
              <a:t>the </a:t>
            </a:r>
            <a:r>
              <a:rPr lang="en-US" sz="2000" dirty="0" smtClean="0"/>
              <a:t>member </a:t>
            </a:r>
            <a:r>
              <a:rPr lang="en-US" sz="2000" dirty="0"/>
              <a:t>list of </a:t>
            </a:r>
            <a:r>
              <a:rPr lang="en-US" sz="2000" dirty="0" smtClean="0"/>
              <a:t>a </a:t>
            </a:r>
            <a:r>
              <a:rPr lang="en-US" sz="2000" dirty="0" smtClean="0"/>
              <a:t>project</a:t>
            </a:r>
            <a:r>
              <a:rPr lang="en-US" sz="2000" dirty="0" smtClean="0"/>
              <a:t>.</a:t>
            </a:r>
          </a:p>
          <a:p>
            <a:r>
              <a:rPr lang="en-US" sz="2000" b="1" u="sng" dirty="0" smtClean="0"/>
              <a:t>Interaction diagram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2191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</a:t>
            </a:r>
            <a:br>
              <a:rPr lang="en-US" dirty="0"/>
            </a:br>
            <a:r>
              <a:rPr lang="en-US" sz="2400" dirty="0"/>
              <a:t>Sample 1: Search Project Member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371764" cy="4953000"/>
          </a:xfrm>
        </p:spPr>
        <p:txBody>
          <a:bodyPr/>
          <a:lstStyle/>
          <a:p>
            <a:pPr marL="1588" indent="15875"/>
            <a:r>
              <a:rPr lang="en-US" sz="2000" b="1" u="sng" dirty="0"/>
              <a:t>Class diagram</a:t>
            </a:r>
            <a:endParaRPr lang="en-US" sz="2000" b="1" u="sng" dirty="0"/>
          </a:p>
        </p:txBody>
      </p:sp>
      <p:pic>
        <p:nvPicPr>
          <p:cNvPr id="2050" name="Picture 2" descr="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1" y="2133600"/>
            <a:ext cx="880295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0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sz="2400" dirty="0" smtClean="0"/>
              <a:t>Sample 2: Generate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411663"/>
          </a:xfrm>
        </p:spPr>
        <p:txBody>
          <a:bodyPr/>
          <a:lstStyle/>
          <a:p>
            <a:pPr marL="1588" indent="-1588"/>
            <a:r>
              <a:rPr lang="en-US" sz="2000" b="1" dirty="0" smtClean="0"/>
              <a:t>Description</a:t>
            </a:r>
            <a:r>
              <a:rPr lang="en-US" sz="2400" b="1" dirty="0"/>
              <a:t>: </a:t>
            </a:r>
            <a:r>
              <a:rPr lang="en-US" sz="2000" dirty="0" smtClean="0"/>
              <a:t>Let user search </a:t>
            </a:r>
            <a:r>
              <a:rPr lang="en-US" sz="2000" dirty="0" smtClean="0"/>
              <a:t>and view </a:t>
            </a:r>
            <a:r>
              <a:rPr lang="en-US" sz="2000" dirty="0"/>
              <a:t>the </a:t>
            </a:r>
            <a:r>
              <a:rPr lang="en-US" sz="2000" dirty="0" smtClean="0"/>
              <a:t>member </a:t>
            </a:r>
            <a:r>
              <a:rPr lang="en-US" sz="2000" dirty="0"/>
              <a:t>list of </a:t>
            </a:r>
            <a:r>
              <a:rPr lang="en-US" sz="2000" dirty="0" smtClean="0"/>
              <a:t>a </a:t>
            </a:r>
            <a:r>
              <a:rPr lang="en-US" sz="2000" dirty="0" smtClean="0"/>
              <a:t>project</a:t>
            </a:r>
            <a:r>
              <a:rPr lang="en-US" sz="2000" dirty="0" smtClean="0"/>
              <a:t>.</a:t>
            </a:r>
          </a:p>
          <a:p>
            <a:r>
              <a:rPr lang="en-US" sz="2000" b="1" u="sng" dirty="0" smtClean="0"/>
              <a:t>Interaction diagram</a:t>
            </a:r>
            <a:endParaRPr lang="en-US" sz="2000" b="1" u="sng" dirty="0"/>
          </a:p>
        </p:txBody>
      </p:sp>
      <p:pic>
        <p:nvPicPr>
          <p:cNvPr id="5122" name="Picture 2" descr="Fig 46 Generate Certificate by B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2514600"/>
            <a:ext cx="6364287" cy="410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6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869</TotalTime>
  <Words>672</Words>
  <Application>Microsoft Office PowerPoint</Application>
  <PresentationFormat>On-screen Show (4:3)</PresentationFormat>
  <Paragraphs>245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Sales training presentation</vt:lpstr>
      <vt:lpstr>Volunteer Management System</vt:lpstr>
      <vt:lpstr>Agenda</vt:lpstr>
      <vt:lpstr>Project Revisit</vt:lpstr>
      <vt:lpstr>Agenda</vt:lpstr>
      <vt:lpstr>Use Case Modeling</vt:lpstr>
      <vt:lpstr>PowerPoint Presentation</vt:lpstr>
      <vt:lpstr>Use Case Modeling  Sample 1: Search Project Member</vt:lpstr>
      <vt:lpstr>Use Case Modeling  Sample 1: Search Project Member</vt:lpstr>
      <vt:lpstr>Use Case Modeling  Sample 2: Generate Certificate</vt:lpstr>
      <vt:lpstr>Use Case Modeling  Sample 2: Generate Certificate</vt:lpstr>
      <vt:lpstr>Agenda</vt:lpstr>
      <vt:lpstr>Software Architecture – Technologies &amp; Components</vt:lpstr>
      <vt:lpstr>Software Architecture – Logical Application Architecture</vt:lpstr>
      <vt:lpstr>Agenda</vt:lpstr>
      <vt:lpstr>Demo of Prototype</vt:lpstr>
      <vt:lpstr>Demo of Prototype</vt:lpstr>
      <vt:lpstr>Agenda</vt:lpstr>
      <vt:lpstr>Transition Strategy –  Analysis to Design</vt:lpstr>
      <vt:lpstr>Transition Strategy –  Analysis to Design</vt:lpstr>
      <vt:lpstr>Agenda</vt:lpstr>
      <vt:lpstr>Project Progress</vt:lpstr>
      <vt:lpstr>Agenda</vt:lpstr>
      <vt:lpstr>Development plan</vt:lpstr>
      <vt:lpstr>Agenda</vt:lpstr>
      <vt:lpstr>Challenges &amp; Problems</vt:lpstr>
      <vt:lpstr>Agenda</vt:lpstr>
      <vt:lpstr>Question &amp; Answer</vt:lpstr>
    </vt:vector>
  </TitlesOfParts>
  <Company>NUS 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- Phase 1 - Presentation</dc:title>
  <dc:subject>MTECH presentation</dc:subject>
  <dc:creator>Team SE18-08S</dc:creator>
  <cp:lastModifiedBy>Dio Phung</cp:lastModifiedBy>
  <cp:revision>201</cp:revision>
  <dcterms:created xsi:type="dcterms:W3CDTF">2011-04-07T11:45:24Z</dcterms:created>
  <dcterms:modified xsi:type="dcterms:W3CDTF">2011-08-19T18:38:36Z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