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4" r:id="rId3"/>
    <p:sldId id="271" r:id="rId4"/>
    <p:sldId id="303" r:id="rId5"/>
    <p:sldId id="257" r:id="rId6"/>
    <p:sldId id="302" r:id="rId7"/>
    <p:sldId id="312" r:id="rId8"/>
    <p:sldId id="313" r:id="rId9"/>
    <p:sldId id="323" r:id="rId10"/>
    <p:sldId id="324" r:id="rId11"/>
    <p:sldId id="305" r:id="rId12"/>
    <p:sldId id="265" r:id="rId13"/>
    <p:sldId id="326" r:id="rId14"/>
    <p:sldId id="325" r:id="rId15"/>
    <p:sldId id="317" r:id="rId16"/>
    <p:sldId id="318" r:id="rId17"/>
    <p:sldId id="319" r:id="rId18"/>
    <p:sldId id="307" r:id="rId19"/>
    <p:sldId id="284" r:id="rId20"/>
    <p:sldId id="283" r:id="rId21"/>
    <p:sldId id="308" r:id="rId22"/>
    <p:sldId id="261" r:id="rId23"/>
    <p:sldId id="309" r:id="rId24"/>
    <p:sldId id="322" r:id="rId25"/>
    <p:sldId id="320" r:id="rId26"/>
    <p:sldId id="262" r:id="rId27"/>
    <p:sldId id="311" r:id="rId28"/>
    <p:sldId id="282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111" d="100"/>
          <a:sy n="111" d="100"/>
        </p:scale>
        <p:origin x="-15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Staff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4209E399-DA0C-42D5-962A-8276C02AA8EC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Itinerary Management</a:t>
          </a:r>
          <a:endParaRPr lang="en-US" sz="1600" b="1" cap="none" spc="0" dirty="0">
            <a:ln/>
            <a:effectLst/>
          </a:endParaRPr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D633A690-4C7E-41DE-AAB7-6D1D25518FAE}" type="pres">
      <dgm:prSet presAssocID="{4209E399-DA0C-42D5-962A-8276C02AA8EC}" presName="parentLin" presStyleCnt="0"/>
      <dgm:spPr/>
      <dgm:t>
        <a:bodyPr/>
        <a:lstStyle/>
        <a:p>
          <a:endParaRPr lang="en-US"/>
        </a:p>
      </dgm:t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  <dgm:t>
        <a:bodyPr/>
        <a:lstStyle/>
        <a:p>
          <a:endParaRPr lang="en-US"/>
        </a:p>
      </dgm:t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9502E-CFDF-46D5-838D-B163F0FB93F1}" type="pres">
      <dgm:prSet presAssocID="{F7F538C6-58F2-4EB2-9D5A-112410F40135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High-level System Design</a:t>
          </a:r>
          <a:endParaRPr lang="en-US" b="1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Detailed Design</a:t>
          </a:r>
          <a:endParaRPr lang="en-US" b="1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b="1" dirty="0" smtClean="0">
              <a:latin typeface="Calibri" pitchFamily="34" charset="0"/>
            </a:rPr>
            <a:t>Implementation</a:t>
          </a:r>
          <a:endParaRPr lang="en-US" b="1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F9D03C1F-FCD3-47EE-8DD0-0D1606D84F14}">
      <dgm:prSet phldrT="[Text]"/>
      <dgm:spPr/>
      <dgm:t>
        <a:bodyPr/>
        <a:lstStyle/>
        <a:p>
          <a:r>
            <a:rPr lang="en-US" b="1" dirty="0" smtClean="0"/>
            <a:t>Testing</a:t>
          </a:r>
          <a:endParaRPr lang="en-US" b="1" dirty="0"/>
        </a:p>
      </dgm:t>
    </dgm:pt>
    <dgm:pt modelId="{9873DB66-AF3B-4D25-B308-EBD2C0797D8B}" type="parTrans" cxnId="{AE85E0F8-3E84-4834-ACE2-FEF364977D56}">
      <dgm:prSet/>
      <dgm:spPr/>
      <dgm:t>
        <a:bodyPr/>
        <a:lstStyle/>
        <a:p>
          <a:endParaRPr lang="en-US"/>
        </a:p>
      </dgm:t>
    </dgm:pt>
    <dgm:pt modelId="{53717F26-050D-4185-9F29-62773EF64F6B}" type="sibTrans" cxnId="{AE85E0F8-3E84-4834-ACE2-FEF364977D56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6155E-F8DD-4EF2-AD82-9C7F7224B37D}" type="pres">
      <dgm:prSet presAssocID="{186EB40E-0379-4173-8900-E632C05B1B0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95826F5-EC8D-4A7F-8A27-E8AB981A9383}" type="pres">
      <dgm:prSet presAssocID="{186EB40E-0379-4173-8900-E632C05B1B0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E75F7EB-863A-409D-A3CE-B00CBC7A14AA}" type="pres">
      <dgm:prSet presAssocID="{F9D03C1F-FCD3-47EE-8DD0-0D1606D84F1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AE85E0F8-3E84-4834-ACE2-FEF364977D56}" srcId="{DC9B3652-DE2A-4335-B0FB-3045EDEEA6A8}" destId="{F9D03C1F-FCD3-47EE-8DD0-0D1606D84F14}" srcOrd="3" destOrd="0" parTransId="{9873DB66-AF3B-4D25-B308-EBD2C0797D8B}" sibTransId="{53717F26-050D-4185-9F29-62773EF64F6B}"/>
    <dgm:cxn modelId="{57875DBF-32A5-4055-B5DD-2D37F8209E9F}" type="presOf" srcId="{F9D03C1F-FCD3-47EE-8DD0-0D1606D84F14}" destId="{AE75F7EB-863A-409D-A3CE-B00CBC7A14AA}" srcOrd="0" destOrd="0" presId="urn:microsoft.com/office/officeart/2005/8/layout/process2"/>
    <dgm:cxn modelId="{FD02D3B5-4382-4110-B6E3-38F56D702F7F}" type="presOf" srcId="{186EB40E-0379-4173-8900-E632C05B1B0B}" destId="{B95826F5-EC8D-4A7F-8A27-E8AB981A9383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25EFED14-9170-49F6-B528-DAADC8ECC110}" type="presOf" srcId="{186EB40E-0379-4173-8900-E632C05B1B0B}" destId="{7876155E-F8DD-4EF2-AD82-9C7F7224B37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  <dgm:cxn modelId="{AE86C517-02A5-4260-A006-26B82457CF5E}" type="presParOf" srcId="{40A287E9-C42B-4334-9643-572CE6DD897B}" destId="{7876155E-F8DD-4EF2-AD82-9C7F7224B37D}" srcOrd="5" destOrd="0" presId="urn:microsoft.com/office/officeart/2005/8/layout/process2"/>
    <dgm:cxn modelId="{EE2F89C5-FE14-4B61-B47E-4B7515DE3B53}" type="presParOf" srcId="{7876155E-F8DD-4EF2-AD82-9C7F7224B37D}" destId="{B95826F5-EC8D-4A7F-8A27-E8AB981A9383}" srcOrd="0" destOrd="0" presId="urn:microsoft.com/office/officeart/2005/8/layout/process2"/>
    <dgm:cxn modelId="{A72B4995-2C50-49BE-9C76-D41BDB5B55ED}" type="presParOf" srcId="{40A287E9-C42B-4334-9643-572CE6DD897B}" destId="{AE75F7EB-863A-409D-A3CE-B00CBC7A14A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25445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73380" y="7733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90673" y="94624"/>
        <a:ext cx="5192734" cy="319654"/>
      </dsp:txXfrm>
    </dsp:sp>
    <dsp:sp modelId="{F6B0ED51-C4BD-4727-BD27-53060818C439}">
      <dsp:nvSpPr>
        <dsp:cNvPr id="0" name=""/>
        <dsp:cNvSpPr/>
      </dsp:nvSpPr>
      <dsp:spPr>
        <a:xfrm>
          <a:off x="0" y="79877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73380" y="62165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Staff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638944"/>
        <a:ext cx="5192734" cy="319654"/>
      </dsp:txXfrm>
    </dsp:sp>
    <dsp:sp modelId="{6F1F44CC-2CF6-4D1F-9380-EB8B891F3B87}">
      <dsp:nvSpPr>
        <dsp:cNvPr id="0" name=""/>
        <dsp:cNvSpPr/>
      </dsp:nvSpPr>
      <dsp:spPr>
        <a:xfrm>
          <a:off x="0" y="134309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73380" y="116597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183264"/>
        <a:ext cx="5192734" cy="319654"/>
      </dsp:txXfrm>
    </dsp:sp>
    <dsp:sp modelId="{1B040495-5579-4301-BCA9-162DC725BE9B}">
      <dsp:nvSpPr>
        <dsp:cNvPr id="0" name=""/>
        <dsp:cNvSpPr/>
      </dsp:nvSpPr>
      <dsp:spPr>
        <a:xfrm>
          <a:off x="0" y="188741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73380" y="171029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Itinerary Management</a:t>
          </a:r>
          <a:endParaRPr lang="en-US" sz="1600" b="1" kern="1200" cap="none" spc="0" dirty="0">
            <a:ln/>
            <a:effectLst/>
          </a:endParaRPr>
        </a:p>
      </dsp:txBody>
      <dsp:txXfrm>
        <a:off x="390673" y="1727584"/>
        <a:ext cx="5192734" cy="319654"/>
      </dsp:txXfrm>
    </dsp:sp>
    <dsp:sp modelId="{40AFF034-79FB-446D-A396-A1D78C5E83DA}">
      <dsp:nvSpPr>
        <dsp:cNvPr id="0" name=""/>
        <dsp:cNvSpPr/>
      </dsp:nvSpPr>
      <dsp:spPr>
        <a:xfrm>
          <a:off x="0" y="2431731"/>
          <a:ext cx="74676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73380" y="2254611"/>
          <a:ext cx="5227320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90673" y="2271904"/>
        <a:ext cx="51927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80413" y="1984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High-level System Design</a:t>
          </a:r>
          <a:endParaRPr lang="en-US" sz="1800" b="1" kern="1200" dirty="0"/>
        </a:p>
      </dsp:txBody>
      <dsp:txXfrm>
        <a:off x="402034" y="23605"/>
        <a:ext cx="1710530" cy="694945"/>
      </dsp:txXfrm>
    </dsp:sp>
    <dsp:sp modelId="{C5BE00BD-745C-43E7-912B-9157D7920E0A}">
      <dsp:nvSpPr>
        <dsp:cNvPr id="0" name=""/>
        <dsp:cNvSpPr/>
      </dsp:nvSpPr>
      <dsp:spPr>
        <a:xfrm rot="5400000">
          <a:off x="11188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786308"/>
        <a:ext cx="199310" cy="193774"/>
      </dsp:txXfrm>
    </dsp:sp>
    <dsp:sp modelId="{BFBD83CE-AD3D-4B36-AFD4-F505FE96449E}">
      <dsp:nvSpPr>
        <dsp:cNvPr id="0" name=""/>
        <dsp:cNvSpPr/>
      </dsp:nvSpPr>
      <dsp:spPr>
        <a:xfrm>
          <a:off x="380413" y="1109265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Detailed Design</a:t>
          </a:r>
          <a:endParaRPr lang="en-US" sz="1800" b="1" kern="1200" dirty="0"/>
        </a:p>
      </dsp:txBody>
      <dsp:txXfrm>
        <a:off x="402034" y="1130886"/>
        <a:ext cx="1710530" cy="694945"/>
      </dsp:txXfrm>
    </dsp:sp>
    <dsp:sp modelId="{30F2A522-5361-42FD-BDF3-9AAF9B6E48CD}">
      <dsp:nvSpPr>
        <dsp:cNvPr id="0" name=""/>
        <dsp:cNvSpPr/>
      </dsp:nvSpPr>
      <dsp:spPr>
        <a:xfrm rot="5400000">
          <a:off x="11188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1893589"/>
        <a:ext cx="199310" cy="193774"/>
      </dsp:txXfrm>
    </dsp:sp>
    <dsp:sp modelId="{4DA5EE49-8168-4D22-9537-7BE4A3708548}">
      <dsp:nvSpPr>
        <dsp:cNvPr id="0" name=""/>
        <dsp:cNvSpPr/>
      </dsp:nvSpPr>
      <dsp:spPr>
        <a:xfrm>
          <a:off x="380413" y="2216546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alibri" pitchFamily="34" charset="0"/>
            </a:rPr>
            <a:t>Implementation</a:t>
          </a:r>
          <a:endParaRPr lang="en-US" sz="1800" b="1" kern="1200" dirty="0"/>
        </a:p>
      </dsp:txBody>
      <dsp:txXfrm>
        <a:off x="402034" y="2238167"/>
        <a:ext cx="1710530" cy="694945"/>
      </dsp:txXfrm>
    </dsp:sp>
    <dsp:sp modelId="{7876155E-F8DD-4EF2-AD82-9C7F7224B37D}">
      <dsp:nvSpPr>
        <dsp:cNvPr id="0" name=""/>
        <dsp:cNvSpPr/>
      </dsp:nvSpPr>
      <dsp:spPr>
        <a:xfrm rot="5400000">
          <a:off x="11188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57644" y="3000871"/>
        <a:ext cx="199310" cy="193774"/>
      </dsp:txXfrm>
    </dsp:sp>
    <dsp:sp modelId="{AE75F7EB-863A-409D-A3CE-B00CBC7A14AA}">
      <dsp:nvSpPr>
        <dsp:cNvPr id="0" name=""/>
        <dsp:cNvSpPr/>
      </dsp:nvSpPr>
      <dsp:spPr>
        <a:xfrm>
          <a:off x="380413" y="3323828"/>
          <a:ext cx="175377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Testing</a:t>
          </a:r>
          <a:endParaRPr lang="en-US" sz="1800" b="1" kern="1200" dirty="0"/>
        </a:p>
      </dsp:txBody>
      <dsp:txXfrm>
        <a:off x="402034" y="3345449"/>
        <a:ext cx="1710530" cy="694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800"/>
            <a:ext cx="1969349" cy="196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7086600" cy="14700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 </a:t>
            </a:r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</a:t>
            </a:r>
            <a:r>
              <a:rPr lang="en-US" sz="2400" dirty="0" smtClean="0"/>
              <a:t>2: Generate Certificate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378569" cy="406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Technologies &amp;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br>
              <a:rPr lang="en-US" dirty="0" smtClean="0"/>
            </a:br>
            <a:r>
              <a:rPr lang="en-US" sz="2400" dirty="0" smtClean="0"/>
              <a:t>Logical Application Sample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6089"/>
            <a:ext cx="7010400" cy="49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86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3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399"/>
            <a:ext cx="5410200" cy="32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Technical Prototype: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system components working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feasibility and reusability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within team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User Interface Prototype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u="sng" dirty="0" smtClean="0"/>
              <a:t>Purpose: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Review usability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Confirm UI design with user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Result:</a:t>
            </a:r>
          </a:p>
          <a:p>
            <a:pPr lvl="2">
              <a:buFont typeface="Wingdings" pitchFamily="2" charset="2"/>
              <a:buChar char="v"/>
            </a:pPr>
            <a:r>
              <a:rPr lang="en-US" sz="2000" dirty="0" smtClean="0"/>
              <a:t>Verified and accepted by user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766" y="1828800"/>
            <a:ext cx="283723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RUP workflows &amp; process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348270388"/>
              </p:ext>
            </p:extLst>
          </p:nvPr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Analysis </a:t>
            </a:r>
            <a:r>
              <a:rPr lang="en-US" sz="2400" dirty="0"/>
              <a:t>to Design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97560"/>
              </p:ext>
            </p:extLst>
          </p:nvPr>
        </p:nvGraphicFramePr>
        <p:xfrm>
          <a:off x="533400" y="1600200"/>
          <a:ext cx="8196580" cy="46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Software architecture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Design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Design Specs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Case </a:t>
                      </a:r>
                      <a:r>
                        <a:rPr lang="en-US" baseline="0" dirty="0" err="1" smtClean="0"/>
                        <a:t>Realisation</a:t>
                      </a:r>
                      <a:r>
                        <a:rPr lang="en-US" baseline="0" dirty="0" smtClean="0"/>
                        <a:t> Report (Designed)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Guidelines &amp; standards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Architect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Design team</a:t>
                      </a:r>
                      <a:endParaRPr lang="en-US" baseline="0" dirty="0" smtClean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Development team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script (SIT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UAT)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result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lead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Test team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guide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Project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QA</a:t>
                      </a:r>
                      <a:r>
                        <a:rPr lang="en-US" baseline="0" dirty="0" smtClean="0"/>
                        <a:t> Manager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8288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300151"/>
              </p:ext>
            </p:extLst>
          </p:nvPr>
        </p:nvGraphicFramePr>
        <p:xfrm>
          <a:off x="381000" y="1524000"/>
          <a:ext cx="7650103" cy="4332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431"/>
                <a:gridCol w="1153006"/>
                <a:gridCol w="1207911"/>
                <a:gridCol w="1207911"/>
                <a:gridCol w="1207911"/>
                <a:gridCol w="905933"/>
              </a:tblGrid>
              <a:tr h="42945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Activity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Planned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Start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Actual 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End Date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Task Status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3721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153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 Functional Specs - UCMS and UCRR (Analysis) </a:t>
                      </a:r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Apr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10 Aug 2011</a:t>
                      </a:r>
                      <a:endParaRPr lang="en-US" sz="1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12 Apr 2011</a:t>
                      </a:r>
                      <a:endParaRPr lang="en-US" sz="12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18</a:t>
                      </a:r>
                      <a:r>
                        <a:rPr lang="en-US" sz="1200" b="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Aug 2011</a:t>
                      </a:r>
                      <a:endParaRPr lang="en-US" sz="1200" b="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High-level Design Specifications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 Jul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Aug 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May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Aug 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Prototyping Study Report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May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Aug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Prepare Second Audit &amp; Presentation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01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12 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Design Modelling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72601">
                <a:tc>
                  <a:txBody>
                    <a:bodyPr/>
                    <a:lstStyle/>
                    <a:p>
                      <a:pPr marL="5461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Produce detailed DS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18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Aug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15 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Sep 2011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71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24384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8" y="30480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7" y="3657600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io\AppData\Local\Microsoft\Windows\Temporary Internet Files\Content.IE5\8B09V6MG\MC90043253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099" y="4169607"/>
            <a:ext cx="529501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Development </a:t>
            </a:r>
            <a:r>
              <a:rPr lang="en-US" b="1" dirty="0" smtClean="0"/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5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05001"/>
            <a:ext cx="2286000" cy="2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18620"/>
            <a:ext cx="8991600" cy="351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9218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57996"/>
            <a:ext cx="2435225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51571"/>
              </p:ext>
            </p:extLst>
          </p:nvPr>
        </p:nvGraphicFramePr>
        <p:xfrm>
          <a:off x="337820" y="1524000"/>
          <a:ext cx="8196580" cy="330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786380"/>
                <a:gridCol w="297180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meeting time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 of</a:t>
                      </a:r>
                      <a:r>
                        <a:rPr lang="en-US" baseline="0" dirty="0" smtClean="0"/>
                        <a:t> task status.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Regular status update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&amp; Quality</a:t>
                      </a:r>
                      <a:r>
                        <a:rPr lang="en-US" baseline="0" dirty="0" smtClean="0"/>
                        <a:t> 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Different familiarity level within the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Guidance from lead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Peer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Code walk</a:t>
                      </a:r>
                      <a:r>
                        <a:rPr lang="en-US" baseline="0" dirty="0" smtClean="0"/>
                        <a:t>through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Pair development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 &amp; A</a:t>
            </a:r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14121"/>
              </p:ext>
            </p:extLst>
          </p:nvPr>
        </p:nvGraphicFramePr>
        <p:xfrm>
          <a:off x="1066800" y="3581400"/>
          <a:ext cx="74676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1752600"/>
            <a:ext cx="800100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Purpose: </a:t>
            </a:r>
            <a:r>
              <a:rPr lang="en-US" sz="2400" i="1" dirty="0" smtClean="0"/>
              <a:t>To build a web-based solution to facilitate the process of volunteer registration, project management till retention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overview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Use Case Modeling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Demo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Development Plan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Challenges &amp;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 &amp; A</a:t>
            </a:r>
          </a:p>
        </p:txBody>
      </p:sp>
      <p:pic>
        <p:nvPicPr>
          <p:cNvPr id="4" name="Picture 3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47553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4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502920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Use Case Model Survey: 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23 </a:t>
            </a:r>
            <a:r>
              <a:rPr lang="en-US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kern="1200" dirty="0" smtClean="0">
                <a:latin typeface="Arial" charset="0"/>
                <a:ea typeface="+mn-ea"/>
                <a:cs typeface="+mn-cs"/>
              </a:rPr>
              <a:t>cases</a:t>
            </a:r>
          </a:p>
          <a:p>
            <a:pPr lvl="2">
              <a:buFont typeface="Wingdings" pitchFamily="2" charset="2"/>
              <a:buChar char="v"/>
            </a:pPr>
            <a:r>
              <a:rPr lang="en-US" kern="1200" dirty="0" smtClean="0">
                <a:latin typeface="Arial" charset="0"/>
                <a:ea typeface="+mn-ea"/>
                <a:cs typeface="+mn-cs"/>
              </a:rPr>
              <a:t>7 actors</a:t>
            </a:r>
            <a:endParaRPr lang="en-US" sz="1800" dirty="0" smtClean="0"/>
          </a:p>
          <a:p>
            <a:pPr lvl="1">
              <a:buFont typeface="Wingdings" pitchFamily="2" charset="2"/>
              <a:buChar char="v"/>
            </a:pP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Sample </a:t>
            </a:r>
            <a:r>
              <a:rPr lang="en-US" sz="2600" b="1" kern="1200" dirty="0">
                <a:latin typeface="Arial" charset="0"/>
                <a:ea typeface="+mn-ea"/>
                <a:cs typeface="+mn-cs"/>
              </a:rPr>
              <a:t>Use </a:t>
            </a:r>
            <a:r>
              <a:rPr lang="en-US" sz="2600" b="1" kern="1200" dirty="0" smtClean="0">
                <a:latin typeface="Arial" charset="0"/>
                <a:ea typeface="+mn-ea"/>
                <a:cs typeface="+mn-cs"/>
              </a:rPr>
              <a:t>Cases:</a:t>
            </a:r>
            <a:endParaRPr lang="en-US" sz="2600" b="1" kern="1200" dirty="0">
              <a:latin typeface="Arial" charset="0"/>
              <a:ea typeface="+mn-ea"/>
              <a:cs typeface="+mn-cs"/>
            </a:endParaRPr>
          </a:p>
          <a:p>
            <a:pPr lvl="2">
              <a:buFont typeface="Wingdings" pitchFamily="2" charset="2"/>
              <a:buChar char="v"/>
            </a:pPr>
            <a:r>
              <a:rPr lang="en-US" dirty="0"/>
              <a:t>Search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Assign Role to Project Member</a:t>
            </a:r>
          </a:p>
          <a:p>
            <a:pPr lvl="2">
              <a:buFont typeface="Wingdings" pitchFamily="2" charset="2"/>
              <a:buChar char="v"/>
            </a:pPr>
            <a:r>
              <a:rPr lang="en-US" dirty="0"/>
              <a:t>Generate Certificate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b="1" kern="1200" dirty="0" smtClean="0">
              <a:latin typeface="Arial" charset="0"/>
              <a:ea typeface="+mn-ea"/>
              <a:cs typeface="+mn-cs"/>
            </a:endParaRPr>
          </a:p>
          <a:p>
            <a:pPr lvl="3">
              <a:buFont typeface="Wingdings" pitchFamily="2" charset="2"/>
              <a:buChar char="v"/>
            </a:pP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6590" cy="616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14891" cy="471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1: Search Project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project.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21913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</a:t>
            </a:r>
            <a:br>
              <a:rPr lang="en-US" dirty="0"/>
            </a:br>
            <a:r>
              <a:rPr lang="en-US" sz="2400" dirty="0"/>
              <a:t>Sample 1: Search Project Member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371764" cy="4953000"/>
          </a:xfrm>
        </p:spPr>
        <p:txBody>
          <a:bodyPr/>
          <a:lstStyle/>
          <a:p>
            <a:pPr marL="1588" indent="15875"/>
            <a:r>
              <a:rPr lang="en-US" sz="2000" b="1" u="sng" dirty="0"/>
              <a:t>Class diagram</a:t>
            </a:r>
          </a:p>
        </p:txBody>
      </p:sp>
      <p:pic>
        <p:nvPicPr>
          <p:cNvPr id="2050" name="Picture 2" descr="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" y="2133600"/>
            <a:ext cx="88029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0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Modeling </a:t>
            </a:r>
            <a:br>
              <a:rPr lang="en-US" dirty="0" smtClean="0"/>
            </a:br>
            <a:r>
              <a:rPr lang="en-US" sz="2400" dirty="0" smtClean="0"/>
              <a:t>Sample 2: Generate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411663"/>
          </a:xfrm>
        </p:spPr>
        <p:txBody>
          <a:bodyPr/>
          <a:lstStyle/>
          <a:p>
            <a:pPr marL="1588" indent="-1588"/>
            <a:r>
              <a:rPr lang="en-US" sz="2000" b="1" dirty="0" smtClean="0"/>
              <a:t>Description</a:t>
            </a:r>
            <a:r>
              <a:rPr lang="en-US" sz="2400" b="1" dirty="0"/>
              <a:t>: </a:t>
            </a:r>
            <a:r>
              <a:rPr lang="en-US" sz="2000" dirty="0" smtClean="0"/>
              <a:t>Let user search and view </a:t>
            </a:r>
            <a:r>
              <a:rPr lang="en-US" sz="2000" dirty="0"/>
              <a:t>the </a:t>
            </a:r>
            <a:r>
              <a:rPr lang="en-US" sz="2000" dirty="0" smtClean="0"/>
              <a:t>member </a:t>
            </a:r>
            <a:r>
              <a:rPr lang="en-US" sz="2000" dirty="0"/>
              <a:t>list of </a:t>
            </a:r>
            <a:r>
              <a:rPr lang="en-US" sz="2000" dirty="0" smtClean="0"/>
              <a:t>a project.</a:t>
            </a:r>
          </a:p>
          <a:p>
            <a:r>
              <a:rPr lang="en-US" sz="2000" b="1" u="sng" dirty="0" smtClean="0"/>
              <a:t>Interaction diagram</a:t>
            </a:r>
            <a:endParaRPr lang="en-US" sz="2000" b="1" u="sng" dirty="0"/>
          </a:p>
        </p:txBody>
      </p:sp>
      <p:pic>
        <p:nvPicPr>
          <p:cNvPr id="5122" name="Picture 2" descr="Fig 46 Generate Certificate by B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514600"/>
            <a:ext cx="6364287" cy="4108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919</TotalTime>
  <Words>637</Words>
  <Application>Microsoft Office PowerPoint</Application>
  <PresentationFormat>On-screen Show (4:3)</PresentationFormat>
  <Paragraphs>243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Sales training presentation</vt:lpstr>
      <vt:lpstr>Volunteer Management System</vt:lpstr>
      <vt:lpstr>Agenda</vt:lpstr>
      <vt:lpstr>Project Revisit</vt:lpstr>
      <vt:lpstr>Agenda</vt:lpstr>
      <vt:lpstr>Use Case Modeling</vt:lpstr>
      <vt:lpstr>PowerPoint Presentation</vt:lpstr>
      <vt:lpstr>Use Case Modeling  Sample 1: Search Project Member</vt:lpstr>
      <vt:lpstr>Use Case Modeling  Sample 1: Search Project Member</vt:lpstr>
      <vt:lpstr>Use Case Modeling  Sample 2: Generate Certificate</vt:lpstr>
      <vt:lpstr>Use Case Modeling  Sample 2: Generate Certificate</vt:lpstr>
      <vt:lpstr>Agenda</vt:lpstr>
      <vt:lpstr>Software Architecture  Technologies &amp; Components</vt:lpstr>
      <vt:lpstr>PowerPoint Presentation</vt:lpstr>
      <vt:lpstr>Software Architecture  Logical Application Sample</vt:lpstr>
      <vt:lpstr>Agenda</vt:lpstr>
      <vt:lpstr>Demo of Prototype</vt:lpstr>
      <vt:lpstr>Demo of Prototype</vt:lpstr>
      <vt:lpstr>Agenda</vt:lpstr>
      <vt:lpstr>Transition Strategy   Analysis to Design</vt:lpstr>
      <vt:lpstr>Transition Strategy   Analysis to Design</vt:lpstr>
      <vt:lpstr>Agenda</vt:lpstr>
      <vt:lpstr>Project Progress</vt:lpstr>
      <vt:lpstr>Agenda</vt:lpstr>
      <vt:lpstr>Development plan</vt:lpstr>
      <vt:lpstr>Agenda</vt:lpstr>
      <vt:lpstr>Challenges &amp; Problems</vt:lpstr>
      <vt:lpstr>Agenda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208</cp:revision>
  <dcterms:created xsi:type="dcterms:W3CDTF">2011-04-07T11:45:24Z</dcterms:created>
  <dcterms:modified xsi:type="dcterms:W3CDTF">2011-08-19T19:35:45Z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