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0"/>
  </p:notesMasterIdLst>
  <p:handoutMasterIdLst>
    <p:handoutMasterId r:id="rId41"/>
  </p:handoutMasterIdLst>
  <p:sldIdLst>
    <p:sldId id="256" r:id="rId2"/>
    <p:sldId id="304" r:id="rId3"/>
    <p:sldId id="272" r:id="rId4"/>
    <p:sldId id="271" r:id="rId5"/>
    <p:sldId id="303" r:id="rId6"/>
    <p:sldId id="273" r:id="rId7"/>
    <p:sldId id="257" r:id="rId8"/>
    <p:sldId id="302" r:id="rId9"/>
    <p:sldId id="312" r:id="rId10"/>
    <p:sldId id="313" r:id="rId11"/>
    <p:sldId id="314" r:id="rId12"/>
    <p:sldId id="315" r:id="rId13"/>
    <p:sldId id="316" r:id="rId14"/>
    <p:sldId id="305" r:id="rId15"/>
    <p:sldId id="279" r:id="rId16"/>
    <p:sldId id="265" r:id="rId17"/>
    <p:sldId id="292" r:id="rId18"/>
    <p:sldId id="285" r:id="rId19"/>
    <p:sldId id="286" r:id="rId20"/>
    <p:sldId id="317" r:id="rId21"/>
    <p:sldId id="318" r:id="rId22"/>
    <p:sldId id="319" r:id="rId23"/>
    <p:sldId id="307" r:id="rId24"/>
    <p:sldId id="274" r:id="rId25"/>
    <p:sldId id="284" r:id="rId26"/>
    <p:sldId id="283" r:id="rId27"/>
    <p:sldId id="298" r:id="rId28"/>
    <p:sldId id="308" r:id="rId29"/>
    <p:sldId id="275" r:id="rId30"/>
    <p:sldId id="261" r:id="rId31"/>
    <p:sldId id="309" r:id="rId32"/>
    <p:sldId id="321" r:id="rId33"/>
    <p:sldId id="322" r:id="rId34"/>
    <p:sldId id="320" r:id="rId35"/>
    <p:sldId id="278" r:id="rId36"/>
    <p:sldId id="262" r:id="rId37"/>
    <p:sldId id="311" r:id="rId38"/>
    <p:sldId id="282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B99F"/>
    <a:srgbClr val="66FF99"/>
    <a:srgbClr val="C4E7F4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91" d="100"/>
          <a:sy n="91" d="100"/>
        </p:scale>
        <p:origin x="-8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 custT="1"/>
      <dgm:spPr/>
      <dgm:t>
        <a:bodyPr/>
        <a:lstStyle/>
        <a:p>
          <a:r>
            <a:rPr lang="en-US" sz="1600" b="1" dirty="0" smtClean="0"/>
            <a:t>Volunteer </a:t>
          </a:r>
          <a:r>
            <a:rPr lang="en-US" sz="1600" b="1" dirty="0" smtClean="0"/>
            <a:t>Management</a:t>
          </a:r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 sz="1600" b="1"/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 sz="1600" b="1"/>
        </a:p>
      </dgm:t>
    </dgm:pt>
    <dgm:pt modelId="{68CDD154-F438-49AE-AED8-77DB9EC9D634}">
      <dgm:prSet phldrT="[Text]" custT="1"/>
      <dgm:spPr/>
      <dgm:t>
        <a:bodyPr/>
        <a:lstStyle/>
        <a:p>
          <a:r>
            <a:rPr lang="en-US" sz="1600" b="1" dirty="0" smtClean="0"/>
            <a:t>Staff Management</a:t>
          </a:r>
          <a:endParaRPr lang="en-US" sz="1600" b="1" dirty="0"/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 sz="1600" b="1"/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 sz="1600" b="1"/>
        </a:p>
      </dgm:t>
    </dgm:pt>
    <dgm:pt modelId="{89B52B6D-D82C-42B0-BE38-A3B3D68F9C27}">
      <dgm:prSet phldrT="[Text]" custT="1"/>
      <dgm:spPr/>
      <dgm:t>
        <a:bodyPr/>
        <a:lstStyle/>
        <a:p>
          <a:r>
            <a:rPr lang="en-US" sz="1600" b="1" dirty="0" smtClean="0"/>
            <a:t>Project Management</a:t>
          </a:r>
          <a:endParaRPr lang="en-US" sz="1600" b="1" dirty="0"/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 sz="1600" b="1"/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 sz="1600" b="1"/>
        </a:p>
      </dgm:t>
    </dgm:pt>
    <dgm:pt modelId="{4209E399-DA0C-42D5-962A-8276C02AA8EC}">
      <dgm:prSet phldrT="[Text]" custT="1"/>
      <dgm:spPr/>
      <dgm:t>
        <a:bodyPr/>
        <a:lstStyle/>
        <a:p>
          <a:r>
            <a:rPr lang="en-US" sz="1600" b="1" dirty="0" smtClean="0"/>
            <a:t>Itinerary Management</a:t>
          </a:r>
          <a:endParaRPr lang="en-US" sz="1600" b="1" dirty="0"/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 sz="1600" b="1"/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 sz="1600" b="1"/>
        </a:p>
      </dgm:t>
    </dgm:pt>
    <dgm:pt modelId="{BF9A83B9-8111-4B78-8600-312D1688C140}">
      <dgm:prSet phldrT="[Text]" custT="1"/>
      <dgm:spPr/>
      <dgm:t>
        <a:bodyPr/>
        <a:lstStyle/>
        <a:p>
          <a:r>
            <a:rPr lang="en-US" sz="1600" b="1" dirty="0" smtClean="0"/>
            <a:t>Administration</a:t>
          </a:r>
          <a:endParaRPr lang="en-US" sz="1600" b="1" dirty="0"/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 sz="1600" b="1"/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 sz="1600" b="1"/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</dgm:pt>
    <dgm:pt modelId="{81666E97-5860-45F1-88A5-99FAA589A582}" type="pres">
      <dgm:prSet presAssocID="{885613C5-7A76-4AA0-92F0-EEDD9B44666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</dgm:pt>
    <dgm:pt modelId="{E2BBED80-C124-45E1-8334-14F6E2349726}" type="pres">
      <dgm:prSet presAssocID="{6C21FB75-BC17-41CC-880D-0FB92EFFD8D8}" presName="spaceBetweenRectangles" presStyleCnt="0"/>
      <dgm:spPr/>
    </dgm:pt>
    <dgm:pt modelId="{55369A39-AAEC-465F-9413-7014ACD7EBA2}" type="pres">
      <dgm:prSet presAssocID="{68CDD154-F438-49AE-AED8-77DB9EC9D634}" presName="parentLin" presStyleCnt="0"/>
      <dgm:spPr/>
    </dgm:pt>
    <dgm:pt modelId="{21C03DFF-8234-4BBD-95B9-2622D999B6CC}" type="pres">
      <dgm:prSet presAssocID="{68CDD154-F438-49AE-AED8-77DB9EC9D6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</dgm:pt>
    <dgm:pt modelId="{6D0E8308-C920-46C3-A438-4529411307A8}" type="pres">
      <dgm:prSet presAssocID="{8E8D4616-98CD-450E-B33D-2C9FC2B13B55}" presName="spaceBetweenRectangles" presStyleCnt="0"/>
      <dgm:spPr/>
    </dgm:pt>
    <dgm:pt modelId="{0D06F5E2-48C8-4660-800A-8A1356970832}" type="pres">
      <dgm:prSet presAssocID="{89B52B6D-D82C-42B0-BE38-A3B3D68F9C27}" presName="parentLin" presStyleCnt="0"/>
      <dgm:spPr/>
    </dgm:pt>
    <dgm:pt modelId="{0BB3654B-9C6D-4A61-87CC-E802B5686BC1}" type="pres">
      <dgm:prSet presAssocID="{89B52B6D-D82C-42B0-BE38-A3B3D68F9C2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</dgm:pt>
    <dgm:pt modelId="{2830F6C9-0CD4-4CC1-B63C-B8212F78FF42}" type="pres">
      <dgm:prSet presAssocID="{86F3C531-528D-49DB-9EB7-8C6D718BDBE9}" presName="spaceBetweenRectangles" presStyleCnt="0"/>
      <dgm:spPr/>
    </dgm:pt>
    <dgm:pt modelId="{D633A690-4C7E-41DE-AAB7-6D1D25518FAE}" type="pres">
      <dgm:prSet presAssocID="{4209E399-DA0C-42D5-962A-8276C02AA8EC}" presName="parentLin" presStyleCnt="0"/>
      <dgm:spPr/>
    </dgm:pt>
    <dgm:pt modelId="{C6C87D8D-4034-4397-984C-9BF8EEE0A79B}" type="pres">
      <dgm:prSet presAssocID="{4209E399-DA0C-42D5-962A-8276C02AA8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</dgm:pt>
    <dgm:pt modelId="{FA29502E-CFDF-46D5-838D-B163F0FB93F1}" type="pres">
      <dgm:prSet presAssocID="{F7F538C6-58F2-4EB2-9D5A-112410F40135}" presName="spaceBetweenRectangles" presStyleCnt="0"/>
      <dgm:spPr/>
    </dgm:pt>
    <dgm:pt modelId="{35976697-83B8-454B-ACE2-4571E527B678}" type="pres">
      <dgm:prSet presAssocID="{BF9A83B9-8111-4B78-8600-312D1688C140}" presName="parentLin" presStyleCnt="0"/>
      <dgm:spPr/>
    </dgm:pt>
    <dgm:pt modelId="{8ED20E6A-F08F-4955-95AA-301A4ACB2F6E}" type="pres">
      <dgm:prSet presAssocID="{BF9A83B9-8111-4B78-8600-312D1688C14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High-level System Design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Software Architecture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Transition Strategy from Analysis to Design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25445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73380" y="77331"/>
          <a:ext cx="5227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Volunteer </a:t>
          </a:r>
          <a:r>
            <a:rPr lang="en-US" sz="1600" b="1" kern="1200" dirty="0" smtClean="0"/>
            <a:t>Management</a:t>
          </a:r>
        </a:p>
      </dsp:txBody>
      <dsp:txXfrm>
        <a:off x="390673" y="94624"/>
        <a:ext cx="5192734" cy="319654"/>
      </dsp:txXfrm>
    </dsp:sp>
    <dsp:sp modelId="{F6B0ED51-C4BD-4727-BD27-53060818C439}">
      <dsp:nvSpPr>
        <dsp:cNvPr id="0" name=""/>
        <dsp:cNvSpPr/>
      </dsp:nvSpPr>
      <dsp:spPr>
        <a:xfrm>
          <a:off x="0" y="79877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73380" y="621651"/>
          <a:ext cx="5227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Staff Management</a:t>
          </a:r>
          <a:endParaRPr lang="en-US" sz="1600" b="1" kern="1200" dirty="0"/>
        </a:p>
      </dsp:txBody>
      <dsp:txXfrm>
        <a:off x="390673" y="638944"/>
        <a:ext cx="5192734" cy="319654"/>
      </dsp:txXfrm>
    </dsp:sp>
    <dsp:sp modelId="{6F1F44CC-2CF6-4D1F-9380-EB8B891F3B87}">
      <dsp:nvSpPr>
        <dsp:cNvPr id="0" name=""/>
        <dsp:cNvSpPr/>
      </dsp:nvSpPr>
      <dsp:spPr>
        <a:xfrm>
          <a:off x="0" y="134309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73380" y="1165971"/>
          <a:ext cx="5227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Project Management</a:t>
          </a:r>
          <a:endParaRPr lang="en-US" sz="1600" b="1" kern="1200" dirty="0"/>
        </a:p>
      </dsp:txBody>
      <dsp:txXfrm>
        <a:off x="390673" y="1183264"/>
        <a:ext cx="5192734" cy="319654"/>
      </dsp:txXfrm>
    </dsp:sp>
    <dsp:sp modelId="{1B040495-5579-4301-BCA9-162DC725BE9B}">
      <dsp:nvSpPr>
        <dsp:cNvPr id="0" name=""/>
        <dsp:cNvSpPr/>
      </dsp:nvSpPr>
      <dsp:spPr>
        <a:xfrm>
          <a:off x="0" y="188741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73380" y="1710291"/>
          <a:ext cx="5227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Itinerary Management</a:t>
          </a:r>
          <a:endParaRPr lang="en-US" sz="1600" b="1" kern="1200" dirty="0"/>
        </a:p>
      </dsp:txBody>
      <dsp:txXfrm>
        <a:off x="390673" y="1727584"/>
        <a:ext cx="5192734" cy="319654"/>
      </dsp:txXfrm>
    </dsp:sp>
    <dsp:sp modelId="{40AFF034-79FB-446D-A396-A1D78C5E83DA}">
      <dsp:nvSpPr>
        <dsp:cNvPr id="0" name=""/>
        <dsp:cNvSpPr/>
      </dsp:nvSpPr>
      <dsp:spPr>
        <a:xfrm>
          <a:off x="0" y="243173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73380" y="2254611"/>
          <a:ext cx="5227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Administration</a:t>
          </a:r>
          <a:endParaRPr lang="en-US" sz="1600" b="1" kern="1200" dirty="0"/>
        </a:p>
      </dsp:txBody>
      <dsp:txXfrm>
        <a:off x="390673" y="2271904"/>
        <a:ext cx="519273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228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Prototyping</a:t>
          </a:r>
          <a:endParaRPr lang="en-US" sz="2000" kern="1200" dirty="0"/>
        </a:p>
      </dsp:txBody>
      <dsp:txXfrm>
        <a:off x="258358" y="29758"/>
        <a:ext cx="1769284" cy="956484"/>
      </dsp:txXfrm>
    </dsp:sp>
    <dsp:sp modelId="{C5BE00BD-745C-43E7-912B-9157D7920E0A}">
      <dsp:nvSpPr>
        <dsp:cNvPr id="0" name=""/>
        <dsp:cNvSpPr/>
      </dsp:nvSpPr>
      <dsp:spPr>
        <a:xfrm rot="5400000">
          <a:off x="952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228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Modeling</a:t>
          </a:r>
          <a:endParaRPr lang="en-US" sz="2000" kern="1200" dirty="0"/>
        </a:p>
      </dsp:txBody>
      <dsp:txXfrm>
        <a:off x="258358" y="1553757"/>
        <a:ext cx="1769284" cy="956484"/>
      </dsp:txXfrm>
    </dsp:sp>
    <dsp:sp modelId="{30F2A522-5361-42FD-BDF3-9AAF9B6E48CD}">
      <dsp:nvSpPr>
        <dsp:cNvPr id="0" name=""/>
        <dsp:cNvSpPr/>
      </dsp:nvSpPr>
      <dsp:spPr>
        <a:xfrm rot="5400000">
          <a:off x="952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228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</a:t>
          </a:r>
          <a:r>
            <a:rPr lang="en-US" sz="2000" kern="1200" dirty="0" err="1" smtClean="0"/>
            <a:t>Realisation</a:t>
          </a:r>
          <a:r>
            <a:rPr lang="en-US" sz="2000" kern="1200" dirty="0" smtClean="0"/>
            <a:t> Report</a:t>
          </a:r>
          <a:endParaRPr lang="en-US" sz="2000" kern="1200" dirty="0"/>
        </a:p>
      </dsp:txBody>
      <dsp:txXfrm>
        <a:off x="25835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307974" y="0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High-level System Design</a:t>
          </a:r>
          <a:endParaRPr lang="en-US" sz="1800" kern="1200" dirty="0"/>
        </a:p>
      </dsp:txBody>
      <dsp:txXfrm>
        <a:off x="337732" y="29758"/>
        <a:ext cx="1839133" cy="956484"/>
      </dsp:txXfrm>
    </dsp:sp>
    <dsp:sp modelId="{C5BE00BD-745C-43E7-912B-9157D7920E0A}">
      <dsp:nvSpPr>
        <dsp:cNvPr id="0" name=""/>
        <dsp:cNvSpPr/>
      </dsp:nvSpPr>
      <dsp:spPr>
        <a:xfrm rot="5400000">
          <a:off x="10668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201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307974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Software Architecture</a:t>
          </a:r>
          <a:endParaRPr lang="en-US" sz="1800" kern="1200" dirty="0"/>
        </a:p>
      </dsp:txBody>
      <dsp:txXfrm>
        <a:off x="337732" y="1553757"/>
        <a:ext cx="1839133" cy="956484"/>
      </dsp:txXfrm>
    </dsp:sp>
    <dsp:sp modelId="{30F2A522-5361-42FD-BDF3-9AAF9B6E48CD}">
      <dsp:nvSpPr>
        <dsp:cNvPr id="0" name=""/>
        <dsp:cNvSpPr/>
      </dsp:nvSpPr>
      <dsp:spPr>
        <a:xfrm rot="5400000">
          <a:off x="1066799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20139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307974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Transition Strategy from Analysis to Design</a:t>
          </a:r>
          <a:endParaRPr lang="en-US" sz="1800" kern="1200" dirty="0"/>
        </a:p>
      </dsp:txBody>
      <dsp:txXfrm>
        <a:off x="337732" y="3077757"/>
        <a:ext cx="1839133" cy="956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0" y="1984"/>
          <a:ext cx="2438400" cy="406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" pitchFamily="34" charset="0"/>
            </a:rPr>
            <a:t>Project Management</a:t>
          </a:r>
          <a:endParaRPr lang="en-US" sz="2900" kern="1200" dirty="0"/>
        </a:p>
      </dsp:txBody>
      <dsp:txXfrm>
        <a:off x="71418" y="73402"/>
        <a:ext cx="2295564" cy="391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Users\Dio\AppData\Local\Microsoft\Windows\Temporary Internet Files\Content.IE5\W4PTILWV\MC9003384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57600"/>
            <a:ext cx="1969349" cy="196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1273175"/>
            <a:ext cx="7086600" cy="1470025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cs typeface="Aharoni" pitchFamily="2" charset="-79"/>
              </a:rPr>
              <a:t>Volunteer Management System</a:t>
            </a:r>
            <a:endParaRPr lang="en-US" sz="3600" dirty="0">
              <a:solidFill>
                <a:schemeClr val="tx1"/>
              </a:solidFill>
              <a:cs typeface="Aharoni" pitchFamily="2" charset="-79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sz="24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Presented by </a:t>
            </a:r>
            <a:r>
              <a:rPr lang="en-US" sz="2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Team SE18-08S</a:t>
            </a:r>
            <a:endParaRPr lang="en-US" sz="2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–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i="1" dirty="0"/>
              <a:t>Use Case 1: Search Project Member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533564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0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– </a:t>
            </a:r>
            <a:br>
              <a:rPr lang="en-US" dirty="0"/>
            </a:br>
            <a:r>
              <a:rPr lang="en-US" sz="2800" i="1" dirty="0" smtClean="0"/>
              <a:t>Use Case 2: Print Certificate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411663"/>
          </a:xfrm>
        </p:spPr>
        <p:txBody>
          <a:bodyPr/>
          <a:lstStyle/>
          <a:p>
            <a:r>
              <a:rPr lang="en-US" sz="2400" b="1" dirty="0"/>
              <a:t>Description: </a:t>
            </a:r>
            <a:r>
              <a:rPr lang="en-GB" sz="2400" dirty="0"/>
              <a:t>The use case enables the System Administrator to print certificate of a volunteer for the projects that he/she has participated in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9220" name="Picture 4" descr="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7239000" cy="291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2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 –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/>
              <a:t>Use Case 2: </a:t>
            </a:r>
            <a:r>
              <a:rPr lang="en-US" sz="2800" i="1" dirty="0" smtClean="0"/>
              <a:t>Print Certificate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42" name="Picture 2" descr="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599"/>
            <a:ext cx="6324600" cy="433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9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– </a:t>
            </a:r>
            <a:br>
              <a:rPr lang="en-US" dirty="0"/>
            </a:br>
            <a:r>
              <a:rPr lang="en-US" sz="2800" i="1" dirty="0"/>
              <a:t>Use Case 2: Assign Role to Project Member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411663"/>
          </a:xfrm>
        </p:spPr>
        <p:txBody>
          <a:bodyPr/>
          <a:lstStyle/>
          <a:p>
            <a:r>
              <a:rPr lang="en-US" dirty="0" smtClean="0"/>
              <a:t>Class diagram</a:t>
            </a:r>
          </a:p>
          <a:p>
            <a:endParaRPr lang="en-US" dirty="0"/>
          </a:p>
        </p:txBody>
      </p:sp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799"/>
            <a:ext cx="4572000" cy="423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2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0"/>
            <a:ext cx="502902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–Architecture Overview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400800" cy="452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 –Architecture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8137"/>
            <a:ext cx="7391400" cy="4411663"/>
          </a:xfrm>
        </p:spPr>
        <p:txBody>
          <a:bodyPr/>
          <a:lstStyle/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Apache 2.2</a:t>
            </a:r>
          </a:p>
          <a:p>
            <a:pPr lvl="1"/>
            <a:r>
              <a:rPr lang="en-US" dirty="0"/>
              <a:t>Apache Load Balancer (JK module)</a:t>
            </a:r>
          </a:p>
          <a:p>
            <a:r>
              <a:rPr lang="en-US" dirty="0"/>
              <a:t>Application Server</a:t>
            </a:r>
          </a:p>
          <a:p>
            <a:pPr lvl="1"/>
            <a:r>
              <a:rPr lang="en-US" dirty="0"/>
              <a:t>Tomcat 6.0</a:t>
            </a:r>
          </a:p>
          <a:p>
            <a:r>
              <a:rPr lang="en-US" dirty="0"/>
              <a:t>Database Server (RDBMS)</a:t>
            </a:r>
          </a:p>
          <a:p>
            <a:pPr lvl="1"/>
            <a:r>
              <a:rPr lang="en-US" dirty="0"/>
              <a:t>Microsoft SQL Server 2008</a:t>
            </a:r>
          </a:p>
          <a:p>
            <a:r>
              <a:rPr lang="en-US" dirty="0"/>
              <a:t>Mail Server</a:t>
            </a:r>
          </a:p>
          <a:p>
            <a:pPr lvl="1"/>
            <a:r>
              <a:rPr lang="en-US" dirty="0"/>
              <a:t>POP Mail server (</a:t>
            </a:r>
            <a:r>
              <a:rPr lang="en-US" dirty="0" err="1"/>
              <a:t>eg</a:t>
            </a:r>
            <a:r>
              <a:rPr lang="en-US" dirty="0"/>
              <a:t>. Gmail)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Framework Overview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441" y="2057400"/>
            <a:ext cx="836955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Overview of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8427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of Prototype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3" name="Picture 5" descr="C:\Users\Dio\AppData\Local\Microsoft\Windows\Temporary Internet Files\Content.IE5\TU5CEAC7\MC9003182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399"/>
            <a:ext cx="5410200" cy="325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Prototype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Purpose of Technical Prototype: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Confirm </a:t>
            </a:r>
            <a:r>
              <a:rPr lang="en-US" dirty="0" smtClean="0"/>
              <a:t>system components working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Confirm feasibility and reusability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User Interface </a:t>
            </a:r>
            <a:r>
              <a:rPr lang="en-US" dirty="0" smtClean="0"/>
              <a:t>Prototype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Review usability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Confirm UI design with user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9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 – Analysis to Design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Project Planning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Analysis and Design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Strategy – Analysis to Design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1600200"/>
          <a:ext cx="8196580" cy="507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User interface prototyping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Technical </a:t>
                      </a:r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Feng Yan,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Jifa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 case model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software architecture design document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Zaw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3914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Active member involvement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Involve all team members by clear and thorough communication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Clearly </a:t>
            </a:r>
            <a:r>
              <a:rPr lang="en-US" dirty="0"/>
              <a:t>d</a:t>
            </a:r>
            <a:r>
              <a:rPr lang="en-US" dirty="0" smtClean="0"/>
              <a:t>efine roles and responsibilities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Assign tasks to staff by capability and experience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Active risk management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Anticipate risk early, accept and mitigate following the risk management techniques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Enforce tracking practices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Monthly progress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640089" cy="3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REVISIT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3074" name="Picture 2" descr="C:\Users\Dio\AppData\Local\Microsoft\Windows\Temporary Internet Files\Content.IE5\J694V2JJ\MC9003834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3429000" cy="303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51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375694"/>
                <a:gridCol w="986506"/>
                <a:gridCol w="914400"/>
                <a:gridCol w="914400"/>
                <a:gridCol w="914400"/>
                <a:gridCol w="762000"/>
                <a:gridCol w="685800"/>
                <a:gridCol w="685800"/>
                <a:gridCol w="914400"/>
              </a:tblGrid>
              <a:tr h="4294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Comments</a:t>
                      </a:r>
                      <a:endParaRPr lang="en-US" sz="1100" dirty="0"/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Planning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Produce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Project Plan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gathering issues.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8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Quality Plan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05 Apr 2011</a:t>
                      </a:r>
                      <a:endParaRPr lang="en-US" sz="1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changes based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Audit Meeting feedback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 First Audit &amp; Presentation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03 Apr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53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User Requirements Specifications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Functional Specifications : UCMS and UCRR (Analysis)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Prototyping Study Report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Development </a:t>
            </a:r>
            <a:r>
              <a:rPr lang="en-US" b="1" dirty="0" smtClean="0"/>
              <a:t>Plan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85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51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375694"/>
                <a:gridCol w="986506"/>
                <a:gridCol w="914400"/>
                <a:gridCol w="914400"/>
                <a:gridCol w="914400"/>
                <a:gridCol w="762000"/>
                <a:gridCol w="685800"/>
                <a:gridCol w="685800"/>
                <a:gridCol w="914400"/>
              </a:tblGrid>
              <a:tr h="4294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Comments</a:t>
                      </a:r>
                      <a:endParaRPr lang="en-US" sz="1100" dirty="0"/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Planning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Produce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Project Plan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gathering issues.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8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Quality Plan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05 Apr 2011</a:t>
                      </a:r>
                      <a:endParaRPr lang="en-US" sz="1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changes based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Audit Meeting feedback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 First Audit &amp; Presentation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03 Apr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53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User Requirements Specifications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Functional Specifications : UCMS and UCRR (Analysis)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Prototyping Study Report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7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Challenges &amp; Problems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Problems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1911"/>
              </p:ext>
            </p:extLst>
          </p:nvPr>
        </p:nvGraphicFramePr>
        <p:xfrm>
          <a:off x="337820" y="1524000"/>
          <a:ext cx="8196580" cy="526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438400"/>
                <a:gridCol w="3319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</a:t>
                      </a:r>
                      <a:r>
                        <a:rPr lang="en-US" baseline="0" smtClean="0"/>
                        <a:t>meeting time</a:t>
                      </a:r>
                      <a:endParaRPr lang="en-US" dirty="0"/>
                    </a:p>
                  </a:txBody>
                  <a:tcPr/>
                </a:tc>
              </a:tr>
              <a:tr h="192919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only wants</a:t>
                      </a:r>
                      <a:r>
                        <a:rPr lang="en-US" baseline="0" dirty="0" smtClean="0"/>
                        <a:t> a small set of requirements.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Seek lecturers advice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Propose</a:t>
                      </a:r>
                      <a:r>
                        <a:rPr lang="en-US" baseline="0" dirty="0" smtClean="0"/>
                        <a:t>d merging of requirements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Appoint team members as putative end users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Look for alternative customer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able</a:t>
                      </a:r>
                      <a:r>
                        <a:rPr lang="en-US" baseline="0" dirty="0" smtClean="0"/>
                        <a:t> to meet deadline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hold meetings to track status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Quality</a:t>
                      </a:r>
                      <a:r>
                        <a:rPr lang="en-US" baseline="0" dirty="0" smtClean="0"/>
                        <a:t>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 not up to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Conduct</a:t>
                      </a:r>
                      <a:r>
                        <a:rPr lang="en-US" baseline="0" dirty="0" smtClean="0"/>
                        <a:t> briefing and demo on required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Q &amp; A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revisit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6270"/>
              </p:ext>
            </p:extLst>
          </p:nvPr>
        </p:nvGraphicFramePr>
        <p:xfrm>
          <a:off x="1066800" y="3581400"/>
          <a:ext cx="7467600" cy="281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1752600"/>
            <a:ext cx="800100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Purpose: </a:t>
            </a:r>
            <a:r>
              <a:rPr lang="en-US" sz="2400" i="1" dirty="0" smtClean="0"/>
              <a:t>To build a web-based solution to facilitate the process of volunteer registration, project management till retention</a:t>
            </a:r>
            <a:r>
              <a:rPr lang="en-US" dirty="0" smtClean="0"/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Requirement overview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Development Plan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3" name="Picture 3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2590800" cy="34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50292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600" kern="1200" dirty="0">
                <a:latin typeface="Arial" charset="0"/>
                <a:ea typeface="+mn-ea"/>
                <a:cs typeface="+mn-cs"/>
              </a:rPr>
              <a:t>27 use </a:t>
            </a:r>
            <a:r>
              <a:rPr lang="en-US" sz="2600" kern="1200" dirty="0" smtClean="0">
                <a:latin typeface="Arial" charset="0"/>
                <a:ea typeface="+mn-ea"/>
                <a:cs typeface="+mn-cs"/>
              </a:rPr>
              <a:t>cases</a:t>
            </a:r>
          </a:p>
          <a:p>
            <a:pPr lvl="1">
              <a:buFont typeface="Wingdings" pitchFamily="2" charset="2"/>
              <a:buChar char="v"/>
            </a:pPr>
            <a:r>
              <a:rPr lang="en-US" sz="2600" kern="1200" dirty="0">
                <a:latin typeface="Arial" charset="0"/>
              </a:rPr>
              <a:t>2 </a:t>
            </a:r>
            <a:r>
              <a:rPr lang="en-US" sz="2600" kern="1200" dirty="0">
                <a:latin typeface="Arial" charset="0"/>
              </a:rPr>
              <a:t>p</a:t>
            </a:r>
            <a:r>
              <a:rPr lang="en-US" sz="2600" kern="1200" dirty="0" smtClean="0">
                <a:latin typeface="Arial" charset="0"/>
              </a:rPr>
              <a:t>arent actors</a:t>
            </a:r>
          </a:p>
          <a:p>
            <a:pPr lvl="2">
              <a:buFont typeface="Wingdings" pitchFamily="2" charset="2"/>
              <a:buChar char="v"/>
            </a:pPr>
            <a:r>
              <a:rPr lang="en-US" b="1" kern="1200" dirty="0" smtClean="0">
                <a:latin typeface="Arial" charset="0"/>
              </a:rPr>
              <a:t>Staff</a:t>
            </a:r>
          </a:p>
          <a:p>
            <a:pPr lvl="2">
              <a:buFont typeface="Wingdings" pitchFamily="2" charset="2"/>
              <a:buChar char="v"/>
            </a:pPr>
            <a:r>
              <a:rPr lang="en-US" b="1" kern="1200" dirty="0" smtClean="0">
                <a:latin typeface="Arial" charset="0"/>
              </a:rPr>
              <a:t>User</a:t>
            </a:r>
            <a:endParaRPr lang="en-US" b="1" kern="1200" dirty="0">
              <a:latin typeface="Arial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600" kern="1200" dirty="0" smtClean="0">
                <a:latin typeface="Arial" charset="0"/>
                <a:ea typeface="+mn-ea"/>
                <a:cs typeface="+mn-cs"/>
              </a:rPr>
              <a:t>5 specific Actors</a:t>
            </a:r>
          </a:p>
          <a:p>
            <a:pPr lvl="2">
              <a:buFont typeface="Wingdings" pitchFamily="2" charset="2"/>
              <a:buChar char="v"/>
            </a:pPr>
            <a:r>
              <a:rPr lang="en-US" b="1" kern="1200" dirty="0" smtClean="0">
                <a:latin typeface="Arial" charset="0"/>
                <a:ea typeface="+mn-ea"/>
                <a:cs typeface="+mn-cs"/>
              </a:rPr>
              <a:t>Staff:</a:t>
            </a:r>
          </a:p>
          <a:p>
            <a:pPr lvl="3"/>
            <a:r>
              <a:rPr lang="en-US" dirty="0"/>
              <a:t>Project Manager</a:t>
            </a:r>
          </a:p>
          <a:p>
            <a:pPr lvl="3"/>
            <a:r>
              <a:rPr lang="en-US" dirty="0"/>
              <a:t>Coordinator </a:t>
            </a:r>
          </a:p>
          <a:p>
            <a:pPr lvl="3"/>
            <a:r>
              <a:rPr lang="en-US" dirty="0" smtClean="0"/>
              <a:t>System Administrator</a:t>
            </a:r>
          </a:p>
          <a:p>
            <a:pPr lvl="2">
              <a:buFont typeface="Wingdings" pitchFamily="2" charset="2"/>
              <a:buChar char="v"/>
            </a:pPr>
            <a:r>
              <a:rPr lang="en-US" b="1" kern="1200" dirty="0">
                <a:latin typeface="Arial" charset="0"/>
                <a:ea typeface="+mn-ea"/>
                <a:cs typeface="+mn-cs"/>
              </a:rPr>
              <a:t>Use</a:t>
            </a:r>
            <a:r>
              <a:rPr lang="en-US" b="1" kern="1200" dirty="0">
                <a:latin typeface="Arial" charset="0"/>
                <a:ea typeface="+mn-ea"/>
                <a:cs typeface="+mn-cs"/>
              </a:rPr>
              <a:t>r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Volunteer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/>
              <a:t>Anonymous user</a:t>
            </a:r>
          </a:p>
          <a:p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b="1" kern="1200" dirty="0" smtClean="0">
              <a:latin typeface="Arial" charset="0"/>
              <a:ea typeface="+mn-ea"/>
              <a:cs typeface="+mn-cs"/>
            </a:endParaRPr>
          </a:p>
          <a:p>
            <a:pPr lvl="3">
              <a:buFont typeface="Wingdings" pitchFamily="2" charset="2"/>
              <a:buChar char="v"/>
            </a:pPr>
            <a:endParaRPr lang="en-US" b="1" kern="1200" dirty="0">
              <a:latin typeface="Arial" charset="0"/>
              <a:ea typeface="+mn-ea"/>
              <a:cs typeface="+mn-cs"/>
            </a:endParaRPr>
          </a:p>
        </p:txBody>
      </p:sp>
      <p:pic>
        <p:nvPicPr>
          <p:cNvPr id="6148" name="Picture 4" descr="C:\Users\Dio\AppData\Local\Microsoft\Windows\Temporary Internet Files\Content.IE5\0N9B4E04\MC90019829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52" y="4191000"/>
            <a:ext cx="216524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c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124"/>
            <a:ext cx="8960513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– </a:t>
            </a:r>
            <a:br>
              <a:rPr lang="en-US" dirty="0"/>
            </a:br>
            <a:r>
              <a:rPr lang="en-US" sz="2800" i="1" dirty="0" smtClean="0"/>
              <a:t>Use Case 1: Search Project Member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411663"/>
          </a:xfrm>
        </p:spPr>
        <p:txBody>
          <a:bodyPr/>
          <a:lstStyle/>
          <a:p>
            <a:r>
              <a:rPr lang="en-US" b="1" dirty="0"/>
              <a:t>Description: </a:t>
            </a:r>
            <a:r>
              <a:rPr lang="en-US" dirty="0" smtClean="0"/>
              <a:t>This use case allows VMS user to search and view </a:t>
            </a:r>
            <a:r>
              <a:rPr lang="en-US" dirty="0"/>
              <a:t>the member list of a </a:t>
            </a:r>
            <a:r>
              <a:rPr lang="en-US" dirty="0" smtClean="0"/>
              <a:t>project.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8133249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1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681</TotalTime>
  <Words>1045</Words>
  <Application>Microsoft Office PowerPoint</Application>
  <PresentationFormat>On-screen Show (4:3)</PresentationFormat>
  <Paragraphs>371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Sales training presentation</vt:lpstr>
      <vt:lpstr>Volunteer Management System</vt:lpstr>
      <vt:lpstr>Agenda</vt:lpstr>
      <vt:lpstr>Project REVISIT</vt:lpstr>
      <vt:lpstr>Project revisit </vt:lpstr>
      <vt:lpstr>Agenda</vt:lpstr>
      <vt:lpstr>Use Case Modeling</vt:lpstr>
      <vt:lpstr>Use Case Modeling</vt:lpstr>
      <vt:lpstr>PowerPoint Presentation</vt:lpstr>
      <vt:lpstr>Use Case Modeling –  Use Case 1: Search Project Member</vt:lpstr>
      <vt:lpstr>Use Case Modeling –  Use Case 1: Search Project Member</vt:lpstr>
      <vt:lpstr>Use Case Modeling –  Use Case 2: Print Certificate</vt:lpstr>
      <vt:lpstr>Use Case Modeling –  Use Case 2: Print Certificate</vt:lpstr>
      <vt:lpstr>Use Case Modeling –  Use Case 2: Assign Role to Project Member</vt:lpstr>
      <vt:lpstr>Agenda</vt:lpstr>
      <vt:lpstr>Software Architecture</vt:lpstr>
      <vt:lpstr>High Level Architecture –Architecture Overview</vt:lpstr>
      <vt:lpstr>High Level Architecture –Architecture Overview</vt:lpstr>
      <vt:lpstr>High Level Architecture – Framework Overview</vt:lpstr>
      <vt:lpstr>High Level Architecture – Overview of Components</vt:lpstr>
      <vt:lpstr>Agenda</vt:lpstr>
      <vt:lpstr>Demo of Prototype</vt:lpstr>
      <vt:lpstr>Demonstration of Prototype</vt:lpstr>
      <vt:lpstr>Agenda</vt:lpstr>
      <vt:lpstr>Transition Strategy</vt:lpstr>
      <vt:lpstr>Transition Strategy – Analysis to Design</vt:lpstr>
      <vt:lpstr>Transition Strategy – Analysis to Design</vt:lpstr>
      <vt:lpstr>Transition Strategy</vt:lpstr>
      <vt:lpstr>Agenda</vt:lpstr>
      <vt:lpstr>PROJECT Progress</vt:lpstr>
      <vt:lpstr>Project Progress</vt:lpstr>
      <vt:lpstr>Agenda</vt:lpstr>
      <vt:lpstr>DEVELOPMENT PLAN</vt:lpstr>
      <vt:lpstr>Development plan</vt:lpstr>
      <vt:lpstr>Agenda</vt:lpstr>
      <vt:lpstr>Challenges &amp; Problems</vt:lpstr>
      <vt:lpstr>Challenges &amp; Problems</vt:lpstr>
      <vt:lpstr>Agenda</vt:lpstr>
      <vt:lpstr>Question &amp; Answer</vt:lpstr>
    </vt:vector>
  </TitlesOfParts>
  <Company>NUS 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Dio Phung</cp:lastModifiedBy>
  <cp:revision>167</cp:revision>
  <dcterms:created xsi:type="dcterms:W3CDTF">2011-04-07T11:45:24Z</dcterms:created>
  <dcterms:modified xsi:type="dcterms:W3CDTF">2011-08-19T13:03:45Z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